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0" d="100"/>
          <a:sy n="90" d="100"/>
        </p:scale>
        <p:origin x="-132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791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915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67400"/>
            <a:ext cx="12271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2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42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225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0758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606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D30372AC-A250-428F-9F6B-C770C773E9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Extensions/MatlabBridge" TargetMode="External"/><Relationship Id="rId2" Type="http://schemas.openxmlformats.org/officeDocument/2006/relationships/hyperlink" Target="http://www.slicer.org/slicerWiki/images/a/a7/MatlabBridge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asso@cs.queensu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MatlabBridge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extension for 3D Slicer</a:t>
            </a:r>
            <a:br>
              <a:rPr lang="en-US" dirty="0" smtClean="0"/>
            </a:br>
            <a:r>
              <a:rPr lang="en-US" dirty="0" smtClean="0"/>
              <a:t>(high-level design)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dirty="0" smtClean="0"/>
              <a:t>Andras Lasso</a:t>
            </a:r>
          </a:p>
        </p:txBody>
      </p:sp>
    </p:spTree>
    <p:extLst>
      <p:ext uri="{BB962C8B-B14F-4D97-AF65-F5344CB8AC3E}">
        <p14:creationId xmlns:p14="http://schemas.microsoft.com/office/powerpoint/2010/main" val="9894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 err="1" smtClean="0"/>
              <a:t>Matlab</a:t>
            </a:r>
            <a:endParaRPr lang="en-CA" b="1" dirty="0" smtClean="0"/>
          </a:p>
          <a:p>
            <a:r>
              <a:rPr lang="en-CA" dirty="0" smtClean="0"/>
              <a:t>Interactive console and scripting</a:t>
            </a:r>
          </a:p>
          <a:p>
            <a:r>
              <a:rPr lang="en-CA" dirty="0"/>
              <a:t>Has its own </a:t>
            </a:r>
            <a:r>
              <a:rPr lang="en-CA" dirty="0" smtClean="0"/>
              <a:t>“programming language”, </a:t>
            </a:r>
            <a:r>
              <a:rPr lang="en-CA" dirty="0"/>
              <a:t>simpler than C++</a:t>
            </a:r>
          </a:p>
          <a:p>
            <a:r>
              <a:rPr lang="en-CA" dirty="0"/>
              <a:t>Good </a:t>
            </a:r>
            <a:r>
              <a:rPr lang="en-CA" dirty="0" smtClean="0"/>
              <a:t>plotting (1D-2D), </a:t>
            </a:r>
            <a:r>
              <a:rPr lang="en-CA" dirty="0"/>
              <a:t>data analysis capabilities</a:t>
            </a:r>
          </a:p>
          <a:p>
            <a:r>
              <a:rPr lang="en-CA" dirty="0" smtClean="0"/>
              <a:t>High-quality official toolboxes and many user-contributed algorithm libraries</a:t>
            </a:r>
          </a:p>
          <a:p>
            <a:r>
              <a:rPr lang="en-CA" dirty="0" smtClean="0"/>
              <a:t>Many people know it</a:t>
            </a:r>
          </a:p>
          <a:p>
            <a:r>
              <a:rPr lang="en-CA" b="1" dirty="0" smtClean="0"/>
              <a:t>Very good for prototyping certain algorithms</a:t>
            </a:r>
            <a:endParaRPr lang="en-CA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 smtClean="0"/>
              <a:t>3D Slicer</a:t>
            </a:r>
          </a:p>
          <a:p>
            <a:r>
              <a:rPr lang="en-CA" dirty="0" smtClean="0"/>
              <a:t>End-user application with a rich graphical user interface</a:t>
            </a:r>
          </a:p>
          <a:p>
            <a:r>
              <a:rPr lang="en-CA" dirty="0" smtClean="0"/>
              <a:t>Specifically developed for medical imaging</a:t>
            </a:r>
          </a:p>
          <a:p>
            <a:r>
              <a:rPr lang="en-CA" dirty="0" smtClean="0"/>
              <a:t>Strong 3D image visualization</a:t>
            </a:r>
          </a:p>
          <a:p>
            <a:r>
              <a:rPr lang="en-CA" dirty="0" smtClean="0"/>
              <a:t>Image processing, registration, segmentation features</a:t>
            </a:r>
          </a:p>
          <a:p>
            <a:r>
              <a:rPr lang="en-CA" dirty="0" smtClean="0"/>
              <a:t>Algorithms run faster (if implemented in C++)</a:t>
            </a:r>
          </a:p>
          <a:p>
            <a:r>
              <a:rPr lang="en-CA" b="1" dirty="0" smtClean="0"/>
              <a:t>Catching up to </a:t>
            </a:r>
            <a:r>
              <a:rPr lang="en-CA" b="1" dirty="0" err="1" smtClean="0"/>
              <a:t>Matlab</a:t>
            </a:r>
            <a:r>
              <a:rPr lang="en-CA" b="1" dirty="0" smtClean="0"/>
              <a:t> in interactive scripting (Python console, VTK, </a:t>
            </a:r>
            <a:r>
              <a:rPr lang="en-CA" b="1" dirty="0" err="1" smtClean="0"/>
              <a:t>SimpleITK</a:t>
            </a:r>
            <a:r>
              <a:rPr lang="en-CA" b="1" dirty="0" smtClean="0"/>
              <a:t>, </a:t>
            </a:r>
            <a:r>
              <a:rPr lang="en-CA" b="1" dirty="0" err="1" smtClean="0"/>
              <a:t>numpy</a:t>
            </a:r>
            <a:r>
              <a:rPr lang="en-CA" b="1" dirty="0" smtClean="0"/>
              <a:t>), but still more complex, not as convenient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Running </a:t>
            </a:r>
            <a:r>
              <a:rPr lang="en-CA" dirty="0" err="1" smtClean="0"/>
              <a:t>Matlab</a:t>
            </a:r>
            <a:r>
              <a:rPr lang="en-CA" dirty="0" smtClean="0"/>
              <a:t> algorithms directly from 3D Slicer</a:t>
            </a:r>
          </a:p>
          <a:p>
            <a:r>
              <a:rPr lang="en-CA" dirty="0" smtClean="0"/>
              <a:t>Only basic </a:t>
            </a:r>
            <a:r>
              <a:rPr lang="en-CA" dirty="0" err="1" smtClean="0"/>
              <a:t>Matlab</a:t>
            </a:r>
            <a:r>
              <a:rPr lang="en-CA" dirty="0" smtClean="0"/>
              <a:t> programming experience should be required (not C++, Python, etc.)</a:t>
            </a:r>
          </a:p>
          <a:p>
            <a:r>
              <a:rPr lang="en-CA" dirty="0" smtClean="0"/>
              <a:t>Simple graphical user interface definition</a:t>
            </a:r>
          </a:p>
          <a:p>
            <a:r>
              <a:rPr lang="en-CA" dirty="0" smtClean="0"/>
              <a:t>Simple install: should not be needed to compile any code</a:t>
            </a:r>
          </a:p>
          <a:p>
            <a:r>
              <a:rPr lang="en-CA" dirty="0" smtClean="0"/>
              <a:t>Quick execution of the algorithms</a:t>
            </a:r>
          </a:p>
          <a:p>
            <a:r>
              <a:rPr lang="en-CA" dirty="0" smtClean="0"/>
              <a:t>Support of Win/Linux/Mac operating systems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choices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Existing 3D Slicer extension options</a:t>
            </a:r>
          </a:p>
          <a:p>
            <a:pPr lvl="1"/>
            <a:r>
              <a:rPr lang="en-CA" dirty="0" smtClean="0"/>
              <a:t>C++ loadable module</a:t>
            </a:r>
          </a:p>
          <a:p>
            <a:pPr lvl="1"/>
            <a:r>
              <a:rPr lang="en-CA" dirty="0" smtClean="0"/>
              <a:t>Python scripted module</a:t>
            </a:r>
          </a:p>
          <a:p>
            <a:pPr lvl="1"/>
            <a:r>
              <a:rPr lang="en-CA" dirty="0" smtClean="0"/>
              <a:t>Command-line interface module (CLI)</a:t>
            </a:r>
          </a:p>
          <a:p>
            <a:r>
              <a:rPr lang="en-CA" dirty="0" smtClean="0"/>
              <a:t>Decision: CLI</a:t>
            </a:r>
          </a:p>
          <a:p>
            <a:pPr lvl="1"/>
            <a:r>
              <a:rPr lang="en-CA" dirty="0" smtClean="0"/>
              <a:t>Graphical user interface can be defined in XML</a:t>
            </a:r>
          </a:p>
          <a:p>
            <a:pPr lvl="1"/>
            <a:r>
              <a:rPr lang="en-CA" dirty="0" smtClean="0"/>
              <a:t>Any executable (with a compatible interface) can be run</a:t>
            </a:r>
          </a:p>
          <a:p>
            <a:pPr lvl="1"/>
            <a:r>
              <a:rPr lang="en-CA" dirty="0" smtClean="0"/>
              <a:t>Inputs/outputs through files and command-line interface are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choices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Communication with </a:t>
            </a:r>
            <a:r>
              <a:rPr lang="en-CA" dirty="0" err="1" smtClean="0"/>
              <a:t>Matlab</a:t>
            </a:r>
            <a:endParaRPr lang="en-CA" dirty="0" smtClean="0"/>
          </a:p>
          <a:p>
            <a:pPr lvl="1"/>
            <a:r>
              <a:rPr lang="en-CA" dirty="0" smtClean="0"/>
              <a:t>Start </a:t>
            </a:r>
            <a:r>
              <a:rPr lang="en-CA" dirty="0" err="1" smtClean="0"/>
              <a:t>Matlab</a:t>
            </a:r>
            <a:r>
              <a:rPr lang="en-CA" dirty="0" smtClean="0"/>
              <a:t> to run a custom </a:t>
            </a:r>
            <a:r>
              <a:rPr lang="en-CA" dirty="0" err="1" smtClean="0"/>
              <a:t>Matlab</a:t>
            </a:r>
            <a:r>
              <a:rPr lang="en-CA" dirty="0" smtClean="0"/>
              <a:t> script</a:t>
            </a:r>
          </a:p>
          <a:p>
            <a:pPr lvl="1"/>
            <a:r>
              <a:rPr lang="en-CA" dirty="0" smtClean="0"/>
              <a:t>Windows dynamic data exchange (DDE) interface</a:t>
            </a:r>
          </a:p>
          <a:p>
            <a:pPr lvl="1"/>
            <a:r>
              <a:rPr lang="en-CA" dirty="0" smtClean="0"/>
              <a:t>OpenIGTLink interface</a:t>
            </a:r>
          </a:p>
          <a:p>
            <a:r>
              <a:rPr lang="en-CA" dirty="0" smtClean="0"/>
              <a:t>Decision: OpenIGTLink interface</a:t>
            </a:r>
          </a:p>
          <a:p>
            <a:pPr lvl="1"/>
            <a:r>
              <a:rPr lang="en-CA" dirty="0" err="1" smtClean="0"/>
              <a:t>Matlab</a:t>
            </a:r>
            <a:r>
              <a:rPr lang="en-CA" dirty="0" smtClean="0"/>
              <a:t> is started only at the first execution (takes several ten seconds) then keeps running</a:t>
            </a:r>
          </a:p>
          <a:p>
            <a:pPr lvl="1"/>
            <a:r>
              <a:rPr lang="en-CA" dirty="0" smtClean="0"/>
              <a:t>OpenIGTLink is supported already by 3D Slicer</a:t>
            </a:r>
          </a:p>
          <a:p>
            <a:pPr lvl="1"/>
            <a:r>
              <a:rPr lang="en-CA" dirty="0" smtClean="0"/>
              <a:t>Available on all operating systems</a:t>
            </a:r>
          </a:p>
          <a:p>
            <a:pPr lvl="1"/>
            <a:r>
              <a:rPr lang="en-CA" dirty="0" smtClean="0"/>
              <a:t>Simple TCP/IP based protocol, can be easily implemented in </a:t>
            </a:r>
            <a:r>
              <a:rPr lang="en-CA" dirty="0" err="1" smtClean="0"/>
              <a:t>Matlab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 smtClean="0"/>
              <a:t>MatlabCommander</a:t>
            </a:r>
            <a:r>
              <a:rPr lang="en-CA" dirty="0" smtClean="0"/>
              <a:t> (CLI module, C++): helper module that can start </a:t>
            </a:r>
            <a:r>
              <a:rPr lang="en-CA" dirty="0" err="1" smtClean="0"/>
              <a:t>Matlab</a:t>
            </a:r>
            <a:r>
              <a:rPr lang="en-CA" dirty="0" smtClean="0"/>
              <a:t> and send commands through OpenIGTLink</a:t>
            </a:r>
          </a:p>
          <a:p>
            <a:r>
              <a:rPr lang="en-CA" dirty="0" err="1" smtClean="0"/>
              <a:t>Matlab</a:t>
            </a:r>
            <a:r>
              <a:rPr lang="en-CA" dirty="0" smtClean="0"/>
              <a:t> command server: OpenIGTLink server implemented fully in </a:t>
            </a:r>
            <a:r>
              <a:rPr lang="en-CA" dirty="0" err="1" smtClean="0"/>
              <a:t>Matlab</a:t>
            </a:r>
            <a:r>
              <a:rPr lang="en-CA" dirty="0" smtClean="0"/>
              <a:t> (using Java classes)</a:t>
            </a:r>
          </a:p>
          <a:p>
            <a:r>
              <a:rPr lang="en-CA" dirty="0" err="1" smtClean="0"/>
              <a:t>Matlab</a:t>
            </a:r>
            <a:r>
              <a:rPr lang="en-CA" dirty="0" smtClean="0"/>
              <a:t> convenience functions for parameter parsing and file reading/writing</a:t>
            </a:r>
          </a:p>
          <a:p>
            <a:r>
              <a:rPr lang="en-CA" dirty="0" smtClean="0"/>
              <a:t>Proxy shell script (.bat file on Windows, .</a:t>
            </a:r>
            <a:r>
              <a:rPr lang="en-CA" dirty="0" err="1" smtClean="0"/>
              <a:t>sh</a:t>
            </a:r>
            <a:r>
              <a:rPr lang="en-CA" dirty="0" smtClean="0"/>
              <a:t> on Linux/Mac): provide GUI description or run the </a:t>
            </a:r>
            <a:r>
              <a:rPr lang="en-CA" dirty="0" err="1" smtClean="0"/>
              <a:t>Matlab</a:t>
            </a:r>
            <a:r>
              <a:rPr lang="en-CA" dirty="0" smtClean="0"/>
              <a:t> function, executable file that doesn’t require compilation (unlike C++) and quick to start (unlike Python)</a:t>
            </a:r>
          </a:p>
          <a:p>
            <a:r>
              <a:rPr lang="en-CA" dirty="0" err="1" smtClean="0"/>
              <a:t>Matlab</a:t>
            </a:r>
            <a:r>
              <a:rPr lang="en-CA" dirty="0" smtClean="0"/>
              <a:t> module generator (Slicer loadable module): manages configuration options (</a:t>
            </a:r>
            <a:r>
              <a:rPr lang="en-CA" dirty="0" err="1" smtClean="0"/>
              <a:t>Matlab</a:t>
            </a:r>
            <a:r>
              <a:rPr lang="en-CA" dirty="0" smtClean="0"/>
              <a:t> executable path, etc.), generates skeleton modules the user’s convenience</a:t>
            </a:r>
          </a:p>
          <a:p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2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1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7544" y="116632"/>
            <a:ext cx="8325414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Slicer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83768" y="3645024"/>
            <a:ext cx="6309190" cy="2952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err="1" smtClean="0">
                <a:solidFill>
                  <a:schemeClr val="tx1"/>
                </a:solidFill>
              </a:rPr>
              <a:t>Matlab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26520" y="1350484"/>
            <a:ext cx="1368152" cy="6120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Matlab</a:t>
            </a:r>
            <a:r>
              <a:rPr lang="en-CA" dirty="0" smtClean="0">
                <a:solidFill>
                  <a:schemeClr val="tx1"/>
                </a:solidFill>
              </a:rPr>
              <a:t> commander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2987825" y="3946482"/>
            <a:ext cx="1863050" cy="129614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MyModule.m</a:t>
            </a:r>
            <a:endParaRPr lang="en-CA" dirty="0" smtClean="0"/>
          </a:p>
          <a:p>
            <a:pPr algn="ctr"/>
            <a:r>
              <a:rPr lang="en-CA" sz="1200" dirty="0" smtClean="0"/>
              <a:t>(</a:t>
            </a:r>
            <a:r>
              <a:rPr lang="en-CA" sz="1200" dirty="0" err="1" smtClean="0"/>
              <a:t>Matlab</a:t>
            </a:r>
            <a:r>
              <a:rPr lang="en-CA" sz="1200" dirty="0" smtClean="0"/>
              <a:t> algorithm implementation skeleton)</a:t>
            </a:r>
            <a:endParaRPr lang="en-CA" sz="1200" dirty="0"/>
          </a:p>
        </p:txBody>
      </p:sp>
      <p:sp>
        <p:nvSpPr>
          <p:cNvPr id="23" name="Flowchart: Document 22"/>
          <p:cNvSpPr/>
          <p:nvPr/>
        </p:nvSpPr>
        <p:spPr>
          <a:xfrm>
            <a:off x="2987824" y="2403738"/>
            <a:ext cx="1728192" cy="88124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MyModule.xml</a:t>
            </a:r>
          </a:p>
          <a:p>
            <a:pPr algn="ctr"/>
            <a:r>
              <a:rPr lang="en-CA" sz="1200" dirty="0" smtClean="0"/>
              <a:t>(CLI definition)</a:t>
            </a:r>
            <a:endParaRPr lang="en-CA" sz="1200" dirty="0"/>
          </a:p>
        </p:txBody>
      </p:sp>
      <p:sp>
        <p:nvSpPr>
          <p:cNvPr id="24" name="Flowchart: Document 23"/>
          <p:cNvSpPr/>
          <p:nvPr/>
        </p:nvSpPr>
        <p:spPr>
          <a:xfrm>
            <a:off x="2987824" y="1340768"/>
            <a:ext cx="1728192" cy="64807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MyModule.bat</a:t>
            </a:r>
          </a:p>
          <a:p>
            <a:pPr algn="ctr"/>
            <a:r>
              <a:rPr lang="en-CA" sz="1200" dirty="0" smtClean="0"/>
              <a:t>(acts as a CLI module)</a:t>
            </a:r>
            <a:endParaRPr lang="en-CA" sz="1200" dirty="0"/>
          </a:p>
        </p:txBody>
      </p:sp>
      <p:sp>
        <p:nvSpPr>
          <p:cNvPr id="25" name="Flowchart: Document 24"/>
          <p:cNvSpPr/>
          <p:nvPr/>
        </p:nvSpPr>
        <p:spPr>
          <a:xfrm>
            <a:off x="2875796" y="5445223"/>
            <a:ext cx="2093962" cy="1035707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Utility functions</a:t>
            </a:r>
          </a:p>
          <a:p>
            <a:pPr algn="ctr"/>
            <a:r>
              <a:rPr lang="en-CA" sz="1200" dirty="0" err="1" smtClean="0">
                <a:solidFill>
                  <a:schemeClr val="tx1"/>
                </a:solidFill>
              </a:rPr>
              <a:t>getarg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setarg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nrrdread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nrrdwrite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1" idx="2"/>
            <a:endCxn id="29" idx="0"/>
          </p:cNvCxnSpPr>
          <p:nvPr/>
        </p:nvCxnSpPr>
        <p:spPr>
          <a:xfrm rot="5400000">
            <a:off x="6311617" y="3061531"/>
            <a:ext cx="219795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4933" y="2436311"/>
            <a:ext cx="1968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Execute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function</a:t>
            </a:r>
          </a:p>
          <a:p>
            <a:pPr algn="ctr"/>
            <a:r>
              <a:rPr lang="en-CA" sz="1400" dirty="0" smtClean="0"/>
              <a:t>(using OpenIGTLink</a:t>
            </a:r>
          </a:p>
          <a:p>
            <a:pPr algn="ctr"/>
            <a:r>
              <a:rPr lang="en-CA" sz="1400" dirty="0" smtClean="0"/>
              <a:t>STRING command)</a:t>
            </a:r>
            <a:endParaRPr lang="en-CA" sz="1400" dirty="0"/>
          </a:p>
        </p:txBody>
      </p:sp>
      <p:cxnSp>
        <p:nvCxnSpPr>
          <p:cNvPr id="28" name="Elbow Connector 27"/>
          <p:cNvCxnSpPr>
            <a:stCxn id="24" idx="2"/>
            <a:endCxn id="23" idx="0"/>
          </p:cNvCxnSpPr>
          <p:nvPr/>
        </p:nvCxnSpPr>
        <p:spPr>
          <a:xfrm rot="5400000">
            <a:off x="3623049" y="2174866"/>
            <a:ext cx="45774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6726520" y="4160510"/>
            <a:ext cx="1368152" cy="86409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server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3242" y="1881083"/>
            <a:ext cx="550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Read</a:t>
            </a:r>
            <a:endParaRPr lang="en-CA" sz="1400" dirty="0"/>
          </a:p>
        </p:txBody>
      </p:sp>
      <p:cxnSp>
        <p:nvCxnSpPr>
          <p:cNvPr id="31" name="Elbow Connector 30"/>
          <p:cNvCxnSpPr>
            <a:stCxn id="24" idx="3"/>
            <a:endCxn id="21" idx="1"/>
          </p:cNvCxnSpPr>
          <p:nvPr/>
        </p:nvCxnSpPr>
        <p:spPr>
          <a:xfrm flipV="1">
            <a:off x="4716016" y="1656518"/>
            <a:ext cx="2010504" cy="82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1840" y="1393612"/>
            <a:ext cx="1340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Request </a:t>
            </a:r>
            <a:r>
              <a:rPr lang="en-CA" sz="1400" dirty="0" err="1" smtClean="0"/>
              <a:t>Matlab</a:t>
            </a:r>
            <a:endParaRPr lang="en-CA" sz="1400" dirty="0"/>
          </a:p>
          <a:p>
            <a:pPr algn="ctr"/>
            <a:r>
              <a:rPr lang="en-CA" sz="1400" dirty="0" smtClean="0"/>
              <a:t>function call</a:t>
            </a:r>
            <a:endParaRPr lang="en-CA" sz="1400" dirty="0"/>
          </a:p>
        </p:txBody>
      </p:sp>
      <p:cxnSp>
        <p:nvCxnSpPr>
          <p:cNvPr id="33" name="Elbow Connector 32"/>
          <p:cNvCxnSpPr>
            <a:stCxn id="29" idx="1"/>
            <a:endCxn id="22" idx="3"/>
          </p:cNvCxnSpPr>
          <p:nvPr/>
        </p:nvCxnSpPr>
        <p:spPr>
          <a:xfrm rot="10800000" flipV="1">
            <a:off x="4850876" y="4592558"/>
            <a:ext cx="1875645" cy="19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0200" y="332656"/>
            <a:ext cx="1852746" cy="895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Slicer Execution Model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4" idx="2"/>
            <a:endCxn id="24" idx="1"/>
          </p:cNvCxnSpPr>
          <p:nvPr/>
        </p:nvCxnSpPr>
        <p:spPr>
          <a:xfrm rot="16200000" flipH="1">
            <a:off x="2038730" y="715710"/>
            <a:ext cx="436936" cy="146125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19897" y="1393612"/>
            <a:ext cx="107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Execute CLI module</a:t>
            </a:r>
            <a:endParaRPr lang="en-CA" sz="1400" dirty="0"/>
          </a:p>
        </p:txBody>
      </p:sp>
      <p:sp>
        <p:nvSpPr>
          <p:cNvPr id="37" name="Flowchart: Document 36"/>
          <p:cNvSpPr/>
          <p:nvPr/>
        </p:nvSpPr>
        <p:spPr>
          <a:xfrm>
            <a:off x="467544" y="2734352"/>
            <a:ext cx="1728192" cy="881246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Temporary input and output files</a:t>
            </a:r>
          </a:p>
        </p:txBody>
      </p:sp>
      <p:cxnSp>
        <p:nvCxnSpPr>
          <p:cNvPr id="38" name="Elbow Connector 37"/>
          <p:cNvCxnSpPr>
            <a:endCxn id="37" idx="0"/>
          </p:cNvCxnSpPr>
          <p:nvPr/>
        </p:nvCxnSpPr>
        <p:spPr>
          <a:xfrm rot="5400000">
            <a:off x="675866" y="1883643"/>
            <a:ext cx="1506484" cy="194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9125" y="2247274"/>
            <a:ext cx="107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Read/Write</a:t>
            </a:r>
            <a:endParaRPr lang="en-CA" sz="1400" dirty="0"/>
          </a:p>
        </p:txBody>
      </p:sp>
      <p:cxnSp>
        <p:nvCxnSpPr>
          <p:cNvPr id="40" name="Elbow Connector 39"/>
          <p:cNvCxnSpPr>
            <a:stCxn id="25" idx="1"/>
            <a:endCxn id="37" idx="2"/>
          </p:cNvCxnSpPr>
          <p:nvPr/>
        </p:nvCxnSpPr>
        <p:spPr>
          <a:xfrm rot="10800000">
            <a:off x="1331640" y="3557339"/>
            <a:ext cx="1544156" cy="24057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4339" y="3943931"/>
            <a:ext cx="107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Read/Write</a:t>
            </a:r>
            <a:endParaRPr lang="en-CA" sz="1400" dirty="0"/>
          </a:p>
        </p:txBody>
      </p:sp>
      <p:cxnSp>
        <p:nvCxnSpPr>
          <p:cNvPr id="42" name="Elbow Connector 41"/>
          <p:cNvCxnSpPr>
            <a:stCxn id="22" idx="2"/>
            <a:endCxn id="25" idx="0"/>
          </p:cNvCxnSpPr>
          <p:nvPr/>
        </p:nvCxnSpPr>
        <p:spPr>
          <a:xfrm rot="16200000" flipH="1">
            <a:off x="3776920" y="5299365"/>
            <a:ext cx="288287" cy="3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05155" y="4264803"/>
            <a:ext cx="196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Execute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function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2844" y="5121188"/>
            <a:ext cx="240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Use for get/set inputs/outputs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83630" y="6906"/>
            <a:ext cx="2771800" cy="95410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i="1" dirty="0" err="1" smtClean="0"/>
              <a:t>Matlab</a:t>
            </a:r>
            <a:r>
              <a:rPr lang="en-CA" sz="2800" i="1" dirty="0" smtClean="0"/>
              <a:t> module execution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28941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2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544" y="1351006"/>
            <a:ext cx="8325414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Slicer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1423014"/>
            <a:ext cx="1872208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Matlab</a:t>
            </a:r>
            <a:r>
              <a:rPr lang="en-CA" dirty="0" smtClean="0">
                <a:solidFill>
                  <a:schemeClr val="tx1"/>
                </a:solidFill>
              </a:rPr>
              <a:t> module generator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2987825" y="5180856"/>
            <a:ext cx="1863050" cy="129614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MyModule.m</a:t>
            </a:r>
            <a:endParaRPr lang="en-CA" dirty="0" smtClean="0"/>
          </a:p>
          <a:p>
            <a:pPr algn="ctr"/>
            <a:r>
              <a:rPr lang="en-CA" sz="1200" dirty="0" smtClean="0"/>
              <a:t>(</a:t>
            </a:r>
            <a:r>
              <a:rPr lang="en-CA" sz="1200" dirty="0" err="1" smtClean="0"/>
              <a:t>Matlab</a:t>
            </a:r>
            <a:r>
              <a:rPr lang="en-CA" sz="1200" dirty="0" smtClean="0"/>
              <a:t> algorithm implementation skeleton)</a:t>
            </a:r>
            <a:endParaRPr lang="en-CA" sz="1200" dirty="0"/>
          </a:p>
        </p:txBody>
      </p:sp>
      <p:sp>
        <p:nvSpPr>
          <p:cNvPr id="9" name="Flowchart: Document 8"/>
          <p:cNvSpPr/>
          <p:nvPr/>
        </p:nvSpPr>
        <p:spPr>
          <a:xfrm>
            <a:off x="2987824" y="3638112"/>
            <a:ext cx="1728192" cy="88124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MyModule.xml</a:t>
            </a:r>
          </a:p>
          <a:p>
            <a:pPr algn="ctr"/>
            <a:r>
              <a:rPr lang="en-CA" sz="1200" dirty="0" smtClean="0"/>
              <a:t>(CLI definition)</a:t>
            </a:r>
            <a:endParaRPr lang="en-CA" sz="1200" dirty="0"/>
          </a:p>
        </p:txBody>
      </p:sp>
      <p:sp>
        <p:nvSpPr>
          <p:cNvPr id="10" name="Flowchart: Document 9"/>
          <p:cNvSpPr/>
          <p:nvPr/>
        </p:nvSpPr>
        <p:spPr>
          <a:xfrm>
            <a:off x="2987824" y="2575142"/>
            <a:ext cx="1728192" cy="64807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MyModule.bat</a:t>
            </a:r>
          </a:p>
          <a:p>
            <a:pPr algn="ctr"/>
            <a:r>
              <a:rPr lang="en-CA" sz="1200" dirty="0" smtClean="0"/>
              <a:t>(acts as a CLI module)</a:t>
            </a:r>
            <a:endParaRPr lang="en-CA" sz="1200" dirty="0"/>
          </a:p>
        </p:txBody>
      </p:sp>
      <p:cxnSp>
        <p:nvCxnSpPr>
          <p:cNvPr id="11" name="Elbow Connector 10"/>
          <p:cNvCxnSpPr>
            <a:stCxn id="7" idx="2"/>
            <a:endCxn id="8" idx="1"/>
          </p:cNvCxnSpPr>
          <p:nvPr/>
        </p:nvCxnSpPr>
        <p:spPr>
          <a:xfrm rot="16200000" flipH="1">
            <a:off x="640851" y="3481954"/>
            <a:ext cx="3253786" cy="144016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9" idx="1"/>
          </p:cNvCxnSpPr>
          <p:nvPr/>
        </p:nvCxnSpPr>
        <p:spPr>
          <a:xfrm rot="16200000" flipH="1">
            <a:off x="1515948" y="2606858"/>
            <a:ext cx="1503593" cy="14401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10" idx="1"/>
          </p:cNvCxnSpPr>
          <p:nvPr/>
        </p:nvCxnSpPr>
        <p:spPr>
          <a:xfrm rot="16200000" flipH="1">
            <a:off x="2105726" y="2017080"/>
            <a:ext cx="324036" cy="14401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3688" y="2555397"/>
            <a:ext cx="86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Generate</a:t>
            </a:r>
            <a:endParaRPr lang="en-CA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3799278"/>
            <a:ext cx="86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Generate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763688" y="5527470"/>
            <a:ext cx="86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Generate</a:t>
            </a:r>
            <a:endParaRPr lang="en-CA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4226749"/>
            <a:ext cx="3568292" cy="9541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 smtClean="0"/>
              <a:t>The user updates only the .m and .xml files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3630" y="1241280"/>
            <a:ext cx="2771800" cy="95410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i="1" dirty="0" err="1" smtClean="0"/>
              <a:t>Matlab</a:t>
            </a:r>
            <a:r>
              <a:rPr lang="en-CA" sz="2800" i="1" dirty="0" smtClean="0"/>
              <a:t> module generation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26777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Tutorial: </a:t>
            </a:r>
            <a:r>
              <a:rPr lang="en-CA" sz="2800" dirty="0">
                <a:hlinkClick r:id="rId2"/>
              </a:rPr>
              <a:t>http://</a:t>
            </a:r>
            <a:r>
              <a:rPr lang="en-CA" sz="2800" dirty="0" smtClean="0">
                <a:hlinkClick r:id="rId2"/>
              </a:rPr>
              <a:t>www.slicer.org/slicerWiki/images/a/a7/MatlabBridgeTutorial.pdf</a:t>
            </a:r>
            <a:endParaRPr lang="en-CA" dirty="0" smtClean="0"/>
          </a:p>
          <a:p>
            <a:r>
              <a:rPr lang="en-CA" dirty="0" smtClean="0"/>
              <a:t>Extension documentation: </a:t>
            </a:r>
            <a:r>
              <a:rPr lang="en-CA" sz="2400" dirty="0" smtClean="0">
                <a:hlinkClick r:id="rId3"/>
              </a:rPr>
              <a:t>http://www.slicer.org/slicerWiki/index.php/Documentation/Nightly/Extensions/MatlabBridge</a:t>
            </a:r>
            <a:endParaRPr lang="en-CA" dirty="0" smtClean="0"/>
          </a:p>
          <a:p>
            <a:r>
              <a:rPr lang="en-CA" dirty="0" smtClean="0"/>
              <a:t>Contact: Andras Lasso (</a:t>
            </a:r>
            <a:r>
              <a:rPr lang="en-CA" dirty="0" smtClean="0">
                <a:hlinkClick r:id="rId4"/>
              </a:rPr>
              <a:t>lasso@cs.queensu.ca</a:t>
            </a:r>
            <a:r>
              <a:rPr lang="en-CA" dirty="0" smtClean="0"/>
              <a:t>)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672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MatlabBridge extension for 3D Slicer (high-level design)</vt:lpstr>
      <vt:lpstr>Motivation</vt:lpstr>
      <vt:lpstr>Requirements</vt:lpstr>
      <vt:lpstr>Design choices 1</vt:lpstr>
      <vt:lpstr>Design choices 2</vt:lpstr>
      <vt:lpstr>Implementation</vt:lpstr>
      <vt:lpstr>Implementation 1</vt:lpstr>
      <vt:lpstr>Implementation 2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Andras Lasso</cp:lastModifiedBy>
  <cp:revision>22</cp:revision>
  <dcterms:created xsi:type="dcterms:W3CDTF">2013-01-28T22:14:32Z</dcterms:created>
  <dcterms:modified xsi:type="dcterms:W3CDTF">2013-07-15T13:59:12Z</dcterms:modified>
</cp:coreProperties>
</file>