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roid Serif Bold" charset="1" panose="02020800060500020200"/>
      <p:regular r:id="rId22"/>
    </p:embeddedFont>
    <p:embeddedFont>
      <p:font typeface="Montserrat Medium" charset="1" panose="000006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89260" y="1428212"/>
            <a:ext cx="4397205" cy="439720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C6C2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87053" y="-1285688"/>
            <a:ext cx="5427799" cy="54277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374604" y="3504297"/>
            <a:ext cx="7034805" cy="70348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72566" y="3626814"/>
            <a:ext cx="6537692" cy="653769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27827" y="8095088"/>
            <a:ext cx="4888028" cy="488802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527033">
            <a:off x="16645958" y="1145992"/>
            <a:ext cx="2277051" cy="5992238"/>
          </a:xfrm>
          <a:custGeom>
            <a:avLst/>
            <a:gdLst/>
            <a:ahLst/>
            <a:cxnLst/>
            <a:rect r="r" b="b" t="t" l="l"/>
            <a:pathLst>
              <a:path h="5992238" w="2277051">
                <a:moveTo>
                  <a:pt x="0" y="0"/>
                </a:moveTo>
                <a:lnTo>
                  <a:pt x="2277050" y="0"/>
                </a:lnTo>
                <a:lnTo>
                  <a:pt x="2277050" y="5992239"/>
                </a:lnTo>
                <a:lnTo>
                  <a:pt x="0" y="5992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85736" y="6180167"/>
            <a:ext cx="1885201" cy="5008988"/>
          </a:xfrm>
          <a:custGeom>
            <a:avLst/>
            <a:gdLst/>
            <a:ahLst/>
            <a:cxnLst/>
            <a:rect r="r" b="b" t="t" l="l"/>
            <a:pathLst>
              <a:path h="5008988" w="1885201">
                <a:moveTo>
                  <a:pt x="0" y="0"/>
                </a:moveTo>
                <a:lnTo>
                  <a:pt x="1885201" y="0"/>
                </a:lnTo>
                <a:lnTo>
                  <a:pt x="1885201" y="5008989"/>
                </a:lnTo>
                <a:lnTo>
                  <a:pt x="0" y="5008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951601" y="3644192"/>
            <a:ext cx="10812365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Mortalidad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Materna asociada al aborto en México entre los años 2002-2022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318" y="-1700318"/>
            <a:ext cx="7181679" cy="71816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0522" y="447836"/>
            <a:ext cx="5519286" cy="10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Fase cuatro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218574">
            <a:off x="373655" y="-2249562"/>
            <a:ext cx="1965015" cy="5171093"/>
          </a:xfrm>
          <a:custGeom>
            <a:avLst/>
            <a:gdLst/>
            <a:ahLst/>
            <a:cxnLst/>
            <a:rect r="r" b="b" t="t" l="l"/>
            <a:pathLst>
              <a:path h="5171093" w="1965015">
                <a:moveTo>
                  <a:pt x="0" y="0"/>
                </a:moveTo>
                <a:lnTo>
                  <a:pt x="1965015" y="0"/>
                </a:lnTo>
                <a:lnTo>
                  <a:pt x="1965015" y="5171092"/>
                </a:lnTo>
                <a:lnTo>
                  <a:pt x="0" y="517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09197" y="1485739"/>
            <a:ext cx="14069606" cy="8160372"/>
          </a:xfrm>
          <a:custGeom>
            <a:avLst/>
            <a:gdLst/>
            <a:ahLst/>
            <a:cxnLst/>
            <a:rect r="r" b="b" t="t" l="l"/>
            <a:pathLst>
              <a:path h="8160372" w="14069606">
                <a:moveTo>
                  <a:pt x="0" y="0"/>
                </a:moveTo>
                <a:lnTo>
                  <a:pt x="14069606" y="0"/>
                </a:lnTo>
                <a:lnTo>
                  <a:pt x="14069606" y="8160371"/>
                </a:lnTo>
                <a:lnTo>
                  <a:pt x="0" y="8160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42774" y="743213"/>
            <a:ext cx="6579809" cy="51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Exportación de los datos filtrados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04235">
            <a:off x="14601547" y="7963595"/>
            <a:ext cx="3914203" cy="4114800"/>
          </a:xfrm>
          <a:custGeom>
            <a:avLst/>
            <a:gdLst/>
            <a:ahLst/>
            <a:cxnLst/>
            <a:rect r="r" b="b" t="t" l="l"/>
            <a:pathLst>
              <a:path h="4114800" w="3914203">
                <a:moveTo>
                  <a:pt x="0" y="0"/>
                </a:moveTo>
                <a:lnTo>
                  <a:pt x="3914203" y="0"/>
                </a:lnTo>
                <a:lnTo>
                  <a:pt x="39142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36945" y="1028700"/>
            <a:ext cx="13414111" cy="8507419"/>
          </a:xfrm>
          <a:custGeom>
            <a:avLst/>
            <a:gdLst/>
            <a:ahLst/>
            <a:cxnLst/>
            <a:rect r="r" b="b" t="t" l="l"/>
            <a:pathLst>
              <a:path h="8507419" w="13414111">
                <a:moveTo>
                  <a:pt x="0" y="0"/>
                </a:moveTo>
                <a:lnTo>
                  <a:pt x="13414110" y="0"/>
                </a:lnTo>
                <a:lnTo>
                  <a:pt x="13414110" y="8507419"/>
                </a:lnTo>
                <a:lnTo>
                  <a:pt x="0" y="8507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30" t="-6447" r="-1532" b="-807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6945" y="-9525"/>
            <a:ext cx="1341411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04235">
            <a:off x="14601547" y="7963595"/>
            <a:ext cx="3914203" cy="4114800"/>
          </a:xfrm>
          <a:custGeom>
            <a:avLst/>
            <a:gdLst/>
            <a:ahLst/>
            <a:cxnLst/>
            <a:rect r="r" b="b" t="t" l="l"/>
            <a:pathLst>
              <a:path h="4114800" w="3914203">
                <a:moveTo>
                  <a:pt x="0" y="0"/>
                </a:moveTo>
                <a:lnTo>
                  <a:pt x="3914203" y="0"/>
                </a:lnTo>
                <a:lnTo>
                  <a:pt x="39142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0537" y="1212506"/>
            <a:ext cx="14726926" cy="8288926"/>
          </a:xfrm>
          <a:custGeom>
            <a:avLst/>
            <a:gdLst/>
            <a:ahLst/>
            <a:cxnLst/>
            <a:rect r="r" b="b" t="t" l="l"/>
            <a:pathLst>
              <a:path h="8288926" w="14726926">
                <a:moveTo>
                  <a:pt x="0" y="0"/>
                </a:moveTo>
                <a:lnTo>
                  <a:pt x="14726926" y="0"/>
                </a:lnTo>
                <a:lnTo>
                  <a:pt x="14726926" y="8288926"/>
                </a:lnTo>
                <a:lnTo>
                  <a:pt x="0" y="8288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11" t="-4949" r="-3015" b="-527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6945" y="-9525"/>
            <a:ext cx="1341411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Resultados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04235">
            <a:off x="14601547" y="7963595"/>
            <a:ext cx="3914203" cy="4114800"/>
          </a:xfrm>
          <a:custGeom>
            <a:avLst/>
            <a:gdLst/>
            <a:ahLst/>
            <a:cxnLst/>
            <a:rect r="r" b="b" t="t" l="l"/>
            <a:pathLst>
              <a:path h="4114800" w="3914203">
                <a:moveTo>
                  <a:pt x="0" y="0"/>
                </a:moveTo>
                <a:lnTo>
                  <a:pt x="3914203" y="0"/>
                </a:lnTo>
                <a:lnTo>
                  <a:pt x="39142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6893417" cy="8573409"/>
          </a:xfrm>
          <a:custGeom>
            <a:avLst/>
            <a:gdLst/>
            <a:ahLst/>
            <a:cxnLst/>
            <a:rect r="r" b="b" t="t" l="l"/>
            <a:pathLst>
              <a:path h="8573409" w="16893417">
                <a:moveTo>
                  <a:pt x="0" y="0"/>
                </a:moveTo>
                <a:lnTo>
                  <a:pt x="16893417" y="0"/>
                </a:lnTo>
                <a:lnTo>
                  <a:pt x="16893417" y="8573409"/>
                </a:lnTo>
                <a:lnTo>
                  <a:pt x="0" y="8573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6945" y="-9525"/>
            <a:ext cx="1341411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Resultados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86" y="255472"/>
            <a:ext cx="4888028" cy="488802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08833" y="4399252"/>
            <a:ext cx="9718096" cy="97180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C6C2">
                <a:alpha val="4274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69604" y="-3484747"/>
            <a:ext cx="5720328" cy="5720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28455">
            <a:off x="16030434" y="7427612"/>
            <a:ext cx="1885201" cy="5008988"/>
          </a:xfrm>
          <a:custGeom>
            <a:avLst/>
            <a:gdLst/>
            <a:ahLst/>
            <a:cxnLst/>
            <a:rect r="r" b="b" t="t" l="l"/>
            <a:pathLst>
              <a:path h="5008988" w="1885201">
                <a:moveTo>
                  <a:pt x="0" y="0"/>
                </a:moveTo>
                <a:lnTo>
                  <a:pt x="1885201" y="0"/>
                </a:lnTo>
                <a:lnTo>
                  <a:pt x="1885201" y="5008988"/>
                </a:lnTo>
                <a:lnTo>
                  <a:pt x="0" y="5008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15369" y="904875"/>
            <a:ext cx="9747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Análisis de resultados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167" y="2651861"/>
            <a:ext cx="14668126" cy="694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9"/>
              </a:lnSpc>
            </a:pPr>
            <a:r>
              <a:rPr lang="en-US" sz="28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análisis de los datos sobre mortalidad materna relacionada con el aborto revela varios patrones críticos. Los estados con menor acceso a servicios de salud muestran índices más altos de mortalidad materna. Además, los datos sugieren que complicaciones no tratadas a tiempo, como infecciones o alteraciones son factores recurrentes. Las regiones con mejores servicios médicos y acceso a la atención temprana presentan menores tasas de mortalidad.</a:t>
            </a:r>
          </a:p>
          <a:p>
            <a:pPr algn="just">
              <a:lnSpc>
                <a:spcPts val="3949"/>
              </a:lnSpc>
            </a:pPr>
            <a:r>
              <a:rPr lang="en-US" sz="28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análisis también evidencia diferencias entre zonas/lugares, donde las mujeres enfrentan mayores riesgos debido a la falta de atención médica adecuada. Esto refuerza la necesidad de políticas públicas que mejoren el acceso a la atención médica en el país, con un enfoque especial en la salud reproductiva y la prevención de muertes maternas e excluidas para la razón de mortalidad maternas.</a:t>
            </a:r>
          </a:p>
          <a:p>
            <a:pPr algn="ctr">
              <a:lnSpc>
                <a:spcPts val="42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19230" y="7199063"/>
            <a:ext cx="5720328" cy="572032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11119" y="0"/>
            <a:ext cx="11487739" cy="11487693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9606" t="0" r="-40487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-10136458">
            <a:off x="9154017" y="-1295214"/>
            <a:ext cx="3914204" cy="4114800"/>
          </a:xfrm>
          <a:custGeom>
            <a:avLst/>
            <a:gdLst/>
            <a:ahLst/>
            <a:cxnLst/>
            <a:rect r="r" b="b" t="t" l="l"/>
            <a:pathLst>
              <a:path h="4114800" w="3914204">
                <a:moveTo>
                  <a:pt x="0" y="0"/>
                </a:moveTo>
                <a:lnTo>
                  <a:pt x="3914203" y="0"/>
                </a:lnTo>
                <a:lnTo>
                  <a:pt x="39142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16433" y="1036927"/>
            <a:ext cx="828142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</a:t>
            </a: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onclusión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7802" y="2927876"/>
            <a:ext cx="8281428" cy="677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9"/>
              </a:lnSpc>
            </a:pPr>
            <a:r>
              <a:rPr lang="en-US" sz="25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análisis de las tasas de mortalidad materna relacionadas con el aborto, a través de consultas en bases de datos, ha permitido identificar patrones recurrentes en la incidencia de estos casos. </a:t>
            </a:r>
          </a:p>
          <a:p>
            <a:pPr algn="just">
              <a:lnSpc>
                <a:spcPts val="3529"/>
              </a:lnSpc>
            </a:pPr>
            <a:r>
              <a:rPr lang="en-US" sz="25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Factores como acceso limitado a servicios de salud, complicaciones no tratadas a tiempo, y diferencias regionales en la atención médica juegan un rol clave en los aumentos de mortalidad. Estos hallazgos destacan la importancia de fortalecer los servicios de salud reproductiva y mejorar la detección temprana de complicaciones, para reducir significativamente los riesgos y salvar vidas.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89260" y="1428212"/>
            <a:ext cx="4397205" cy="439720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C6C2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87053" y="-1285688"/>
            <a:ext cx="5427799" cy="54277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374604" y="3504297"/>
            <a:ext cx="7034805" cy="70348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72566" y="3626814"/>
            <a:ext cx="6537692" cy="653769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27827" y="8095088"/>
            <a:ext cx="4888028" cy="488802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527033">
            <a:off x="16645958" y="1145992"/>
            <a:ext cx="2277051" cy="5992238"/>
          </a:xfrm>
          <a:custGeom>
            <a:avLst/>
            <a:gdLst/>
            <a:ahLst/>
            <a:cxnLst/>
            <a:rect r="r" b="b" t="t" l="l"/>
            <a:pathLst>
              <a:path h="5992238" w="2277051">
                <a:moveTo>
                  <a:pt x="0" y="0"/>
                </a:moveTo>
                <a:lnTo>
                  <a:pt x="2277050" y="0"/>
                </a:lnTo>
                <a:lnTo>
                  <a:pt x="2277050" y="5992239"/>
                </a:lnTo>
                <a:lnTo>
                  <a:pt x="0" y="5992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85736" y="6180167"/>
            <a:ext cx="1885201" cy="5008988"/>
          </a:xfrm>
          <a:custGeom>
            <a:avLst/>
            <a:gdLst/>
            <a:ahLst/>
            <a:cxnLst/>
            <a:rect r="r" b="b" t="t" l="l"/>
            <a:pathLst>
              <a:path h="5008988" w="1885201">
                <a:moveTo>
                  <a:pt x="0" y="0"/>
                </a:moveTo>
                <a:lnTo>
                  <a:pt x="1885201" y="0"/>
                </a:lnTo>
                <a:lnTo>
                  <a:pt x="1885201" y="5008989"/>
                </a:lnTo>
                <a:lnTo>
                  <a:pt x="0" y="5008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00947" y="3665550"/>
            <a:ext cx="12486106" cy="27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69"/>
              </a:lnSpc>
            </a:pPr>
            <a:r>
              <a:rPr lang="en-US" b="true" sz="1612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221726">
            <a:off x="15547080" y="1403383"/>
            <a:ext cx="4888028" cy="488802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221726">
            <a:off x="12507579" y="4371104"/>
            <a:ext cx="7711129" cy="77111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977439">
            <a:off x="14332043" y="5867620"/>
            <a:ext cx="2855834" cy="6135581"/>
          </a:xfrm>
          <a:custGeom>
            <a:avLst/>
            <a:gdLst/>
            <a:ahLst/>
            <a:cxnLst/>
            <a:rect r="r" b="b" t="t" l="l"/>
            <a:pathLst>
              <a:path h="6135581" w="2855834">
                <a:moveTo>
                  <a:pt x="0" y="0"/>
                </a:moveTo>
                <a:lnTo>
                  <a:pt x="2855834" y="0"/>
                </a:lnTo>
                <a:lnTo>
                  <a:pt x="2855834" y="6135581"/>
                </a:lnTo>
                <a:lnTo>
                  <a:pt x="0" y="61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405232" y="-1685200"/>
            <a:ext cx="5427799" cy="54277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79123" y="1895035"/>
            <a:ext cx="896714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Í</a:t>
            </a: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ndice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0522" y="3207856"/>
            <a:ext cx="9255747" cy="371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</a:p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</a:p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Investigación</a:t>
            </a:r>
          </a:p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Fases de la Investigación</a:t>
            </a:r>
          </a:p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Resultados</a:t>
            </a:r>
          </a:p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de resultados</a:t>
            </a:r>
          </a:p>
          <a:p>
            <a:pPr algn="l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49190" y="-3122914"/>
            <a:ext cx="7498380" cy="749838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718565">
            <a:off x="-518913" y="558355"/>
            <a:ext cx="2482675" cy="6533356"/>
          </a:xfrm>
          <a:custGeom>
            <a:avLst/>
            <a:gdLst/>
            <a:ahLst/>
            <a:cxnLst/>
            <a:rect r="r" b="b" t="t" l="l"/>
            <a:pathLst>
              <a:path h="6533356" w="2482675">
                <a:moveTo>
                  <a:pt x="2482675" y="0"/>
                </a:moveTo>
                <a:lnTo>
                  <a:pt x="0" y="0"/>
                </a:lnTo>
                <a:lnTo>
                  <a:pt x="0" y="6533356"/>
                </a:lnTo>
                <a:lnTo>
                  <a:pt x="2482675" y="6533356"/>
                </a:lnTo>
                <a:lnTo>
                  <a:pt x="24826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721791" y="7573462"/>
            <a:ext cx="4888028" cy="488802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50724" y="2015809"/>
            <a:ext cx="9747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Objetivo general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0522" y="2996884"/>
            <a:ext cx="14668126" cy="47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</a:pPr>
            <a:r>
              <a:rPr lang="en-US" sz="30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-Identificar los factores clave que influyen en las tasas de mortalidad materna asociadas al aborto, a través del análisis de datos, con el fin de detectar patrones recurrentes y proporcionar información relevante para su comprensión.</a:t>
            </a: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6542174" y="3833243"/>
            <a:ext cx="5720328" cy="572032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49190" y="-3122914"/>
            <a:ext cx="7498380" cy="749838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718565">
            <a:off x="-518913" y="558355"/>
            <a:ext cx="2482675" cy="6533356"/>
          </a:xfrm>
          <a:custGeom>
            <a:avLst/>
            <a:gdLst/>
            <a:ahLst/>
            <a:cxnLst/>
            <a:rect r="r" b="b" t="t" l="l"/>
            <a:pathLst>
              <a:path h="6533356" w="2482675">
                <a:moveTo>
                  <a:pt x="2482675" y="0"/>
                </a:moveTo>
                <a:lnTo>
                  <a:pt x="0" y="0"/>
                </a:lnTo>
                <a:lnTo>
                  <a:pt x="0" y="6533356"/>
                </a:lnTo>
                <a:lnTo>
                  <a:pt x="2482675" y="6533356"/>
                </a:lnTo>
                <a:lnTo>
                  <a:pt x="24826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721791" y="7573462"/>
            <a:ext cx="4888028" cy="488802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70139" y="904875"/>
            <a:ext cx="9747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Objetivos Específicos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0534" y="1677322"/>
            <a:ext cx="14668126" cy="822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8"/>
              </a:lnSpc>
            </a:pPr>
          </a:p>
          <a:p>
            <a:pPr algn="just">
              <a:lnSpc>
                <a:spcPts val="5208"/>
              </a:lnSpc>
            </a:pPr>
          </a:p>
          <a:p>
            <a:pPr algn="just">
              <a:lnSpc>
                <a:spcPts val="4229"/>
              </a:lnSpc>
            </a:pPr>
            <a:r>
              <a:rPr lang="en-US" sz="30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Analizar los patrones relacionados con las tasas de aborto mediante consultas y observación de datos, con el fin de explicar las tendencias en el aumento o disminución de los índices.</a:t>
            </a: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</a:pPr>
            <a:r>
              <a:rPr lang="en-US" sz="30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-Comparar los índices de mortalidad materna por año y región, a través de consultas, para identificar las zonas y periodos con mayor incidencia.</a:t>
            </a: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</a:pPr>
            <a:r>
              <a:rPr lang="en-US" sz="30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-Evaluar la relación entre la calidad del servicio de atención médica y las variaciones en la mortalidad materna debido a complicaciones relacionadas con el aborto, formulando hipótesis sobre su impacto.</a:t>
            </a: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</a:pPr>
          </a:p>
          <a:p>
            <a:pPr algn="just">
              <a:lnSpc>
                <a:spcPts val="4229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6542174" y="3833243"/>
            <a:ext cx="5720328" cy="572032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6254" y="6540562"/>
            <a:ext cx="5720328" cy="572032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94172" y="-3507341"/>
            <a:ext cx="11311583" cy="13978807"/>
            <a:chOff x="0" y="0"/>
            <a:chExt cx="5138369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38369" cy="6349975"/>
            </a:xfrm>
            <a:custGeom>
              <a:avLst/>
              <a:gdLst/>
              <a:ahLst/>
              <a:cxnLst/>
              <a:rect r="r" b="b" t="t" l="l"/>
              <a:pathLst>
                <a:path h="6349975" w="5138369">
                  <a:moveTo>
                    <a:pt x="5138369" y="3175025"/>
                  </a:moveTo>
                  <a:cubicBezTo>
                    <a:pt x="5138369" y="4928451"/>
                    <a:pt x="3988083" y="6349975"/>
                    <a:pt x="2569184" y="6349975"/>
                  </a:cubicBezTo>
                  <a:cubicBezTo>
                    <a:pt x="1150265" y="6349975"/>
                    <a:pt x="0" y="4928451"/>
                    <a:pt x="0" y="3175025"/>
                  </a:cubicBezTo>
                  <a:cubicBezTo>
                    <a:pt x="0" y="1421511"/>
                    <a:pt x="1150265" y="0"/>
                    <a:pt x="2569184" y="0"/>
                  </a:cubicBezTo>
                  <a:cubicBezTo>
                    <a:pt x="3988104" y="0"/>
                    <a:pt x="5138369" y="1421511"/>
                    <a:pt x="5138369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0613" r="0" b="-1061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373796" y="8414066"/>
            <a:ext cx="3914203" cy="4114800"/>
          </a:xfrm>
          <a:custGeom>
            <a:avLst/>
            <a:gdLst/>
            <a:ahLst/>
            <a:cxnLst/>
            <a:rect r="r" b="b" t="t" l="l"/>
            <a:pathLst>
              <a:path h="4114800" w="3914203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63603" y="1176236"/>
            <a:ext cx="828142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545" y="2597272"/>
            <a:ext cx="8857356" cy="8105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9"/>
              </a:lnSpc>
            </a:pPr>
            <a:r>
              <a:rPr lang="en-US" sz="28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análisis de esta base de datos sobre mortalidad materna relacionada con abortos revela patrones significativos. </a:t>
            </a:r>
          </a:p>
          <a:p>
            <a:pPr algn="just">
              <a:lnSpc>
                <a:spcPts val="3949"/>
              </a:lnSpc>
            </a:pPr>
            <a:r>
              <a:rPr lang="en-US" sz="28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datos muestran que en regiones donde el aborto es inseguro, las muertes maternas se incrementan debido a complicaciones como infecciones, hemorragias y daños en los órganos reproductivos. </a:t>
            </a:r>
          </a:p>
          <a:p>
            <a:pPr algn="just">
              <a:lnSpc>
                <a:spcPts val="3949"/>
              </a:lnSpc>
            </a:pPr>
            <a:r>
              <a:rPr lang="en-US" sz="282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contraste, los registros de países con aborto legal y seguro indican una reducción considerable en la mortalidad materna, asociada a un acceso más seguro a servicios médicos. </a:t>
            </a:r>
          </a:p>
          <a:p>
            <a:pPr algn="l">
              <a:lnSpc>
                <a:spcPts val="4229"/>
              </a:lnSpc>
            </a:pPr>
          </a:p>
          <a:p>
            <a:pPr algn="l">
              <a:lnSpc>
                <a:spcPts val="4229"/>
              </a:lnSpc>
            </a:pPr>
          </a:p>
          <a:p>
            <a:pPr algn="l">
              <a:lnSpc>
                <a:spcPts val="2409"/>
              </a:lnSpc>
            </a:pPr>
          </a:p>
          <a:p>
            <a:pPr algn="l">
              <a:lnSpc>
                <a:spcPts val="24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34950" y="1597560"/>
            <a:ext cx="7091881" cy="709188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6963" y="2308216"/>
            <a:ext cx="8886228" cy="638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¿En qué años y estados se ha registrado el mayor índice de mortalidad materna con causa de algún tipo de aborto?</a:t>
            </a:r>
          </a:p>
          <a:p>
            <a:pPr algn="just">
              <a:lnSpc>
                <a:spcPts val="4229"/>
              </a:lnSpc>
            </a:pPr>
          </a:p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¿Cuáles son las causas más comunes de mortalidad por aborto según los datos analizados?</a:t>
            </a:r>
          </a:p>
          <a:p>
            <a:pPr algn="just">
              <a:lnSpc>
                <a:spcPts val="4229"/>
              </a:lnSpc>
            </a:pPr>
          </a:p>
          <a:p>
            <a:pPr algn="just" marL="652172" indent="-326086" lvl="1">
              <a:lnSpc>
                <a:spcPts val="42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¿Qué patrones se han identificado en las tasas de mortalidad por aborto en años recientes y cuales pueden ser factores que lo explican?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718565">
            <a:off x="-917071" y="7020322"/>
            <a:ext cx="2482675" cy="6533356"/>
          </a:xfrm>
          <a:custGeom>
            <a:avLst/>
            <a:gdLst/>
            <a:ahLst/>
            <a:cxnLst/>
            <a:rect r="r" b="b" t="t" l="l"/>
            <a:pathLst>
              <a:path h="6533356" w="2482675">
                <a:moveTo>
                  <a:pt x="2482675" y="0"/>
                </a:moveTo>
                <a:lnTo>
                  <a:pt x="0" y="0"/>
                </a:lnTo>
                <a:lnTo>
                  <a:pt x="0" y="6533356"/>
                </a:lnTo>
                <a:lnTo>
                  <a:pt x="2482675" y="6533356"/>
                </a:lnTo>
                <a:lnTo>
                  <a:pt x="24826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25701" y="309046"/>
            <a:ext cx="116365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Planteamiento de Preguntas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061290" y="3534669"/>
            <a:ext cx="6039201" cy="3446711"/>
          </a:xfrm>
          <a:custGeom>
            <a:avLst/>
            <a:gdLst/>
            <a:ahLst/>
            <a:cxnLst/>
            <a:rect r="r" b="b" t="t" l="l"/>
            <a:pathLst>
              <a:path h="3446711" w="6039201">
                <a:moveTo>
                  <a:pt x="0" y="0"/>
                </a:moveTo>
                <a:lnTo>
                  <a:pt x="6039201" y="0"/>
                </a:lnTo>
                <a:lnTo>
                  <a:pt x="6039201" y="3446711"/>
                </a:lnTo>
                <a:lnTo>
                  <a:pt x="0" y="3446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96" t="0" r="-4096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318" y="-1700318"/>
            <a:ext cx="7181679" cy="71816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234886">
            <a:off x="12335218" y="4220281"/>
            <a:ext cx="7703677" cy="770367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C6C2">
                <a:alpha val="6000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218574">
            <a:off x="373655" y="-2249562"/>
            <a:ext cx="1965015" cy="5171093"/>
          </a:xfrm>
          <a:custGeom>
            <a:avLst/>
            <a:gdLst/>
            <a:ahLst/>
            <a:cxnLst/>
            <a:rect r="r" b="b" t="t" l="l"/>
            <a:pathLst>
              <a:path h="5171093" w="1965015">
                <a:moveTo>
                  <a:pt x="0" y="0"/>
                </a:moveTo>
                <a:lnTo>
                  <a:pt x="1965015" y="0"/>
                </a:lnTo>
                <a:lnTo>
                  <a:pt x="1965015" y="5171092"/>
                </a:lnTo>
                <a:lnTo>
                  <a:pt x="0" y="517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76659">
            <a:off x="16003907" y="7167048"/>
            <a:ext cx="1965015" cy="5171093"/>
          </a:xfrm>
          <a:custGeom>
            <a:avLst/>
            <a:gdLst/>
            <a:ahLst/>
            <a:cxnLst/>
            <a:rect r="r" b="b" t="t" l="l"/>
            <a:pathLst>
              <a:path h="5171093" w="1965015">
                <a:moveTo>
                  <a:pt x="0" y="0"/>
                </a:moveTo>
                <a:lnTo>
                  <a:pt x="1965015" y="0"/>
                </a:lnTo>
                <a:lnTo>
                  <a:pt x="1965015" y="5171093"/>
                </a:lnTo>
                <a:lnTo>
                  <a:pt x="0" y="517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5975" y="2071497"/>
            <a:ext cx="16636051" cy="7230237"/>
          </a:xfrm>
          <a:custGeom>
            <a:avLst/>
            <a:gdLst/>
            <a:ahLst/>
            <a:cxnLst/>
            <a:rect r="r" b="b" t="t" l="l"/>
            <a:pathLst>
              <a:path h="7230237" w="16636051">
                <a:moveTo>
                  <a:pt x="0" y="0"/>
                </a:moveTo>
                <a:lnTo>
                  <a:pt x="16636050" y="0"/>
                </a:lnTo>
                <a:lnTo>
                  <a:pt x="16636050" y="7230237"/>
                </a:lnTo>
                <a:lnTo>
                  <a:pt x="0" y="7230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015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21719" y="212159"/>
            <a:ext cx="5519286" cy="10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Fase uno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61342" y="507535"/>
            <a:ext cx="14612365" cy="51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Busqueda y limpieza de la base de datos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46935" y="1376698"/>
            <a:ext cx="14612365" cy="51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Fuente: https://datos.gob.mx/busca/dataset/mortalidad-materna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318" y="-1700318"/>
            <a:ext cx="7181679" cy="71816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A49F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234886">
            <a:off x="12335218" y="4220281"/>
            <a:ext cx="7703677" cy="770367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C6C2">
                <a:alpha val="6000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218574">
            <a:off x="373655" y="-2249562"/>
            <a:ext cx="1965015" cy="5171093"/>
          </a:xfrm>
          <a:custGeom>
            <a:avLst/>
            <a:gdLst/>
            <a:ahLst/>
            <a:cxnLst/>
            <a:rect r="r" b="b" t="t" l="l"/>
            <a:pathLst>
              <a:path h="5171093" w="1965015">
                <a:moveTo>
                  <a:pt x="0" y="0"/>
                </a:moveTo>
                <a:lnTo>
                  <a:pt x="1965015" y="0"/>
                </a:lnTo>
                <a:lnTo>
                  <a:pt x="1965015" y="5171092"/>
                </a:lnTo>
                <a:lnTo>
                  <a:pt x="0" y="517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76659">
            <a:off x="16003907" y="7167048"/>
            <a:ext cx="1965015" cy="5171093"/>
          </a:xfrm>
          <a:custGeom>
            <a:avLst/>
            <a:gdLst/>
            <a:ahLst/>
            <a:cxnLst/>
            <a:rect r="r" b="b" t="t" l="l"/>
            <a:pathLst>
              <a:path h="5171093" w="1965015">
                <a:moveTo>
                  <a:pt x="0" y="0"/>
                </a:moveTo>
                <a:lnTo>
                  <a:pt x="1965015" y="0"/>
                </a:lnTo>
                <a:lnTo>
                  <a:pt x="1965015" y="5171093"/>
                </a:lnTo>
                <a:lnTo>
                  <a:pt x="0" y="517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9976" y="2630631"/>
            <a:ext cx="17103100" cy="4724731"/>
          </a:xfrm>
          <a:custGeom>
            <a:avLst/>
            <a:gdLst/>
            <a:ahLst/>
            <a:cxnLst/>
            <a:rect r="r" b="b" t="t" l="l"/>
            <a:pathLst>
              <a:path h="4724731" w="17103100">
                <a:moveTo>
                  <a:pt x="0" y="0"/>
                </a:moveTo>
                <a:lnTo>
                  <a:pt x="17103100" y="0"/>
                </a:lnTo>
                <a:lnTo>
                  <a:pt x="17103100" y="4724731"/>
                </a:lnTo>
                <a:lnTo>
                  <a:pt x="0" y="4724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21719" y="212159"/>
            <a:ext cx="5519286" cy="10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Fase 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61342" y="507535"/>
            <a:ext cx="14612365" cy="51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filtrado y agrupación de columnas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46935" y="1376698"/>
            <a:ext cx="14612365" cy="51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Fuente: https://datos.gob.mx/busca/dataset/mortalidad-materna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318" y="-1700318"/>
            <a:ext cx="7181679" cy="71816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4B7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2886" lIns="22886" bIns="22886" rIns="22886"/>
            <a:lstStyle/>
            <a:p>
              <a:pPr algn="ctr">
                <a:lnSpc>
                  <a:spcPts val="119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0522" y="447836"/>
            <a:ext cx="5519286" cy="10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Fase tres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218574">
            <a:off x="373655" y="-2249562"/>
            <a:ext cx="1965015" cy="5171093"/>
          </a:xfrm>
          <a:custGeom>
            <a:avLst/>
            <a:gdLst/>
            <a:ahLst/>
            <a:cxnLst/>
            <a:rect r="r" b="b" t="t" l="l"/>
            <a:pathLst>
              <a:path h="5171093" w="1965015">
                <a:moveTo>
                  <a:pt x="0" y="0"/>
                </a:moveTo>
                <a:lnTo>
                  <a:pt x="1965015" y="0"/>
                </a:lnTo>
                <a:lnTo>
                  <a:pt x="1965015" y="5171092"/>
                </a:lnTo>
                <a:lnTo>
                  <a:pt x="0" y="517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18476" y="1497766"/>
            <a:ext cx="13251048" cy="7967192"/>
          </a:xfrm>
          <a:custGeom>
            <a:avLst/>
            <a:gdLst/>
            <a:ahLst/>
            <a:cxnLst/>
            <a:rect r="r" b="b" t="t" l="l"/>
            <a:pathLst>
              <a:path h="7967192" w="13251048">
                <a:moveTo>
                  <a:pt x="0" y="0"/>
                </a:moveTo>
                <a:lnTo>
                  <a:pt x="13251048" y="0"/>
                </a:lnTo>
                <a:lnTo>
                  <a:pt x="13251048" y="7967192"/>
                </a:lnTo>
                <a:lnTo>
                  <a:pt x="0" y="7967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89900" y="743213"/>
            <a:ext cx="14612365" cy="51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b="true" sz="30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Visualización grafica de los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DAGP8_YWyHM</dc:identifier>
  <dcterms:modified xsi:type="dcterms:W3CDTF">2011-08-01T06:04:30Z</dcterms:modified>
  <cp:revision>1</cp:revision>
  <dc:title>Objetivo general</dc:title>
</cp:coreProperties>
</file>