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Operators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operator is a symbol that performs an operation.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Relational Operators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 Comparison Operators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Logical Operators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Assignment Operators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Bitwise Operators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Membership Operators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Identity Operators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Ternary Operator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49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Bitwise Operator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Description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&amp;  If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both bits are 1 then only result is 1 otherwise result is 0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|    If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atleast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one bit is 1 then result is 1 otherwise result is 0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^   If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bits are different then only result is 1 otherwise result is 0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~   bitwise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complement operator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 means 0 and 0 means 1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Bitwise Left shift Operator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&lt;&lt;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Bitwise Right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shift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Operator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Bitwise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AND &amp;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0407674"/>
              </p:ext>
            </p:extLst>
          </p:nvPr>
        </p:nvGraphicFramePr>
        <p:xfrm>
          <a:off x="1524000" y="1047750"/>
          <a:ext cx="6019800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4950"/>
                <a:gridCol w="1655445"/>
                <a:gridCol w="2859405"/>
              </a:tblGrid>
              <a:tr h="2730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 (operand1 &amp; operand2)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60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60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60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60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77207" y="2839819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10</a:t>
            </a:r>
          </a:p>
          <a:p>
            <a:r>
              <a:rPr lang="en-US" dirty="0" smtClean="0"/>
              <a:t>b = 15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041888" y="2839819"/>
            <a:ext cx="159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0 0 0 0   1 0 1 0</a:t>
            </a:r>
          </a:p>
          <a:p>
            <a:r>
              <a:rPr lang="en-US" dirty="0" smtClean="0"/>
              <a:t>0 0 0 0   1 1 1 1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91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Bitwise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OR |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32227144"/>
              </p:ext>
            </p:extLst>
          </p:nvPr>
        </p:nvGraphicFramePr>
        <p:xfrm>
          <a:off x="1524000" y="1047750"/>
          <a:ext cx="6019801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703"/>
                <a:gridCol w="1881188"/>
                <a:gridCol w="2708910"/>
              </a:tblGrid>
              <a:tr h="2275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 (operand1 </a:t>
                      </a:r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|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operand2)</a:t>
                      </a:r>
                      <a:endParaRPr 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33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33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33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33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24807" y="2800350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10</a:t>
            </a:r>
          </a:p>
          <a:p>
            <a:r>
              <a:rPr lang="en-US" dirty="0" smtClean="0"/>
              <a:t>b = 15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889488" y="2800350"/>
            <a:ext cx="159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0 0 0 0   1 0 1 0</a:t>
            </a:r>
          </a:p>
          <a:p>
            <a:r>
              <a:rPr lang="en-US" dirty="0" smtClean="0"/>
              <a:t>0 0 0 0   1 1 1 1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67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Bitwise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XOR ^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41615279"/>
              </p:ext>
            </p:extLst>
          </p:nvPr>
        </p:nvGraphicFramePr>
        <p:xfrm>
          <a:off x="1524000" y="1047750"/>
          <a:ext cx="6096000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905000"/>
                <a:gridCol w="2590800"/>
              </a:tblGrid>
              <a:tr h="2502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 (operand1 </a:t>
                      </a:r>
                      <a:r>
                        <a:rPr lang="en-US" sz="1400" b="1" dirty="0" smtClean="0">
                          <a:latin typeface="+mn-lt"/>
                          <a:cs typeface="Times New Roman" pitchFamily="18" charset="0"/>
                        </a:rPr>
                        <a:t>^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operand2)</a:t>
                      </a:r>
                      <a:endParaRPr 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469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469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469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469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48607" y="2876550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10</a:t>
            </a:r>
          </a:p>
          <a:p>
            <a:r>
              <a:rPr lang="en-US" dirty="0" smtClean="0"/>
              <a:t>b = 15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813288" y="2876550"/>
            <a:ext cx="159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0 0 0 0   1 0 1 0</a:t>
            </a:r>
          </a:p>
          <a:p>
            <a:r>
              <a:rPr lang="en-US" dirty="0" smtClean="0"/>
              <a:t>0 0 0 0   1 1 1 1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088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Bitwise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NOT ~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047759"/>
              </p:ext>
            </p:extLst>
          </p:nvPr>
        </p:nvGraphicFramePr>
        <p:xfrm>
          <a:off x="2209800" y="1047750"/>
          <a:ext cx="4191000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2590800"/>
              </a:tblGrid>
              <a:tr h="2502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 (~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operand)</a:t>
                      </a:r>
                      <a:endParaRPr 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469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469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 0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77207" y="24193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1888" y="241935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0 0 0 0   1 0 1 0</a:t>
            </a:r>
          </a:p>
        </p:txBody>
      </p:sp>
    </p:spTree>
    <p:extLst>
      <p:ext uri="{BB962C8B-B14F-4D97-AF65-F5344CB8AC3E}">
        <p14:creationId xmlns:p14="http://schemas.microsoft.com/office/powerpoint/2010/main" xmlns="" val="71682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Bitwise Left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Shift &lt;&lt;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47444537"/>
              </p:ext>
            </p:extLst>
          </p:nvPr>
        </p:nvGraphicFramePr>
        <p:xfrm>
          <a:off x="1981200" y="1428750"/>
          <a:ext cx="41148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94231" y="97155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10</a:t>
            </a:r>
            <a:endParaRPr lang="en-IN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60853932"/>
              </p:ext>
            </p:extLst>
          </p:nvPr>
        </p:nvGraphicFramePr>
        <p:xfrm>
          <a:off x="1981200" y="2495550"/>
          <a:ext cx="41148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94477" y="287655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&lt;&lt; 2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371600" y="1809750"/>
            <a:ext cx="838200" cy="597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752600" y="180975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286000" y="180975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781300" y="1809750"/>
            <a:ext cx="9525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257550" y="1809750"/>
            <a:ext cx="100965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03461" y="1809750"/>
            <a:ext cx="997139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02030" y="1809750"/>
            <a:ext cx="95577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800600" y="180975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4432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Bitwise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Right Shift &gt;&gt;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92239103"/>
              </p:ext>
            </p:extLst>
          </p:nvPr>
        </p:nvGraphicFramePr>
        <p:xfrm>
          <a:off x="1981200" y="1428750"/>
          <a:ext cx="41148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94231" y="97155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10</a:t>
            </a:r>
            <a:endParaRPr lang="en-IN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66417790"/>
              </p:ext>
            </p:extLst>
          </p:nvPr>
        </p:nvGraphicFramePr>
        <p:xfrm>
          <a:off x="1981200" y="2495550"/>
          <a:ext cx="41148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94477" y="287655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&gt;&gt; 2</a:t>
            </a:r>
            <a:endParaRPr lang="en-IN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867400" y="180975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34000" y="180975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00600" y="180975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267200" y="180975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803461" y="1809750"/>
            <a:ext cx="997139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76600" y="180975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743200" y="1809750"/>
            <a:ext cx="10287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209800" y="1809750"/>
            <a:ext cx="104775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9629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Membership Operators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membership operators are useful to test for membership in a sequence such as string, lists, tuples and dictionaries.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two type of Membership operator:-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 in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865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operators is used to find an element in the specified sequence.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returns True if element is found in the specified sequence else it returns False.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st1 = “Welcome to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“to” in st1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st2 =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“Welcome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top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“to” 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st2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st3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“Welcome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“subs”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st3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2114550"/>
            <a:ext cx="6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3105150"/>
            <a:ext cx="6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5860" y="40957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889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810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ot in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operators works in reverse manner for in operator.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returns True if element is not found in the specified sequence and if element is found, then it returns False.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st1 = “Welcome to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“subs” not in st1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st2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“Welcome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“to”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not in st2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st3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“Welcome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top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“to” not in st3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3060" y="2343150"/>
            <a:ext cx="6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2740" y="33622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3621" y="43243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146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Arithmetic Operators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81915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Arithmetic Operators are used to perform basic arithmetic operations like addition, subtraction, division etc.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a14="http://schemas.microsoft.com/office/drawing/2010/main" xmlns:mc="http://schemas.openxmlformats.org/markup-compatibility/2006" val="1326411852"/>
              </p:ext>
            </p:extLst>
          </p:nvPr>
        </p:nvGraphicFramePr>
        <p:xfrm>
          <a:off x="1066800" y="1581150"/>
          <a:ext cx="6858002" cy="3349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2819400"/>
                <a:gridCol w="1866902"/>
                <a:gridCol w="10287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Operators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Addition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 + 2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Subtraction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 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–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Multiplication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 * 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Division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 / 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Modulus operator to get remainder in integer division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5 % 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43129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Exponent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34290" marB="34290">
                    <a:blipFill rotWithShape="1">
                      <a:blip r:embed="rId2"/>
                      <a:stretch>
                        <a:fillRect l="-212418" t="-552113" r="-55229" b="-14929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//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Integer Division/ Floor Division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4//2.0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-5//2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934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Identity Operators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identity operators compare the memory locations of two objects. Hence, it is possible to know whether two objects are same or not.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r1 is r2 returns True if both r1 and r2 are pointing to the same object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r1 is not r2 returns False if both r1 and r2 are not pointing to the same object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two types of Identity operator:-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not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636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is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operator is used to compare whether two objects are same or not.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returns True if memory location of two objects are same else it returns False.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10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 = 10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9896" y="1745218"/>
            <a:ext cx="4187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4366" y="21145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12411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14287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511167" y="1756886"/>
            <a:ext cx="4187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5637" y="212621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12411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548871" y="14404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14800" y="1613416"/>
            <a:ext cx="434071" cy="272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" y="3028950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= 10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= ‘10’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249555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is b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2853" y="249691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596767" y="3116818"/>
            <a:ext cx="4187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1237" y="34861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18511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634471" y="28003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587367" y="3116818"/>
            <a:ext cx="5693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‘10’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5800" y="34861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16211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722706" y="28003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363855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is b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2853" y="363991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3565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0" grpId="1" animBg="1"/>
      <p:bldP spid="11" grpId="0"/>
      <p:bldP spid="11" grpId="1"/>
      <p:bldP spid="12" grpId="0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is not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82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operator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works in reverse manner for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operator.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returns True if memory location of two objects are not same and if they are same it returns False.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10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 = 10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9896" y="1745218"/>
            <a:ext cx="4187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4366" y="21145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12411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14287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511167" y="1756886"/>
            <a:ext cx="4187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5637" y="212621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13611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548871" y="14404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14800" y="1613416"/>
            <a:ext cx="434071" cy="272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" y="3028950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= 10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= ‘10’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249555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is not b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0664" y="249691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596767" y="3116818"/>
            <a:ext cx="4187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1237" y="34861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18511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634471" y="28003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587367" y="3116818"/>
            <a:ext cx="5693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‘10’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5800" y="34861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16211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722706" y="28003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363855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is not b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80664" y="363991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0547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0" grpId="1" animBg="1"/>
      <p:bldP spid="11" grpId="0"/>
      <p:bldP spid="11" grpId="1"/>
      <p:bldP spid="12" grpId="0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  <p:bldP spid="26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Ternary Operator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8763000" cy="3809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x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if condition else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secondValue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If condition is True then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will be considered else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secondValue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will be considered.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if a&lt;b else b       max= a if a&gt;b else b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Program to print biggest of three numbers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a=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(input("Enter First Number:"))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b=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(input("Enter Second Number:"))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c=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(input("Enter Third Number:"))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max=a if a&gt;b and a&gt;c else b if b&gt;c else c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print("Maximum Value:",max) 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Relational operators are used to compare the value of operands (expressions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), operands can be any type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produce a logical value. A logical value is either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False.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0066847"/>
              </p:ext>
            </p:extLst>
          </p:nvPr>
        </p:nvGraphicFramePr>
        <p:xfrm>
          <a:off x="914400" y="1543050"/>
          <a:ext cx="7010400" cy="240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1425"/>
                <a:gridCol w="2701925"/>
                <a:gridCol w="1314450"/>
                <a:gridCol w="1752600"/>
              </a:tblGrid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Operators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Less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than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5&lt;2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Greater than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5&gt;2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Less than or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equal to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5&lt;=2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Greater than or equal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to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5&gt;=2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==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Equal to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5==2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Not equal to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5!=2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Relational/ Comparison Operators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69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Logical Operators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Logical operators are used to connect more relational operations to form a complex expression called logical expression. A value obtained by evaluating a logical expression is always logical, i.e. either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False.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5154107"/>
              </p:ext>
            </p:extLst>
          </p:nvPr>
        </p:nvGraphicFramePr>
        <p:xfrm>
          <a:off x="990600" y="2114550"/>
          <a:ext cx="71628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095"/>
                <a:gridCol w="1880235"/>
                <a:gridCol w="2148840"/>
                <a:gridCol w="161163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Logical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(5&lt;2) and (5&gt;3)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Logical or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(5&lt;2) or (5&gt;3)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Logical not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(5&lt;2)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9770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7637084"/>
              </p:ext>
            </p:extLst>
          </p:nvPr>
        </p:nvGraphicFramePr>
        <p:xfrm>
          <a:off x="1524000" y="1047750"/>
          <a:ext cx="6096000" cy="201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24000" y="3257550"/>
            <a:ext cx="510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True and Expression1 and Expression2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Expression2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False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Expression1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Expression2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72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7377281"/>
              </p:ext>
            </p:extLst>
          </p:nvPr>
        </p:nvGraphicFramePr>
        <p:xfrm>
          <a:off x="1524000" y="1047750"/>
          <a:ext cx="6096000" cy="201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24000" y="3257550"/>
            <a:ext cx="510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True or Expression1 or Expression2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False or Expression1 or Expression2 = Expression1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261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dirty="0" smtClean="0"/>
              <a:t>not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1678581"/>
              </p:ext>
            </p:extLst>
          </p:nvPr>
        </p:nvGraphicFramePr>
        <p:xfrm>
          <a:off x="1524000" y="895350"/>
          <a:ext cx="6096000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69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Assignment Operators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Assignment operators are used to perform arithmetic operations while assigning a value to a variable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884227"/>
                  </p:ext>
                </p:extLst>
              </p:nvPr>
            </p:nvGraphicFramePr>
            <p:xfrm>
              <a:off x="1524000" y="1657350"/>
              <a:ext cx="6096000" cy="27005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3000"/>
                    <a:gridCol w="1295400"/>
                    <a:gridCol w="2590800"/>
                    <a:gridCol w="1066800"/>
                  </a:tblGrid>
                  <a:tr h="307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Operator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Example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Equivalent Expression (m=15)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Result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y = </a:t>
                          </a:r>
                          <a:r>
                            <a:rPr lang="en-US" sz="15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a+b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y = 10 + 20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+=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+=10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= m+10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-=10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= m-10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*=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*=10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= m*10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150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/=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/=10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= m/10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%=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%=10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= m%10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**=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m**=2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 = m**2 or </a:t>
                          </a:r>
                          <a14:m>
                            <m:oMath xmlns:m="http://schemas.openxmlformats.org/officeDocument/2006/math">
                              <m:r>
                                <a:rPr lang="en-IN" sz="16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𝑚</m:t>
                              </m:r>
                              <m:r>
                                <a:rPr lang="en-IN" sz="16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IN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IN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IN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225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121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//=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m//=10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 = m//10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3485884227"/>
                  </p:ext>
                </p:extLst>
              </p:nvPr>
            </p:nvGraphicFramePr>
            <p:xfrm>
              <a:off x="1524000" y="1657350"/>
              <a:ext cx="6096000" cy="27310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3000"/>
                    <a:gridCol w="1295400"/>
                    <a:gridCol w="2590800"/>
                    <a:gridCol w="1066800"/>
                  </a:tblGrid>
                  <a:tr h="307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Operator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Example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Equivalent Expression (m=15)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Result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y = </a:t>
                          </a:r>
                          <a:r>
                            <a:rPr lang="en-US" sz="15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a+b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y = 10 + 20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+=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+=10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= m+10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-=10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= m-10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*=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*=10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= m*10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150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/=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/=10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= m/10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%=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%=10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</a:t>
                          </a:r>
                          <a:r>
                            <a:rPr lang="en-US" sz="15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= m%10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**=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m**=2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94118" t="-680392" r="-41176" b="-1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225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//=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m//=10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 = m//10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en-US" sz="15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137555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Bitwise Operators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Bitwise operators are used to perform operations at binary digit level. These operators are not commonly used and are used only in special applications where optimized use of storage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required. Bitwise operators can be performed only on integer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types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96025238"/>
              </p:ext>
            </p:extLst>
          </p:nvPr>
        </p:nvGraphicFramePr>
        <p:xfrm>
          <a:off x="1752600" y="2114550"/>
          <a:ext cx="5334000" cy="2080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6875"/>
                <a:gridCol w="3667125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Bitwise AND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|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Bitwise OR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Bitwise exclusive OR / Bitwise XOR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Bitwise inversion (one’s complement)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&lt;&lt;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Shifts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the bits to left / Bitwise Left Shift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&gt;&gt;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Shifts the bits to right / Bitwise Right Shift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8089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1345</Words>
  <Application>Microsoft Office PowerPoint</Application>
  <PresentationFormat>On-screen Show (16:9)</PresentationFormat>
  <Paragraphs>419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Operators</vt:lpstr>
      <vt:lpstr>Arithmetic Operators</vt:lpstr>
      <vt:lpstr>Relational/ Comparison Operators</vt:lpstr>
      <vt:lpstr>Logical Operators</vt:lpstr>
      <vt:lpstr>and</vt:lpstr>
      <vt:lpstr>or</vt:lpstr>
      <vt:lpstr>not</vt:lpstr>
      <vt:lpstr>Assignment Operators</vt:lpstr>
      <vt:lpstr>Bitwise Operators</vt:lpstr>
      <vt:lpstr> Bitwise Operator Description  </vt:lpstr>
      <vt:lpstr>Bitwise AND &amp;</vt:lpstr>
      <vt:lpstr>Bitwise OR |</vt:lpstr>
      <vt:lpstr>Bitwise XOR ^</vt:lpstr>
      <vt:lpstr>Bitwise NOT ~</vt:lpstr>
      <vt:lpstr>Bitwise Left Shift &lt;&lt;</vt:lpstr>
      <vt:lpstr>Bitwise Right Shift &gt;&gt;</vt:lpstr>
      <vt:lpstr>Membership Operators</vt:lpstr>
      <vt:lpstr>in </vt:lpstr>
      <vt:lpstr>not in </vt:lpstr>
      <vt:lpstr>Identity Operators</vt:lpstr>
      <vt:lpstr>is </vt:lpstr>
      <vt:lpstr>is not </vt:lpstr>
      <vt:lpstr>Ternary Operator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mohammed miskeen</cp:lastModifiedBy>
  <cp:revision>41</cp:revision>
  <dcterms:created xsi:type="dcterms:W3CDTF">2006-08-16T00:00:00Z</dcterms:created>
  <dcterms:modified xsi:type="dcterms:W3CDTF">2021-10-27T04:22:00Z</dcterms:modified>
</cp:coreProperties>
</file>