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9" r:id="rId14"/>
    <p:sldId id="270" r:id="rId15"/>
    <p:sldId id="268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5701"/>
  </p:normalViewPr>
  <p:slideViewPr>
    <p:cSldViewPr snapToGrid="0">
      <p:cViewPr varScale="1">
        <p:scale>
          <a:sx n="79" d="100"/>
          <a:sy n="79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71518-4941-1C40-8DA4-3093A94D1398}" type="datetimeFigureOut">
              <a:rPr kumimoji="1" lang="ko-KR" altLang="en-US" smtClean="0"/>
              <a:t>2015. 11. 30.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C8B1C-C75B-904C-913A-A0AC38E308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92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8B1C-C75B-904C-913A-A0AC38E308AE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4871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8B1C-C75B-904C-913A-A0AC38E308AE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6331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8B1C-C75B-904C-913A-A0AC38E308AE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8935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8B1C-C75B-904C-913A-A0AC38E308AE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4900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D5356-B529-4E62-A0BF-FAF0DD9A4930}" type="slidenum">
              <a:rPr lang="en-US" altLang="ko-KR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27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8B1C-C75B-904C-913A-A0AC38E308AE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3198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8B1C-C75B-904C-913A-A0AC38E308AE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03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8B1C-C75B-904C-913A-A0AC38E308A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749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8B1C-C75B-904C-913A-A0AC38E308A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180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8B1C-C75B-904C-913A-A0AC38E308A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251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8B1C-C75B-904C-913A-A0AC38E308A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424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8B1C-C75B-904C-913A-A0AC38E308AE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703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8B1C-C75B-904C-913A-A0AC38E308AE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0563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8B1C-C75B-904C-913A-A0AC38E308A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9267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8B1C-C75B-904C-913A-A0AC38E308A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726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16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1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9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54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06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26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5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78181"/>
            <a:ext cx="9905998" cy="3713019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5416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05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866899"/>
            <a:ext cx="4876800" cy="21442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866900"/>
            <a:ext cx="4876800" cy="214426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141412" y="4144271"/>
            <a:ext cx="9923767" cy="1610418"/>
          </a:xfrm>
        </p:spPr>
        <p:txBody>
          <a:bodyPr anchor="t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44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0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0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06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14" y="702126"/>
            <a:ext cx="5241471" cy="1257303"/>
          </a:xfrm>
        </p:spPr>
        <p:txBody>
          <a:bodyPr anchor="b">
            <a:normAutofit/>
          </a:bodyPr>
          <a:lstStyle>
            <a:lvl1pPr algn="l" latinLnBrk="0">
              <a:defRPr sz="3600" b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527731"/>
            <a:ext cx="6096000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815" y="2133373"/>
            <a:ext cx="5241470" cy="340201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66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7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4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900053"/>
            <a:ext cx="9905998" cy="389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9B23A58-8DE3-4ED7-95F1-29C5BB4F8962}" type="datetimeFigureOut">
              <a:rPr lang="ko-KR" altLang="en-US" smtClean="0"/>
              <a:t>2015. 11. 30.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altLang="ko-KR" dirty="0" smtClean="0"/>
              <a:t>Programming Language Design – </a:t>
            </a:r>
            <a:r>
              <a:rPr lang="en-US" altLang="ko-KR" dirty="0" err="1" smtClean="0"/>
              <a:t>Emiya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mulzomdao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C1A6C57-529D-4A60-B6AC-477A8876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0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 cap="all" baseline="0">
          <a:ln w="3175" cmpd="sng">
            <a:noFill/>
          </a:ln>
          <a:solidFill>
            <a:schemeClr val="tx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3600" b="0" i="0" kern="1200" cap="none" baseline="0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Malgun Gothic Semilight" charset="0"/>
          <a:ea typeface="Malgun Gothic Semilight" charset="0"/>
          <a:cs typeface="Malgun Gothic Semilight" charset="0"/>
        </a:defRPr>
      </a:lvl1pPr>
      <a:lvl2pPr marL="742950" indent="-285750" algn="l" defTabSz="457200" rtl="0" eaLnBrk="1" latinLnBrk="1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3200" b="0" i="0" kern="1200" cap="none" baseline="0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Malgun Gothic Semilight" charset="0"/>
          <a:ea typeface="Malgun Gothic Semilight" charset="0"/>
          <a:cs typeface="Malgun Gothic Semilight" charset="0"/>
        </a:defRPr>
      </a:lvl2pPr>
      <a:lvl3pPr marL="1200150" indent="-285750" algn="l" defTabSz="457200" rtl="0" eaLnBrk="1" latinLnBrk="1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800" b="0" i="0" kern="1200" cap="none" baseline="0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Malgun Gothic Semilight" charset="0"/>
          <a:ea typeface="Malgun Gothic Semilight" charset="0"/>
          <a:cs typeface="Malgun Gothic Semilight" charset="0"/>
        </a:defRPr>
      </a:lvl3pPr>
      <a:lvl4pPr marL="1543050" indent="-171450" algn="l" defTabSz="457200" rtl="0" eaLnBrk="1" latinLnBrk="1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400" b="0" i="0" kern="1200" cap="none" baseline="0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Malgun Gothic Semilight" charset="0"/>
          <a:ea typeface="Malgun Gothic Semilight" charset="0"/>
          <a:cs typeface="Malgun Gothic Semilight" charset="0"/>
        </a:defRPr>
      </a:lvl4pPr>
      <a:lvl5pPr marL="2000250" indent="-171450" algn="l" defTabSz="457200" rtl="0" eaLnBrk="1" latinLnBrk="1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400" b="0" i="0" kern="1200" cap="none" baseline="0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Malgun Gothic Semilight" charset="0"/>
          <a:ea typeface="Malgun Gothic Semilight" charset="0"/>
          <a:cs typeface="Malgun Gothic Semilight" charset="0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Programing language design team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Emiya</a:t>
            </a:r>
            <a:r>
              <a:rPr lang="en-US" altLang="ko-KR" dirty="0"/>
              <a:t> </a:t>
            </a:r>
            <a:r>
              <a:rPr lang="en-US" altLang="ko-KR" dirty="0" err="1" smtClean="0"/>
              <a:t>Mulzomdao</a:t>
            </a:r>
            <a:endParaRPr lang="ko-KR" altLang="en-US" dirty="0" smtClean="0"/>
          </a:p>
          <a:p>
            <a:pPr algn="r"/>
            <a:endParaRPr lang="ko-KR" altLang="en-US" dirty="0" smtClean="0"/>
          </a:p>
          <a:p>
            <a:pPr algn="r"/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908596" y="542186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김동영</a:t>
            </a:r>
            <a:r>
              <a:rPr lang="en-US" altLang="ko-KR" dirty="0"/>
              <a:t>,</a:t>
            </a:r>
            <a:r>
              <a:rPr lang="ko-KR" altLang="en-US" dirty="0"/>
              <a:t> 염규선</a:t>
            </a:r>
            <a:r>
              <a:rPr lang="en-US" altLang="ko-KR" dirty="0"/>
              <a:t>,</a:t>
            </a:r>
            <a:r>
              <a:rPr lang="ko-KR" altLang="en-US" dirty="0"/>
              <a:t> 황지웅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3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유효입력의 오타율과 타자속도에 대하여</a:t>
            </a:r>
            <a:r>
              <a:rPr lang="en-US" altLang="ko-KR" dirty="0"/>
              <a:t>PCA</a:t>
            </a:r>
            <a:r>
              <a:rPr lang="ko-KR" altLang="en-US" dirty="0"/>
              <a:t>를 수행하여 편의도를 계산한다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계산된 편의도를 </a:t>
            </a:r>
            <a:r>
              <a:rPr lang="en-US" altLang="ko-KR" dirty="0"/>
              <a:t>save</a:t>
            </a:r>
            <a:r>
              <a:rPr lang="ko-KR" altLang="en-US" dirty="0"/>
              <a:t>값에 새 </a:t>
            </a:r>
            <a:r>
              <a:rPr lang="en-US" altLang="ko-KR" dirty="0"/>
              <a:t>column</a:t>
            </a:r>
            <a:r>
              <a:rPr lang="ko-KR" altLang="en-US" dirty="0"/>
              <a:t>으로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편의도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0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최종적으로 계산된 편의도와 기존에 얻은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값과의 상관관계를 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값이 편의도에 비해 매우 클 것으로 보이므로 보정을 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상관관계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1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무효입력 제거 결과</a:t>
            </a:r>
            <a:r>
              <a:rPr lang="ko-KR" altLang="en-US" dirty="0"/>
              <a:t> </a:t>
            </a:r>
            <a:r>
              <a:rPr lang="ko-KR" altLang="en-US"/>
              <a:t>분석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 anchor="ctr"/>
              <a:lstStyle/>
              <a:p>
                <a:r>
                  <a:rPr lang="en-US" altLang="ko-KR" dirty="0" smtClean="0"/>
                  <a:t>Acc</a:t>
                </a:r>
                <a:r>
                  <a:rPr lang="ko-KR" altLang="en-US" dirty="0"/>
                  <a:t>값을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ko-KR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ko-KR" altLang="en-US" i="1" smtClean="0">
                        <a:latin typeface="Cambria Math" charset="0"/>
                      </a:rPr>
                      <m:t>배로</m:t>
                    </m:r>
                    <m:r>
                      <a:rPr lang="ko-KR" alt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보정을 </a:t>
                </a:r>
                <a:r>
                  <a:rPr lang="ko-KR" altLang="en-US" dirty="0"/>
                  <a:t>한 </a:t>
                </a:r>
                <a:r>
                  <a:rPr lang="ko-KR" altLang="en-US" dirty="0" smtClean="0"/>
                  <a:t>결과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여전히 </a:t>
                </a:r>
                <a:r>
                  <a:rPr lang="en-US" altLang="ko-KR" dirty="0" err="1"/>
                  <a:t>acc</a:t>
                </a:r>
                <a:r>
                  <a:rPr lang="ko-KR" altLang="en-US" dirty="0"/>
                  <a:t>값이 너무 커서 </a:t>
                </a:r>
                <a:r>
                  <a:rPr lang="en-US" altLang="ko-KR" dirty="0"/>
                  <a:t>distance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이고 </a:t>
                </a:r>
                <a:r>
                  <a:rPr lang="en-US" altLang="ko-KR" dirty="0" err="1"/>
                  <a:t>acc</a:t>
                </a:r>
                <a:r>
                  <a:rPr lang="ko-KR" altLang="en-US" dirty="0"/>
                  <a:t>값도 적은 그룹이 제거된다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3"/>
                <a:stretch>
                  <a:fillRect l="-2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내용 개체 틀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866" y="1531030"/>
            <a:ext cx="5087613" cy="3795939"/>
          </a:xfrm>
        </p:spPr>
      </p:pic>
    </p:spTree>
    <p:extLst>
      <p:ext uri="{BB962C8B-B14F-4D97-AF65-F5344CB8AC3E}">
        <p14:creationId xmlns:p14="http://schemas.microsoft.com/office/powerpoint/2010/main" val="7160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무효입력 제거 결과 분석</a:t>
            </a:r>
          </a:p>
        </p:txBody>
      </p:sp>
      <p:pic>
        <p:nvPicPr>
          <p:cNvPr id="4" name="내용 개체 틀 3" descr="cluste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6790" y="1504734"/>
            <a:ext cx="5068138" cy="384853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Acc</a:t>
                </a:r>
                <a:r>
                  <a:rPr lang="ko-KR" altLang="en-US" dirty="0"/>
                  <a:t>값을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ko-KR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b="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>
                            <a:latin typeface="Cambria Math" charset="0"/>
                          </a:rPr>
                          <m:t>500</m:t>
                        </m:r>
                      </m:den>
                    </m:f>
                    <m:r>
                      <a:rPr lang="ko-KR" altLang="en-US" i="1">
                        <a:latin typeface="Cambria Math" charset="0"/>
                      </a:rPr>
                      <m:t>배로</m:t>
                    </m:r>
                    <m:r>
                      <a:rPr lang="ko-KR" altLang="en-US" b="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보정을 한 결과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충분히 줄어든 </a:t>
                </a:r>
                <a:r>
                  <a:rPr lang="en-US" altLang="ko-KR" dirty="0" err="1"/>
                  <a:t>acc</a:t>
                </a:r>
                <a:r>
                  <a:rPr lang="ko-KR" altLang="en-US" dirty="0"/>
                  <a:t>에 따라 과도한 </a:t>
                </a:r>
                <a:r>
                  <a:rPr lang="en-US" altLang="ko-KR" dirty="0"/>
                  <a:t>distance</a:t>
                </a:r>
                <a:r>
                  <a:rPr lang="ko-KR" altLang="en-US" dirty="0"/>
                  <a:t>를 갖는 </a:t>
                </a:r>
                <a:r>
                  <a:rPr lang="en-US" altLang="ko-KR" dirty="0"/>
                  <a:t>cyan</a:t>
                </a:r>
                <a:r>
                  <a:rPr lang="ko-KR" altLang="en-US"/>
                  <a:t>색의 그룹과</a:t>
                </a:r>
                <a:r>
                  <a:rPr lang="ko-KR" altLang="en-US" dirty="0"/>
                  <a:t>가</a:t>
                </a:r>
                <a:r>
                  <a:rPr lang="ko-KR" altLang="en-US"/>
                  <a:t>장 큰 </a:t>
                </a:r>
                <a:r>
                  <a:rPr lang="en-US" altLang="ko-KR"/>
                  <a:t>acc</a:t>
                </a:r>
                <a:r>
                  <a:rPr lang="ko-KR" altLang="en-US"/>
                  <a:t>값을 갖는</a:t>
                </a:r>
                <a:r>
                  <a:rPr lang="en-US" altLang="ko-KR"/>
                  <a:t>red</a:t>
                </a:r>
                <a:r>
                  <a:rPr lang="ko-KR" altLang="en-US"/>
                  <a:t>그룹이 제거된다.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4"/>
                <a:stretch>
                  <a:fillRect l="-2791" r="-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9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</a:rPr>
              <a:t>PCA결과 분석</a:t>
            </a:r>
            <a:endParaRPr lang="ko-KR" altLang="en-US"/>
          </a:p>
        </p:txBody>
      </p:sp>
      <p:pic>
        <p:nvPicPr>
          <p:cNvPr id="4" name="내용 개체 틀 3" descr="PCA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84055" y="1670348"/>
            <a:ext cx="3219009" cy="2401748"/>
          </a:xfrm>
        </p:spPr>
      </p:pic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/>
              </a:rPr>
              <a:t>일단</a:t>
            </a:r>
            <a:r>
              <a:rPr lang="en-US" altLang="x-none" sz="2000" dirty="0">
                <a:latin typeface="맑은 고딕"/>
              </a:rPr>
              <a:t>data</a:t>
            </a:r>
            <a:r>
              <a:rPr lang="ko-KR" altLang="en-US" sz="2000" dirty="0">
                <a:latin typeface="맑은 고딕"/>
              </a:rPr>
              <a:t>는 첫번째 그림과 같은 분산정도를 갖고 있다. 하지만 여기서 </a:t>
            </a:r>
            <a:r>
              <a:rPr lang="en-US" altLang="x-none" sz="2000" dirty="0">
                <a:latin typeface="맑은 고딕"/>
              </a:rPr>
              <a:t>PCA</a:t>
            </a:r>
            <a:r>
              <a:rPr lang="ko-KR" altLang="en-US" sz="2000" dirty="0">
                <a:latin typeface="맑은 고딕"/>
              </a:rPr>
              <a:t>가 계산되어 나타난 </a:t>
            </a:r>
            <a:r>
              <a:rPr lang="en-US" altLang="x-none" sz="2000" dirty="0">
                <a:latin typeface="맑은 고딕"/>
              </a:rPr>
              <a:t>explained</a:t>
            </a:r>
            <a:r>
              <a:rPr lang="ko-KR" altLang="x-none" sz="2000" dirty="0">
                <a:latin typeface="맑은 고딕"/>
              </a:rPr>
              <a:t> </a:t>
            </a:r>
            <a:r>
              <a:rPr lang="en-US" altLang="x-none" sz="2000" dirty="0">
                <a:latin typeface="맑은 고딕"/>
              </a:rPr>
              <a:t>variance</a:t>
            </a:r>
            <a:r>
              <a:rPr lang="ko-KR" altLang="x-none" sz="2000" dirty="0">
                <a:latin typeface="맑은 고딕"/>
              </a:rPr>
              <a:t> </a:t>
            </a:r>
            <a:r>
              <a:rPr lang="en-US" altLang="x-none" sz="2000" dirty="0">
                <a:latin typeface="맑은 고딕"/>
              </a:rPr>
              <a:t>ration</a:t>
            </a:r>
            <a:r>
              <a:rPr lang="ko-KR" altLang="en-US" sz="2000" dirty="0">
                <a:latin typeface="맑은 고딕"/>
              </a:rPr>
              <a:t>는 </a:t>
            </a:r>
            <a:r>
              <a:rPr lang="ko-KR" altLang="x-none" sz="2000" dirty="0">
                <a:latin typeface="맑은 고딕"/>
              </a:rPr>
              <a:t>두번째 그림과 같다.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x-none" sz="2000" dirty="0">
                <a:latin typeface="맑은 고딕"/>
              </a:rPr>
              <a:t>이 결과에 따라 보면 대부분의 자료들이 타자속도가 빠를수록</a:t>
            </a:r>
            <a:r>
              <a:rPr lang="ko-KR" altLang="en-US" sz="2000" dirty="0">
                <a:latin typeface="맑은 고딕"/>
              </a:rPr>
              <a:t> </a:t>
            </a:r>
            <a:r>
              <a:rPr lang="ko-KR" altLang="x-none" sz="2000" dirty="0">
                <a:latin typeface="맑은 고딕"/>
              </a:rPr>
              <a:t>오타율이 </a:t>
            </a:r>
            <a:r>
              <a:rPr lang="ko-KR" altLang="en-US" sz="2000" dirty="0">
                <a:latin typeface="맑은 고딕"/>
              </a:rPr>
              <a:t>높</a:t>
            </a:r>
            <a:r>
              <a:rPr lang="ko-KR" altLang="x-none" sz="2000" dirty="0">
                <a:latin typeface="맑은 고딕"/>
              </a:rPr>
              <a:t>고</a:t>
            </a:r>
            <a:r>
              <a:rPr lang="ko-KR" altLang="en-US" sz="2000" dirty="0">
                <a:latin typeface="맑은 고딕"/>
              </a:rPr>
              <a:t> </a:t>
            </a:r>
            <a:r>
              <a:rPr lang="ko-KR" altLang="x-none" sz="2000" dirty="0">
                <a:latin typeface="맑은 고딕"/>
              </a:rPr>
              <a:t>반</a:t>
            </a:r>
            <a:r>
              <a:rPr lang="ko-KR" altLang="en-US" sz="2000" dirty="0">
                <a:latin typeface="맑은 고딕"/>
              </a:rPr>
              <a:t>대로 느릴 수록 낮</a:t>
            </a:r>
            <a:r>
              <a:rPr lang="ko-KR" altLang="x-none" sz="2000" dirty="0">
                <a:latin typeface="맑은 고딕"/>
              </a:rPr>
              <a:t>다</a:t>
            </a:r>
          </a:p>
          <a:p>
            <a:endParaRPr kumimoji="1"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249242" y="1310362"/>
            <a:ext cx="375199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ko-KR" dirty="0" smtClean="0">
                <a:latin typeface="Consolas" charset="0"/>
              </a:rPr>
              <a:t>Explained </a:t>
            </a:r>
            <a:r>
              <a:rPr lang="en-US" altLang="ko-KR" smtClean="0">
                <a:latin typeface="Consolas" charset="0"/>
              </a:rPr>
              <a:t>variance ratio</a:t>
            </a:r>
            <a:endParaRPr lang="ko-KR" altLang="en-US" dirty="0" smtClean="0">
              <a:latin typeface="Consolas" charset="0"/>
            </a:endParaRPr>
          </a:p>
        </p:txBody>
      </p:sp>
      <p:pic>
        <p:nvPicPr>
          <p:cNvPr id="11" name="그림 4" descr="middle line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91578" y="1739270"/>
            <a:ext cx="3480426" cy="23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편의도와 화면크기의 상관관계</a:t>
            </a:r>
            <a:endParaRPr lang="ko-KR" altLang="en-US" sz="32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오른쪽 그래프를 보면 </a:t>
            </a:r>
            <a:r>
              <a:rPr lang="ko-KR" altLang="en-US" dirty="0" err="1"/>
              <a:t>편의도와</a:t>
            </a:r>
            <a:r>
              <a:rPr lang="ko-KR" altLang="en-US" dirty="0"/>
              <a:t> </a:t>
            </a:r>
            <a:r>
              <a:rPr lang="ko-KR" altLang="en-US" dirty="0" err="1"/>
              <a:t>화면크기는</a:t>
            </a:r>
            <a:r>
              <a:rPr lang="ko-KR" altLang="en-US" dirty="0"/>
              <a:t> 대부분의 영역에서 양의 상관관계를 가지고 있다.</a:t>
            </a:r>
          </a:p>
        </p:txBody>
      </p:sp>
      <p:pic>
        <p:nvPicPr>
          <p:cNvPr id="7" name="내용 개체 틀 6" descr="figure_1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831850"/>
            <a:ext cx="6096000" cy="4571999"/>
          </a:xfrm>
        </p:spPr>
      </p:pic>
    </p:spTree>
    <p:extLst>
      <p:ext uri="{BB962C8B-B14F-4D97-AF65-F5344CB8AC3E}">
        <p14:creationId xmlns:p14="http://schemas.microsoft.com/office/powerpoint/2010/main" val="35987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앞선 결과에서 일단 모든 부분의 영역에서 진함의 차이는 있지만 양의 상관관계를 가지고 있는 것을 볼 수 있다.</a:t>
            </a:r>
          </a:p>
          <a:p>
            <a:r>
              <a:rPr lang="ko-KR" altLang="en-US" dirty="0"/>
              <a:t>즉 일반적인 경우 양의 상관관계를 가진다고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편의도와 화면크기의 상관관계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7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502725"/>
            <a:ext cx="9905998" cy="1124197"/>
          </a:xfrm>
        </p:spPr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편의도와</a:t>
            </a:r>
            <a:r>
              <a:rPr lang="ko-KR" altLang="en-US" dirty="0"/>
              <a:t> 화면의 크기는 양의 상관관계를 갖는다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화면의 크기가 커질 수록 </a:t>
            </a:r>
            <a:r>
              <a:rPr lang="ko-KR" altLang="en-US" dirty="0" err="1"/>
              <a:t>편의도가</a:t>
            </a:r>
            <a:r>
              <a:rPr lang="ko-KR" altLang="en-US" dirty="0"/>
              <a:t> 높아지는 경향이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이동 등에 의해서 발생하는 큰 움직임에 따른 오타</a:t>
            </a:r>
            <a:r>
              <a:rPr lang="en-US" altLang="ko-KR" dirty="0"/>
              <a:t>,</a:t>
            </a:r>
            <a:r>
              <a:rPr lang="ko-KR" altLang="en-US" dirty="0"/>
              <a:t> 인지를 잘못해서 발생하는 오타를 제외 시킨 경우이다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502725"/>
            <a:ext cx="9905998" cy="1124197"/>
          </a:xfrm>
        </p:spPr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x-none" dirty="0"/>
              <a:t>이 </a:t>
            </a:r>
            <a:r>
              <a:rPr lang="en-US" altLang="ko-KR" dirty="0" err="1"/>
              <a:t>결과는</a:t>
            </a:r>
            <a:r>
              <a:rPr lang="en-US" altLang="x-none" dirty="0"/>
              <a:t> </a:t>
            </a:r>
            <a:r>
              <a:rPr lang="ko-KR" altLang="en-US" dirty="0" err="1"/>
              <a:t>예상과는</a:t>
            </a:r>
            <a:r>
              <a:rPr lang="en-US" altLang="ko-KR" dirty="0"/>
              <a:t> </a:t>
            </a:r>
            <a:r>
              <a:rPr lang="ko-KR" altLang="en-US" dirty="0" err="1"/>
              <a:t>조금</a:t>
            </a:r>
            <a:r>
              <a:rPr lang="en-US" altLang="ko-KR" dirty="0"/>
              <a:t> </a:t>
            </a:r>
            <a:r>
              <a:rPr lang="ko-KR" altLang="en-US" dirty="0" err="1"/>
              <a:t>다른</a:t>
            </a:r>
            <a:r>
              <a:rPr lang="en-US" altLang="ko-KR" dirty="0"/>
              <a:t> </a:t>
            </a:r>
            <a:r>
              <a:rPr lang="ko-KR" altLang="en-US" dirty="0" err="1"/>
              <a:t>결과가</a:t>
            </a:r>
            <a:r>
              <a:rPr lang="en-US" altLang="ko-KR" dirty="0"/>
              <a:t> </a:t>
            </a:r>
            <a:r>
              <a:rPr lang="ko-KR" altLang="en-US" dirty="0" err="1"/>
              <a:t>되었는데</a:t>
            </a:r>
            <a:r>
              <a:rPr lang="en-US" altLang="ko-KR" dirty="0"/>
              <a:t> </a:t>
            </a:r>
            <a:r>
              <a:rPr lang="ko-KR" altLang="en-US" dirty="0" err="1"/>
              <a:t>왼손일경우</a:t>
            </a:r>
            <a:r>
              <a:rPr lang="en-US" altLang="ko-KR" dirty="0"/>
              <a:t> </a:t>
            </a:r>
            <a:r>
              <a:rPr lang="ko-KR" altLang="en-US" dirty="0" err="1"/>
              <a:t>오른손일경우에는</a:t>
            </a:r>
            <a:r>
              <a:rPr lang="en-US" altLang="ko-KR" dirty="0"/>
              <a:t> </a:t>
            </a:r>
            <a:r>
              <a:rPr lang="ko-KR" altLang="en-US" dirty="0" err="1"/>
              <a:t>다를것이라고</a:t>
            </a:r>
            <a:r>
              <a:rPr lang="en-US" altLang="ko-KR" dirty="0"/>
              <a:t> </a:t>
            </a:r>
            <a:r>
              <a:rPr lang="ko-KR" altLang="en-US" dirty="0" err="1"/>
              <a:t>생각하고</a:t>
            </a:r>
            <a:r>
              <a:rPr lang="en-US" altLang="ko-KR" dirty="0"/>
              <a:t> </a:t>
            </a:r>
            <a:r>
              <a:rPr lang="ko-KR" altLang="en-US" dirty="0" err="1"/>
              <a:t>반복해</a:t>
            </a:r>
            <a:r>
              <a:rPr lang="en-US" altLang="ko-KR" dirty="0"/>
              <a:t> </a:t>
            </a:r>
            <a:r>
              <a:rPr lang="ko-KR" altLang="en-US" dirty="0" err="1"/>
              <a:t>보았으나</a:t>
            </a:r>
            <a:r>
              <a:rPr lang="en-US" altLang="ko-KR" dirty="0"/>
              <a:t> </a:t>
            </a:r>
            <a:r>
              <a:rPr lang="ko-KR" altLang="en-US" dirty="0" err="1"/>
              <a:t>결과는</a:t>
            </a:r>
            <a:r>
              <a:rPr lang="en-US" altLang="ko-KR" dirty="0"/>
              <a:t> </a:t>
            </a:r>
            <a:r>
              <a:rPr lang="ko-KR" altLang="en-US" dirty="0" err="1"/>
              <a:t>마찬가지였다</a:t>
            </a:r>
            <a:r>
              <a:rPr lang="en-US" altLang="x-none" dirty="0"/>
              <a:t>. 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x-none" dirty="0"/>
              <a:t>즉 </a:t>
            </a:r>
            <a:r>
              <a:rPr lang="ko-KR" altLang="en-US" dirty="0" err="1"/>
              <a:t>화면의</a:t>
            </a:r>
            <a:r>
              <a:rPr lang="en-US" altLang="ko-KR" dirty="0"/>
              <a:t> </a:t>
            </a:r>
            <a:r>
              <a:rPr lang="ko-KR" altLang="en-US" dirty="0" err="1"/>
              <a:t>크기가</a:t>
            </a:r>
            <a:r>
              <a:rPr lang="en-US" altLang="ko-KR" dirty="0"/>
              <a:t> </a:t>
            </a:r>
            <a:r>
              <a:rPr lang="ko-KR" altLang="en-US" dirty="0" err="1"/>
              <a:t>크면</a:t>
            </a:r>
            <a:r>
              <a:rPr lang="en-US" altLang="ko-KR" dirty="0"/>
              <a:t> </a:t>
            </a:r>
            <a:r>
              <a:rPr lang="ko-KR" altLang="en-US" dirty="0" err="1"/>
              <a:t>클수록</a:t>
            </a:r>
            <a:r>
              <a:rPr lang="en-US" altLang="ko-KR" dirty="0"/>
              <a:t> </a:t>
            </a:r>
            <a:r>
              <a:rPr lang="ko-KR" altLang="en-US" dirty="0" err="1"/>
              <a:t>오히려</a:t>
            </a:r>
            <a:r>
              <a:rPr lang="en-US" altLang="ko-KR" dirty="0"/>
              <a:t> </a:t>
            </a:r>
            <a:r>
              <a:rPr lang="ko-KR" altLang="en-US" dirty="0" err="1"/>
              <a:t>타자입력이</a:t>
            </a:r>
            <a:r>
              <a:rPr lang="en-US" altLang="ko-KR" dirty="0"/>
              <a:t> </a:t>
            </a:r>
            <a:r>
              <a:rPr lang="ko-KR" altLang="en-US" dirty="0"/>
              <a:t>편리하다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2015-11-18</a:t>
            </a:r>
            <a:r>
              <a:rPr lang="ko-KR" altLang="en-US" dirty="0" smtClean="0"/>
              <a:t> </a:t>
            </a:r>
            <a:r>
              <a:rPr lang="en-US" altLang="ko-KR" dirty="0" smtClean="0"/>
              <a:t>~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2015-11-20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사용할 라이브러리 설치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 라이브러리 별 레퍼런스에서 사용할 기능 찾기</a:t>
            </a:r>
          </a:p>
          <a:p>
            <a:r>
              <a:rPr lang="en-US" altLang="ko-KR" dirty="0" smtClean="0"/>
              <a:t>2015-11-21</a:t>
            </a:r>
            <a:r>
              <a:rPr lang="ko-KR" altLang="en-US" dirty="0" smtClean="0"/>
              <a:t> </a:t>
            </a:r>
            <a:r>
              <a:rPr lang="en-US" altLang="ko-KR" dirty="0" smtClean="0"/>
              <a:t>~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2015-11-24</a:t>
            </a:r>
          </a:p>
          <a:p>
            <a:pPr lvl="1"/>
            <a:r>
              <a:rPr lang="ko-KR" altLang="en-US" dirty="0" smtClean="0"/>
              <a:t>데이터 읽기 및 분석 코드 작성</a:t>
            </a:r>
            <a:endParaRPr lang="en-US" altLang="ko-KR" dirty="0" smtClean="0"/>
          </a:p>
          <a:p>
            <a:r>
              <a:rPr lang="en-US" altLang="ko-KR" dirty="0" smtClean="0"/>
              <a:t>2015-11-25</a:t>
            </a:r>
            <a:r>
              <a:rPr lang="ko-KR" altLang="en-US" dirty="0" smtClean="0"/>
              <a:t> </a:t>
            </a:r>
            <a:r>
              <a:rPr lang="en-US" altLang="ko-KR" dirty="0" smtClean="0"/>
              <a:t>~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2015-11-27</a:t>
            </a:r>
          </a:p>
          <a:p>
            <a:pPr lvl="1"/>
            <a:r>
              <a:rPr lang="ko-KR" altLang="en-US" dirty="0" smtClean="0"/>
              <a:t>시각화 진행</a:t>
            </a:r>
            <a:endParaRPr lang="ko-KR" altLang="en-US" dirty="0"/>
          </a:p>
          <a:p>
            <a:r>
              <a:rPr lang="en-US" altLang="ko-KR" dirty="0" smtClean="0"/>
              <a:t>2015-11-28</a:t>
            </a:r>
            <a:r>
              <a:rPr lang="ko-KR" altLang="en-US" dirty="0" smtClean="0"/>
              <a:t> </a:t>
            </a:r>
            <a:r>
              <a:rPr lang="en-US" altLang="ko-KR" dirty="0" smtClean="0"/>
              <a:t>~</a:t>
            </a:r>
            <a:r>
              <a:rPr lang="ko-KR" altLang="en-US" smtClean="0"/>
              <a:t> </a:t>
            </a:r>
            <a:r>
              <a:rPr lang="en-US" altLang="ko-KR" smtClean="0"/>
              <a:t>2015-11-29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 분석 및 보고서 작성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일정 및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5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화면 크기에 따라 입력의 편의 정도가 어떤 상관관계를 갖는지를 조사한다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x-none" dirty="0" smtClean="0"/>
              <a:t>일단 </a:t>
            </a:r>
            <a:r>
              <a:rPr lang="ko-KR" altLang="en-US" dirty="0" smtClean="0"/>
              <a:t>기본적으로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크면</a:t>
            </a:r>
            <a:r>
              <a:rPr lang="en-US" altLang="x-none" dirty="0" smtClean="0"/>
              <a:t>클</a:t>
            </a:r>
            <a:r>
              <a:rPr lang="en-US" altLang="ko-KR" dirty="0" smtClean="0"/>
              <a:t> </a:t>
            </a:r>
            <a:r>
              <a:rPr lang="ko-KR" altLang="x-none" dirty="0" smtClean="0"/>
              <a:t>수록</a:t>
            </a:r>
            <a:r>
              <a:rPr lang="en-US" altLang="x-none" dirty="0" smtClean="0"/>
              <a:t> </a:t>
            </a:r>
            <a:r>
              <a:rPr lang="ko-KR" altLang="x-none" dirty="0" smtClean="0"/>
              <a:t>자판을</a:t>
            </a:r>
            <a:r>
              <a:rPr lang="en-US" altLang="x-none" dirty="0" smtClean="0"/>
              <a:t> </a:t>
            </a:r>
            <a:r>
              <a:rPr lang="ko-KR" altLang="x-none" dirty="0" smtClean="0"/>
              <a:t>입력할</a:t>
            </a:r>
            <a:r>
              <a:rPr lang="en-US" altLang="x-none" dirty="0" smtClean="0"/>
              <a:t>때 손가락</a:t>
            </a:r>
            <a:r>
              <a:rPr lang="ko-KR" altLang="en-US" dirty="0" smtClean="0"/>
              <a:t>길이의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한계</a:t>
            </a:r>
            <a:r>
              <a:rPr lang="en-US" altLang="x-none" dirty="0" smtClean="0"/>
              <a:t> </a:t>
            </a:r>
            <a:r>
              <a:rPr lang="ko-KR" altLang="x-none" dirty="0" smtClean="0"/>
              <a:t>때</a:t>
            </a:r>
            <a:r>
              <a:rPr lang="ko-KR" altLang="en-US" dirty="0" smtClean="0"/>
              <a:t>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어려울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것이라고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판단하였다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ko-KR" altLang="en-US" sz="3400" dirty="0" smtClean="0"/>
              <a:t>화면 크기에 따른 입력 편의와 관련이 없는 입력들을 제거한다</a:t>
            </a:r>
            <a:r>
              <a:rPr lang="en-US" altLang="ko-KR" sz="3400" dirty="0" smtClean="0"/>
              <a:t>.</a:t>
            </a:r>
            <a:r>
              <a:rPr lang="ko-KR" altLang="en-US" sz="3400" dirty="0" smtClean="0"/>
              <a:t> 제거 대상은 다음과 같다</a:t>
            </a:r>
            <a:r>
              <a:rPr lang="en-US" altLang="ko-KR" sz="3400" dirty="0" smtClean="0"/>
              <a:t>.</a:t>
            </a:r>
            <a:endParaRPr lang="en-US" altLang="ko-KR" dirty="0" smtClean="0"/>
          </a:p>
          <a:p>
            <a:pPr>
              <a:lnSpc>
                <a:spcPct val="140000"/>
              </a:lnSpc>
            </a:pPr>
            <a:r>
              <a:rPr lang="ko-KR" altLang="en-US" dirty="0" smtClean="0"/>
              <a:t>대문자나 </a:t>
            </a:r>
            <a:r>
              <a:rPr lang="en-US" altLang="ko-KR" dirty="0" smtClean="0"/>
              <a:t>shift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측정 프로그램에 의한 오류</a:t>
            </a:r>
            <a:endParaRPr lang="en-US" altLang="ko-KR" dirty="0" smtClean="0"/>
          </a:p>
          <a:p>
            <a:pPr>
              <a:lnSpc>
                <a:spcPct val="140000"/>
              </a:lnSpc>
            </a:pPr>
            <a:r>
              <a:rPr lang="ko-KR" altLang="en-US" dirty="0" smtClean="0"/>
              <a:t>핸드폰이 너무 심하게 흔들릴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화면크기와 상관이 없는 오타가 발생한다고 본다</a:t>
            </a:r>
            <a:r>
              <a:rPr lang="en-US" altLang="ko-KR" dirty="0" smtClean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dirty="0" smtClean="0"/>
              <a:t>오타가 난 위치가 목표 입력위치와 거리가 매우 먼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 원인은 입력 할 위치를 착각한 것으로 보고 상관이 없다고 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무효입력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3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오타율과 타자속도를 입력의 편의성 판단기준으로 정한다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측정된 데이터 중 에서 가장 판단기준으로 적합한 항목으로 여겨짐</a:t>
            </a:r>
          </a:p>
          <a:p>
            <a:r>
              <a:rPr lang="ko-KR" altLang="en-US" dirty="0" smtClean="0"/>
              <a:t>약간의 보정과 연산을 통해서 편의도를 구한다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알고자 하는 것은 외부 상황과 관련이 없는 스마트폰만의 특성이므로 앞선 슬라이드에서 고려 한 무효 입력을 제거한 것만을 사용하여 계산한다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입력을 제거한 것 이외에도 다른 보정을 적용한다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편의도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9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마지막으로 편의도와 화면 크기를 비교분석하여 둘 사이의 관계를 판단한다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화면 크기는 측정된 데이터에는 포함되어있지 않기 때문에 </a:t>
            </a:r>
            <a:r>
              <a:rPr lang="en-US" altLang="ko-KR" smtClean="0"/>
              <a:t>model</a:t>
            </a:r>
            <a:r>
              <a:rPr lang="ko-KR" altLang="en-US" smtClean="0"/>
              <a:t>명을 기준으로 자체적으로 수집한 데이터를 추가로 사용한다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화면크기와 편의도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0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save</a:t>
            </a:r>
            <a:r>
              <a:rPr lang="ko-KR" altLang="en-US" dirty="0"/>
              <a:t>를 로드하고 기종별 화면크기 데이터를 같이 </a:t>
            </a:r>
            <a:r>
              <a:rPr lang="en-US" altLang="ko-KR" dirty="0"/>
              <a:t>merge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 </a:t>
            </a:r>
            <a:r>
              <a:rPr lang="ko-KR" altLang="en-US" dirty="0"/>
              <a:t>데이터를 로드</a:t>
            </a:r>
            <a:r>
              <a:rPr lang="en-US" altLang="ko-KR" dirty="0"/>
              <a:t>,</a:t>
            </a:r>
            <a:r>
              <a:rPr lang="ko-KR" altLang="en-US" dirty="0"/>
              <a:t> 쌍이 되는 </a:t>
            </a:r>
            <a:r>
              <a:rPr lang="en-US" altLang="ko-KR" dirty="0"/>
              <a:t>sensor</a:t>
            </a:r>
            <a:r>
              <a:rPr lang="ko-KR" altLang="en-US" dirty="0"/>
              <a:t>데이터 또한 로드하여 각 키입력 사이의 </a:t>
            </a:r>
            <a:r>
              <a:rPr lang="en-US" altLang="ko-KR" dirty="0"/>
              <a:t>sensor</a:t>
            </a:r>
            <a:r>
              <a:rPr lang="ko-KR" altLang="en-US" dirty="0"/>
              <a:t>데이터의 대표값을 구하여 </a:t>
            </a:r>
            <a:r>
              <a:rPr lang="en-US" altLang="ko-KR" dirty="0"/>
              <a:t>key</a:t>
            </a:r>
            <a:r>
              <a:rPr lang="ko-KR" altLang="en-US" dirty="0"/>
              <a:t>데이터와 </a:t>
            </a:r>
            <a:r>
              <a:rPr lang="en-US" altLang="ko-KR" dirty="0"/>
              <a:t>merge</a:t>
            </a:r>
            <a:r>
              <a:rPr lang="ko-KR" altLang="en-US" dirty="0"/>
              <a:t>한다</a:t>
            </a:r>
            <a:r>
              <a:rPr lang="en-US" altLang="ko-KR" dirty="0"/>
              <a:t>. (</a:t>
            </a:r>
            <a:r>
              <a:rPr lang="ko-KR" altLang="en-US" dirty="0"/>
              <a:t>자세한 설명은 다음 슬라이드에서 한다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Key </a:t>
            </a:r>
            <a:r>
              <a:rPr lang="ko-KR" altLang="en-US" dirty="0"/>
              <a:t>데이터의 </a:t>
            </a:r>
            <a:r>
              <a:rPr lang="en-US" altLang="ko-KR" dirty="0" err="1"/>
              <a:t>intent_code_point</a:t>
            </a:r>
            <a:r>
              <a:rPr lang="ko-KR" altLang="en-US" dirty="0"/>
              <a:t>와 </a:t>
            </a:r>
            <a:r>
              <a:rPr lang="en-US" altLang="ko-KR" dirty="0" err="1"/>
              <a:t>code_point</a:t>
            </a:r>
            <a:r>
              <a:rPr lang="ko-KR" altLang="en-US" dirty="0"/>
              <a:t>를 보고 그 사이의 거리 값을 </a:t>
            </a:r>
            <a:r>
              <a:rPr lang="en-US" altLang="ko-KR" dirty="0"/>
              <a:t>merge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준비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sensor</a:t>
            </a:r>
            <a:r>
              <a:rPr lang="ko-KR" altLang="en-US" dirty="0" smtClean="0"/>
              <a:t>를 합친 파일에서는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sensor</a:t>
            </a:r>
            <a:r>
              <a:rPr lang="ko-KR" altLang="en-US" dirty="0" smtClean="0"/>
              <a:t>의 쌍을 지을 수 없으므로 합치기 전의 원본 데이터를 활용하게 되었다</a:t>
            </a:r>
            <a:r>
              <a:rPr lang="en-US" altLang="ko-KR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dirty="0" smtClean="0"/>
              <a:t>key, sensor</a:t>
            </a:r>
            <a:r>
              <a:rPr lang="ko-KR" altLang="en-US" dirty="0" smtClean="0"/>
              <a:t>데이터를 하나씩 읽어서 통합을 진행한다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lnSpc>
                <a:spcPct val="140000"/>
              </a:lnSpc>
            </a:pPr>
            <a:r>
              <a:rPr lang="en-US" altLang="ko-KR" dirty="0" smtClean="0"/>
              <a:t>key</a:t>
            </a:r>
            <a:r>
              <a:rPr lang="ko-KR" altLang="en-US" dirty="0" smtClean="0"/>
              <a:t>데이터의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을 기준으로 각 입력 사이에 측정된 </a:t>
            </a:r>
            <a:r>
              <a:rPr lang="en-US" altLang="ko-KR" dirty="0" smtClean="0"/>
              <a:t>sensor</a:t>
            </a:r>
            <a:r>
              <a:rPr lang="ko-KR" altLang="en-US" dirty="0" smtClean="0"/>
              <a:t>데이터들의 평균을 새로운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데이터에 합쳤다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lnSpc>
                <a:spcPct val="140000"/>
              </a:lnSpc>
            </a:pPr>
            <a:r>
              <a:rPr lang="ko-KR" altLang="en-US" dirty="0" smtClean="0"/>
              <a:t>키입력 간격이 너무 짧아서 새로운 </a:t>
            </a:r>
            <a:r>
              <a:rPr lang="en-US" altLang="ko-KR" dirty="0" smtClean="0"/>
              <a:t>sensor</a:t>
            </a:r>
            <a:r>
              <a:rPr lang="ko-KR" altLang="en-US" dirty="0" smtClean="0"/>
              <a:t> 측정이 없는 경우 이전 항목과 동일한 데이터를 가지는 것으로 처리하였다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Key – Sensor </a:t>
            </a:r>
            <a:r>
              <a:rPr lang="ko-KR" altLang="en-US" smtClean="0"/>
              <a:t>데이터 통합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60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Key </a:t>
            </a:r>
            <a:r>
              <a:rPr lang="ko-KR" altLang="en-US" dirty="0" smtClean="0"/>
              <a:t>데이터에서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이 입력된 것과 대문자를 요구하는 자료들을 제외한다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나머지 데이터들을 </a:t>
            </a:r>
            <a:r>
              <a:rPr lang="en-US" altLang="ko-KR" dirty="0" err="1" smtClean="0"/>
              <a:t>acc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distance</a:t>
            </a:r>
            <a:r>
              <a:rPr lang="ko-KR" altLang="en-US" dirty="0" smtClean="0"/>
              <a:t>값으로  </a:t>
            </a:r>
            <a:r>
              <a:rPr lang="en-US" altLang="ko-KR" dirty="0" smtClean="0"/>
              <a:t>k-mean cluster</a:t>
            </a:r>
            <a:r>
              <a:rPr lang="ko-KR" altLang="en-US" dirty="0" smtClean="0"/>
              <a:t>를 수행하여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그룹으로 구분한다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그중 </a:t>
            </a:r>
            <a:r>
              <a:rPr lang="en-US" altLang="ko-KR" dirty="0" err="1" smtClean="0"/>
              <a:t>acc</a:t>
            </a:r>
            <a:r>
              <a:rPr lang="ko-KR" altLang="en-US" dirty="0" smtClean="0"/>
              <a:t>값이 매우 크거나 </a:t>
            </a:r>
            <a:r>
              <a:rPr lang="en-US" altLang="ko-KR" dirty="0" smtClean="0"/>
              <a:t>distance</a:t>
            </a:r>
            <a:r>
              <a:rPr lang="ko-KR" altLang="en-US" dirty="0" smtClean="0"/>
              <a:t>값이 매우 큰 그룹을 제외시킨다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무효 입력제거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3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316</TotalTime>
  <Words>615</Words>
  <Application>Microsoft Macintosh PowerPoint</Application>
  <PresentationFormat>와이드스크린</PresentationFormat>
  <Paragraphs>83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Cambria Math</vt:lpstr>
      <vt:lpstr>Century Gothic</vt:lpstr>
      <vt:lpstr>Consolas</vt:lpstr>
      <vt:lpstr>Malgun Gothic Semilight</vt:lpstr>
      <vt:lpstr>Arial</vt:lpstr>
      <vt:lpstr>그물</vt:lpstr>
      <vt:lpstr>Programing language design team project</vt:lpstr>
      <vt:lpstr>일정 및 개요</vt:lpstr>
      <vt:lpstr>프로젝트 목표</vt:lpstr>
      <vt:lpstr>무효입력 제거</vt:lpstr>
      <vt:lpstr>편의도</vt:lpstr>
      <vt:lpstr>화면크기와 편의도</vt:lpstr>
      <vt:lpstr>데이터 준비</vt:lpstr>
      <vt:lpstr>Key – Sensor 데이터 통합</vt:lpstr>
      <vt:lpstr>무효 입력제거</vt:lpstr>
      <vt:lpstr>편의도 계산</vt:lpstr>
      <vt:lpstr>상관관계 분석</vt:lpstr>
      <vt:lpstr>무효입력 제거 결과 분석</vt:lpstr>
      <vt:lpstr>무효입력 제거 결과 분석</vt:lpstr>
      <vt:lpstr>PCA결과 분석</vt:lpstr>
      <vt:lpstr>편의도와 화면크기의 상관관계</vt:lpstr>
      <vt:lpstr>편의도와 화면크기의 상관관계</vt:lpstr>
      <vt:lpstr>결론</vt:lpstr>
      <vt:lpstr>결론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Gyusun Yeom</cp:lastModifiedBy>
  <cp:revision>71</cp:revision>
  <dcterms:created xsi:type="dcterms:W3CDTF">2015-11-29T14:17:11Z</dcterms:created>
  <dcterms:modified xsi:type="dcterms:W3CDTF">2015-11-30T00:12:12Z</dcterms:modified>
</cp:coreProperties>
</file>