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43"/>
  </p:notesMasterIdLst>
  <p:sldIdLst>
    <p:sldId id="256" r:id="rId2"/>
    <p:sldId id="359" r:id="rId3"/>
    <p:sldId id="258" r:id="rId4"/>
    <p:sldId id="347" r:id="rId5"/>
    <p:sldId id="257" r:id="rId6"/>
    <p:sldId id="350" r:id="rId7"/>
    <p:sldId id="259" r:id="rId8"/>
    <p:sldId id="345" r:id="rId9"/>
    <p:sldId id="263" r:id="rId10"/>
    <p:sldId id="353" r:id="rId11"/>
    <p:sldId id="346" r:id="rId12"/>
    <p:sldId id="261" r:id="rId13"/>
    <p:sldId id="260" r:id="rId14"/>
    <p:sldId id="262" r:id="rId15"/>
    <p:sldId id="264" r:id="rId16"/>
    <p:sldId id="265" r:id="rId17"/>
    <p:sldId id="266" r:id="rId18"/>
    <p:sldId id="267" r:id="rId19"/>
    <p:sldId id="354" r:id="rId20"/>
    <p:sldId id="272" r:id="rId21"/>
    <p:sldId id="273" r:id="rId22"/>
    <p:sldId id="268" r:id="rId23"/>
    <p:sldId id="269" r:id="rId24"/>
    <p:sldId id="360" r:id="rId25"/>
    <p:sldId id="271" r:id="rId26"/>
    <p:sldId id="351" r:id="rId27"/>
    <p:sldId id="352" r:id="rId28"/>
    <p:sldId id="270" r:id="rId29"/>
    <p:sldId id="328" r:id="rId30"/>
    <p:sldId id="277" r:id="rId31"/>
    <p:sldId id="348" r:id="rId32"/>
    <p:sldId id="275" r:id="rId33"/>
    <p:sldId id="279" r:id="rId34"/>
    <p:sldId id="281" r:id="rId35"/>
    <p:sldId id="349" r:id="rId36"/>
    <p:sldId id="282" r:id="rId37"/>
    <p:sldId id="344" r:id="rId38"/>
    <p:sldId id="355" r:id="rId39"/>
    <p:sldId id="356" r:id="rId40"/>
    <p:sldId id="357" r:id="rId41"/>
    <p:sldId id="358" r:id="rId42"/>
  </p:sldIdLst>
  <p:sldSz cx="9144000" cy="5715000" type="screen16x10"/>
  <p:notesSz cx="7315200" cy="96012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66" autoAdjust="0"/>
  </p:normalViewPr>
  <p:slideViewPr>
    <p:cSldViewPr snapToObjects="1">
      <p:cViewPr varScale="1">
        <p:scale>
          <a:sx n="85" d="100"/>
          <a:sy n="85" d="100"/>
        </p:scale>
        <p:origin x="1248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B709E04-A9DD-44BC-B9AB-6E20BD67A288}" type="datetimeFigureOut">
              <a:rPr lang="da-DK" smtClean="0"/>
              <a:t>12-09-2021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095679-9DE1-4766-B72A-E851A6C41D0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80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Benchmark.java so you are prepared to compile and run it in 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83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27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10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Highligthed</a:t>
            </a:r>
            <a:r>
              <a:rPr lang="en-US" dirty="0"/>
              <a:t> in yellow to fool the optimizer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Code in timingMultiplication.java</a:t>
            </a:r>
          </a:p>
          <a:p>
            <a:endParaRPr lang="en-US" dirty="0"/>
          </a:p>
          <a:p>
            <a:r>
              <a:rPr lang="en-US" dirty="0"/>
              <a:t>Let all students try. Poll results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517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07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765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55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067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765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252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73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5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184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14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02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5882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2463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764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Becomes boring to just measure multiplication 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767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Mentimeter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036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2819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213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640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740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636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 it with mark7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609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 </a:t>
            </a:r>
            <a:r>
              <a:rPr lang="en-US"/>
              <a:t>TestTimeThreads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9623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25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6190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drawing on the board: problem sort (I, j)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821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9389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666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79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1 do a manual quicksort on the board</a:t>
            </a:r>
          </a:p>
          <a:p>
            <a:endParaRPr lang="en-US" dirty="0"/>
          </a:p>
          <a:p>
            <a:pPr defTabSz="966612">
              <a:defRPr/>
            </a:pPr>
            <a:r>
              <a:rPr lang="en-US" dirty="0"/>
              <a:t>1 2  43  78 19 54 64 21 33 52 53 17</a:t>
            </a:r>
          </a:p>
          <a:p>
            <a:endParaRPr lang="en-US" dirty="0"/>
          </a:p>
          <a:p>
            <a:r>
              <a:rPr lang="en-US" dirty="0"/>
              <a:t>Any guesses for 8 Threads: </a:t>
            </a:r>
          </a:p>
          <a:p>
            <a:r>
              <a:rPr lang="en-US" dirty="0"/>
              <a:t>Mentimeter 3196 4083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112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8585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9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24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760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link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47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>
                <a:solidFill>
                  <a:srgbClr val="000000"/>
                </a:solidFill>
                <a:latin typeface="NimbusRomNo9L-Regu"/>
              </a:rPr>
              <a:t>Each call to the method performs 1 floating-point multiplications. Performing these operations should take</a:t>
            </a:r>
            <a:br>
              <a:rPr lang="en-US" sz="1900" dirty="0">
                <a:solidFill>
                  <a:srgbClr val="000000"/>
                </a:solidFill>
                <a:latin typeface="NimbusRomNo9L-Regu"/>
              </a:rPr>
            </a:br>
            <a:r>
              <a:rPr lang="en-US" sz="1900" dirty="0">
                <a:solidFill>
                  <a:srgbClr val="000000"/>
                </a:solidFill>
                <a:latin typeface="NimbusRomNo9L-Regu"/>
              </a:rPr>
              <a:t>2–5 CPU cycles, or 2-4 nanoseconds (ns), on a contemporary laptop or desktop Intel i5 CPU with a</a:t>
            </a:r>
            <a:br>
              <a:rPr lang="en-US" sz="1900" dirty="0">
                <a:solidFill>
                  <a:srgbClr val="000000"/>
                </a:solidFill>
                <a:latin typeface="NimbusRomNo9L-Regu"/>
              </a:rPr>
            </a:br>
            <a:r>
              <a:rPr lang="en-US" sz="1900" dirty="0">
                <a:solidFill>
                  <a:srgbClr val="000000"/>
                </a:solidFill>
                <a:latin typeface="NimbusRomNo9L-Regu"/>
              </a:rPr>
              <a:t>clock frequency of 1.1 GHz, since 5/ 1.1 GHz is around 4nS</a:t>
            </a:r>
          </a:p>
          <a:p>
            <a:br>
              <a:rPr lang="en-US" dirty="0"/>
            </a:b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66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95679-9DE1-4766-B72A-E851A6C41D0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897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FA1BE43-424D-4CD6-B3C1-85601FF52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72AE9F-B643-4FF3-A46A-6EF56E7227D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960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352801" y="0"/>
            <a:ext cx="5791201" cy="5715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0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028702"/>
            <a:ext cx="2590800" cy="4076437"/>
          </a:xfrm>
        </p:spPr>
        <p:txBody>
          <a:bodyPr/>
          <a:lstStyle>
            <a:lvl1pPr marL="0" indent="0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9046DD-20A3-42C8-B01F-17D8839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B5ECD3-241D-4713-AAC6-1096A0A37152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56A8EA1E-6A09-45F0-B300-FD4FBABD9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2F6E8-9947-4D0C-AD53-02815404C2A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019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lIns="720000" tIns="720000"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419600" y="3009900"/>
            <a:ext cx="4724400" cy="10575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4" name="Pladsholder til dato 4">
            <a:extLst>
              <a:ext uri="{FF2B5EF4-FFF2-40B4-BE49-F238E27FC236}">
                <a16:creationId xmlns:a16="http://schemas.microsoft.com/office/drawing/2014/main" id="{689D991A-57C6-4CD4-8529-491C84BD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48B27B-3CC5-4DFB-B25E-5C1698BD58CF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70028035-8615-4CFB-92D3-248BC8BD5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C0B33-C910-4526-B970-A1B34CA419F4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4718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841798-9003-904F-9ADD-FF6595ECB9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D9CF1-89A9-BE4F-9E4A-991578E9518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72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09600" y="876300"/>
            <a:ext cx="8001000" cy="40386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35C826D1-0319-4588-8AE3-5ACA4B34C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8632" y="-38000"/>
            <a:ext cx="209872" cy="303212"/>
          </a:xfrm>
        </p:spPr>
        <p:txBody>
          <a:bodyPr/>
          <a:lstStyle>
            <a:lvl1pPr>
              <a:defRPr/>
            </a:lvl1pPr>
          </a:lstStyle>
          <a:p>
            <a:fld id="{03D55CC4-5C58-4639-8336-E175856B83F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475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35C826D1-0319-4588-8AE3-5ACA4B34C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8632" y="-38000"/>
            <a:ext cx="209872" cy="303212"/>
          </a:xfrm>
        </p:spPr>
        <p:txBody>
          <a:bodyPr/>
          <a:lstStyle>
            <a:lvl1pPr>
              <a:defRPr/>
            </a:lvl1pPr>
          </a:lstStyle>
          <a:p>
            <a:fld id="{03D55CC4-5C58-4639-8336-E175856B83F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DCBE-5EE8-4F67-BCA4-A45301BE9E96}"/>
              </a:ext>
            </a:extLst>
          </p:cNvPr>
          <p:cNvSpPr txBox="1"/>
          <p:nvPr userDrawn="1"/>
        </p:nvSpPr>
        <p:spPr>
          <a:xfrm>
            <a:off x="4427984" y="5233764"/>
            <a:ext cx="475252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©</a:t>
            </a:r>
            <a:r>
              <a:rPr lang="da-DK" sz="1600" kern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 Raúl Pardo Jimenez </a:t>
            </a:r>
            <a:r>
              <a:rPr lang="da-DK" sz="1600" dirty="0">
                <a:solidFill>
                  <a:schemeClr val="bg1"/>
                </a:solidFill>
                <a:latin typeface="+mn-lt"/>
              </a:rPr>
              <a:t>and Jørgen Staunstrup – F2021</a:t>
            </a:r>
          </a:p>
        </p:txBody>
      </p:sp>
      <p:sp>
        <p:nvSpPr>
          <p:cNvPr id="7" name="Pladsholder til tekst 3">
            <a:extLst>
              <a:ext uri="{FF2B5EF4-FFF2-40B4-BE49-F238E27FC236}">
                <a16:creationId xmlns:a16="http://schemas.microsoft.com/office/drawing/2014/main" id="{E542FB2F-03C2-4E60-AEFA-421C74FD6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7584" y="1129308"/>
            <a:ext cx="6480175" cy="36004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9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139031"/>
            <a:ext cx="8077200" cy="3898636"/>
          </a:xfr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7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8077200" cy="304799"/>
          </a:xfrm>
        </p:spPr>
        <p:txBody>
          <a:bodyPr/>
          <a:lstStyle>
            <a:lvl1pPr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907C68D-D5AC-448A-A557-43FAD6BB343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45DC45BC-5FAA-42DE-9251-587A4D2281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959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1028700"/>
            <a:ext cx="3886200" cy="40764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DBB1A71-A609-452C-9534-A96D6B8FE6AF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2589EB-29E2-48E2-8FD8-2CDC72345BE2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E6983B15-7064-456D-A77D-C8F5A7B7B16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0ED52A22-8C5C-4AAD-BFE9-D75BDD87630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805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09600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3"/>
          </p:nvPr>
        </p:nvSpPr>
        <p:spPr>
          <a:xfrm>
            <a:off x="4792134" y="1618074"/>
            <a:ext cx="3886200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i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4792134" y="762001"/>
            <a:ext cx="3886200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CE905D26-F769-4E42-82A7-B925F341A60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D1EA63-19CF-4531-832D-20B8D29C2B63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12" name="Pladsholder til diasnummer 5">
            <a:extLst>
              <a:ext uri="{FF2B5EF4-FFF2-40B4-BE49-F238E27FC236}">
                <a16:creationId xmlns:a16="http://schemas.microsoft.com/office/drawing/2014/main" id="{E194C6B2-84E9-469D-9E46-E5C315A9DAF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3F6FA11A-D436-4318-BC5C-8C445CA9151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05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/>
          <p:cNvSpPr>
            <a:spLocks noGrp="1"/>
          </p:cNvSpPr>
          <p:nvPr>
            <p:ph idx="10"/>
          </p:nvPr>
        </p:nvSpPr>
        <p:spPr>
          <a:xfrm>
            <a:off x="5562599" y="762001"/>
            <a:ext cx="3421063" cy="4343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9600" y="1618074"/>
            <a:ext cx="4734092" cy="3487062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7"/>
          </p:nvPr>
        </p:nvSpPr>
        <p:spPr>
          <a:xfrm>
            <a:off x="609600" y="762001"/>
            <a:ext cx="4734093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939EB8F5-A881-423B-921D-2BB7CE6DD446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FCBFCC-D1C8-45D0-B42C-F03F9CAD53EF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D0DCE2EB-0D20-4DBB-99F1-BDB0FA17EC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FDDB206E-4986-4BB8-8D27-363ACE62430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22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2137363" cy="3466838"/>
          </a:xfrm>
        </p:spPr>
        <p:txBody>
          <a:bodyPr/>
          <a:lstStyle>
            <a:lvl1pPr marL="0" indent="0">
              <a:buNone/>
              <a:defRPr sz="18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7"/>
          </p:nvPr>
        </p:nvSpPr>
        <p:spPr>
          <a:xfrm>
            <a:off x="2895601" y="1638300"/>
            <a:ext cx="6088062" cy="3466836"/>
          </a:xfrm>
        </p:spPr>
        <p:txBody>
          <a:bodyPr/>
          <a:lstStyle>
            <a:lvl1pPr marL="180000" indent="-180000">
              <a:spcBef>
                <a:spcPts val="600"/>
              </a:spcBef>
              <a:buFont typeface="Arial"/>
              <a:buChar char="•"/>
              <a:defRPr sz="2400" b="0" baseline="0"/>
            </a:lvl1pPr>
            <a:lvl2pPr>
              <a:defRPr sz="2400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ladsholder til indhold 2"/>
          <p:cNvSpPr>
            <a:spLocks noGrp="1"/>
          </p:cNvSpPr>
          <p:nvPr>
            <p:ph sz="half" idx="18"/>
          </p:nvPr>
        </p:nvSpPr>
        <p:spPr>
          <a:xfrm>
            <a:off x="2895599" y="762001"/>
            <a:ext cx="6088064" cy="698500"/>
          </a:xfrm>
        </p:spPr>
        <p:txBody>
          <a:bodyPr/>
          <a:lstStyle>
            <a:lvl1pPr marL="0" indent="0">
              <a:defRPr sz="2400" b="1"/>
            </a:lvl1pPr>
            <a:lvl2pPr>
              <a:defRPr sz="2400" b="1"/>
            </a:lvl2pPr>
            <a:lvl3pPr marL="0">
              <a:defRPr sz="2400"/>
            </a:lvl3pPr>
            <a:lvl4pPr marL="432000">
              <a:defRPr sz="2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BAC83B70-04C0-447E-B593-31E579E27B9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7DAAD4-3D94-49F3-9ED8-5CDA5401738D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9D4794AA-CAA4-4FFF-904D-C2B42671CA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CD6F20D7-22D4-4997-B895-A719CF0DA49E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33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09600" y="0"/>
            <a:ext cx="8543925" cy="447278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4548982"/>
            <a:ext cx="8001000" cy="67071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dsholder til titel 1"/>
          <p:cNvSpPr>
            <a:spLocks noGrp="1"/>
          </p:cNvSpPr>
          <p:nvPr>
            <p:ph type="title"/>
          </p:nvPr>
        </p:nvSpPr>
        <p:spPr bwMode="auto">
          <a:xfrm>
            <a:off x="3" y="0"/>
            <a:ext cx="5225249" cy="56514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none" lIns="216000" tIns="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cap="none"/>
            </a:lvl1pPr>
          </a:lstStyle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E629D6AB-466B-48F3-93A6-712303FE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479B6F-7E1F-4BF8-9E5F-0A4058401270}" type="datetime1">
              <a:rPr lang="da-DK" altLang="da-DK"/>
              <a:pPr/>
              <a:t>12-09-2021</a:t>
            </a:fld>
            <a:endParaRPr lang="da-DK" alt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EA78FAB-F27A-4B50-867D-219CD850C1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altLang="da-DK"/>
              <a:t>· </a:t>
            </a:r>
            <a:fld id="{C29B1B4C-5883-45F8-BE97-9D42E28F6F8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314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2D0A587-6CA4-4D8A-B770-3291C3AEA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8244408" y="1562"/>
            <a:ext cx="899592" cy="936104"/>
          </a:xfrm>
          <a:prstGeom prst="rect">
            <a:avLst/>
          </a:prstGeom>
        </p:spPr>
      </p:pic>
      <p:sp>
        <p:nvSpPr>
          <p:cNvPr id="1026" name="Pladsholder til tekst 2">
            <a:extLst>
              <a:ext uri="{FF2B5EF4-FFF2-40B4-BE49-F238E27FC236}">
                <a16:creationId xmlns:a16="http://schemas.microsoft.com/office/drawing/2014/main" id="{6CB5B971-8E92-42EB-AFFE-22FEEB0816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876300"/>
            <a:ext cx="807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</p:txBody>
      </p:sp>
      <p:sp>
        <p:nvSpPr>
          <p:cNvPr id="15" name="Pladsholder til diasnummer 5">
            <a:extLst>
              <a:ext uri="{FF2B5EF4-FFF2-40B4-BE49-F238E27FC236}">
                <a16:creationId xmlns:a16="http://schemas.microsoft.com/office/drawing/2014/main" id="{72CA83A2-51A6-4F21-8FE6-1A568CD11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712" y="49188"/>
            <a:ext cx="232792" cy="216024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78A95"/>
                </a:solidFill>
                <a:latin typeface="Calibri" panose="020F0502020204030204" pitchFamily="34" charset="0"/>
              </a:defRPr>
            </a:lvl1pPr>
          </a:lstStyle>
          <a:p>
            <a:fld id="{7CCA3ABF-CAC8-4000-8008-0A64A28F869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grpSp>
        <p:nvGrpSpPr>
          <p:cNvPr id="1029" name="Grupper 10">
            <a:extLst>
              <a:ext uri="{FF2B5EF4-FFF2-40B4-BE49-F238E27FC236}">
                <a16:creationId xmlns:a16="http://schemas.microsoft.com/office/drawing/2014/main" id="{3C3F32F5-B00E-4847-BCFA-BF1A3C754B3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5283200"/>
            <a:ext cx="2786063" cy="303213"/>
            <a:chOff x="0" y="6340475"/>
            <a:chExt cx="3377003" cy="366713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673D525-4375-4E70-8D20-137B4B286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40475"/>
              <a:ext cx="3377003" cy="36671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a-DK" sz="1800"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1031" name="Billede 20" descr="Engelsk IT-Uni logo.png">
              <a:extLst>
                <a:ext uri="{FF2B5EF4-FFF2-40B4-BE49-F238E27FC236}">
                  <a16:creationId xmlns:a16="http://schemas.microsoft.com/office/drawing/2014/main" id="{2959700D-E479-4E30-B671-AAC4E8B64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8" y="6439154"/>
              <a:ext cx="3147987" cy="168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B82F4F-0B8E-44EE-8C2D-240273453C0D}"/>
              </a:ext>
            </a:extLst>
          </p:cNvPr>
          <p:cNvSpPr txBox="1"/>
          <p:nvPr userDrawn="1"/>
        </p:nvSpPr>
        <p:spPr>
          <a:xfrm>
            <a:off x="4427984" y="5255250"/>
            <a:ext cx="475252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solidFill>
                  <a:schemeClr val="bg1"/>
                </a:solidFill>
                <a:latin typeface="+mn-lt"/>
              </a:rPr>
              <a:t>©</a:t>
            </a:r>
            <a:r>
              <a:rPr lang="da-DK" sz="1600" kern="1200" dirty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 Raúl Pardo Jimenez </a:t>
            </a:r>
            <a:r>
              <a:rPr lang="da-DK" sz="1600" dirty="0">
                <a:solidFill>
                  <a:schemeClr val="bg1"/>
                </a:solidFill>
                <a:latin typeface="+mn-lt"/>
              </a:rPr>
              <a:t>and Jørgen Staunstrup – F2021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4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2" r:id="rId10"/>
    <p:sldLayoutId id="2147484043" r:id="rId11"/>
    <p:sldLayoutId id="2147484045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449263" indent="-179388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90575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LectureCode/app/src/main/java/lectureCode/Benchmark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ti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s_for_calculating_varia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s_for_calculating_varianc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enti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methodreference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community/36170/why-is-creating-a-thread-said-to-be-expensi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islaux.com/quicksort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code.fr/prime-number-pi-coun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enti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itu.dk/kasper/PCPP-Public/blob/Fall20/week04/benchmarkingNotes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ical-resources/articles/java/architect-evans-pt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Undertitel 11">
            <a:extLst>
              <a:ext uri="{FF2B5EF4-FFF2-40B4-BE49-F238E27FC236}">
                <a16:creationId xmlns:a16="http://schemas.microsoft.com/office/drawing/2014/main" id="{A831E077-4BB6-4043-B914-9CFC6E62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769268"/>
            <a:ext cx="8001000" cy="4038600"/>
          </a:xfrm>
        </p:spPr>
        <p:txBody>
          <a:bodyPr/>
          <a:lstStyle/>
          <a:p>
            <a:pPr algn="ctr" eaLnBrk="1" hangingPunct="1"/>
            <a:r>
              <a:rPr lang="en-US" altLang="da-DK" b="1" dirty="0">
                <a:ea typeface="ＭＳ Ｐゴシック" panose="020B0600070205080204" pitchFamily="34" charset="-128"/>
              </a:rPr>
              <a:t>Practical Concurrent and Parallel Programming III</a:t>
            </a:r>
          </a:p>
          <a:p>
            <a:pPr algn="ctr" eaLnBrk="1" hangingPunct="1"/>
            <a:endParaRPr lang="en-US" altLang="da-DK" b="1" dirty="0"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da-DK" b="1" dirty="0">
                <a:ea typeface="ＭＳ Ｐゴシック" panose="020B0600070205080204" pitchFamily="34" charset="-128"/>
              </a:rPr>
              <a:t>Performance Measurements</a:t>
            </a:r>
            <a:endParaRPr lang="en-US" altLang="da-DK" b="1" dirty="0">
              <a:ea typeface="ＭＳ Ｐゴシック" panose="020B0600070205080204" pitchFamily="34" charset="-128"/>
            </a:endParaRPr>
          </a:p>
          <a:p>
            <a:pPr algn="ctr" eaLnBrk="1" hangingPunct="1"/>
            <a:endParaRPr lang="en-US" altLang="da-DK" b="1" dirty="0"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n-US" altLang="da-DK" dirty="0">
                <a:ea typeface="ＭＳ Ｐゴシック" panose="020B0600070205080204" pitchFamily="34" charset="-128"/>
              </a:rPr>
              <a:t>Jørgen Staunstrup</a:t>
            </a:r>
          </a:p>
        </p:txBody>
      </p:sp>
      <p:sp>
        <p:nvSpPr>
          <p:cNvPr id="12293" name="Pladsholder til diasnummer 5">
            <a:extLst>
              <a:ext uri="{FF2B5EF4-FFF2-40B4-BE49-F238E27FC236}">
                <a16:creationId xmlns:a16="http://schemas.microsoft.com/office/drawing/2014/main" id="{CF6D946B-63D7-42F2-9E07-24449B0A6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a-DK" altLang="da-DK" sz="1100">
                <a:solidFill>
                  <a:srgbClr val="778A95"/>
                </a:solidFill>
                <a:latin typeface="Calibri" panose="020F0502020204030204" pitchFamily="34" charset="0"/>
              </a:rPr>
              <a:t>· </a:t>
            </a:r>
            <a:fld id="{6157F62C-BFEB-453F-848D-A89E7C6505ED}" type="slidenum">
              <a:rPr lang="da-DK" altLang="da-DK" sz="1100">
                <a:solidFill>
                  <a:srgbClr val="778A95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da-DK" altLang="da-DK" sz="1100">
              <a:solidFill>
                <a:srgbClr val="778A95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10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measurements</a:t>
            </a:r>
            <a:r>
              <a:rPr lang="da-DK" dirty="0">
                <a:latin typeface="+mn-lt"/>
              </a:rPr>
              <a:t>:  motivation and </a:t>
            </a:r>
            <a:r>
              <a:rPr lang="da-DK" dirty="0" err="1">
                <a:latin typeface="+mn-lt"/>
              </a:rPr>
              <a:t>introduction</a:t>
            </a:r>
            <a:endParaRPr lang="da-DK" dirty="0"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b="1" dirty="0" err="1">
                <a:solidFill>
                  <a:srgbClr val="00B050"/>
                </a:solidFill>
                <a:latin typeface="+mn-lt"/>
              </a:rPr>
              <a:t>Pitfalls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(and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avoiding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them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)</a:t>
            </a: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Calculating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means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variance</a:t>
            </a:r>
            <a:r>
              <a:rPr lang="da-DK" dirty="0">
                <a:latin typeface="+mn-lt"/>
              </a:rPr>
              <a:t> (</a:t>
            </a:r>
            <a:r>
              <a:rPr lang="da-DK" dirty="0" err="1">
                <a:latin typeface="+mn-lt"/>
              </a:rPr>
              <a:t>efficiently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>
                <a:latin typeface="+mn-lt"/>
              </a:rPr>
              <a:t>Measurements of </a:t>
            </a:r>
            <a:r>
              <a:rPr lang="da-DK" dirty="0" err="1">
                <a:latin typeface="+mn-lt"/>
              </a:rPr>
              <a:t>thread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lock</a:t>
            </a:r>
            <a:r>
              <a:rPr lang="da-DK" dirty="0"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Algorithms</a:t>
            </a:r>
            <a:r>
              <a:rPr lang="da-DK" dirty="0">
                <a:latin typeface="+mn-lt"/>
              </a:rPr>
              <a:t> for parallel </a:t>
            </a:r>
            <a:r>
              <a:rPr lang="da-DK" dirty="0" err="1">
                <a:latin typeface="+mn-lt"/>
              </a:rPr>
              <a:t>computing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02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E141-15A0-4F9E-80AE-BD2EAC4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564923" cy="565146"/>
          </a:xfrm>
        </p:spPr>
        <p:txBody>
          <a:bodyPr/>
          <a:lstStyle/>
          <a:p>
            <a:r>
              <a:rPr lang="en-US" dirty="0"/>
              <a:t>Benchmarking note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3AEF1-7471-4A47-9EC7-A21FA2932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11</a:t>
            </a:fld>
            <a:endParaRPr lang="da-DK" altLang="da-DK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A95316-5366-4B29-A07C-EF117022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25252"/>
            <a:ext cx="4577903" cy="146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D72A2-E4C9-4E11-A429-2171CF74DEDD}"/>
              </a:ext>
            </a:extLst>
          </p:cNvPr>
          <p:cNvSpPr txBox="1"/>
          <p:nvPr/>
        </p:nvSpPr>
        <p:spPr>
          <a:xfrm>
            <a:off x="4644008" y="841276"/>
            <a:ext cx="37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goldmine of good advice</a:t>
            </a:r>
            <a:endParaRPr lang="da-DK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7D11593-EB8C-4DE0-85B4-A7A050CB5C33}"/>
              </a:ext>
            </a:extLst>
          </p:cNvPr>
          <p:cNvSpPr txBox="1">
            <a:spLocks/>
          </p:cNvSpPr>
          <p:nvPr/>
        </p:nvSpPr>
        <p:spPr bwMode="auto">
          <a:xfrm>
            <a:off x="323528" y="2353444"/>
            <a:ext cx="7416824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Benchmark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public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void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main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 new Benchmark();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public Benchmark()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SystemInfo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// Mark0();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// Mark1();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400" b="1" dirty="0"/>
              <a:t>    Mark2();</a:t>
            </a:r>
            <a:endParaRPr kumimoji="0" lang="da-DK" altLang="da-D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// Mark8("</a:t>
            </a:r>
            <a:r>
              <a:rPr kumimoji="0" lang="sv-SE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random_index</a:t>
            </a:r>
            <a:r>
              <a:rPr kumimoji="0" lang="sv-SE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i -&gt; </a:t>
            </a:r>
            <a:r>
              <a:rPr kumimoji="0" lang="sv-SE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rnd.nextInt</a:t>
            </a:r>
            <a:r>
              <a:rPr kumimoji="0" lang="sv-SE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da-DK" sz="1400" b="1" dirty="0"/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da-DK" sz="1400" b="1" dirty="0"/>
              <a:t>    // </a:t>
            </a:r>
            <a:r>
              <a:rPr lang="sv-SE" altLang="da-DK" sz="1400" b="1" dirty="0" err="1"/>
              <a:t>SortingBenchmarks</a:t>
            </a:r>
            <a:r>
              <a:rPr lang="sv-SE" altLang="da-DK" sz="1400" b="1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da-DK" sz="1400" b="1" dirty="0"/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AD341-C3A9-40C1-BB93-028153674C14}"/>
              </a:ext>
            </a:extLst>
          </p:cNvPr>
          <p:cNvSpPr txBox="1"/>
          <p:nvPr/>
        </p:nvSpPr>
        <p:spPr>
          <a:xfrm>
            <a:off x="4644008" y="134533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Accompanying code: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file"/>
              </a:rPr>
              <a:t>Benchmark.java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401-9273-4DB1-8AAA-C2B4490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780162" cy="565146"/>
          </a:xfrm>
        </p:spPr>
        <p:txBody>
          <a:bodyPr/>
          <a:lstStyle/>
          <a:p>
            <a:r>
              <a:rPr lang="da-DK" b="1" dirty="0" err="1"/>
              <a:t>Example</a:t>
            </a:r>
            <a:r>
              <a:rPr lang="da-DK" b="1" dirty="0"/>
              <a:t>: </a:t>
            </a:r>
            <a:r>
              <a:rPr lang="da-DK" b="1" dirty="0" err="1"/>
              <a:t>measuring</a:t>
            </a:r>
            <a:r>
              <a:rPr lang="da-DK" b="1" dirty="0"/>
              <a:t> a simple </a:t>
            </a:r>
            <a:r>
              <a:rPr lang="da-DK" b="1" dirty="0" err="1"/>
              <a:t>function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DBB24-16CA-4141-82EC-E8A7BC31F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12</a:t>
            </a:fld>
            <a:endParaRPr lang="da-DK" altLang="da-DK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490FFA-4EED-4489-AD65-AA868636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13674"/>
            <a:ext cx="448071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altLang="da-DK" sz="1400" b="1" dirty="0"/>
              <a:t>public </a:t>
            </a:r>
            <a:r>
              <a:rPr lang="da-DK" altLang="da-DK" sz="1400" b="1" dirty="0" err="1"/>
              <a:t>static</a:t>
            </a:r>
            <a:r>
              <a:rPr lang="da-DK" altLang="da-DK" sz="1400" b="1" dirty="0"/>
              <a:t> double Mark2() {</a:t>
            </a:r>
          </a:p>
          <a:p>
            <a:pPr marL="0" indent="0" defTabSz="914400" eaLnBrk="0" hangingPunct="0"/>
            <a:r>
              <a:rPr lang="da-DK" altLang="da-DK" sz="1400" b="1" dirty="0"/>
              <a:t>  Timer t = new Timer();</a:t>
            </a:r>
          </a:p>
          <a:p>
            <a:pPr marL="0" indent="0" defTabSz="914400" eaLnBrk="0" hangingPunct="0"/>
            <a:r>
              <a:rPr lang="da-DK" altLang="da-DK" sz="1400" b="1" dirty="0"/>
              <a:t>  </a:t>
            </a:r>
            <a:r>
              <a:rPr lang="da-DK" altLang="da-DK" sz="1400" b="1" dirty="0" err="1"/>
              <a:t>int</a:t>
            </a:r>
            <a:r>
              <a:rPr lang="da-DK" altLang="da-DK" sz="1400" b="1" dirty="0"/>
              <a:t> </a:t>
            </a:r>
            <a:r>
              <a:rPr lang="da-DK" altLang="da-DK" sz="1400" b="1" dirty="0" err="1"/>
              <a:t>count</a:t>
            </a:r>
            <a:r>
              <a:rPr lang="da-DK" altLang="da-DK" sz="1400" b="1" dirty="0"/>
              <a:t> = 100_000_000;</a:t>
            </a:r>
          </a:p>
          <a:p>
            <a:pPr marL="0" indent="0" defTabSz="914400" eaLnBrk="0" hangingPunct="0"/>
            <a:r>
              <a:rPr lang="da-DK" altLang="da-DK" sz="1400" b="1" dirty="0"/>
              <a:t>  double dummy = 0.0;</a:t>
            </a:r>
          </a:p>
          <a:p>
            <a:pPr marL="0" indent="0" defTabSz="914400" eaLnBrk="0" hangingPunct="0"/>
            <a:r>
              <a:rPr lang="da-DK" altLang="da-DK" sz="1400" b="1" dirty="0"/>
              <a:t>  for (</a:t>
            </a:r>
            <a:r>
              <a:rPr lang="da-DK" altLang="da-DK" sz="1400" b="1" dirty="0" err="1"/>
              <a:t>int</a:t>
            </a:r>
            <a:r>
              <a:rPr lang="da-DK" altLang="da-DK" sz="1400" b="1" dirty="0"/>
              <a:t> i=0; i&lt;</a:t>
            </a:r>
            <a:r>
              <a:rPr lang="da-DK" altLang="da-DK" sz="1400" b="1" dirty="0" err="1"/>
              <a:t>count</a:t>
            </a:r>
            <a:r>
              <a:rPr lang="da-DK" altLang="da-DK" sz="1400" b="1" dirty="0"/>
              <a:t>; i++) </a:t>
            </a:r>
          </a:p>
          <a:p>
            <a:pPr marL="0" indent="0" defTabSz="914400" eaLnBrk="0" hangingPunct="0"/>
            <a:r>
              <a:rPr lang="da-DK" altLang="da-DK" sz="1400" b="1" dirty="0"/>
              <a:t>    </a:t>
            </a:r>
            <a:r>
              <a:rPr lang="da-DK" altLang="da-DK" sz="1400" b="1" dirty="0">
                <a:highlight>
                  <a:srgbClr val="FFFF00"/>
                </a:highlight>
              </a:rPr>
              <a:t>dummy += </a:t>
            </a:r>
            <a:r>
              <a:rPr lang="da-DK" altLang="da-DK" sz="1400" b="1" dirty="0" err="1">
                <a:highlight>
                  <a:srgbClr val="FFFF00"/>
                </a:highlight>
              </a:rPr>
              <a:t>multiply</a:t>
            </a:r>
            <a:r>
              <a:rPr lang="da-DK" altLang="da-DK" sz="1400" b="1" dirty="0">
                <a:highlight>
                  <a:srgbClr val="FFFF00"/>
                </a:highlight>
              </a:rPr>
              <a:t>(i);</a:t>
            </a:r>
          </a:p>
          <a:p>
            <a:pPr marL="0" indent="0" defTabSz="914400" eaLnBrk="0" hangingPunct="0"/>
            <a:r>
              <a:rPr lang="da-DK" altLang="da-DK" sz="1400" b="1" dirty="0"/>
              <a:t>  double time = </a:t>
            </a:r>
            <a:r>
              <a:rPr lang="da-DK" altLang="da-DK" sz="1400" b="1" dirty="0" err="1"/>
              <a:t>t.check</a:t>
            </a:r>
            <a:r>
              <a:rPr lang="da-DK" altLang="da-DK" sz="1400" b="1" dirty="0"/>
              <a:t>() * 1e9 / </a:t>
            </a:r>
            <a:r>
              <a:rPr lang="da-DK" altLang="da-DK" sz="1400" b="1" dirty="0" err="1"/>
              <a:t>count</a:t>
            </a:r>
            <a:r>
              <a:rPr lang="da-DK" altLang="da-DK" sz="1400" b="1" dirty="0"/>
              <a:t>;</a:t>
            </a:r>
          </a:p>
          <a:p>
            <a:pPr marL="0" indent="0" defTabSz="914400" eaLnBrk="0" hangingPunct="0"/>
            <a:r>
              <a:rPr lang="da-DK" altLang="da-DK" sz="1400" b="1" dirty="0"/>
              <a:t>  </a:t>
            </a:r>
            <a:r>
              <a:rPr lang="da-DK" altLang="da-DK" sz="1400" b="1" dirty="0" err="1"/>
              <a:t>System.out.printf</a:t>
            </a:r>
            <a:r>
              <a:rPr lang="da-DK" altLang="da-DK" sz="1400" b="1" dirty="0"/>
              <a:t>("%6.1f </a:t>
            </a:r>
            <a:r>
              <a:rPr lang="da-DK" altLang="da-DK" sz="1400" b="1" dirty="0" err="1"/>
              <a:t>ns%n</a:t>
            </a:r>
            <a:r>
              <a:rPr lang="da-DK" altLang="da-DK" sz="1400" b="1" dirty="0"/>
              <a:t>", time);</a:t>
            </a:r>
          </a:p>
          <a:p>
            <a:pPr marL="0" indent="0" defTabSz="914400" eaLnBrk="0" hangingPunct="0"/>
            <a:r>
              <a:rPr lang="da-DK" altLang="da-DK" sz="1400" b="1" dirty="0"/>
              <a:t>  return dummy;</a:t>
            </a:r>
          </a:p>
          <a:p>
            <a:pPr marL="0" indent="0" defTabSz="914400" eaLnBrk="0" hangingPunct="0"/>
            <a:r>
              <a:rPr lang="da-DK" altLang="da-DK" sz="14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35657-4BC7-46E3-A394-27C3E8B1B946}"/>
              </a:ext>
            </a:extLst>
          </p:cNvPr>
          <p:cNvSpPr txBox="1"/>
          <p:nvPr/>
        </p:nvSpPr>
        <p:spPr>
          <a:xfrm>
            <a:off x="203572" y="4033435"/>
            <a:ext cx="811284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</a:rPr>
              <a:t># OS:   Windows 10; 10.0; amd64</a:t>
            </a:r>
          </a:p>
          <a:p>
            <a:r>
              <a:rPr lang="da-DK" sz="1200" dirty="0">
                <a:latin typeface="Courier"/>
              </a:rPr>
              <a:t># JVM:  Oracle Corporation; 1.8.0_181</a:t>
            </a:r>
          </a:p>
          <a:p>
            <a:r>
              <a:rPr lang="en-US" sz="1200" dirty="0">
                <a:latin typeface="Courier"/>
              </a:rPr>
              <a:t># CPU:  Intel64 Family 6 Model 126 Stepping 5, </a:t>
            </a:r>
            <a:r>
              <a:rPr lang="en-US" sz="1200" dirty="0" err="1">
                <a:latin typeface="Courier"/>
              </a:rPr>
              <a:t>GenuineIntel</a:t>
            </a:r>
            <a:r>
              <a:rPr lang="en-US" sz="1200" dirty="0">
                <a:latin typeface="Courier"/>
              </a:rPr>
              <a:t>; 8 "cores"</a:t>
            </a:r>
          </a:p>
          <a:p>
            <a:r>
              <a:rPr lang="da-DK" sz="1200" dirty="0">
                <a:latin typeface="Courier"/>
              </a:rPr>
              <a:t># Date: 2021-09-12T09:14:34+0200</a:t>
            </a:r>
          </a:p>
          <a:p>
            <a:r>
              <a:rPr lang="da-DK" sz="1200" dirty="0">
                <a:latin typeface="Courier"/>
              </a:rPr>
              <a:t>  24.0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ADF5-641C-4759-BDA2-FC9D8F8F4164}"/>
              </a:ext>
            </a:extLst>
          </p:cNvPr>
          <p:cNvSpPr txBox="1"/>
          <p:nvPr/>
        </p:nvSpPr>
        <p:spPr>
          <a:xfrm>
            <a:off x="5830489" y="1993404"/>
            <a:ext cx="3316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Get the code from </a:t>
            </a:r>
          </a:p>
          <a:p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timingMultiplication.java</a:t>
            </a:r>
          </a:p>
          <a:p>
            <a:r>
              <a:rPr lang="en-US" sz="1600" dirty="0">
                <a:latin typeface="+mn-lt"/>
              </a:rPr>
              <a:t>Try running it yourself</a:t>
            </a:r>
          </a:p>
          <a:p>
            <a:r>
              <a:rPr lang="en-US" sz="1600" dirty="0">
                <a:latin typeface="+mn-lt"/>
              </a:rPr>
              <a:t>Report result in poll</a:t>
            </a:r>
          </a:p>
          <a:p>
            <a:r>
              <a:rPr lang="en-US" sz="1600" dirty="0">
                <a:hlinkClick r:id="rId3"/>
              </a:rPr>
              <a:t>www.menti.com</a:t>
            </a:r>
            <a:r>
              <a:rPr lang="en-US" sz="1600" dirty="0"/>
              <a:t> : 38 23 09 6</a:t>
            </a:r>
            <a:endParaRPr lang="da-DK" sz="1600" dirty="0">
              <a:latin typeface="+mn-lt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0C83FB8-7417-4A1C-85E4-253863AAD383}"/>
              </a:ext>
            </a:extLst>
          </p:cNvPr>
          <p:cNvSpPr txBox="1">
            <a:spLocks/>
          </p:cNvSpPr>
          <p:nvPr/>
        </p:nvSpPr>
        <p:spPr bwMode="auto">
          <a:xfrm>
            <a:off x="179512" y="690876"/>
            <a:ext cx="7416824" cy="115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private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double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multiply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double x = 1.1 * (double)(i &amp; 0xFF);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return x * x * x * x * x * x * x * x * x *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* x * x * x * x * x * x * x * x * x *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4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401-9273-4DB1-8AAA-C2B4490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407624" cy="565146"/>
          </a:xfrm>
        </p:spPr>
        <p:txBody>
          <a:bodyPr/>
          <a:lstStyle/>
          <a:p>
            <a:r>
              <a:rPr lang="da-DK" b="1" dirty="0"/>
              <a:t>The Timer class (in Benchmark.java)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DBB24-16CA-4141-82EC-E8A7BC31F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13</a:t>
            </a:fld>
            <a:endParaRPr lang="da-DK" alt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F987C-32D3-4BB3-8AB3-003F339806DC}"/>
              </a:ext>
            </a:extLst>
          </p:cNvPr>
          <p:cNvSpPr txBox="1"/>
          <p:nvPr/>
        </p:nvSpPr>
        <p:spPr>
          <a:xfrm>
            <a:off x="227458" y="841276"/>
            <a:ext cx="6780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A simple Timer class for Java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			</a:t>
            </a:r>
            <a:r>
              <a:rPr lang="en-US" sz="1600" dirty="0">
                <a:latin typeface="+mn-lt"/>
              </a:rPr>
              <a:t>Works on all platforms (Linux, MacOS, Windows)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3307574-24A3-46EA-B677-AF02FF60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65754"/>
            <a:ext cx="69289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altLang="da-DK" sz="1400" b="1" dirty="0"/>
              <a:t>public class Timer {</a:t>
            </a:r>
          </a:p>
          <a:p>
            <a:pPr marL="0" indent="0" defTabSz="914400" eaLnBrk="0" hangingPunct="0"/>
            <a:r>
              <a:rPr lang="da-DK" altLang="da-DK" sz="1400" b="1" dirty="0"/>
              <a:t>  private long start, </a:t>
            </a:r>
            <a:r>
              <a:rPr lang="da-DK" altLang="da-DK" sz="1400" b="1" dirty="0" err="1"/>
              <a:t>spent</a:t>
            </a:r>
            <a:r>
              <a:rPr lang="da-DK" altLang="da-DK" sz="1400" b="1" dirty="0"/>
              <a:t> = 0;</a:t>
            </a:r>
          </a:p>
          <a:p>
            <a:pPr marL="0" indent="0" defTabSz="914400" eaLnBrk="0" hangingPunct="0"/>
            <a:r>
              <a:rPr lang="da-DK" altLang="da-DK" sz="1400" b="1" dirty="0"/>
              <a:t>  public Timer() { </a:t>
            </a:r>
            <a:r>
              <a:rPr lang="da-DK" altLang="da-DK" sz="1400" b="1" dirty="0" err="1"/>
              <a:t>play</a:t>
            </a:r>
            <a:r>
              <a:rPr lang="da-DK" altLang="da-DK" sz="1400" b="1" dirty="0"/>
              <a:t>(); }</a:t>
            </a:r>
          </a:p>
          <a:p>
            <a:pPr marL="0" indent="0" defTabSz="914400" eaLnBrk="0" hangingPunct="0"/>
            <a:r>
              <a:rPr lang="da-DK" altLang="da-DK" sz="1400" b="1" dirty="0"/>
              <a:t>  public double check() </a:t>
            </a:r>
          </a:p>
          <a:p>
            <a:pPr marL="0" indent="0" defTabSz="914400" eaLnBrk="0" hangingPunct="0"/>
            <a:r>
              <a:rPr lang="da-DK" altLang="da-DK" sz="1400" b="1" dirty="0"/>
              <a:t>  { return (</a:t>
            </a:r>
            <a:r>
              <a:rPr lang="da-DK" altLang="da-DK" sz="1400" b="1" dirty="0" err="1"/>
              <a:t>System.nanoTime</a:t>
            </a:r>
            <a:r>
              <a:rPr lang="da-DK" altLang="da-DK" sz="1400" b="1" dirty="0"/>
              <a:t>()-</a:t>
            </a:r>
            <a:r>
              <a:rPr lang="da-DK" altLang="da-DK" sz="1400" b="1" dirty="0" err="1"/>
              <a:t>start+spent</a:t>
            </a:r>
            <a:r>
              <a:rPr lang="da-DK" altLang="da-DK" sz="1400" b="1" dirty="0"/>
              <a:t>)/1e9; }</a:t>
            </a:r>
          </a:p>
          <a:p>
            <a:pPr marL="0" indent="0" defTabSz="914400" eaLnBrk="0" hangingPunct="0"/>
            <a:r>
              <a:rPr lang="da-DK" altLang="da-DK" sz="1400" b="1" dirty="0"/>
              <a:t>  public </a:t>
            </a:r>
            <a:r>
              <a:rPr lang="da-DK" altLang="da-DK" sz="1400" b="1" dirty="0" err="1"/>
              <a:t>void</a:t>
            </a:r>
            <a:r>
              <a:rPr lang="da-DK" altLang="da-DK" sz="1400" b="1" dirty="0"/>
              <a:t> pause() { </a:t>
            </a:r>
            <a:r>
              <a:rPr lang="da-DK" altLang="da-DK" sz="1400" b="1" dirty="0" err="1"/>
              <a:t>spent</a:t>
            </a:r>
            <a:r>
              <a:rPr lang="da-DK" altLang="da-DK" sz="1400" b="1" dirty="0"/>
              <a:t> += </a:t>
            </a:r>
            <a:r>
              <a:rPr lang="da-DK" altLang="da-DK" sz="1400" b="1" dirty="0" err="1"/>
              <a:t>System.nanoTime</a:t>
            </a:r>
            <a:r>
              <a:rPr lang="da-DK" altLang="da-DK" sz="1400" b="1" dirty="0"/>
              <a:t>()-start; }</a:t>
            </a:r>
          </a:p>
          <a:p>
            <a:pPr marL="0" indent="0" defTabSz="914400" eaLnBrk="0" hangingPunct="0"/>
            <a:r>
              <a:rPr lang="da-DK" altLang="da-DK" sz="1400" b="1" dirty="0"/>
              <a:t>  public </a:t>
            </a:r>
            <a:r>
              <a:rPr lang="da-DK" altLang="da-DK" sz="1400" b="1" dirty="0" err="1"/>
              <a:t>void</a:t>
            </a:r>
            <a:r>
              <a:rPr lang="da-DK" altLang="da-DK" sz="1400" b="1" dirty="0"/>
              <a:t> </a:t>
            </a:r>
            <a:r>
              <a:rPr lang="da-DK" altLang="da-DK" sz="1400" b="1" dirty="0" err="1"/>
              <a:t>play</a:t>
            </a:r>
            <a:r>
              <a:rPr lang="da-DK" altLang="da-DK" sz="1400" b="1" dirty="0"/>
              <a:t>() { start = </a:t>
            </a:r>
            <a:r>
              <a:rPr lang="da-DK" altLang="da-DK" sz="1400" b="1" dirty="0" err="1"/>
              <a:t>System.nanoTime</a:t>
            </a:r>
            <a:r>
              <a:rPr lang="da-DK" altLang="da-DK" sz="1400" b="1" dirty="0"/>
              <a:t>(); }</a:t>
            </a:r>
          </a:p>
          <a:p>
            <a:pPr marL="0" indent="0" defTabSz="914400" eaLnBrk="0" hangingPunct="0"/>
            <a:r>
              <a:rPr lang="da-DK" altLang="da-DK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7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63-6442-427F-9CF6-694A6731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148772" cy="565146"/>
          </a:xfrm>
        </p:spPr>
        <p:txBody>
          <a:bodyPr/>
          <a:lstStyle/>
          <a:p>
            <a:r>
              <a:rPr lang="da-DK" b="1" dirty="0" err="1"/>
              <a:t>Automating</a:t>
            </a:r>
            <a:r>
              <a:rPr lang="da-DK" b="1" dirty="0"/>
              <a:t> multiple runs (Mark3)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AD2B3-69E3-42A3-81FA-E2B50FFD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14</a:t>
            </a:fld>
            <a:endParaRPr lang="da-DK" alt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F1985-2AA5-4DA5-9794-CF84677CB75E}"/>
              </a:ext>
            </a:extLst>
          </p:cNvPr>
          <p:cNvSpPr txBox="1"/>
          <p:nvPr/>
        </p:nvSpPr>
        <p:spPr>
          <a:xfrm>
            <a:off x="6570204" y="2116509"/>
            <a:ext cx="2250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24.6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24.6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24.5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24.6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24.4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24.3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24.5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24.4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24.7 ns</a:t>
            </a:r>
          </a:p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24.6 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2CA02-57E2-47F2-B71D-E197524F1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80624"/>
            <a:ext cx="525658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public </a:t>
            </a:r>
            <a:r>
              <a:rPr lang="da-DK" sz="1400" dirty="0" err="1"/>
              <a:t>static</a:t>
            </a:r>
            <a:r>
              <a:rPr lang="da-DK" sz="1400" dirty="0"/>
              <a:t> double Mark3() {</a:t>
            </a:r>
          </a:p>
          <a:p>
            <a:pPr marL="0" indent="0" defTabSz="914400" eaLnBrk="0" hangingPunct="0"/>
            <a:r>
              <a:rPr lang="da-DK" sz="1400" dirty="0">
                <a:highlight>
                  <a:srgbClr val="FFFF00"/>
                </a:highlight>
              </a:rPr>
              <a:t>  </a:t>
            </a:r>
            <a:r>
              <a:rPr lang="da-DK" sz="1400" dirty="0" err="1">
                <a:highlight>
                  <a:srgbClr val="FFFF00"/>
                </a:highlight>
              </a:rPr>
              <a:t>int</a:t>
            </a:r>
            <a:r>
              <a:rPr lang="da-DK" sz="1400" dirty="0">
                <a:highlight>
                  <a:srgbClr val="FFFF00"/>
                </a:highlight>
              </a:rPr>
              <a:t> n = 10;</a:t>
            </a:r>
            <a:br>
              <a:rPr lang="da-DK" sz="1400" dirty="0"/>
            </a:br>
            <a:r>
              <a:rPr lang="da-DK" sz="1400" dirty="0"/>
              <a:t>  </a:t>
            </a:r>
            <a:r>
              <a:rPr lang="da-DK" sz="1400" dirty="0" err="1"/>
              <a:t>int</a:t>
            </a:r>
            <a:r>
              <a:rPr lang="da-DK" sz="1400" dirty="0"/>
              <a:t> </a:t>
            </a:r>
            <a:r>
              <a:rPr lang="da-DK" sz="1400" dirty="0" err="1"/>
              <a:t>count</a:t>
            </a:r>
            <a:r>
              <a:rPr lang="da-DK" sz="1400" dirty="0"/>
              <a:t> = 100_000_000;</a:t>
            </a:r>
            <a:br>
              <a:rPr lang="da-DK" sz="1400" dirty="0"/>
            </a:br>
            <a:r>
              <a:rPr lang="da-DK" sz="1400" dirty="0"/>
              <a:t>  double dummy = 0.0;</a:t>
            </a:r>
            <a:br>
              <a:rPr lang="da-DK" sz="1400" dirty="0"/>
            </a:br>
            <a:r>
              <a:rPr lang="da-DK" sz="1400" dirty="0"/>
              <a:t>  </a:t>
            </a:r>
            <a:r>
              <a:rPr lang="da-DK" sz="1400" dirty="0">
                <a:highlight>
                  <a:srgbClr val="FFFF00"/>
                </a:highlight>
              </a:rPr>
              <a:t>for (</a:t>
            </a:r>
            <a:r>
              <a:rPr lang="da-DK" sz="1400" dirty="0" err="1">
                <a:highlight>
                  <a:srgbClr val="FFFF00"/>
                </a:highlight>
              </a:rPr>
              <a:t>int</a:t>
            </a:r>
            <a:r>
              <a:rPr lang="da-DK" sz="1400" dirty="0">
                <a:highlight>
                  <a:srgbClr val="FFFF00"/>
                </a:highlight>
              </a:rPr>
              <a:t> j=0; j&lt;n; j++) {</a:t>
            </a:r>
            <a:br>
              <a:rPr lang="da-DK" sz="1400" dirty="0"/>
            </a:br>
            <a:r>
              <a:rPr lang="da-DK" sz="1400" dirty="0"/>
              <a:t>    Timer t = new Timer();</a:t>
            </a:r>
            <a:br>
              <a:rPr lang="da-DK" sz="1400" dirty="0"/>
            </a:br>
            <a:r>
              <a:rPr lang="da-DK" sz="1400" dirty="0"/>
              <a:t>    for (</a:t>
            </a:r>
            <a:r>
              <a:rPr lang="da-DK" sz="1400" dirty="0" err="1"/>
              <a:t>int</a:t>
            </a:r>
            <a:r>
              <a:rPr lang="da-DK" sz="1400" dirty="0"/>
              <a:t> i=0; i&lt;</a:t>
            </a:r>
            <a:r>
              <a:rPr lang="da-DK" sz="1400" dirty="0" err="1"/>
              <a:t>count</a:t>
            </a:r>
            <a:r>
              <a:rPr lang="da-DK" sz="1400" dirty="0"/>
              <a:t>; i++)</a:t>
            </a:r>
            <a:br>
              <a:rPr lang="da-DK" sz="1400" dirty="0"/>
            </a:br>
            <a:r>
              <a:rPr lang="da-DK" sz="1400" dirty="0"/>
              <a:t>    dummy += </a:t>
            </a:r>
            <a:r>
              <a:rPr lang="da-DK" sz="1400" dirty="0" err="1"/>
              <a:t>multiply</a:t>
            </a:r>
            <a:r>
              <a:rPr lang="da-DK" sz="1400" dirty="0"/>
              <a:t>(i);</a:t>
            </a:r>
            <a:br>
              <a:rPr lang="da-DK" sz="1400" dirty="0"/>
            </a:br>
            <a:r>
              <a:rPr lang="da-DK" sz="1400" dirty="0"/>
              <a:t>    double time = </a:t>
            </a:r>
            <a:r>
              <a:rPr lang="da-DK" sz="1400" dirty="0" err="1"/>
              <a:t>t.check</a:t>
            </a:r>
            <a:r>
              <a:rPr lang="da-DK" sz="1400" dirty="0"/>
              <a:t>() * 1e9 /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 err="1"/>
              <a:t>System.out.printf</a:t>
            </a:r>
            <a:r>
              <a:rPr lang="da-DK" sz="1400" dirty="0"/>
              <a:t>("%6.1f </a:t>
            </a:r>
            <a:r>
              <a:rPr lang="da-DK" sz="1400" dirty="0" err="1"/>
              <a:t>ns%n</a:t>
            </a:r>
            <a:r>
              <a:rPr lang="da-DK" sz="1400" dirty="0"/>
              <a:t>", time);</a:t>
            </a:r>
            <a:br>
              <a:rPr lang="da-DK" sz="1400" dirty="0"/>
            </a:br>
            <a:r>
              <a:rPr lang="da-DK" sz="1400" dirty="0"/>
              <a:t>  }</a:t>
            </a:r>
            <a:br>
              <a:rPr lang="da-DK" sz="1400" dirty="0"/>
            </a:br>
            <a:r>
              <a:rPr lang="da-DK" sz="1400" dirty="0"/>
              <a:t>  return dummy;</a:t>
            </a:r>
            <a:br>
              <a:rPr lang="da-DK" sz="1400" dirty="0"/>
            </a:br>
            <a:r>
              <a:rPr lang="da-DK" sz="1400" dirty="0"/>
              <a:t>} </a:t>
            </a:r>
            <a:endParaRPr lang="da-DK" altLang="da-DK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54FB7-C154-4863-AEE8-85EF388BC172}"/>
              </a:ext>
            </a:extLst>
          </p:cNvPr>
          <p:cNvSpPr txBox="1"/>
          <p:nvPr/>
        </p:nvSpPr>
        <p:spPr>
          <a:xfrm>
            <a:off x="395536" y="88366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Results will usually vary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63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6FD-A9FF-4BBF-BEEF-442AF9A2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742168" cy="565146"/>
          </a:xfrm>
        </p:spPr>
        <p:txBody>
          <a:bodyPr/>
          <a:lstStyle/>
          <a:p>
            <a:r>
              <a:rPr lang="en-US" b="1" dirty="0"/>
              <a:t>What is the running time?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AE38-73CF-4F39-8EC3-6B320E41E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15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5CEE6-3F53-42B4-A306-D5DEAE6B43F9}"/>
              </a:ext>
            </a:extLst>
          </p:cNvPr>
          <p:cNvSpPr txBox="1"/>
          <p:nvPr/>
        </p:nvSpPr>
        <p:spPr>
          <a:xfrm>
            <a:off x="2" y="985292"/>
            <a:ext cx="91439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What should you report as the result, when the observations are: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1400" b="1" dirty="0">
                <a:latin typeface="+mn-lt"/>
                <a:cs typeface="Courier New" panose="02070309020205020404" pitchFamily="49" charset="0"/>
              </a:rPr>
              <a:t>30.7 ns 30.3 ns 30.1 ns 30.7 ns 30.5 ns 30.4 ns 30.9 ns 30.3 ns 30.5 ns 30.8 ns ??</a:t>
            </a:r>
          </a:p>
          <a:p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r>
              <a:rPr lang="da-DK" dirty="0">
                <a:latin typeface="+mn-lt"/>
              </a:rPr>
              <a:t>Mean: 30.4 ns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552A6-CFF7-48AA-8FB1-866E379B03F2}"/>
              </a:ext>
            </a:extLst>
          </p:cNvPr>
          <p:cNvSpPr txBox="1"/>
          <p:nvPr/>
        </p:nvSpPr>
        <p:spPr>
          <a:xfrm>
            <a:off x="-36512" y="3180953"/>
            <a:ext cx="9001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What if they are: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1400" b="1" dirty="0">
                <a:latin typeface="+mn-lt"/>
                <a:cs typeface="Courier New" panose="02070309020205020404" pitchFamily="49" charset="0"/>
              </a:rPr>
              <a:t>30.7 ns 100.2 ns 30.1 ns 30.7 ns 20.2 ns 30.4 ns 2.0 ns 30.3 ns 30.5 ns 5.4 ns ??</a:t>
            </a:r>
          </a:p>
          <a:p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endParaRPr lang="en-US" sz="1400" b="1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Mean: 31.0 ns</a:t>
            </a:r>
          </a:p>
        </p:txBody>
      </p:sp>
    </p:spTree>
    <p:extLst>
      <p:ext uri="{BB962C8B-B14F-4D97-AF65-F5344CB8AC3E}">
        <p14:creationId xmlns:p14="http://schemas.microsoft.com/office/powerpoint/2010/main" val="22779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E7E7E8-57CC-4720-A321-38E4534A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154717" cy="565146"/>
          </a:xfrm>
        </p:spPr>
        <p:txBody>
          <a:bodyPr/>
          <a:lstStyle/>
          <a:p>
            <a:r>
              <a:rPr lang="da-DK" b="1" dirty="0"/>
              <a:t>Standard deviation/</a:t>
            </a:r>
            <a:r>
              <a:rPr lang="da-DK" b="1" dirty="0" err="1"/>
              <a:t>variance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51E3-8069-493C-BE4C-75A6C1EBB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55CC4-5C58-4639-8336-E175856B83F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FCC98-3253-4E6D-8C77-C4C1630ADF4E}"/>
              </a:ext>
            </a:extLst>
          </p:cNvPr>
          <p:cNvSpPr txBox="1"/>
          <p:nvPr/>
        </p:nvSpPr>
        <p:spPr>
          <a:xfrm>
            <a:off x="107504" y="2531140"/>
            <a:ext cx="892899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b="1" dirty="0">
                <a:latin typeface="+mn-lt"/>
                <a:cs typeface="Courier New" panose="02070309020205020404" pitchFamily="49" charset="0"/>
              </a:rPr>
              <a:t>30.7 ns 30.3 ns 30.1 ns 30.7 ns 50.2 ns 30.4 ns 30.9 ns 30.3 ns 30.5 ns 30.8 ns ??</a:t>
            </a:r>
          </a:p>
          <a:p>
            <a:br>
              <a:rPr lang="da-DK" sz="24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da-DK" sz="2400" b="0" i="0" dirty="0">
                <a:solidFill>
                  <a:srgbClr val="000000"/>
                </a:solidFill>
                <a:effectLst/>
                <a:latin typeface="+mn-lt"/>
              </a:rPr>
              <a:t>Mean: 32.5 ns Standard deviation: 6.2</a:t>
            </a:r>
            <a:endParaRPr lang="da-DK" dirty="0">
              <a:latin typeface="+mn-lt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3E68250-A2B5-46AB-BD96-96C15C23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06452"/>
            <a:ext cx="4231754" cy="143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9DB69-2B4A-440F-8E57-D3D85A2DCA0E}"/>
              </a:ext>
            </a:extLst>
          </p:cNvPr>
          <p:cNvSpPr txBox="1"/>
          <p:nvPr/>
        </p:nvSpPr>
        <p:spPr>
          <a:xfrm>
            <a:off x="5148064" y="841276"/>
            <a:ext cx="263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Benchmark note p6</a:t>
            </a:r>
            <a:endParaRPr lang="da-DK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611D-1DCC-48E7-9B6D-AAAAB3E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587173" cy="565146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FD3E8-5F01-46ED-B803-33F39E273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17</a:t>
            </a:fld>
            <a:endParaRPr lang="da-DK" altLang="da-DK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DDC87CF-0E96-4FEF-BB23-93606001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25252"/>
            <a:ext cx="6923682" cy="45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9A7E-AA37-4821-B73B-18D96E34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625931" cy="565146"/>
          </a:xfrm>
        </p:spPr>
        <p:txBody>
          <a:bodyPr/>
          <a:lstStyle/>
          <a:p>
            <a:r>
              <a:rPr lang="en-US" dirty="0"/>
              <a:t>Outliers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492CD-B317-4EE8-A44A-A024F60BE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18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57128-89AF-4EB2-A645-0FE19BF09494}"/>
              </a:ext>
            </a:extLst>
          </p:cNvPr>
          <p:cNvSpPr txBox="1"/>
          <p:nvPr/>
        </p:nvSpPr>
        <p:spPr>
          <a:xfrm>
            <a:off x="107504" y="1088072"/>
            <a:ext cx="9001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What should you report as the result, when the observations are: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sz="1400" b="1" dirty="0">
                <a:latin typeface="+mn-lt"/>
                <a:cs typeface="Courier New" panose="02070309020205020404" pitchFamily="49" charset="0"/>
              </a:rPr>
              <a:t>30.7 ns 30.3 ns 30.1 ns 30.7 ns 50.2 ns 30.4 ns 30.9 ns 30.3 ns 30.5 ns 30.8 ns ??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Mean: 32.5 ns Standard deviation: 6.2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50.2 is an outlier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because there is a probability of less than 4.6 % that 50.2 is a correct observation</a:t>
            </a:r>
          </a:p>
        </p:txBody>
      </p:sp>
    </p:spTree>
    <p:extLst>
      <p:ext uri="{BB962C8B-B14F-4D97-AF65-F5344CB8AC3E}">
        <p14:creationId xmlns:p14="http://schemas.microsoft.com/office/powerpoint/2010/main" val="4183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19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measurements</a:t>
            </a:r>
            <a:r>
              <a:rPr lang="da-DK" dirty="0">
                <a:latin typeface="+mn-lt"/>
              </a:rPr>
              <a:t>:  motivation and </a:t>
            </a:r>
            <a:r>
              <a:rPr lang="da-DK" dirty="0" err="1">
                <a:latin typeface="+mn-lt"/>
              </a:rPr>
              <a:t>introduction</a:t>
            </a:r>
            <a:endParaRPr lang="da-DK" dirty="0"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Pitfalls</a:t>
            </a:r>
            <a:r>
              <a:rPr lang="da-DK" dirty="0">
                <a:latin typeface="+mn-lt"/>
              </a:rPr>
              <a:t> (and </a:t>
            </a:r>
            <a:r>
              <a:rPr lang="da-DK" dirty="0" err="1">
                <a:latin typeface="+mn-lt"/>
              </a:rPr>
              <a:t>avoiding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them</a:t>
            </a:r>
            <a:r>
              <a:rPr lang="da-DK" dirty="0">
                <a:latin typeface="+mn-lt"/>
              </a:rPr>
              <a:t>)</a:t>
            </a:r>
          </a:p>
          <a:p>
            <a:endParaRPr lang="da-DK" dirty="0">
              <a:latin typeface="+mn-lt"/>
            </a:endParaRPr>
          </a:p>
          <a:p>
            <a:r>
              <a:rPr lang="da-DK" b="1" dirty="0" err="1">
                <a:solidFill>
                  <a:srgbClr val="00B050"/>
                </a:solidFill>
                <a:latin typeface="+mn-lt"/>
              </a:rPr>
              <a:t>Calculating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means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and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variance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(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efficiently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)</a:t>
            </a:r>
          </a:p>
          <a:p>
            <a:endParaRPr lang="da-DK" dirty="0">
              <a:latin typeface="+mn-lt"/>
            </a:endParaRPr>
          </a:p>
          <a:p>
            <a:r>
              <a:rPr lang="da-DK" dirty="0">
                <a:latin typeface="+mn-lt"/>
              </a:rPr>
              <a:t>Measurements of </a:t>
            </a:r>
            <a:r>
              <a:rPr lang="da-DK" dirty="0" err="1">
                <a:latin typeface="+mn-lt"/>
              </a:rPr>
              <a:t>thread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lock</a:t>
            </a:r>
            <a:r>
              <a:rPr lang="da-DK" dirty="0"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Algorithms</a:t>
            </a:r>
            <a:r>
              <a:rPr lang="da-DK" dirty="0">
                <a:latin typeface="+mn-lt"/>
              </a:rPr>
              <a:t> for parallel </a:t>
            </a:r>
            <a:r>
              <a:rPr lang="da-DK" dirty="0" err="1">
                <a:latin typeface="+mn-lt"/>
              </a:rPr>
              <a:t>computing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01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F71-0EB4-4072-97EC-2CCD176A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071618" cy="565146"/>
          </a:xfrm>
        </p:spPr>
        <p:txBody>
          <a:bodyPr/>
          <a:lstStyle/>
          <a:p>
            <a:r>
              <a:rPr lang="en-US" dirty="0"/>
              <a:t>Motivations for Concurrency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75D27-D383-42C3-A05F-1C9B494AA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E50-3A0D-49FA-B115-C63638AB956C}"/>
              </a:ext>
            </a:extLst>
          </p:cNvPr>
          <p:cNvSpPr txBox="1"/>
          <p:nvPr/>
        </p:nvSpPr>
        <p:spPr>
          <a:xfrm>
            <a:off x="35496" y="1394688"/>
            <a:ext cx="9001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 err="1">
                <a:latin typeface="+mn-lt"/>
              </a:rPr>
              <a:t>Inherent</a:t>
            </a:r>
            <a:r>
              <a:rPr lang="da-DK" b="1" dirty="0">
                <a:latin typeface="+mn-lt"/>
              </a:rPr>
              <a:t>: </a:t>
            </a:r>
            <a:r>
              <a:rPr lang="da-DK" dirty="0">
                <a:latin typeface="+mn-lt"/>
              </a:rPr>
              <a:t>User interfaces and </a:t>
            </a:r>
            <a:r>
              <a:rPr lang="da-DK" dirty="0" err="1">
                <a:latin typeface="+mn-lt"/>
              </a:rPr>
              <a:t>other</a:t>
            </a:r>
            <a:r>
              <a:rPr lang="da-DK" dirty="0">
                <a:latin typeface="+mn-lt"/>
              </a:rPr>
              <a:t> kinds of input/output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  <a:p>
            <a:r>
              <a:rPr lang="da-DK" b="1" dirty="0" err="1">
                <a:highlight>
                  <a:srgbClr val="00FF00"/>
                </a:highlight>
                <a:latin typeface="+mn-lt"/>
              </a:rPr>
              <a:t>Exploitation</a:t>
            </a:r>
            <a:r>
              <a:rPr lang="da-DK" b="1" dirty="0">
                <a:highlight>
                  <a:srgbClr val="00FF00"/>
                </a:highlight>
                <a:latin typeface="+mn-lt"/>
              </a:rPr>
              <a:t>: </a:t>
            </a:r>
            <a:r>
              <a:rPr lang="da-DK" dirty="0">
                <a:highlight>
                  <a:srgbClr val="00FF00"/>
                </a:highlight>
                <a:latin typeface="+mn-lt"/>
              </a:rPr>
              <a:t>Hardware </a:t>
            </a:r>
            <a:r>
              <a:rPr lang="da-DK" dirty="0" err="1">
                <a:highlight>
                  <a:srgbClr val="00FF00"/>
                </a:highlight>
                <a:latin typeface="+mn-lt"/>
              </a:rPr>
              <a:t>capable</a:t>
            </a:r>
            <a:r>
              <a:rPr lang="da-DK" dirty="0">
                <a:highlight>
                  <a:srgbClr val="00FF00"/>
                </a:highlight>
                <a:latin typeface="+mn-lt"/>
              </a:rPr>
              <a:t> of </a:t>
            </a:r>
            <a:r>
              <a:rPr lang="da-DK" dirty="0" err="1">
                <a:highlight>
                  <a:srgbClr val="00FF00"/>
                </a:highlight>
                <a:latin typeface="+mn-lt"/>
              </a:rPr>
              <a:t>simultaneously</a:t>
            </a:r>
            <a:r>
              <a:rPr lang="da-DK" dirty="0">
                <a:highlight>
                  <a:srgbClr val="00FF00"/>
                </a:highlight>
                <a:latin typeface="+mn-lt"/>
              </a:rPr>
              <a:t> </a:t>
            </a:r>
            <a:r>
              <a:rPr lang="da-DK" dirty="0" err="1">
                <a:highlight>
                  <a:srgbClr val="00FF00"/>
                </a:highlight>
                <a:latin typeface="+mn-lt"/>
              </a:rPr>
              <a:t>executing</a:t>
            </a:r>
            <a:r>
              <a:rPr lang="da-DK" dirty="0">
                <a:highlight>
                  <a:srgbClr val="00FF00"/>
                </a:highlight>
                <a:latin typeface="+mn-lt"/>
              </a:rPr>
              <a:t> multiple </a:t>
            </a:r>
            <a:r>
              <a:rPr lang="da-DK" dirty="0" err="1">
                <a:highlight>
                  <a:srgbClr val="00FF00"/>
                </a:highlight>
                <a:latin typeface="+mn-lt"/>
              </a:rPr>
              <a:t>streams</a:t>
            </a:r>
            <a:r>
              <a:rPr lang="da-DK" dirty="0">
                <a:highlight>
                  <a:srgbClr val="00FF00"/>
                </a:highlight>
                <a:latin typeface="+mn-lt"/>
              </a:rPr>
              <a:t> of statements</a:t>
            </a:r>
            <a:br>
              <a:rPr lang="da-DK" dirty="0">
                <a:latin typeface="+mn-lt"/>
              </a:rPr>
            </a:br>
            <a:endParaRPr lang="da-DK" dirty="0">
              <a:latin typeface="+mn-lt"/>
            </a:endParaRPr>
          </a:p>
          <a:p>
            <a:r>
              <a:rPr lang="da-DK" b="1" dirty="0">
                <a:latin typeface="+mn-lt"/>
              </a:rPr>
              <a:t>Hidden: </a:t>
            </a:r>
            <a:r>
              <a:rPr lang="da-DK" dirty="0">
                <a:latin typeface="+mn-lt"/>
              </a:rPr>
              <a:t>Enabling </a:t>
            </a:r>
            <a:r>
              <a:rPr lang="da-DK" dirty="0" err="1">
                <a:latin typeface="+mn-lt"/>
              </a:rPr>
              <a:t>several</a:t>
            </a:r>
            <a:r>
              <a:rPr lang="da-DK" dirty="0">
                <a:latin typeface="+mn-lt"/>
              </a:rPr>
              <a:t> programs to </a:t>
            </a:r>
            <a:r>
              <a:rPr lang="da-DK" dirty="0" err="1">
                <a:latin typeface="+mn-lt"/>
              </a:rPr>
              <a:t>share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some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resources</a:t>
            </a:r>
            <a:r>
              <a:rPr lang="da-DK" dirty="0">
                <a:latin typeface="+mn-lt"/>
              </a:rPr>
              <a:t> in a manner </a:t>
            </a:r>
            <a:r>
              <a:rPr lang="da-DK" dirty="0" err="1">
                <a:latin typeface="+mn-lt"/>
              </a:rPr>
              <a:t>where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each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can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act</a:t>
            </a:r>
            <a:r>
              <a:rPr lang="da-DK" dirty="0">
                <a:latin typeface="+mn-lt"/>
              </a:rPr>
              <a:t> as </a:t>
            </a:r>
            <a:r>
              <a:rPr lang="da-DK" dirty="0" err="1">
                <a:latin typeface="+mn-lt"/>
              </a:rPr>
              <a:t>if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they</a:t>
            </a:r>
            <a:r>
              <a:rPr lang="da-DK" dirty="0">
                <a:latin typeface="+mn-lt"/>
              </a:rPr>
              <a:t> had sole </a:t>
            </a:r>
            <a:r>
              <a:rPr lang="da-DK" dirty="0" err="1">
                <a:latin typeface="+mn-lt"/>
              </a:rPr>
              <a:t>ownership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328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FB1671CB-F9CB-40B3-95CC-968D29DD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842979"/>
            <a:ext cx="784887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for (</a:t>
            </a:r>
            <a:r>
              <a:rPr lang="da-DK" sz="1400" dirty="0" err="1"/>
              <a:t>int</a:t>
            </a:r>
            <a:r>
              <a:rPr lang="da-DK" sz="1400" dirty="0"/>
              <a:t> j=0; j&lt;n; j++) {</a:t>
            </a:r>
          </a:p>
          <a:p>
            <a:pPr marL="0" indent="0" defTabSz="914400" eaLnBrk="0" hangingPunct="0"/>
            <a:r>
              <a:rPr lang="da-DK" sz="1400" dirty="0"/>
              <a:t>   Timer t = new Timer();</a:t>
            </a:r>
          </a:p>
          <a:p>
            <a:pPr marL="0" indent="0" defTabSz="914400" eaLnBrk="0" hangingPunct="0"/>
            <a:r>
              <a:rPr lang="da-DK" sz="1400" dirty="0"/>
              <a:t>   for (</a:t>
            </a:r>
            <a:r>
              <a:rPr lang="da-DK" sz="1400" dirty="0" err="1"/>
              <a:t>int</a:t>
            </a:r>
            <a:r>
              <a:rPr lang="da-DK" sz="1400" dirty="0"/>
              <a:t> i=0; i&lt;</a:t>
            </a:r>
            <a:r>
              <a:rPr lang="da-DK" sz="1400" dirty="0" err="1"/>
              <a:t>count</a:t>
            </a:r>
            <a:r>
              <a:rPr lang="da-DK" sz="1400" dirty="0"/>
              <a:t>; i++) </a:t>
            </a:r>
          </a:p>
          <a:p>
            <a:pPr marL="0" indent="0" defTabSz="914400" eaLnBrk="0" hangingPunct="0"/>
            <a:r>
              <a:rPr lang="da-DK" sz="1400" dirty="0"/>
              <a:t>         ...</a:t>
            </a:r>
          </a:p>
          <a:p>
            <a:pPr marL="0" indent="0" defTabSz="914400" eaLnBrk="0" hangingPunct="0"/>
            <a:r>
              <a:rPr lang="da-DK" sz="1400" dirty="0"/>
              <a:t>   double time = </a:t>
            </a:r>
            <a:r>
              <a:rPr lang="da-DK" sz="1400" dirty="0" err="1"/>
              <a:t>t.check</a:t>
            </a:r>
            <a:r>
              <a:rPr lang="da-DK" sz="1400" dirty="0"/>
              <a:t>() * 1e9 /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</a:t>
            </a:r>
            <a:r>
              <a:rPr lang="da-DK" sz="1400" dirty="0" err="1"/>
              <a:t>st</a:t>
            </a:r>
            <a:r>
              <a:rPr lang="da-DK" sz="1400" dirty="0"/>
              <a:t> += time; </a:t>
            </a:r>
          </a:p>
          <a:p>
            <a:pPr marL="0" indent="0" defTabSz="914400" eaLnBrk="0" hangingPunct="0"/>
            <a:r>
              <a:rPr lang="da-DK" sz="1400" dirty="0"/>
              <a:t>   </a:t>
            </a:r>
            <a:r>
              <a:rPr lang="da-DK" sz="1400" dirty="0" err="1"/>
              <a:t>sst</a:t>
            </a:r>
            <a:r>
              <a:rPr lang="da-DK" sz="1400" dirty="0"/>
              <a:t> += time * time;</a:t>
            </a:r>
          </a:p>
          <a:p>
            <a:pPr marL="0" indent="0" defTabSz="914400" eaLnBrk="0" hangingPunct="0"/>
            <a:r>
              <a:rPr lang="da-DK" sz="1400" dirty="0"/>
              <a:t> }</a:t>
            </a:r>
          </a:p>
          <a:p>
            <a:pPr marL="0" indent="0" defTabSz="914400" eaLnBrk="0" hangingPunct="0"/>
            <a:r>
              <a:rPr lang="da-DK" sz="1400" dirty="0"/>
              <a:t> double </a:t>
            </a:r>
            <a:r>
              <a:rPr lang="da-DK" sz="1400" dirty="0" err="1"/>
              <a:t>mean</a:t>
            </a:r>
            <a:r>
              <a:rPr lang="da-DK" sz="1400" dirty="0"/>
              <a:t> = </a:t>
            </a:r>
            <a:r>
              <a:rPr lang="da-DK" sz="1400" dirty="0" err="1"/>
              <a:t>st</a:t>
            </a:r>
            <a:r>
              <a:rPr lang="da-DK" sz="1400" dirty="0"/>
              <a:t>/n, </a:t>
            </a:r>
            <a:r>
              <a:rPr lang="da-DK" sz="1400" dirty="0" err="1"/>
              <a:t>sdev</a:t>
            </a:r>
            <a:r>
              <a:rPr lang="da-DK" sz="1400" dirty="0"/>
              <a:t> = </a:t>
            </a:r>
            <a:r>
              <a:rPr lang="da-DK" sz="1400" dirty="0" err="1"/>
              <a:t>Math.sqrt</a:t>
            </a:r>
            <a:r>
              <a:rPr lang="da-DK" sz="1400" dirty="0"/>
              <a:t>((</a:t>
            </a:r>
            <a:r>
              <a:rPr lang="da-DK" sz="1400" dirty="0" err="1"/>
              <a:t>sst</a:t>
            </a:r>
            <a:r>
              <a:rPr lang="da-DK" sz="1400" dirty="0"/>
              <a:t> - </a:t>
            </a:r>
            <a:r>
              <a:rPr lang="da-DK" sz="1400" dirty="0" err="1"/>
              <a:t>mean</a:t>
            </a:r>
            <a:r>
              <a:rPr lang="da-DK" sz="1400" dirty="0"/>
              <a:t>*</a:t>
            </a:r>
            <a:r>
              <a:rPr lang="da-DK" sz="1400" dirty="0" err="1"/>
              <a:t>mean</a:t>
            </a:r>
            <a:r>
              <a:rPr lang="da-DK" sz="1400" dirty="0"/>
              <a:t>*n)/(n-1));</a:t>
            </a:r>
          </a:p>
          <a:p>
            <a:pPr marL="0" indent="0" defTabSz="914400" eaLnBrk="0" hangingPunct="0"/>
            <a:r>
              <a:rPr lang="da-DK" sz="1400" dirty="0"/>
              <a:t> </a:t>
            </a:r>
            <a:r>
              <a:rPr lang="da-DK" sz="1400" dirty="0" err="1"/>
              <a:t>System.out.printf</a:t>
            </a:r>
            <a:r>
              <a:rPr lang="da-DK" sz="1400" dirty="0"/>
              <a:t>("%6.1f ns +/- %6.3f%n", </a:t>
            </a:r>
            <a:r>
              <a:rPr lang="da-DK" sz="1400" dirty="0" err="1"/>
              <a:t>mean</a:t>
            </a:r>
            <a:r>
              <a:rPr lang="da-DK" sz="1400" dirty="0"/>
              <a:t>, </a:t>
            </a:r>
            <a:r>
              <a:rPr lang="da-DK" sz="1400" dirty="0" err="1"/>
              <a:t>sdev</a:t>
            </a:r>
            <a:r>
              <a:rPr lang="da-DK" sz="1400" dirty="0"/>
              <a:t>);</a:t>
            </a:r>
            <a:endParaRPr lang="da-DK" altLang="da-DK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68EA1-DCD7-4F85-9254-FDE2EFBA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299098" cy="565146"/>
          </a:xfrm>
        </p:spPr>
        <p:txBody>
          <a:bodyPr/>
          <a:lstStyle/>
          <a:p>
            <a:r>
              <a:rPr lang="en-US" dirty="0"/>
              <a:t>Computing the variance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A321C-DC5D-4E38-9429-CA69879BC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55CC4-5C58-4639-8336-E175856B83F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48DD32B-ECAD-4DAD-9D3C-D506E8DE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82692"/>
            <a:ext cx="3024336" cy="1022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0D804-0ACD-4760-813C-0EEEAD3A0FD3}"/>
              </a:ext>
            </a:extLst>
          </p:cNvPr>
          <p:cNvSpPr txBox="1"/>
          <p:nvPr/>
        </p:nvSpPr>
        <p:spPr>
          <a:xfrm>
            <a:off x="4139952" y="913284"/>
            <a:ext cx="372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Requires two passes through the data</a:t>
            </a:r>
            <a:endParaRPr lang="da-DK" sz="1800" dirty="0">
              <a:latin typeface="+mn-lt"/>
            </a:endParaRPr>
          </a:p>
        </p:txBody>
      </p:sp>
      <p:pic>
        <p:nvPicPr>
          <p:cNvPr id="9" name="Picture 8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4EF256C7-3D3E-45C9-B4EF-53C376192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993404"/>
            <a:ext cx="3988867" cy="572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A942F-16C6-4A67-B749-87E3309A8443}"/>
              </a:ext>
            </a:extLst>
          </p:cNvPr>
          <p:cNvSpPr txBox="1"/>
          <p:nvPr/>
        </p:nvSpPr>
        <p:spPr>
          <a:xfrm>
            <a:off x="4427984" y="206541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Can be done in one pass (on-line alg.)</a:t>
            </a:r>
            <a:endParaRPr lang="da-DK" sz="180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86E9D7-D613-4BAD-9DCD-A796E207E44E}"/>
              </a:ext>
            </a:extLst>
          </p:cNvPr>
          <p:cNvCxnSpPr>
            <a:cxnSpLocks/>
          </p:cNvCxnSpPr>
          <p:nvPr/>
        </p:nvCxnSpPr>
        <p:spPr>
          <a:xfrm flipH="1">
            <a:off x="971600" y="2434744"/>
            <a:ext cx="1368152" cy="1790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EBA90-70DE-47F6-A5A6-D517D8A7F473}"/>
              </a:ext>
            </a:extLst>
          </p:cNvPr>
          <p:cNvCxnSpPr>
            <a:cxnSpLocks/>
          </p:cNvCxnSpPr>
          <p:nvPr/>
        </p:nvCxnSpPr>
        <p:spPr>
          <a:xfrm flipH="1">
            <a:off x="1857487" y="2434744"/>
            <a:ext cx="1562385" cy="1634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79795E-0DA6-486D-846B-01D5678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676609" cy="565146"/>
          </a:xfrm>
        </p:spPr>
        <p:txBody>
          <a:bodyPr/>
          <a:lstStyle/>
          <a:p>
            <a:r>
              <a:rPr lang="en-US" dirty="0"/>
              <a:t>The two formulas give the same result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37D7-CD7B-408A-A8E4-C9D4DD5DA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55CC4-5C58-4639-8336-E175856B83F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722B6B-9B19-4209-8A15-AE927A2D7BEC}"/>
              </a:ext>
            </a:extLst>
          </p:cNvPr>
          <p:cNvSpPr/>
          <p:nvPr/>
        </p:nvSpPr>
        <p:spPr>
          <a:xfrm>
            <a:off x="4644008" y="732324"/>
            <a:ext cx="144016" cy="68501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1567C-9D7F-4917-ADB9-081148E54777}"/>
              </a:ext>
            </a:extLst>
          </p:cNvPr>
          <p:cNvSpPr txBox="1"/>
          <p:nvPr/>
        </p:nvSpPr>
        <p:spPr>
          <a:xfrm>
            <a:off x="5076056" y="913284"/>
            <a:ext cx="220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Formula in Benchmark note</a:t>
            </a:r>
            <a:endParaRPr lang="da-DK" sz="1400" dirty="0">
              <a:latin typeface="+mn-lt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B3CDFAE-DB6A-4107-AE6B-7E0EB9B00CEA}"/>
              </a:ext>
            </a:extLst>
          </p:cNvPr>
          <p:cNvSpPr/>
          <p:nvPr/>
        </p:nvSpPr>
        <p:spPr>
          <a:xfrm>
            <a:off x="4644008" y="4873724"/>
            <a:ext cx="144016" cy="2880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EAE77-F6C2-4E9D-8CA8-3C351B6943FE}"/>
              </a:ext>
            </a:extLst>
          </p:cNvPr>
          <p:cNvSpPr txBox="1"/>
          <p:nvPr/>
        </p:nvSpPr>
        <p:spPr>
          <a:xfrm>
            <a:off x="5004048" y="4853979"/>
            <a:ext cx="3284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Formula used in code (one pass algorithm)</a:t>
            </a:r>
            <a:endParaRPr lang="da-DK" sz="14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C3F32-A3AF-4636-8FFC-043E339E06D4}"/>
              </a:ext>
            </a:extLst>
          </p:cNvPr>
          <p:cNvSpPr txBox="1"/>
          <p:nvPr/>
        </p:nvSpPr>
        <p:spPr>
          <a:xfrm>
            <a:off x="5508104" y="2683867"/>
            <a:ext cx="20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See exercises03.pdf</a:t>
            </a:r>
            <a:endParaRPr lang="da-DK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32D0-2E45-49A5-BC47-39093F6AF406}"/>
              </a:ext>
            </a:extLst>
          </p:cNvPr>
          <p:cNvSpPr txBox="1"/>
          <p:nvPr/>
        </p:nvSpPr>
        <p:spPr>
          <a:xfrm>
            <a:off x="4067944" y="4186743"/>
            <a:ext cx="5040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see also </a:t>
            </a:r>
            <a:r>
              <a:rPr lang="en-US" sz="1200" dirty="0">
                <a:latin typeface="+mn-lt"/>
                <a:hlinkClick r:id="rId3"/>
              </a:rPr>
              <a:t>https://en.wikipedia.org/wiki/Algorithms_for_calculating_variance</a:t>
            </a:r>
            <a:endParaRPr lang="da-DK" sz="12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67BEE1-E42C-4B21-8C79-24CA5853C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4738464"/>
            <a:ext cx="45720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4F6B2-30C9-4EBC-9EED-4BC0C16EF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697260"/>
            <a:ext cx="3248025" cy="7920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7BBC17-58A1-484C-8020-024BCD812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434058"/>
            <a:ext cx="4000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8236-4692-4329-B6D0-DE28F54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722880" cy="565146"/>
          </a:xfrm>
        </p:spPr>
        <p:txBody>
          <a:bodyPr/>
          <a:lstStyle/>
          <a:p>
            <a:r>
              <a:rPr lang="en-US" dirty="0"/>
              <a:t>Warning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6CB20-7EB7-4853-A5FD-9B9C7C94D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22</a:t>
            </a:fld>
            <a:endParaRPr lang="da-DK" altLang="da-DK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A845CE-4130-4A1B-BAA5-70F6C419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09228"/>
            <a:ext cx="3839111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2E274-8CF1-4AC3-BEB6-5CCFDACB6135}"/>
              </a:ext>
            </a:extLst>
          </p:cNvPr>
          <p:cNvSpPr txBox="1"/>
          <p:nvPr/>
        </p:nvSpPr>
        <p:spPr>
          <a:xfrm>
            <a:off x="107504" y="4465483"/>
            <a:ext cx="465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 Beware:   </a:t>
            </a:r>
            <a:r>
              <a:rPr lang="en-US" dirty="0" err="1">
                <a:latin typeface="+mn-lt"/>
              </a:rPr>
              <a:t>sst</a:t>
            </a:r>
            <a:r>
              <a:rPr lang="en-US" dirty="0">
                <a:latin typeface="+mn-lt"/>
              </a:rPr>
              <a:t> - mean * mean * n   </a:t>
            </a:r>
            <a:endParaRPr lang="da-DK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43ABA-7326-426B-B543-1DB7CBDE0C02}"/>
              </a:ext>
            </a:extLst>
          </p:cNvPr>
          <p:cNvSpPr txBox="1"/>
          <p:nvPr/>
        </p:nvSpPr>
        <p:spPr>
          <a:xfrm>
            <a:off x="5076056" y="4484067"/>
            <a:ext cx="361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can be a very small number</a:t>
            </a:r>
            <a:endParaRPr lang="da-DK" dirty="0">
              <a:latin typeface="+mn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17826A-B791-4E6F-833F-69730D4D3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33364"/>
            <a:ext cx="784887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 </a:t>
            </a:r>
            <a:r>
              <a:rPr lang="da-DK" sz="1400" dirty="0" err="1"/>
              <a:t>int</a:t>
            </a:r>
            <a:r>
              <a:rPr lang="da-DK" sz="1400" dirty="0"/>
              <a:t> n = 10;</a:t>
            </a:r>
          </a:p>
          <a:p>
            <a:pPr marL="0" indent="0" defTabSz="914400" eaLnBrk="0" hangingPunct="0"/>
            <a:r>
              <a:rPr lang="da-DK" sz="1400" dirty="0"/>
              <a:t> ...</a:t>
            </a:r>
          </a:p>
          <a:p>
            <a:pPr marL="0" indent="0" defTabSz="914400" eaLnBrk="0" hangingPunct="0"/>
            <a:r>
              <a:rPr lang="da-DK" sz="1400" dirty="0"/>
              <a:t> for (</a:t>
            </a:r>
            <a:r>
              <a:rPr lang="da-DK" sz="1400" dirty="0" err="1"/>
              <a:t>int</a:t>
            </a:r>
            <a:r>
              <a:rPr lang="da-DK" sz="1400" dirty="0"/>
              <a:t> j=0; j&lt;n; j++) {</a:t>
            </a:r>
          </a:p>
          <a:p>
            <a:pPr marL="0" indent="0" defTabSz="914400" eaLnBrk="0" hangingPunct="0"/>
            <a:r>
              <a:rPr lang="da-DK" sz="1400" dirty="0"/>
              <a:t>   Timer t = new Timer();</a:t>
            </a:r>
          </a:p>
          <a:p>
            <a:pPr marL="0" indent="0" defTabSz="914400" eaLnBrk="0" hangingPunct="0"/>
            <a:r>
              <a:rPr lang="da-DK" sz="1400" dirty="0"/>
              <a:t>   for (</a:t>
            </a:r>
            <a:r>
              <a:rPr lang="da-DK" sz="1400" dirty="0" err="1"/>
              <a:t>int</a:t>
            </a:r>
            <a:r>
              <a:rPr lang="da-DK" sz="1400" dirty="0"/>
              <a:t> i=0; i&lt;</a:t>
            </a:r>
            <a:r>
              <a:rPr lang="da-DK" sz="1400" dirty="0" err="1"/>
              <a:t>count</a:t>
            </a:r>
            <a:r>
              <a:rPr lang="da-DK" sz="1400" dirty="0"/>
              <a:t>; i++) </a:t>
            </a:r>
          </a:p>
          <a:p>
            <a:pPr marL="0" indent="0" defTabSz="914400" eaLnBrk="0" hangingPunct="0"/>
            <a:r>
              <a:rPr lang="da-DK" sz="1400" dirty="0"/>
              <a:t>         ...</a:t>
            </a:r>
          </a:p>
          <a:p>
            <a:pPr marL="0" indent="0" defTabSz="914400" eaLnBrk="0" hangingPunct="0"/>
            <a:r>
              <a:rPr lang="da-DK" sz="1400" dirty="0"/>
              <a:t>   double time = </a:t>
            </a:r>
            <a:r>
              <a:rPr lang="da-DK" sz="1400" dirty="0" err="1"/>
              <a:t>t.check</a:t>
            </a:r>
            <a:r>
              <a:rPr lang="da-DK" sz="1400" dirty="0"/>
              <a:t>() * 1e9 /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</a:t>
            </a:r>
            <a:r>
              <a:rPr lang="da-DK" sz="1400" dirty="0" err="1"/>
              <a:t>st</a:t>
            </a:r>
            <a:r>
              <a:rPr lang="da-DK" sz="1400" dirty="0"/>
              <a:t> += time; </a:t>
            </a:r>
          </a:p>
          <a:p>
            <a:pPr marL="0" indent="0" defTabSz="914400" eaLnBrk="0" hangingPunct="0"/>
            <a:r>
              <a:rPr lang="da-DK" sz="1400" dirty="0"/>
              <a:t>   </a:t>
            </a:r>
            <a:r>
              <a:rPr lang="da-DK" sz="1400" dirty="0" err="1"/>
              <a:t>sst</a:t>
            </a:r>
            <a:r>
              <a:rPr lang="da-DK" sz="1400" dirty="0"/>
              <a:t> += time * time;</a:t>
            </a:r>
          </a:p>
          <a:p>
            <a:pPr marL="0" indent="0" defTabSz="914400" eaLnBrk="0" hangingPunct="0"/>
            <a:r>
              <a:rPr lang="da-DK" sz="1400" dirty="0"/>
              <a:t> }</a:t>
            </a:r>
          </a:p>
          <a:p>
            <a:pPr marL="0" indent="0" defTabSz="914400" eaLnBrk="0" hangingPunct="0"/>
            <a:r>
              <a:rPr lang="da-DK" sz="1400" dirty="0"/>
              <a:t> double </a:t>
            </a:r>
            <a:r>
              <a:rPr lang="da-DK" sz="1400" dirty="0" err="1"/>
              <a:t>mean</a:t>
            </a:r>
            <a:r>
              <a:rPr lang="da-DK" sz="1400" dirty="0"/>
              <a:t> = </a:t>
            </a:r>
            <a:r>
              <a:rPr lang="da-DK" sz="1400" dirty="0" err="1"/>
              <a:t>st</a:t>
            </a:r>
            <a:r>
              <a:rPr lang="da-DK" sz="1400" dirty="0"/>
              <a:t>/n, </a:t>
            </a:r>
            <a:r>
              <a:rPr lang="da-DK" sz="1400" dirty="0" err="1"/>
              <a:t>sdev</a:t>
            </a:r>
            <a:r>
              <a:rPr lang="da-DK" sz="1400" dirty="0"/>
              <a:t> = </a:t>
            </a:r>
            <a:r>
              <a:rPr lang="da-DK" sz="1400" dirty="0" err="1"/>
              <a:t>Math.sqrt</a:t>
            </a:r>
            <a:r>
              <a:rPr lang="da-DK" sz="1400" dirty="0">
                <a:highlight>
                  <a:srgbClr val="FFFF00"/>
                </a:highlight>
              </a:rPr>
              <a:t>((</a:t>
            </a:r>
            <a:r>
              <a:rPr lang="da-DK" sz="1400" dirty="0" err="1">
                <a:highlight>
                  <a:srgbClr val="FFFF00"/>
                </a:highlight>
              </a:rPr>
              <a:t>sst</a:t>
            </a:r>
            <a:r>
              <a:rPr lang="da-DK" sz="1400" dirty="0">
                <a:highlight>
                  <a:srgbClr val="FFFF00"/>
                </a:highlight>
              </a:rPr>
              <a:t> - </a:t>
            </a:r>
            <a:r>
              <a:rPr lang="da-DK" sz="1400" dirty="0" err="1">
                <a:highlight>
                  <a:srgbClr val="FFFF00"/>
                </a:highlight>
              </a:rPr>
              <a:t>mean</a:t>
            </a:r>
            <a:r>
              <a:rPr lang="da-DK" sz="1400" dirty="0">
                <a:highlight>
                  <a:srgbClr val="FFFF00"/>
                </a:highlight>
              </a:rPr>
              <a:t>*</a:t>
            </a:r>
            <a:r>
              <a:rPr lang="da-DK" sz="1400" dirty="0" err="1">
                <a:highlight>
                  <a:srgbClr val="FFFF00"/>
                </a:highlight>
              </a:rPr>
              <a:t>mean</a:t>
            </a:r>
            <a:r>
              <a:rPr lang="da-DK" sz="1400" dirty="0">
                <a:highlight>
                  <a:srgbClr val="FFFF00"/>
                </a:highlight>
              </a:rPr>
              <a:t>*n)/(n-1));</a:t>
            </a:r>
          </a:p>
          <a:p>
            <a:pPr marL="0" indent="0" defTabSz="914400" eaLnBrk="0" hangingPunct="0"/>
            <a:r>
              <a:rPr lang="da-DK" sz="1400" dirty="0"/>
              <a:t> </a:t>
            </a:r>
            <a:r>
              <a:rPr lang="da-DK" sz="1400" dirty="0" err="1"/>
              <a:t>System.out.printf</a:t>
            </a:r>
            <a:r>
              <a:rPr lang="da-DK" sz="1400" dirty="0"/>
              <a:t>("%6.1f ns +/- %6.3f%n", </a:t>
            </a:r>
            <a:r>
              <a:rPr lang="da-DK" sz="1400" dirty="0" err="1"/>
              <a:t>mean</a:t>
            </a:r>
            <a:r>
              <a:rPr lang="da-DK" sz="1400" dirty="0"/>
              <a:t>, </a:t>
            </a:r>
            <a:r>
              <a:rPr lang="da-DK" sz="1400" dirty="0" err="1"/>
              <a:t>sdev</a:t>
            </a:r>
            <a:r>
              <a:rPr lang="da-DK" sz="1400" dirty="0"/>
              <a:t>);</a:t>
            </a:r>
            <a:endParaRPr lang="da-DK" alt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12759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A7B-594F-4E05-A382-9DD3CE3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849325" cy="565146"/>
          </a:xfrm>
        </p:spPr>
        <p:txBody>
          <a:bodyPr/>
          <a:lstStyle/>
          <a:p>
            <a:r>
              <a:rPr lang="da-DK" b="1" dirty="0" err="1"/>
              <a:t>Digit</a:t>
            </a:r>
            <a:r>
              <a:rPr lang="da-DK" b="1" dirty="0"/>
              <a:t> </a:t>
            </a:r>
            <a:r>
              <a:rPr lang="da-DK" b="1" dirty="0" err="1"/>
              <a:t>loss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06D9A-8601-4FAF-8203-6B5C65F28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23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65DF4-4BBD-4BD4-995D-531E3E85DC93}"/>
              </a:ext>
            </a:extLst>
          </p:cNvPr>
          <p:cNvSpPr txBox="1"/>
          <p:nvPr/>
        </p:nvSpPr>
        <p:spPr>
          <a:xfrm>
            <a:off x="0" y="1286098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Beware of cancellation when subtracting numbers that are close to each other: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1010101000010110110001110101.111</a:t>
            </a:r>
          </a:p>
          <a:p>
            <a:r>
              <a:rPr lang="en-US" sz="1800" dirty="0">
                <a:latin typeface="+mn-lt"/>
              </a:rPr>
              <a:t> -1010101000010110110001110001.100</a:t>
            </a:r>
          </a:p>
          <a:p>
            <a:r>
              <a:rPr lang="en-US" sz="1800" dirty="0">
                <a:latin typeface="+mn-lt"/>
              </a:rPr>
              <a:t>  --------------------------------</a:t>
            </a:r>
          </a:p>
          <a:p>
            <a:r>
              <a:rPr lang="en-US" sz="1800" dirty="0">
                <a:latin typeface="+mn-lt"/>
              </a:rPr>
              <a:t>  0000000000000000000000000100.011</a:t>
            </a:r>
            <a:endParaRPr lang="da-DK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3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A7B-594F-4E05-A382-9DD3CE3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849325" cy="565146"/>
          </a:xfrm>
        </p:spPr>
        <p:txBody>
          <a:bodyPr/>
          <a:lstStyle/>
          <a:p>
            <a:r>
              <a:rPr lang="da-DK" b="1" dirty="0" err="1"/>
              <a:t>Digit</a:t>
            </a:r>
            <a:r>
              <a:rPr lang="da-DK" b="1" dirty="0"/>
              <a:t> </a:t>
            </a:r>
            <a:r>
              <a:rPr lang="da-DK" b="1" dirty="0" err="1"/>
              <a:t>loss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06D9A-8601-4FAF-8203-6B5C65F28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24</a:t>
            </a:fld>
            <a:endParaRPr lang="da-DK" alt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65DF4-4BBD-4BD4-995D-531E3E85DC93}"/>
              </a:ext>
            </a:extLst>
          </p:cNvPr>
          <p:cNvSpPr txBox="1"/>
          <p:nvPr/>
        </p:nvSpPr>
        <p:spPr>
          <a:xfrm>
            <a:off x="0" y="1286098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Beware of cancellation when subtracting numbers that are close to each other: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  1010101000010110110001110101.111</a:t>
            </a:r>
          </a:p>
          <a:p>
            <a:r>
              <a:rPr lang="en-US" sz="1800" dirty="0">
                <a:latin typeface="+mn-lt"/>
              </a:rPr>
              <a:t> -1010101000010110110001110001.100</a:t>
            </a:r>
          </a:p>
          <a:p>
            <a:r>
              <a:rPr lang="en-US" sz="1800" dirty="0">
                <a:latin typeface="+mn-lt"/>
              </a:rPr>
              <a:t>  --------------------------------</a:t>
            </a:r>
          </a:p>
          <a:p>
            <a:r>
              <a:rPr lang="en-US" sz="1800" dirty="0">
                <a:latin typeface="+mn-lt"/>
              </a:rPr>
              <a:t>  </a:t>
            </a:r>
            <a:r>
              <a:rPr lang="en-US" sz="1800" dirty="0">
                <a:highlight>
                  <a:srgbClr val="FFFF00"/>
                </a:highlight>
                <a:latin typeface="+mn-lt"/>
              </a:rPr>
              <a:t>0000000000000000000000000</a:t>
            </a:r>
            <a:r>
              <a:rPr lang="en-US" sz="1800" dirty="0">
                <a:latin typeface="+mn-lt"/>
              </a:rPr>
              <a:t>100.011</a:t>
            </a:r>
            <a:endParaRPr lang="da-DK" sz="1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87DC8-6C14-4452-83D8-873FF6B32E77}"/>
              </a:ext>
            </a:extLst>
          </p:cNvPr>
          <p:cNvSpPr txBox="1"/>
          <p:nvPr/>
        </p:nvSpPr>
        <p:spPr>
          <a:xfrm>
            <a:off x="179512" y="3446338"/>
            <a:ext cx="869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sst</a:t>
            </a:r>
            <a:r>
              <a:rPr lang="en-US" sz="1800" dirty="0">
                <a:latin typeface="+mn-lt"/>
              </a:rPr>
              <a:t> - mean*mean)   can be problematic.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How to do it: </a:t>
            </a:r>
            <a:r>
              <a:rPr lang="en-US" sz="1800" dirty="0">
                <a:latin typeface="+mn-lt"/>
                <a:hlinkClick r:id="rId3"/>
              </a:rPr>
              <a:t>https://en.wikipedia.org/wiki/Algorithms_for_calculating_variance </a:t>
            </a:r>
            <a:endParaRPr lang="da-DK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9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7C47-9C68-4591-99B2-5E9A09A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610821" cy="565146"/>
          </a:xfrm>
        </p:spPr>
        <p:txBody>
          <a:bodyPr/>
          <a:lstStyle/>
          <a:p>
            <a:r>
              <a:rPr lang="en-US" dirty="0"/>
              <a:t>Mark5 - computes mean and variance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B6D37-6D05-4B62-A166-4CDDE3A43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25</a:t>
            </a:fld>
            <a:endParaRPr lang="da-DK" altLang="da-DK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55FD63-6F80-4937-9798-EBCEE378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9268"/>
            <a:ext cx="784887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public </a:t>
            </a:r>
            <a:r>
              <a:rPr lang="da-DK" sz="1400" dirty="0" err="1"/>
              <a:t>static</a:t>
            </a:r>
            <a:r>
              <a:rPr lang="da-DK" sz="1400" dirty="0"/>
              <a:t> double Mark5() {</a:t>
            </a:r>
          </a:p>
          <a:p>
            <a:pPr marL="0" indent="0" defTabSz="914400" eaLnBrk="0" hangingPunct="0"/>
            <a:r>
              <a:rPr lang="da-DK" sz="1400" dirty="0"/>
              <a:t>  </a:t>
            </a:r>
            <a:r>
              <a:rPr lang="da-DK" sz="1400" dirty="0" err="1"/>
              <a:t>int</a:t>
            </a:r>
            <a:r>
              <a:rPr lang="da-DK" sz="1400" dirty="0"/>
              <a:t> n = 10, </a:t>
            </a:r>
            <a:r>
              <a:rPr lang="da-DK" sz="1400" dirty="0" err="1"/>
              <a:t>count</a:t>
            </a:r>
            <a:r>
              <a:rPr lang="da-DK" sz="1400" dirty="0"/>
              <a:t> = 1, </a:t>
            </a:r>
            <a:r>
              <a:rPr lang="da-DK" sz="1400" dirty="0" err="1"/>
              <a:t>totalCount</a:t>
            </a:r>
            <a:r>
              <a:rPr lang="da-DK" sz="1400" dirty="0"/>
              <a:t> = 0;</a:t>
            </a:r>
          </a:p>
          <a:p>
            <a:pPr marL="0" indent="0" defTabSz="914400" eaLnBrk="0" hangingPunct="0"/>
            <a:r>
              <a:rPr lang="da-DK" sz="1400" dirty="0"/>
              <a:t>  double dummy = 0.0, </a:t>
            </a:r>
            <a:r>
              <a:rPr lang="da-DK" sz="1400" dirty="0" err="1"/>
              <a:t>runningTime</a:t>
            </a:r>
            <a:r>
              <a:rPr lang="da-DK" sz="1400" dirty="0"/>
              <a:t> = 0.0, </a:t>
            </a:r>
            <a:r>
              <a:rPr lang="da-DK" sz="1400" dirty="0" err="1"/>
              <a:t>st</a:t>
            </a:r>
            <a:r>
              <a:rPr lang="da-DK" sz="1400" dirty="0"/>
              <a:t> = 0.0, </a:t>
            </a:r>
            <a:r>
              <a:rPr lang="da-DK" sz="1400" dirty="0" err="1"/>
              <a:t>sst</a:t>
            </a:r>
            <a:r>
              <a:rPr lang="da-DK" sz="1400" dirty="0"/>
              <a:t> = 0.0;</a:t>
            </a:r>
          </a:p>
          <a:p>
            <a:pPr marL="0" indent="0" defTabSz="914400" eaLnBrk="0" hangingPunct="0"/>
            <a:r>
              <a:rPr lang="da-DK" sz="1400" dirty="0"/>
              <a:t>  do {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count</a:t>
            </a:r>
            <a:r>
              <a:rPr lang="da-DK" sz="1400" dirty="0"/>
              <a:t> *= 2;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st</a:t>
            </a:r>
            <a:r>
              <a:rPr lang="da-DK" sz="1400" dirty="0"/>
              <a:t> = </a:t>
            </a:r>
            <a:r>
              <a:rPr lang="da-DK" sz="1400" dirty="0" err="1"/>
              <a:t>sst</a:t>
            </a:r>
            <a:r>
              <a:rPr lang="da-DK" sz="1400" dirty="0"/>
              <a:t> = 0.0;</a:t>
            </a:r>
          </a:p>
          <a:p>
            <a:pPr marL="0" indent="0" defTabSz="914400" eaLnBrk="0" hangingPunct="0"/>
            <a:r>
              <a:rPr lang="da-DK" sz="1400" dirty="0"/>
              <a:t>    for (</a:t>
            </a:r>
            <a:r>
              <a:rPr lang="da-DK" sz="1400" dirty="0" err="1"/>
              <a:t>int</a:t>
            </a:r>
            <a:r>
              <a:rPr lang="da-DK" sz="1400" dirty="0"/>
              <a:t> j=0; j&lt;n; j++) {</a:t>
            </a:r>
          </a:p>
          <a:p>
            <a:pPr marL="0" indent="0" defTabSz="914400" eaLnBrk="0" hangingPunct="0"/>
            <a:r>
              <a:rPr lang="da-DK" sz="1400" dirty="0"/>
              <a:t>      Timer t = new Timer();</a:t>
            </a:r>
          </a:p>
          <a:p>
            <a:pPr marL="0" indent="0" defTabSz="914400" eaLnBrk="0" hangingPunct="0"/>
            <a:r>
              <a:rPr lang="da-DK" sz="1400" dirty="0"/>
              <a:t>      for (</a:t>
            </a:r>
            <a:r>
              <a:rPr lang="da-DK" sz="1400" dirty="0" err="1"/>
              <a:t>int</a:t>
            </a:r>
            <a:r>
              <a:rPr lang="da-DK" sz="1400" dirty="0"/>
              <a:t> i=0; i&lt;</a:t>
            </a:r>
            <a:r>
              <a:rPr lang="da-DK" sz="1400" dirty="0" err="1"/>
              <a:t>count</a:t>
            </a:r>
            <a:r>
              <a:rPr lang="da-DK" sz="1400" dirty="0"/>
              <a:t>; i++) dummy += </a:t>
            </a:r>
            <a:r>
              <a:rPr lang="da-DK" sz="1400" dirty="0" err="1"/>
              <a:t>multiply</a:t>
            </a:r>
            <a:r>
              <a:rPr lang="da-DK" sz="1400" dirty="0"/>
              <a:t>(i);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runningTime</a:t>
            </a:r>
            <a:r>
              <a:rPr lang="da-DK" sz="1400" dirty="0"/>
              <a:t> = </a:t>
            </a:r>
            <a:r>
              <a:rPr lang="da-DK" sz="1400" dirty="0" err="1"/>
              <a:t>t.check</a:t>
            </a:r>
            <a:r>
              <a:rPr lang="da-DK" sz="1400" dirty="0"/>
              <a:t>();</a:t>
            </a:r>
          </a:p>
          <a:p>
            <a:pPr marL="0" indent="0" defTabSz="914400" eaLnBrk="0" hangingPunct="0"/>
            <a:r>
              <a:rPr lang="da-DK" sz="1400" dirty="0"/>
              <a:t>      double time = </a:t>
            </a:r>
            <a:r>
              <a:rPr lang="da-DK" sz="1400" dirty="0" err="1"/>
              <a:t>runningTime</a:t>
            </a:r>
            <a:r>
              <a:rPr lang="da-DK" sz="1400" dirty="0"/>
              <a:t> * 1e9 /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st</a:t>
            </a:r>
            <a:r>
              <a:rPr lang="da-DK" sz="1400" dirty="0"/>
              <a:t> += time; 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sst</a:t>
            </a:r>
            <a:r>
              <a:rPr lang="da-DK" sz="1400" dirty="0"/>
              <a:t> += time * time;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totalCount</a:t>
            </a:r>
            <a:r>
              <a:rPr lang="da-DK" sz="1400" dirty="0"/>
              <a:t> +=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 }</a:t>
            </a:r>
          </a:p>
          <a:p>
            <a:pPr marL="0" indent="0" defTabSz="914400" eaLnBrk="0" hangingPunct="0"/>
            <a:r>
              <a:rPr lang="da-DK" sz="1400" dirty="0"/>
              <a:t>    double </a:t>
            </a:r>
            <a:r>
              <a:rPr lang="da-DK" sz="1400" dirty="0" err="1"/>
              <a:t>mean</a:t>
            </a:r>
            <a:r>
              <a:rPr lang="da-DK" sz="1400" dirty="0"/>
              <a:t> = </a:t>
            </a:r>
            <a:r>
              <a:rPr lang="da-DK" sz="1400" dirty="0" err="1"/>
              <a:t>st</a:t>
            </a:r>
            <a:r>
              <a:rPr lang="da-DK" sz="1400" dirty="0"/>
              <a:t>/n, </a:t>
            </a:r>
            <a:r>
              <a:rPr lang="da-DK" sz="1400" dirty="0" err="1"/>
              <a:t>sdev</a:t>
            </a:r>
            <a:r>
              <a:rPr lang="da-DK" sz="1400" dirty="0"/>
              <a:t> = </a:t>
            </a:r>
            <a:r>
              <a:rPr lang="da-DK" sz="1400" dirty="0" err="1"/>
              <a:t>Math.sqrt</a:t>
            </a:r>
            <a:r>
              <a:rPr lang="da-DK" sz="1400" dirty="0"/>
              <a:t>((</a:t>
            </a:r>
            <a:r>
              <a:rPr lang="da-DK" sz="1400" dirty="0" err="1"/>
              <a:t>sst</a:t>
            </a:r>
            <a:r>
              <a:rPr lang="da-DK" sz="1400" dirty="0"/>
              <a:t> - </a:t>
            </a:r>
            <a:r>
              <a:rPr lang="da-DK" sz="1400" dirty="0" err="1"/>
              <a:t>mean</a:t>
            </a:r>
            <a:r>
              <a:rPr lang="da-DK" sz="1400" dirty="0"/>
              <a:t>*</a:t>
            </a:r>
            <a:r>
              <a:rPr lang="da-DK" sz="1400" dirty="0" err="1"/>
              <a:t>mean</a:t>
            </a:r>
            <a:r>
              <a:rPr lang="da-DK" sz="1400" dirty="0"/>
              <a:t>*n)/(n-1));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System.out.printf</a:t>
            </a:r>
            <a:r>
              <a:rPr lang="da-DK" sz="1400" dirty="0"/>
              <a:t>("%6.1f ns +/- %8.2f %10d%n", </a:t>
            </a:r>
            <a:r>
              <a:rPr lang="da-DK" sz="1400" dirty="0" err="1"/>
              <a:t>mean</a:t>
            </a:r>
            <a:r>
              <a:rPr lang="da-DK" sz="1400" dirty="0"/>
              <a:t>, </a:t>
            </a:r>
            <a:r>
              <a:rPr lang="da-DK" sz="1400" dirty="0" err="1"/>
              <a:t>sdev</a:t>
            </a:r>
            <a:r>
              <a:rPr lang="da-DK" sz="1400" dirty="0"/>
              <a:t>, </a:t>
            </a:r>
            <a:r>
              <a:rPr lang="da-DK" sz="1400" dirty="0" err="1"/>
              <a:t>count</a:t>
            </a:r>
            <a:r>
              <a:rPr lang="da-DK" sz="1400" dirty="0"/>
              <a:t>);</a:t>
            </a:r>
          </a:p>
          <a:p>
            <a:pPr marL="0" indent="0" defTabSz="914400" eaLnBrk="0" hangingPunct="0"/>
            <a:r>
              <a:rPr lang="da-DK" sz="1400" dirty="0"/>
              <a:t>  } </a:t>
            </a:r>
            <a:r>
              <a:rPr lang="da-DK" sz="1400" dirty="0" err="1"/>
              <a:t>while</a:t>
            </a:r>
            <a:r>
              <a:rPr lang="da-DK" sz="1400" dirty="0"/>
              <a:t> (</a:t>
            </a:r>
            <a:r>
              <a:rPr lang="da-DK" sz="1400" dirty="0" err="1"/>
              <a:t>runningTime</a:t>
            </a:r>
            <a:r>
              <a:rPr lang="da-DK" sz="1400" dirty="0"/>
              <a:t> &lt; 0.25 &amp;&amp; </a:t>
            </a:r>
            <a:r>
              <a:rPr lang="da-DK" sz="1400" dirty="0" err="1"/>
              <a:t>count</a:t>
            </a:r>
            <a:r>
              <a:rPr lang="da-DK" sz="1400" dirty="0"/>
              <a:t> &lt; </a:t>
            </a:r>
            <a:r>
              <a:rPr lang="da-DK" sz="1400" dirty="0" err="1"/>
              <a:t>Integer.MAX_VALUE</a:t>
            </a:r>
            <a:r>
              <a:rPr lang="da-DK" sz="1400" dirty="0"/>
              <a:t>/2);</a:t>
            </a:r>
          </a:p>
          <a:p>
            <a:pPr marL="0" indent="0" defTabSz="914400" eaLnBrk="0" hangingPunct="0"/>
            <a:r>
              <a:rPr lang="da-DK" sz="1400" dirty="0"/>
              <a:t>  return dummy / </a:t>
            </a:r>
            <a:r>
              <a:rPr lang="da-DK" sz="1400" dirty="0" err="1"/>
              <a:t>totalCount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altLang="da-DK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61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7C47-9C68-4591-99B2-5E9A09A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610821" cy="565146"/>
          </a:xfrm>
        </p:spPr>
        <p:txBody>
          <a:bodyPr/>
          <a:lstStyle/>
          <a:p>
            <a:r>
              <a:rPr lang="en-US" dirty="0"/>
              <a:t>Mark5 - computes mean and variance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B6D37-6D05-4B62-A166-4CDDE3A43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26</a:t>
            </a:fld>
            <a:endParaRPr lang="da-DK" altLang="da-DK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55FD63-6F80-4937-9798-EBCEE378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69268"/>
            <a:ext cx="784887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public </a:t>
            </a:r>
            <a:r>
              <a:rPr lang="da-DK" sz="1400" dirty="0" err="1"/>
              <a:t>static</a:t>
            </a:r>
            <a:r>
              <a:rPr lang="da-DK" sz="1400" dirty="0"/>
              <a:t> double Mark5() {</a:t>
            </a:r>
          </a:p>
          <a:p>
            <a:pPr marL="0" indent="0" defTabSz="914400" eaLnBrk="0" hangingPunct="0"/>
            <a:r>
              <a:rPr lang="da-DK" sz="1400" dirty="0"/>
              <a:t>  </a:t>
            </a:r>
            <a:r>
              <a:rPr lang="da-DK" sz="1400" dirty="0" err="1"/>
              <a:t>int</a:t>
            </a:r>
            <a:r>
              <a:rPr lang="da-DK" sz="1400" dirty="0"/>
              <a:t> n = 10, </a:t>
            </a:r>
            <a:r>
              <a:rPr lang="da-DK" sz="1400" dirty="0" err="1"/>
              <a:t>count</a:t>
            </a:r>
            <a:r>
              <a:rPr lang="da-DK" sz="1400" dirty="0"/>
              <a:t> = 1, </a:t>
            </a:r>
            <a:r>
              <a:rPr lang="da-DK" sz="1400" dirty="0" err="1"/>
              <a:t>totalCount</a:t>
            </a:r>
            <a:r>
              <a:rPr lang="da-DK" sz="1400" dirty="0"/>
              <a:t> = 0;</a:t>
            </a:r>
          </a:p>
          <a:p>
            <a:pPr marL="0" indent="0" defTabSz="914400" eaLnBrk="0" hangingPunct="0"/>
            <a:r>
              <a:rPr lang="da-DK" sz="1400" dirty="0"/>
              <a:t>  double dummy = 0.0, </a:t>
            </a:r>
            <a:r>
              <a:rPr lang="da-DK" sz="1400" dirty="0" err="1"/>
              <a:t>runningTime</a:t>
            </a:r>
            <a:r>
              <a:rPr lang="da-DK" sz="1400" dirty="0"/>
              <a:t> = 0.0, </a:t>
            </a:r>
            <a:r>
              <a:rPr lang="da-DK" sz="1400" dirty="0" err="1"/>
              <a:t>st</a:t>
            </a:r>
            <a:r>
              <a:rPr lang="da-DK" sz="1400" dirty="0"/>
              <a:t> = 0.0, </a:t>
            </a:r>
            <a:r>
              <a:rPr lang="da-DK" sz="1400" dirty="0" err="1"/>
              <a:t>sst</a:t>
            </a:r>
            <a:r>
              <a:rPr lang="da-DK" sz="1400" dirty="0"/>
              <a:t> = 0.0;</a:t>
            </a:r>
          </a:p>
          <a:p>
            <a:pPr marL="0" indent="0" defTabSz="914400" eaLnBrk="0" hangingPunct="0"/>
            <a:r>
              <a:rPr lang="da-DK" sz="1400" dirty="0"/>
              <a:t>  do {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count</a:t>
            </a:r>
            <a:r>
              <a:rPr lang="da-DK" sz="1400" dirty="0"/>
              <a:t> *= 2;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st</a:t>
            </a:r>
            <a:r>
              <a:rPr lang="da-DK" sz="1400" dirty="0"/>
              <a:t> = </a:t>
            </a:r>
            <a:r>
              <a:rPr lang="da-DK" sz="1400" dirty="0" err="1"/>
              <a:t>sst</a:t>
            </a:r>
            <a:r>
              <a:rPr lang="da-DK" sz="1400" dirty="0"/>
              <a:t> = 0.0;</a:t>
            </a:r>
          </a:p>
          <a:p>
            <a:pPr marL="0" indent="0" defTabSz="914400" eaLnBrk="0" hangingPunct="0"/>
            <a:r>
              <a:rPr lang="da-DK" sz="1400" dirty="0"/>
              <a:t>    for (</a:t>
            </a:r>
            <a:r>
              <a:rPr lang="da-DK" sz="1400" dirty="0" err="1"/>
              <a:t>int</a:t>
            </a:r>
            <a:r>
              <a:rPr lang="da-DK" sz="1400" dirty="0"/>
              <a:t> j=0; j&lt;n; j++) {</a:t>
            </a:r>
          </a:p>
          <a:p>
            <a:pPr marL="0" indent="0" defTabSz="914400" eaLnBrk="0" hangingPunct="0"/>
            <a:r>
              <a:rPr lang="da-DK" sz="1400" dirty="0"/>
              <a:t>      Timer t = new Timer();</a:t>
            </a:r>
          </a:p>
          <a:p>
            <a:pPr marL="0" indent="0" defTabSz="914400" eaLnBrk="0" hangingPunct="0"/>
            <a:r>
              <a:rPr lang="da-DK" sz="1400" dirty="0"/>
              <a:t>      for (</a:t>
            </a:r>
            <a:r>
              <a:rPr lang="da-DK" sz="1400" dirty="0" err="1"/>
              <a:t>int</a:t>
            </a:r>
            <a:r>
              <a:rPr lang="da-DK" sz="1400" dirty="0"/>
              <a:t> i=0; i&lt;</a:t>
            </a:r>
            <a:r>
              <a:rPr lang="da-DK" sz="1400" dirty="0" err="1"/>
              <a:t>count</a:t>
            </a:r>
            <a:r>
              <a:rPr lang="da-DK" sz="1400" dirty="0"/>
              <a:t>; i++) dummy += </a:t>
            </a:r>
            <a:r>
              <a:rPr lang="da-DK" sz="1400" dirty="0" err="1">
                <a:highlight>
                  <a:srgbClr val="FFFF00"/>
                </a:highlight>
              </a:rPr>
              <a:t>multiply</a:t>
            </a:r>
            <a:r>
              <a:rPr lang="da-DK" sz="1400" dirty="0">
                <a:highlight>
                  <a:srgbClr val="FFFF00"/>
                </a:highlight>
              </a:rPr>
              <a:t>(i);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runningTime</a:t>
            </a:r>
            <a:r>
              <a:rPr lang="da-DK" sz="1400" dirty="0"/>
              <a:t> = </a:t>
            </a:r>
            <a:r>
              <a:rPr lang="da-DK" sz="1400" dirty="0" err="1"/>
              <a:t>t.check</a:t>
            </a:r>
            <a:r>
              <a:rPr lang="da-DK" sz="1400" dirty="0"/>
              <a:t>();</a:t>
            </a:r>
          </a:p>
          <a:p>
            <a:pPr marL="0" indent="0" defTabSz="914400" eaLnBrk="0" hangingPunct="0"/>
            <a:r>
              <a:rPr lang="da-DK" sz="1400" dirty="0"/>
              <a:t>      double time = </a:t>
            </a:r>
            <a:r>
              <a:rPr lang="da-DK" sz="1400" dirty="0" err="1"/>
              <a:t>runningTime</a:t>
            </a:r>
            <a:r>
              <a:rPr lang="da-DK" sz="1400" dirty="0"/>
              <a:t> * 1e9 /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st</a:t>
            </a:r>
            <a:r>
              <a:rPr lang="da-DK" sz="1400" dirty="0"/>
              <a:t> += time; 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sst</a:t>
            </a:r>
            <a:r>
              <a:rPr lang="da-DK" sz="1400" dirty="0"/>
              <a:t> += time * time;</a:t>
            </a:r>
          </a:p>
          <a:p>
            <a:pPr marL="0" indent="0" defTabSz="914400" eaLnBrk="0" hangingPunct="0"/>
            <a:r>
              <a:rPr lang="da-DK" sz="1400" dirty="0"/>
              <a:t>      </a:t>
            </a:r>
            <a:r>
              <a:rPr lang="da-DK" sz="1400" dirty="0" err="1"/>
              <a:t>totalCount</a:t>
            </a:r>
            <a:r>
              <a:rPr lang="da-DK" sz="1400" dirty="0"/>
              <a:t> += </a:t>
            </a:r>
            <a:r>
              <a:rPr lang="da-DK" sz="1400" dirty="0" err="1"/>
              <a:t>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    }</a:t>
            </a:r>
          </a:p>
          <a:p>
            <a:pPr marL="0" indent="0" defTabSz="914400" eaLnBrk="0" hangingPunct="0"/>
            <a:r>
              <a:rPr lang="da-DK" sz="1400" dirty="0"/>
              <a:t>    double </a:t>
            </a:r>
            <a:r>
              <a:rPr lang="da-DK" sz="1400" dirty="0" err="1"/>
              <a:t>mean</a:t>
            </a:r>
            <a:r>
              <a:rPr lang="da-DK" sz="1400" dirty="0"/>
              <a:t> = </a:t>
            </a:r>
            <a:r>
              <a:rPr lang="da-DK" sz="1400" dirty="0" err="1"/>
              <a:t>st</a:t>
            </a:r>
            <a:r>
              <a:rPr lang="da-DK" sz="1400" dirty="0"/>
              <a:t>/n, </a:t>
            </a:r>
            <a:r>
              <a:rPr lang="da-DK" sz="1400" dirty="0" err="1"/>
              <a:t>sdev</a:t>
            </a:r>
            <a:r>
              <a:rPr lang="da-DK" sz="1400" dirty="0"/>
              <a:t> = </a:t>
            </a:r>
            <a:r>
              <a:rPr lang="da-DK" sz="1400" dirty="0" err="1"/>
              <a:t>Math.sqrt</a:t>
            </a:r>
            <a:r>
              <a:rPr lang="da-DK" sz="1400" dirty="0"/>
              <a:t>((</a:t>
            </a:r>
            <a:r>
              <a:rPr lang="da-DK" sz="1400" dirty="0" err="1"/>
              <a:t>sst</a:t>
            </a:r>
            <a:r>
              <a:rPr lang="da-DK" sz="1400" dirty="0"/>
              <a:t> - </a:t>
            </a:r>
            <a:r>
              <a:rPr lang="da-DK" sz="1400" dirty="0" err="1"/>
              <a:t>mean</a:t>
            </a:r>
            <a:r>
              <a:rPr lang="da-DK" sz="1400" dirty="0"/>
              <a:t>*</a:t>
            </a:r>
            <a:r>
              <a:rPr lang="da-DK" sz="1400" dirty="0" err="1"/>
              <a:t>mean</a:t>
            </a:r>
            <a:r>
              <a:rPr lang="da-DK" sz="1400" dirty="0"/>
              <a:t>*n)/(n-1));</a:t>
            </a:r>
          </a:p>
          <a:p>
            <a:pPr marL="0" indent="0" defTabSz="914400" eaLnBrk="0" hangingPunct="0"/>
            <a:r>
              <a:rPr lang="da-DK" sz="1400" dirty="0"/>
              <a:t>    </a:t>
            </a:r>
            <a:r>
              <a:rPr lang="da-DK" sz="1400" dirty="0" err="1"/>
              <a:t>System.out.printf</a:t>
            </a:r>
            <a:r>
              <a:rPr lang="da-DK" sz="1400" dirty="0"/>
              <a:t>("%6.1f ns +/- %8.2f %10d%n", </a:t>
            </a:r>
            <a:r>
              <a:rPr lang="da-DK" sz="1400" dirty="0" err="1"/>
              <a:t>mean</a:t>
            </a:r>
            <a:r>
              <a:rPr lang="da-DK" sz="1400" dirty="0"/>
              <a:t>, </a:t>
            </a:r>
            <a:r>
              <a:rPr lang="da-DK" sz="1400" dirty="0" err="1"/>
              <a:t>sdev</a:t>
            </a:r>
            <a:r>
              <a:rPr lang="da-DK" sz="1400" dirty="0"/>
              <a:t>, </a:t>
            </a:r>
            <a:r>
              <a:rPr lang="da-DK" sz="1400" dirty="0" err="1"/>
              <a:t>count</a:t>
            </a:r>
            <a:r>
              <a:rPr lang="da-DK" sz="1400" dirty="0"/>
              <a:t>);</a:t>
            </a:r>
          </a:p>
          <a:p>
            <a:pPr marL="0" indent="0" defTabSz="914400" eaLnBrk="0" hangingPunct="0"/>
            <a:r>
              <a:rPr lang="da-DK" sz="1400" dirty="0"/>
              <a:t>  } </a:t>
            </a:r>
            <a:r>
              <a:rPr lang="da-DK" sz="1400" dirty="0" err="1"/>
              <a:t>while</a:t>
            </a:r>
            <a:r>
              <a:rPr lang="da-DK" sz="1400" dirty="0"/>
              <a:t> (</a:t>
            </a:r>
            <a:r>
              <a:rPr lang="da-DK" sz="1400" dirty="0" err="1"/>
              <a:t>runningTime</a:t>
            </a:r>
            <a:r>
              <a:rPr lang="da-DK" sz="1400" dirty="0"/>
              <a:t> &lt; 0.25 &amp;&amp; </a:t>
            </a:r>
            <a:r>
              <a:rPr lang="da-DK" sz="1400" dirty="0" err="1"/>
              <a:t>count</a:t>
            </a:r>
            <a:r>
              <a:rPr lang="da-DK" sz="1400" dirty="0"/>
              <a:t> &lt; </a:t>
            </a:r>
            <a:r>
              <a:rPr lang="da-DK" sz="1400" dirty="0" err="1"/>
              <a:t>Integer.MAX_VALUE</a:t>
            </a:r>
            <a:r>
              <a:rPr lang="da-DK" sz="1400" dirty="0"/>
              <a:t>/2);</a:t>
            </a:r>
          </a:p>
          <a:p>
            <a:pPr marL="0" indent="0" defTabSz="914400" eaLnBrk="0" hangingPunct="0"/>
            <a:r>
              <a:rPr lang="da-DK" sz="1400" dirty="0"/>
              <a:t>  return dummy / </a:t>
            </a:r>
            <a:r>
              <a:rPr lang="da-DK" sz="1400" dirty="0" err="1"/>
              <a:t>totalCount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altLang="da-DK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26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4FA1-249F-4D1D-82EF-CD0E42D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488650" cy="565146"/>
          </a:xfrm>
        </p:spPr>
        <p:txBody>
          <a:bodyPr/>
          <a:lstStyle/>
          <a:p>
            <a:r>
              <a:rPr lang="en-US" dirty="0"/>
              <a:t>Mark 6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F3AC0-BCDF-4A28-B431-F52FA7E47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27</a:t>
            </a:fld>
            <a:endParaRPr lang="da-DK" alt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4AE3C-B7D7-468C-9A39-C947C89315E0}"/>
              </a:ext>
            </a:extLst>
          </p:cNvPr>
          <p:cNvSpPr txBox="1"/>
          <p:nvPr/>
        </p:nvSpPr>
        <p:spPr>
          <a:xfrm>
            <a:off x="179512" y="2065412"/>
            <a:ext cx="649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Java:  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        </a:t>
            </a:r>
            <a:r>
              <a:rPr lang="da-DK" sz="2400" b="1" dirty="0">
                <a:latin typeface="+mn-lt"/>
                <a:cs typeface="Courier New" panose="02070309020205020404" pitchFamily="49" charset="0"/>
              </a:rPr>
              <a:t>is a </a:t>
            </a:r>
            <a:r>
              <a:rPr lang="da-DK" sz="2400" b="1" dirty="0" err="1">
                <a:latin typeface="+mn-lt"/>
                <a:cs typeface="Courier New" panose="02070309020205020404" pitchFamily="49" charset="0"/>
              </a:rPr>
              <a:t>number</a:t>
            </a:r>
            <a:r>
              <a:rPr lang="da-DK" sz="24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 </a:t>
            </a:r>
            <a:endParaRPr lang="da-DK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216D7-EA23-4018-9956-E81509A3DC7B}"/>
              </a:ext>
            </a:extLst>
          </p:cNvPr>
          <p:cNvSpPr txBox="1"/>
          <p:nvPr/>
        </p:nvSpPr>
        <p:spPr>
          <a:xfrm>
            <a:off x="179512" y="2713484"/>
            <a:ext cx="656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i -&gt;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		</a:t>
            </a:r>
            <a:r>
              <a:rPr lang="da-DK" sz="2400" b="1" dirty="0">
                <a:latin typeface="+mn-lt"/>
                <a:cs typeface="Courier New" panose="02070309020205020404" pitchFamily="49" charset="0"/>
              </a:rPr>
              <a:t>is a </a:t>
            </a:r>
            <a:r>
              <a:rPr lang="da-DK" sz="2400" b="1" dirty="0" err="1">
                <a:latin typeface="+mn-lt"/>
                <a:cs typeface="Courier New" panose="02070309020205020404" pitchFamily="49" charset="0"/>
              </a:rPr>
              <a:t>function</a:t>
            </a:r>
            <a:r>
              <a:rPr lang="da-DK" sz="2400" b="1" dirty="0">
                <a:latin typeface="+mn-lt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 </a:t>
            </a:r>
            <a:endParaRPr lang="da-DK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62A0069-9DD1-4A9B-BE43-D635203773D9}"/>
              </a:ext>
            </a:extLst>
          </p:cNvPr>
          <p:cNvSpPr/>
          <p:nvPr/>
        </p:nvSpPr>
        <p:spPr>
          <a:xfrm rot="5400000">
            <a:off x="2581037" y="1752121"/>
            <a:ext cx="381527" cy="3024335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0CB8F-CF94-4736-A4F5-6052C0921C1C}"/>
              </a:ext>
            </a:extLst>
          </p:cNvPr>
          <p:cNvSpPr txBox="1"/>
          <p:nvPr/>
        </p:nvSpPr>
        <p:spPr>
          <a:xfrm>
            <a:off x="1643732" y="3577580"/>
            <a:ext cx="6816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600" dirty="0">
                <a:latin typeface="+mn-lt"/>
                <a:hlinkClick r:id="rId3"/>
              </a:rPr>
              <a:t>https://docs.oracle.com/javase/tutorial/java/javaOO/lambdaexpressions.html</a:t>
            </a:r>
            <a:r>
              <a:rPr lang="da-DK" sz="1600" dirty="0">
                <a:latin typeface="+mn-lt"/>
              </a:rPr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64B5AD0-8257-418D-B69E-A0CCD2A5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58" y="4319146"/>
            <a:ext cx="425789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defTabSz="914400" eaLnBrk="0" hangingPunct="0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Mark6( . . . 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multiply(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83AB49-C3D1-4FDD-9D3C-E6EB3D97E86D}"/>
              </a:ext>
            </a:extLst>
          </p:cNvPr>
          <p:cNvSpPr txBox="1">
            <a:spLocks/>
          </p:cNvSpPr>
          <p:nvPr/>
        </p:nvSpPr>
        <p:spPr bwMode="auto">
          <a:xfrm>
            <a:off x="254844" y="985292"/>
            <a:ext cx="539727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private </a:t>
            </a:r>
            <a:r>
              <a:rPr kumimoji="0" lang="en-US" altLang="da-D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double multiply(int </a:t>
            </a:r>
            <a:r>
              <a:rPr kumimoji="0" lang="en-US" altLang="da-DK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da-D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da-DK" altLang="da-DK" sz="1600" b="1" dirty="0"/>
              <a:t> 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. .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A73EE-9053-4BA3-9A66-B6A053167BA8}"/>
              </a:ext>
            </a:extLst>
          </p:cNvPr>
          <p:cNvSpPr txBox="1"/>
          <p:nvPr/>
        </p:nvSpPr>
        <p:spPr>
          <a:xfrm>
            <a:off x="6068512" y="4700091"/>
            <a:ext cx="2967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www.menti.com</a:t>
            </a:r>
            <a:r>
              <a:rPr lang="en-US" sz="1600" dirty="0"/>
              <a:t> : 38 23 09 6</a:t>
            </a:r>
            <a:endParaRPr lang="da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8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  <p:bldP spid="13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EF4A255-82A3-4F6E-8038-1B6741A3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89592"/>
            <a:ext cx="9108504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dirty="0"/>
              <a:t>public </a:t>
            </a:r>
            <a:r>
              <a:rPr lang="da-DK" dirty="0" err="1"/>
              <a:t>static</a:t>
            </a:r>
            <a:r>
              <a:rPr lang="da-DK" dirty="0"/>
              <a:t> double Mark6(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msg</a:t>
            </a:r>
            <a:r>
              <a:rPr lang="da-DK" dirty="0"/>
              <a:t>, </a:t>
            </a:r>
            <a:r>
              <a:rPr lang="da-DK" dirty="0" err="1">
                <a:highlight>
                  <a:srgbClr val="FFFF00"/>
                </a:highlight>
              </a:rPr>
              <a:t>IntToDoubleFunction</a:t>
            </a:r>
            <a:r>
              <a:rPr lang="da-DK" dirty="0">
                <a:highlight>
                  <a:srgbClr val="FFFF00"/>
                </a:highlight>
              </a:rPr>
              <a:t> f</a:t>
            </a:r>
            <a:r>
              <a:rPr lang="da-DK" dirty="0"/>
              <a:t>) {</a:t>
            </a:r>
          </a:p>
          <a:p>
            <a:pPr marL="0" indent="0" defTabSz="914400" eaLnBrk="0" hangingPunct="0"/>
            <a:r>
              <a:rPr lang="da-DK" dirty="0"/>
              <a:t>  </a:t>
            </a:r>
            <a:r>
              <a:rPr lang="da-DK" dirty="0" err="1"/>
              <a:t>int</a:t>
            </a:r>
            <a:r>
              <a:rPr lang="da-DK" dirty="0"/>
              <a:t> n = 10, </a:t>
            </a:r>
            <a:r>
              <a:rPr lang="da-DK" dirty="0" err="1"/>
              <a:t>count</a:t>
            </a:r>
            <a:r>
              <a:rPr lang="da-DK" dirty="0"/>
              <a:t> = 1, </a:t>
            </a:r>
            <a:r>
              <a:rPr lang="da-DK" dirty="0" err="1"/>
              <a:t>totalCount</a:t>
            </a:r>
            <a:r>
              <a:rPr lang="da-DK" dirty="0"/>
              <a:t> = 0;</a:t>
            </a:r>
          </a:p>
          <a:p>
            <a:pPr marL="0" indent="0" defTabSz="914400" eaLnBrk="0" hangingPunct="0"/>
            <a:r>
              <a:rPr lang="da-DK" dirty="0"/>
              <a:t>  double dummy = 0.0, </a:t>
            </a:r>
            <a:r>
              <a:rPr lang="da-DK" dirty="0" err="1"/>
              <a:t>runningTime</a:t>
            </a:r>
            <a:r>
              <a:rPr lang="da-DK" dirty="0"/>
              <a:t> = 0.0, </a:t>
            </a:r>
            <a:r>
              <a:rPr lang="da-DK" dirty="0" err="1"/>
              <a:t>st</a:t>
            </a:r>
            <a:r>
              <a:rPr lang="da-DK" dirty="0"/>
              <a:t> = 0.0, </a:t>
            </a:r>
            <a:r>
              <a:rPr lang="da-DK" dirty="0" err="1"/>
              <a:t>sst</a:t>
            </a:r>
            <a:r>
              <a:rPr lang="da-DK" dirty="0"/>
              <a:t> = 0.0;</a:t>
            </a:r>
          </a:p>
          <a:p>
            <a:pPr marL="0" indent="0" defTabSz="914400" eaLnBrk="0" hangingPunct="0"/>
            <a:r>
              <a:rPr lang="da-DK" dirty="0"/>
              <a:t>  do { </a:t>
            </a:r>
          </a:p>
          <a:p>
            <a:pPr marL="0" indent="0" defTabSz="914400" eaLnBrk="0" hangingPunct="0"/>
            <a:r>
              <a:rPr lang="da-DK" dirty="0"/>
              <a:t>    </a:t>
            </a:r>
            <a:r>
              <a:rPr lang="da-DK" dirty="0" err="1"/>
              <a:t>count</a:t>
            </a:r>
            <a:r>
              <a:rPr lang="da-DK" dirty="0"/>
              <a:t> *= 2;</a:t>
            </a:r>
          </a:p>
          <a:p>
            <a:pPr marL="0" indent="0" defTabSz="914400" eaLnBrk="0" hangingPunct="0"/>
            <a:r>
              <a:rPr lang="da-DK" dirty="0"/>
              <a:t>    </a:t>
            </a:r>
            <a:r>
              <a:rPr lang="da-DK" dirty="0" err="1"/>
              <a:t>st</a:t>
            </a:r>
            <a:r>
              <a:rPr lang="da-DK" dirty="0"/>
              <a:t> = </a:t>
            </a:r>
            <a:r>
              <a:rPr lang="da-DK" dirty="0" err="1"/>
              <a:t>sst</a:t>
            </a:r>
            <a:r>
              <a:rPr lang="da-DK" dirty="0"/>
              <a:t> = 0.0;</a:t>
            </a:r>
          </a:p>
          <a:p>
            <a:pPr marL="0" indent="0" defTabSz="914400" eaLnBrk="0" hangingPunct="0"/>
            <a:r>
              <a:rPr lang="da-DK" dirty="0"/>
              <a:t>    for (</a:t>
            </a:r>
            <a:r>
              <a:rPr lang="da-DK" dirty="0" err="1"/>
              <a:t>int</a:t>
            </a:r>
            <a:r>
              <a:rPr lang="da-DK" dirty="0"/>
              <a:t> j=0; j&lt;n; j++) {</a:t>
            </a:r>
          </a:p>
          <a:p>
            <a:pPr marL="0" indent="0" defTabSz="914400" eaLnBrk="0" hangingPunct="0"/>
            <a:r>
              <a:rPr lang="da-DK" dirty="0"/>
              <a:t>      </a:t>
            </a:r>
            <a:r>
              <a:rPr lang="da-DK" dirty="0">
                <a:highlight>
                  <a:srgbClr val="FFFF00"/>
                </a:highlight>
              </a:rPr>
              <a:t>Timer t = new Timer();</a:t>
            </a:r>
          </a:p>
          <a:p>
            <a:pPr marL="0" indent="0" defTabSz="914400" eaLnBrk="0" hangingPunct="0"/>
            <a:r>
              <a:rPr lang="da-DK" dirty="0">
                <a:highlight>
                  <a:srgbClr val="FFFF00"/>
                </a:highlight>
              </a:rPr>
              <a:t>      for (</a:t>
            </a:r>
            <a:r>
              <a:rPr lang="da-DK" dirty="0" err="1">
                <a:highlight>
                  <a:srgbClr val="FFFF00"/>
                </a:highlight>
              </a:rPr>
              <a:t>int</a:t>
            </a:r>
            <a:r>
              <a:rPr lang="da-DK" dirty="0">
                <a:highlight>
                  <a:srgbClr val="FFFF00"/>
                </a:highlight>
              </a:rPr>
              <a:t> i=0; i&lt;</a:t>
            </a:r>
            <a:r>
              <a:rPr lang="da-DK" dirty="0" err="1">
                <a:highlight>
                  <a:srgbClr val="FFFF00"/>
                </a:highlight>
              </a:rPr>
              <a:t>count</a:t>
            </a:r>
            <a:r>
              <a:rPr lang="da-DK" dirty="0">
                <a:highlight>
                  <a:srgbClr val="FFFF00"/>
                </a:highlight>
              </a:rPr>
              <a:t>; i++) dummy += </a:t>
            </a:r>
            <a:r>
              <a:rPr lang="da-DK" dirty="0" err="1">
                <a:highlight>
                  <a:srgbClr val="FFFF00"/>
                </a:highlight>
              </a:rPr>
              <a:t>f.applyAsDouble</a:t>
            </a:r>
            <a:r>
              <a:rPr lang="da-DK" dirty="0">
                <a:highlight>
                  <a:srgbClr val="FFFF00"/>
                </a:highlight>
              </a:rPr>
              <a:t>(i);</a:t>
            </a:r>
          </a:p>
          <a:p>
            <a:pPr marL="0" indent="0" defTabSz="914400" eaLnBrk="0" hangingPunct="0"/>
            <a:r>
              <a:rPr lang="da-DK" dirty="0">
                <a:highlight>
                  <a:srgbClr val="FFFF00"/>
                </a:highlight>
              </a:rPr>
              <a:t>      </a:t>
            </a:r>
            <a:r>
              <a:rPr lang="da-DK" dirty="0" err="1">
                <a:highlight>
                  <a:srgbClr val="FFFF00"/>
                </a:highlight>
              </a:rPr>
              <a:t>runningTime</a:t>
            </a:r>
            <a:r>
              <a:rPr lang="da-DK" dirty="0">
                <a:highlight>
                  <a:srgbClr val="FFFF00"/>
                </a:highlight>
              </a:rPr>
              <a:t> = </a:t>
            </a:r>
            <a:r>
              <a:rPr lang="da-DK" dirty="0" err="1">
                <a:highlight>
                  <a:srgbClr val="FFFF00"/>
                </a:highlight>
              </a:rPr>
              <a:t>t.check</a:t>
            </a:r>
            <a:r>
              <a:rPr lang="da-DK" dirty="0">
                <a:highlight>
                  <a:srgbClr val="FFFF00"/>
                </a:highlight>
              </a:rPr>
              <a:t>();</a:t>
            </a:r>
          </a:p>
          <a:p>
            <a:pPr marL="0" indent="0" defTabSz="914400" eaLnBrk="0" hangingPunct="0"/>
            <a:r>
              <a:rPr lang="da-DK" dirty="0"/>
              <a:t>      double time = </a:t>
            </a:r>
            <a:r>
              <a:rPr lang="da-DK" dirty="0" err="1"/>
              <a:t>runningTime</a:t>
            </a:r>
            <a:r>
              <a:rPr lang="da-DK" dirty="0"/>
              <a:t> * 1e9 /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pPr marL="0" indent="0" defTabSz="914400" eaLnBrk="0" hangingPunct="0"/>
            <a:r>
              <a:rPr lang="da-DK" dirty="0"/>
              <a:t>      </a:t>
            </a:r>
            <a:r>
              <a:rPr lang="da-DK" dirty="0" err="1"/>
              <a:t>st</a:t>
            </a:r>
            <a:r>
              <a:rPr lang="da-DK" dirty="0"/>
              <a:t> += time;  </a:t>
            </a:r>
            <a:r>
              <a:rPr lang="da-DK" dirty="0" err="1"/>
              <a:t>sst</a:t>
            </a:r>
            <a:r>
              <a:rPr lang="da-DK" dirty="0"/>
              <a:t> += time * time; </a:t>
            </a:r>
            <a:r>
              <a:rPr lang="da-DK" dirty="0" err="1"/>
              <a:t>totalCount</a:t>
            </a:r>
            <a:r>
              <a:rPr lang="da-DK" dirty="0"/>
              <a:t> +=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pPr marL="0" indent="0" defTabSz="914400" eaLnBrk="0" hangingPunct="0"/>
            <a:r>
              <a:rPr lang="da-DK" dirty="0"/>
              <a:t>    }</a:t>
            </a:r>
          </a:p>
          <a:p>
            <a:pPr marL="0" indent="0" defTabSz="914400" eaLnBrk="0" hangingPunct="0"/>
            <a:r>
              <a:rPr lang="da-DK" dirty="0"/>
              <a:t>    double </a:t>
            </a:r>
            <a:r>
              <a:rPr lang="da-DK" dirty="0" err="1"/>
              <a:t>mean</a:t>
            </a:r>
            <a:r>
              <a:rPr lang="da-DK" dirty="0"/>
              <a:t> = </a:t>
            </a:r>
            <a:r>
              <a:rPr lang="da-DK" dirty="0" err="1"/>
              <a:t>st</a:t>
            </a:r>
            <a:r>
              <a:rPr lang="da-DK" dirty="0"/>
              <a:t>/n, </a:t>
            </a:r>
            <a:r>
              <a:rPr lang="da-DK" dirty="0" err="1"/>
              <a:t>sdev</a:t>
            </a:r>
            <a:r>
              <a:rPr lang="da-DK" dirty="0"/>
              <a:t> = </a:t>
            </a:r>
            <a:r>
              <a:rPr lang="da-DK" dirty="0" err="1"/>
              <a:t>Math.sqrt</a:t>
            </a:r>
            <a:r>
              <a:rPr lang="da-DK" dirty="0"/>
              <a:t>((</a:t>
            </a:r>
            <a:r>
              <a:rPr lang="da-DK" dirty="0" err="1"/>
              <a:t>sst</a:t>
            </a:r>
            <a:r>
              <a:rPr lang="da-DK" dirty="0"/>
              <a:t> - </a:t>
            </a:r>
            <a:r>
              <a:rPr lang="da-DK" dirty="0" err="1"/>
              <a:t>mean</a:t>
            </a:r>
            <a:r>
              <a:rPr lang="da-DK" dirty="0"/>
              <a:t>*</a:t>
            </a:r>
            <a:r>
              <a:rPr lang="da-DK" dirty="0" err="1"/>
              <a:t>mean</a:t>
            </a:r>
            <a:r>
              <a:rPr lang="da-DK" dirty="0"/>
              <a:t>*n)/(n-1));</a:t>
            </a:r>
          </a:p>
          <a:p>
            <a:pPr marL="0" indent="0" defTabSz="914400" eaLnBrk="0" hangingPunct="0"/>
            <a:r>
              <a:rPr lang="da-DK" dirty="0"/>
              <a:t>    </a:t>
            </a:r>
            <a:r>
              <a:rPr lang="da-DK" dirty="0" err="1"/>
              <a:t>System.out.printf</a:t>
            </a:r>
            <a:r>
              <a:rPr lang="da-DK" dirty="0"/>
              <a:t>("%-25s %15.1f ns %10.2f %10d%n", </a:t>
            </a:r>
            <a:r>
              <a:rPr lang="da-DK" dirty="0" err="1"/>
              <a:t>msg</a:t>
            </a:r>
            <a:r>
              <a:rPr lang="da-DK" dirty="0"/>
              <a:t>, </a:t>
            </a:r>
            <a:r>
              <a:rPr lang="da-DK" dirty="0" err="1"/>
              <a:t>mean</a:t>
            </a:r>
            <a:r>
              <a:rPr lang="da-DK" dirty="0"/>
              <a:t>, </a:t>
            </a:r>
            <a:r>
              <a:rPr lang="da-DK" dirty="0" err="1"/>
              <a:t>sdev</a:t>
            </a:r>
            <a:r>
              <a:rPr lang="da-DK" dirty="0"/>
              <a:t>, </a:t>
            </a:r>
            <a:r>
              <a:rPr lang="da-DK" dirty="0" err="1"/>
              <a:t>count</a:t>
            </a:r>
            <a:r>
              <a:rPr lang="da-DK" dirty="0"/>
              <a:t>);</a:t>
            </a:r>
          </a:p>
          <a:p>
            <a:pPr marL="0" indent="0" defTabSz="914400" eaLnBrk="0" hangingPunct="0"/>
            <a:r>
              <a:rPr lang="da-DK" dirty="0"/>
              <a:t>  } </a:t>
            </a:r>
            <a:r>
              <a:rPr lang="da-DK" dirty="0" err="1"/>
              <a:t>while</a:t>
            </a:r>
            <a:r>
              <a:rPr lang="da-DK" dirty="0"/>
              <a:t> (</a:t>
            </a:r>
            <a:r>
              <a:rPr lang="da-DK" dirty="0" err="1"/>
              <a:t>runningTime</a:t>
            </a:r>
            <a:r>
              <a:rPr lang="da-DK" dirty="0"/>
              <a:t> &lt; 0.25 &amp;&amp; </a:t>
            </a:r>
            <a:r>
              <a:rPr lang="da-DK" dirty="0" err="1"/>
              <a:t>count</a:t>
            </a:r>
            <a:r>
              <a:rPr lang="da-DK" dirty="0"/>
              <a:t> &lt; </a:t>
            </a:r>
            <a:r>
              <a:rPr lang="da-DK" dirty="0" err="1"/>
              <a:t>Integer.MAX_VALUE</a:t>
            </a:r>
            <a:r>
              <a:rPr lang="da-DK" dirty="0"/>
              <a:t>/2);</a:t>
            </a:r>
          </a:p>
          <a:p>
            <a:pPr marL="0" indent="0" defTabSz="914400" eaLnBrk="0" hangingPunct="0"/>
            <a:r>
              <a:rPr lang="da-DK" dirty="0"/>
              <a:t>  return dummy / </a:t>
            </a:r>
            <a:r>
              <a:rPr lang="da-DK" dirty="0" err="1"/>
              <a:t>totalCount</a:t>
            </a:r>
            <a:r>
              <a:rPr lang="da-DK" dirty="0"/>
              <a:t>;</a:t>
            </a:r>
          </a:p>
          <a:p>
            <a:pPr marL="0" indent="0" defTabSz="914400" eaLnBrk="0" hangingPunct="0"/>
            <a:r>
              <a:rPr lang="da-DK" dirty="0"/>
              <a:t>}</a:t>
            </a:r>
            <a:endParaRPr lang="en-US" altLang="da-DK" b="1" dirty="0"/>
          </a:p>
          <a:p>
            <a:pPr marL="0" indent="0" defTabSz="914400" eaLnBrk="0" hangingPunct="0"/>
            <a:r>
              <a:rPr lang="en-US" dirty="0">
                <a:highlight>
                  <a:srgbClr val="FFFF00"/>
                </a:highlight>
              </a:rPr>
              <a:t>public interface </a:t>
            </a:r>
            <a:r>
              <a:rPr lang="en-US" dirty="0" err="1">
                <a:highlight>
                  <a:srgbClr val="FFFF00"/>
                </a:highlight>
              </a:rPr>
              <a:t>IntToDoubleFunction</a:t>
            </a:r>
            <a:r>
              <a:rPr lang="en-US" dirty="0">
                <a:highlight>
                  <a:srgbClr val="FFFF00"/>
                </a:highlight>
              </a:rPr>
              <a:t> { double </a:t>
            </a:r>
            <a:r>
              <a:rPr lang="en-US" dirty="0" err="1">
                <a:highlight>
                  <a:srgbClr val="FFFF00"/>
                </a:highlight>
              </a:rPr>
              <a:t>applyAsDouble</a:t>
            </a:r>
            <a:r>
              <a:rPr lang="en-US" dirty="0">
                <a:highlight>
                  <a:srgbClr val="FFFF00"/>
                </a:highlight>
              </a:rPr>
              <a:t>(int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); } </a:t>
            </a:r>
            <a:br>
              <a:rPr lang="en-US" dirty="0">
                <a:highlight>
                  <a:srgbClr val="FFFF00"/>
                </a:highlight>
              </a:rPr>
            </a:br>
            <a:endParaRPr lang="en-US" altLang="da-DK" dirty="0">
              <a:highlight>
                <a:srgbClr val="FFFF00"/>
              </a:highlight>
            </a:endParaRPr>
          </a:p>
          <a:p>
            <a:pPr marL="0" indent="0" defTabSz="914400" eaLnBrk="0" hangingPunct="0"/>
            <a:r>
              <a:rPr lang="en-US" altLang="da-DK" dirty="0"/>
              <a:t>Mark6("multiply", </a:t>
            </a:r>
            <a:r>
              <a:rPr lang="en-US" altLang="da-DK" dirty="0" err="1"/>
              <a:t>i</a:t>
            </a:r>
            <a:r>
              <a:rPr lang="en-US" altLang="da-DK" dirty="0"/>
              <a:t> -&gt; multiply(</a:t>
            </a:r>
            <a:r>
              <a:rPr lang="en-US" altLang="da-DK" dirty="0" err="1"/>
              <a:t>i</a:t>
            </a:r>
            <a:r>
              <a:rPr lang="en-US" altLang="da-DK" dirty="0"/>
              <a:t>));</a:t>
            </a:r>
          </a:p>
          <a:p>
            <a:pPr marL="0" indent="0" defTabSz="914400" eaLnBrk="0" hangingPunct="0"/>
            <a:r>
              <a:rPr lang="en-US" altLang="da-DK" dirty="0"/>
              <a:t>// same as line above, for motivation see here </a:t>
            </a:r>
          </a:p>
          <a:p>
            <a:pPr marL="0" indent="0" defTabSz="914400" eaLnBrk="0" hangingPunct="0"/>
            <a:r>
              <a:rPr lang="en-US" altLang="da-DK" dirty="0"/>
              <a:t>// </a:t>
            </a:r>
            <a:r>
              <a:rPr lang="en-US" altLang="da-DK" dirty="0">
                <a:hlinkClick r:id="rId3"/>
              </a:rPr>
              <a:t>https://docs.oracle.com/javase/tutorial/java/javaOO/methodreferences.html</a:t>
            </a:r>
            <a:r>
              <a:rPr lang="en-US" altLang="da-DK" dirty="0"/>
              <a:t> </a:t>
            </a:r>
            <a:endParaRPr lang="en-US" altLang="da-DK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F5A8-F63B-4233-8D9C-90F06BBB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7406359" cy="565146"/>
          </a:xfrm>
        </p:spPr>
        <p:txBody>
          <a:bodyPr/>
          <a:lstStyle/>
          <a:p>
            <a:r>
              <a:rPr lang="en-US" dirty="0"/>
              <a:t>Mark6 - introducing a functional argument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C8DB8-EE29-45C1-9978-195C051CB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28</a:t>
            </a:fld>
            <a:endParaRPr lang="da-DK" altLang="da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9FE6E-4B87-4DB4-B4AF-D8B128F5BDD8}"/>
              </a:ext>
            </a:extLst>
          </p:cNvPr>
          <p:cNvSpPr txBox="1"/>
          <p:nvPr/>
        </p:nvSpPr>
        <p:spPr>
          <a:xfrm>
            <a:off x="6516216" y="1633364"/>
            <a:ext cx="2356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 is</a:t>
            </a:r>
          </a:p>
          <a:p>
            <a:r>
              <a:rPr lang="en-US" dirty="0">
                <a:latin typeface="+mn-lt"/>
              </a:rPr>
              <a:t>benchmarked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21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59911927-51A6-1B41-9C29-94D7D3D7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Example use of Mark6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11984513-5FF1-D74E-BC98-A04CF5ABB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619100" indent="-238115" eaLnBrk="0" hangingPunct="0"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952462" indent="-190492" eaLnBrk="0" hangingPunct="0"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333447" indent="-190492" eaLnBrk="0" hangingPunct="0"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1714431" indent="-190492" eaLnBrk="0" hangingPunct="0"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095416" indent="-190492" eaLnBrk="0" fontAlgn="base" hangingPunct="0">
              <a:spcBef>
                <a:spcPct val="0"/>
              </a:spcBef>
              <a:spcAft>
                <a:spcPct val="0"/>
              </a:spcAft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476401" indent="-190492" eaLnBrk="0" fontAlgn="base" hangingPunct="0">
              <a:spcBef>
                <a:spcPct val="0"/>
              </a:spcBef>
              <a:spcAft>
                <a:spcPct val="0"/>
              </a:spcAft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2857386" indent="-190492" eaLnBrk="0" fontAlgn="base" hangingPunct="0">
              <a:spcBef>
                <a:spcPct val="0"/>
              </a:spcBef>
              <a:spcAft>
                <a:spcPct val="0"/>
              </a:spcAft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238370" indent="-190492" eaLnBrk="0" fontAlgn="base" hangingPunct="0">
              <a:spcBef>
                <a:spcPct val="0"/>
              </a:spcBef>
              <a:spcAft>
                <a:spcPct val="0"/>
              </a:spcAft>
              <a:defRPr sz="2333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A1DC66-B63E-CC4A-B624-10F2C9C3878E}" type="slidenum">
              <a:rPr lang="da-DK" altLang="da-DK" sz="1167">
                <a:solidFill>
                  <a:srgbClr val="FF6600"/>
                </a:solidFill>
              </a:rPr>
              <a:pPr eaLnBrk="1" hangingPunct="1"/>
              <a:t>29</a:t>
            </a:fld>
            <a:endParaRPr lang="da-DK" altLang="da-DK" sz="1167">
              <a:solidFill>
                <a:srgbClr val="FF6600"/>
              </a:solidFill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240E6851-4CEC-4140-9946-3F0F81B2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50" y="1345332"/>
            <a:ext cx="4628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defTabSz="914400" eaLnBrk="0" hangingPunct="0"/>
            <a:r>
              <a:rPr lang="en-US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Mark6("multiply", </a:t>
            </a:r>
            <a:r>
              <a:rPr lang="en-US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multiply(</a:t>
            </a:r>
            <a:r>
              <a:rPr lang="en-US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433897ED-4426-7542-9E17-4A8D82B12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42234"/>
            <a:ext cx="5262979" cy="263149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800.0 ns    1435.27          2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250.0 ns       0.00          4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212.5 ns      80.04          8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187.5 ns      39.53         16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200.0 ns      82.92         32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 57.8 ns      24.26         64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 46.9 ns       4.94        128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 30.6 ns       0.61    2097152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 30.0 ns       0.10    4194304</a:t>
            </a:r>
          </a:p>
          <a:p>
            <a:pPr eaLnBrk="1" hangingPunct="1"/>
            <a:r>
              <a:rPr lang="en-US" altLang="da-DK" sz="1500" b="1" dirty="0">
                <a:solidFill>
                  <a:schemeClr val="tx1"/>
                </a:solidFill>
                <a:latin typeface="Courier New" panose="02070309020205020404" pitchFamily="49" charset="0"/>
              </a:rPr>
              <a:t>multiply       30.1 ns       0.15    8388608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E8A0381-4EAB-4E83-B8D2-52BD4DB7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625252"/>
            <a:ext cx="4648001" cy="1277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5A09E-8113-456B-9AA0-03F1CD2F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8318853" cy="565146"/>
          </a:xfrm>
        </p:spPr>
        <p:txBody>
          <a:bodyPr/>
          <a:lstStyle/>
          <a:p>
            <a:r>
              <a:rPr lang="da-DK" b="1" dirty="0"/>
              <a:t>Motivation  for performance </a:t>
            </a:r>
            <a:r>
              <a:rPr lang="da-DK" b="1" dirty="0" err="1"/>
              <a:t>measurements</a:t>
            </a:r>
            <a:r>
              <a:rPr lang="da-DK" b="1" dirty="0"/>
              <a:t> - 1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9FF9B-A6FF-42B2-B6D2-272228399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F8221-9FF1-4C21-99F5-503D7C13368F}"/>
              </a:ext>
            </a:extLst>
          </p:cNvPr>
          <p:cNvSpPr txBox="1"/>
          <p:nvPr/>
        </p:nvSpPr>
        <p:spPr>
          <a:xfrm>
            <a:off x="124272" y="1939394"/>
            <a:ext cx="84801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Threads are expensive</a:t>
            </a:r>
            <a:br>
              <a:rPr lang="en-US" sz="2000" b="1" dirty="0">
                <a:latin typeface="+mn-lt"/>
              </a:rPr>
            </a:br>
            <a:endParaRPr lang="en-US" sz="2000" b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But how expensive ?</a:t>
            </a:r>
          </a:p>
          <a:p>
            <a:r>
              <a:rPr lang="en-US" sz="2000" dirty="0">
                <a:latin typeface="+mn-lt"/>
              </a:rPr>
              <a:t>~600 ns to create (on this laptop)</a:t>
            </a:r>
          </a:p>
          <a:p>
            <a:r>
              <a:rPr lang="en-US" sz="2000" dirty="0">
                <a:latin typeface="+mn-lt"/>
              </a:rPr>
              <a:t>~20 times more time than creating a simple object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40000 ns to start a thread !!! (on this laptop)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Today: How to get such numbers !</a:t>
            </a:r>
          </a:p>
        </p:txBody>
      </p:sp>
    </p:spTree>
    <p:extLst>
      <p:ext uri="{BB962C8B-B14F-4D97-AF65-F5344CB8AC3E}">
        <p14:creationId xmlns:p14="http://schemas.microsoft.com/office/powerpoint/2010/main" val="1329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D9C1-4968-402F-83E7-650A4E1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787711" cy="565146"/>
          </a:xfrm>
        </p:spPr>
        <p:txBody>
          <a:bodyPr/>
          <a:lstStyle/>
          <a:p>
            <a:r>
              <a:rPr lang="en-US" dirty="0"/>
              <a:t>Mark7 - printing only final values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47044-E1E7-46F4-9FE7-6AC5C40C4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30</a:t>
            </a:fld>
            <a:endParaRPr lang="da-DK" altLang="da-D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DA9652-AF01-44B2-8119-EFEF11C0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72" y="1945491"/>
            <a:ext cx="89404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sz="1400" dirty="0"/>
              <a:t>public </a:t>
            </a:r>
            <a:r>
              <a:rPr lang="da-DK" sz="1400" dirty="0" err="1"/>
              <a:t>static</a:t>
            </a:r>
            <a:r>
              <a:rPr lang="da-DK" sz="1400" dirty="0"/>
              <a:t> double Mark7(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msg</a:t>
            </a:r>
            <a:r>
              <a:rPr lang="da-DK" sz="1400" dirty="0"/>
              <a:t>, </a:t>
            </a:r>
            <a:r>
              <a:rPr lang="da-DK" sz="1400" dirty="0" err="1"/>
              <a:t>IntToDoubleFunction</a:t>
            </a:r>
            <a:r>
              <a:rPr lang="da-DK" sz="1400" dirty="0"/>
              <a:t> f) {</a:t>
            </a:r>
          </a:p>
          <a:p>
            <a:pPr marL="0" indent="0" defTabSz="914400" eaLnBrk="0" hangingPunct="0"/>
            <a:r>
              <a:rPr lang="da-DK" sz="1400" dirty="0"/>
              <a:t>  ...</a:t>
            </a:r>
          </a:p>
          <a:p>
            <a:pPr marL="0" indent="0" defTabSz="914400" eaLnBrk="0" hangingPunct="0"/>
            <a:r>
              <a:rPr lang="da-DK" sz="1400" dirty="0"/>
              <a:t>  do {</a:t>
            </a:r>
          </a:p>
          <a:p>
            <a:pPr marL="0" indent="0" defTabSz="914400" eaLnBrk="0" hangingPunct="0"/>
            <a:r>
              <a:rPr lang="da-DK" sz="1400" dirty="0"/>
              <a:t>  ...</a:t>
            </a:r>
          </a:p>
          <a:p>
            <a:pPr marL="0" indent="0" defTabSz="914400" eaLnBrk="0" hangingPunct="0"/>
            <a:r>
              <a:rPr lang="da-DK" sz="1400" dirty="0"/>
              <a:t>  } </a:t>
            </a:r>
            <a:r>
              <a:rPr lang="da-DK" sz="1400" dirty="0" err="1"/>
              <a:t>while</a:t>
            </a:r>
            <a:r>
              <a:rPr lang="da-DK" sz="1400" dirty="0"/>
              <a:t> (</a:t>
            </a:r>
            <a:r>
              <a:rPr lang="da-DK" sz="1400" dirty="0" err="1"/>
              <a:t>runningTime</a:t>
            </a:r>
            <a:r>
              <a:rPr lang="da-DK" sz="1400" dirty="0"/>
              <a:t> &lt; 0.25 &amp;&amp; </a:t>
            </a:r>
            <a:r>
              <a:rPr lang="da-DK" sz="1400" dirty="0" err="1"/>
              <a:t>count</a:t>
            </a:r>
            <a:r>
              <a:rPr lang="da-DK" sz="1400" dirty="0"/>
              <a:t> &lt; </a:t>
            </a:r>
            <a:r>
              <a:rPr lang="da-DK" sz="1400" dirty="0" err="1"/>
              <a:t>Integer.MAX_VALUE</a:t>
            </a:r>
            <a:r>
              <a:rPr lang="da-DK" sz="1400" dirty="0"/>
              <a:t>/2);</a:t>
            </a:r>
          </a:p>
          <a:p>
            <a:pPr marL="0" indent="0" defTabSz="914400" eaLnBrk="0" hangingPunct="0"/>
            <a:r>
              <a:rPr lang="da-DK" sz="1400" dirty="0"/>
              <a:t>  double </a:t>
            </a:r>
            <a:r>
              <a:rPr lang="da-DK" sz="1400" dirty="0" err="1"/>
              <a:t>mean</a:t>
            </a:r>
            <a:r>
              <a:rPr lang="da-DK" sz="1400" dirty="0"/>
              <a:t> = </a:t>
            </a:r>
            <a:r>
              <a:rPr lang="da-DK" sz="1400" dirty="0" err="1"/>
              <a:t>st</a:t>
            </a:r>
            <a:r>
              <a:rPr lang="da-DK" sz="1400" dirty="0"/>
              <a:t>/n, </a:t>
            </a:r>
            <a:r>
              <a:rPr lang="da-DK" sz="1400" dirty="0" err="1"/>
              <a:t>sdev</a:t>
            </a:r>
            <a:r>
              <a:rPr lang="da-DK" sz="1400" dirty="0"/>
              <a:t> = </a:t>
            </a:r>
            <a:r>
              <a:rPr lang="da-DK" sz="1400" dirty="0" err="1"/>
              <a:t>Math.sqrt</a:t>
            </a:r>
            <a:r>
              <a:rPr lang="da-DK" sz="1400" dirty="0"/>
              <a:t>((</a:t>
            </a:r>
            <a:r>
              <a:rPr lang="da-DK" sz="1400" dirty="0" err="1"/>
              <a:t>sst</a:t>
            </a:r>
            <a:r>
              <a:rPr lang="da-DK" sz="1400" dirty="0"/>
              <a:t> - </a:t>
            </a:r>
            <a:r>
              <a:rPr lang="da-DK" sz="1400" dirty="0" err="1"/>
              <a:t>mean</a:t>
            </a:r>
            <a:r>
              <a:rPr lang="da-DK" sz="1400" dirty="0"/>
              <a:t>*</a:t>
            </a:r>
            <a:r>
              <a:rPr lang="da-DK" sz="1400" dirty="0" err="1"/>
              <a:t>mean</a:t>
            </a:r>
            <a:r>
              <a:rPr lang="da-DK" sz="1400" dirty="0"/>
              <a:t>*n)/(n-1));</a:t>
            </a:r>
          </a:p>
          <a:p>
            <a:pPr marL="0" indent="0" defTabSz="914400" eaLnBrk="0" hangingPunct="0"/>
            <a:r>
              <a:rPr lang="da-DK" sz="1400" dirty="0"/>
              <a:t>  </a:t>
            </a:r>
            <a:r>
              <a:rPr lang="da-DK" sz="1400" dirty="0" err="1"/>
              <a:t>System.out.printf</a:t>
            </a:r>
            <a:r>
              <a:rPr lang="da-DK" sz="1400" dirty="0"/>
              <a:t>("%-25s %15.1f %10.2f %10d%n", </a:t>
            </a:r>
            <a:r>
              <a:rPr lang="da-DK" sz="1400" dirty="0" err="1"/>
              <a:t>msg</a:t>
            </a:r>
            <a:r>
              <a:rPr lang="da-DK" sz="1400" dirty="0"/>
              <a:t>, </a:t>
            </a:r>
            <a:r>
              <a:rPr lang="da-DK" sz="1400" dirty="0" err="1"/>
              <a:t>mean</a:t>
            </a:r>
            <a:r>
              <a:rPr lang="da-DK" sz="1400" dirty="0"/>
              <a:t>, </a:t>
            </a:r>
            <a:r>
              <a:rPr lang="da-DK" sz="1400" dirty="0" err="1"/>
              <a:t>sdev</a:t>
            </a:r>
            <a:r>
              <a:rPr lang="da-DK" sz="1400" dirty="0"/>
              <a:t>, </a:t>
            </a:r>
            <a:r>
              <a:rPr lang="da-DK" sz="1400" dirty="0" err="1"/>
              <a:t>count</a:t>
            </a:r>
            <a:r>
              <a:rPr lang="da-DK" sz="1400" dirty="0"/>
              <a:t>);</a:t>
            </a:r>
          </a:p>
          <a:p>
            <a:pPr marL="0" indent="0" defTabSz="914400" eaLnBrk="0" hangingPunct="0"/>
            <a:r>
              <a:rPr lang="da-DK" sz="1400" dirty="0"/>
              <a:t>  return dummy / </a:t>
            </a:r>
            <a:r>
              <a:rPr lang="da-DK" sz="1400" dirty="0" err="1"/>
              <a:t>totalCount</a:t>
            </a:r>
            <a:r>
              <a:rPr lang="da-DK" sz="1400" dirty="0"/>
              <a:t>;</a:t>
            </a:r>
          </a:p>
          <a:p>
            <a:pPr marL="0" indent="0" defTabSz="914400" eaLnBrk="0" hangingPunct="0"/>
            <a:r>
              <a:rPr lang="da-DK" sz="1400" dirty="0"/>
              <a:t>}</a:t>
            </a:r>
            <a:endParaRPr lang="da-DK" alt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207050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31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measurements</a:t>
            </a:r>
            <a:r>
              <a:rPr lang="da-DK" dirty="0">
                <a:latin typeface="+mn-lt"/>
              </a:rPr>
              <a:t>:  motivation and </a:t>
            </a:r>
            <a:r>
              <a:rPr lang="da-DK" dirty="0" err="1">
                <a:latin typeface="+mn-lt"/>
              </a:rPr>
              <a:t>introduction</a:t>
            </a:r>
            <a:endParaRPr lang="da-DK" dirty="0"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Pitfalls</a:t>
            </a:r>
            <a:r>
              <a:rPr lang="da-DK" dirty="0">
                <a:latin typeface="+mn-lt"/>
              </a:rPr>
              <a:t> (and </a:t>
            </a:r>
            <a:r>
              <a:rPr lang="da-DK" dirty="0" err="1">
                <a:latin typeface="+mn-lt"/>
              </a:rPr>
              <a:t>voiding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them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Calculating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means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variance</a:t>
            </a:r>
            <a:r>
              <a:rPr lang="da-DK" dirty="0">
                <a:latin typeface="+mn-lt"/>
              </a:rPr>
              <a:t> (</a:t>
            </a:r>
            <a:r>
              <a:rPr lang="da-DK" dirty="0" err="1">
                <a:latin typeface="+mn-lt"/>
              </a:rPr>
              <a:t>efficiently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b="1" dirty="0">
                <a:solidFill>
                  <a:srgbClr val="00B050"/>
                </a:solidFill>
                <a:latin typeface="+mn-lt"/>
              </a:rPr>
              <a:t>Measurements of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thread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and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lock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Algorithms</a:t>
            </a:r>
            <a:r>
              <a:rPr lang="da-DK" dirty="0">
                <a:latin typeface="+mn-lt"/>
              </a:rPr>
              <a:t> for parallel </a:t>
            </a:r>
            <a:r>
              <a:rPr lang="da-DK" dirty="0" err="1">
                <a:latin typeface="+mn-lt"/>
              </a:rPr>
              <a:t>computing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99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49D3-D7A9-4404-84C9-BFFC82E4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2998486" cy="565146"/>
          </a:xfrm>
        </p:spPr>
        <p:txBody>
          <a:bodyPr/>
          <a:lstStyle/>
          <a:p>
            <a:r>
              <a:rPr lang="da-DK" dirty="0"/>
              <a:t>Thread</a:t>
            </a:r>
            <a:r>
              <a:rPr lang="da-DK" b="1" dirty="0"/>
              <a:t> </a:t>
            </a:r>
            <a:r>
              <a:rPr lang="da-DK" dirty="0" err="1"/>
              <a:t>creation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89B-8514-4C76-85C0-C3950D4B8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32</a:t>
            </a:fld>
            <a:endParaRPr lang="da-DK" altLang="da-D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EFD7DE-81BC-4F12-9CD0-D68C8978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41618"/>
            <a:ext cx="894042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sz="1400" dirty="0"/>
              <a:t>Mark7("Thread create", </a:t>
            </a:r>
          </a:p>
          <a:p>
            <a:pPr marL="0" indent="0" defTabSz="914400" eaLnBrk="0" hangingPunct="0"/>
            <a:r>
              <a:rPr lang="en-US" sz="1400" dirty="0"/>
              <a:t>  </a:t>
            </a:r>
            <a:r>
              <a:rPr lang="en-US" sz="1400" dirty="0" err="1"/>
              <a:t>i</a:t>
            </a:r>
            <a:r>
              <a:rPr lang="en-US" sz="1400" dirty="0"/>
              <a:t> -&gt; {</a:t>
            </a:r>
          </a:p>
          <a:p>
            <a:pPr marL="0" indent="0" defTabSz="914400" eaLnBrk="0" hangingPunct="0"/>
            <a:r>
              <a:rPr lang="en-US" sz="1400" dirty="0"/>
              <a:t>        Thread t = new Thread(() -&gt; {</a:t>
            </a:r>
          </a:p>
          <a:p>
            <a:pPr marL="0" indent="0" defTabSz="914400" eaLnBrk="0" hangingPunct="0"/>
            <a:r>
              <a:rPr lang="en-US" sz="1400" dirty="0"/>
              <a:t>          for (int j=0; j&lt;1000; </a:t>
            </a:r>
            <a:r>
              <a:rPr lang="en-US" sz="1400" dirty="0" err="1"/>
              <a:t>j++</a:t>
            </a:r>
            <a:r>
              <a:rPr lang="en-US" sz="1400" dirty="0"/>
              <a:t>)  // not executed</a:t>
            </a:r>
          </a:p>
          <a:p>
            <a:pPr marL="0" indent="0" defTabSz="914400" eaLnBrk="0" hangingPunct="0"/>
            <a:r>
              <a:rPr lang="en-US" sz="1400" dirty="0"/>
              <a:t>            </a:t>
            </a:r>
            <a:r>
              <a:rPr lang="en-US" sz="1400" dirty="0" err="1"/>
              <a:t>ai.getAndIncrement</a:t>
            </a:r>
            <a:r>
              <a:rPr lang="en-US" sz="1400" dirty="0"/>
              <a:t>();     // thread t created, but not started</a:t>
            </a:r>
          </a:p>
          <a:p>
            <a:pPr marL="0" indent="0" defTabSz="914400" eaLnBrk="0" hangingPunct="0"/>
            <a:r>
              <a:rPr lang="en-US" sz="1400" dirty="0"/>
              <a:t>        });</a:t>
            </a:r>
          </a:p>
          <a:p>
            <a:pPr marL="0" indent="0" defTabSz="914400" eaLnBrk="0" hangingPunct="0"/>
            <a:r>
              <a:rPr lang="en-US" sz="1400" dirty="0"/>
              <a:t>  return </a:t>
            </a:r>
            <a:r>
              <a:rPr lang="en-US" sz="1400" dirty="0" err="1"/>
              <a:t>t.hashCode</a:t>
            </a:r>
            <a:r>
              <a:rPr lang="en-US" sz="1400" dirty="0"/>
              <a:t>();</a:t>
            </a:r>
          </a:p>
          <a:p>
            <a:pPr marL="0" indent="0" defTabSz="914400" eaLnBrk="0" hangingPunct="0"/>
            <a:r>
              <a:rPr lang="en-US" sz="1400" dirty="0"/>
              <a:t>});</a:t>
            </a:r>
            <a:endParaRPr lang="da-DK" altLang="da-DK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A9B22-E4E6-4C5D-BB01-08B87965022E}"/>
              </a:ext>
            </a:extLst>
          </p:cNvPr>
          <p:cNvSpPr txBox="1"/>
          <p:nvPr/>
        </p:nvSpPr>
        <p:spPr>
          <a:xfrm>
            <a:off x="323528" y="3241347"/>
            <a:ext cx="4626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Takes </a:t>
            </a:r>
            <a:r>
              <a:rPr lang="da-DK" dirty="0">
                <a:latin typeface="+mn-lt"/>
              </a:rPr>
              <a:t>700</a:t>
            </a:r>
            <a:r>
              <a:rPr lang="da-DK" dirty="0"/>
              <a:t> ns</a:t>
            </a:r>
          </a:p>
          <a:p>
            <a:endParaRPr lang="da-DK" dirty="0"/>
          </a:p>
          <a:p>
            <a:r>
              <a:rPr lang="da-DK" dirty="0" err="1"/>
              <a:t>Slow</a:t>
            </a:r>
            <a:r>
              <a:rPr lang="da-DK" dirty="0"/>
              <a:t> or fast? </a:t>
            </a:r>
          </a:p>
        </p:txBody>
      </p:sp>
    </p:spTree>
    <p:extLst>
      <p:ext uri="{BB962C8B-B14F-4D97-AF65-F5344CB8AC3E}">
        <p14:creationId xmlns:p14="http://schemas.microsoft.com/office/powerpoint/2010/main" val="41227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DE9-09F2-4C89-9857-159FE9BE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351788" cy="565146"/>
          </a:xfrm>
        </p:spPr>
        <p:txBody>
          <a:bodyPr/>
          <a:lstStyle/>
          <a:p>
            <a:r>
              <a:rPr lang="en-US" dirty="0"/>
              <a:t>Creating an object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AEEF8-8E60-4F8F-92E3-9D8980101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55CC4-5C58-4639-8336-E175856B83F1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C450B-7DB7-45D1-B0E4-EFF9FB44F2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73274"/>
            <a:ext cx="6480175" cy="23763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a-DK" dirty="0"/>
              <a:t>class Point {</a:t>
            </a:r>
          </a:p>
          <a:p>
            <a:r>
              <a:rPr lang="da-DK" dirty="0"/>
              <a:t>  public final </a:t>
            </a:r>
            <a:r>
              <a:rPr lang="da-DK" dirty="0" err="1"/>
              <a:t>int</a:t>
            </a:r>
            <a:r>
              <a:rPr lang="da-DK" dirty="0"/>
              <a:t> x, y;  </a:t>
            </a:r>
          </a:p>
          <a:p>
            <a:r>
              <a:rPr lang="da-DK" dirty="0"/>
              <a:t>  public Point(</a:t>
            </a:r>
            <a:r>
              <a:rPr lang="da-DK" dirty="0" err="1"/>
              <a:t>int</a:t>
            </a:r>
            <a:r>
              <a:rPr lang="da-DK" dirty="0"/>
              <a:t> x, </a:t>
            </a:r>
            <a:r>
              <a:rPr lang="da-DK" dirty="0" err="1"/>
              <a:t>int</a:t>
            </a:r>
            <a:r>
              <a:rPr lang="da-DK" dirty="0"/>
              <a:t> y) { </a:t>
            </a:r>
            <a:r>
              <a:rPr lang="da-DK" dirty="0" err="1"/>
              <a:t>this.x</a:t>
            </a:r>
            <a:r>
              <a:rPr lang="da-DK" dirty="0"/>
              <a:t> = x; </a:t>
            </a:r>
            <a:r>
              <a:rPr lang="da-DK" dirty="0" err="1"/>
              <a:t>this.y</a:t>
            </a:r>
            <a:r>
              <a:rPr lang="da-DK" dirty="0"/>
              <a:t> = y; }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Mark7("</a:t>
            </a:r>
            <a:r>
              <a:rPr lang="da-DK" dirty="0" err="1"/>
              <a:t>hashCode</a:t>
            </a:r>
            <a:r>
              <a:rPr lang="da-DK" dirty="0"/>
              <a:t>()", i -&gt; </a:t>
            </a:r>
            <a:r>
              <a:rPr lang="da-DK" dirty="0" err="1"/>
              <a:t>myPoint.hashCode</a:t>
            </a:r>
            <a:r>
              <a:rPr lang="da-DK" dirty="0"/>
              <a:t>());</a:t>
            </a:r>
          </a:p>
          <a:p>
            <a:endParaRPr lang="da-DK" dirty="0"/>
          </a:p>
          <a:p>
            <a:r>
              <a:rPr lang="en-US" dirty="0"/>
              <a:t>Mark7("Point creation", 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-&gt; {</a:t>
            </a:r>
          </a:p>
          <a:p>
            <a:r>
              <a:rPr lang="en-US" dirty="0"/>
              <a:t>        Point p = new Point(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return </a:t>
            </a:r>
            <a:r>
              <a:rPr lang="en-US" dirty="0" err="1"/>
              <a:t>p.hashCode</a:t>
            </a:r>
            <a:r>
              <a:rPr lang="en-US" dirty="0"/>
              <a:t>();</a:t>
            </a:r>
          </a:p>
          <a:p>
            <a:r>
              <a:rPr lang="en-US" dirty="0"/>
              <a:t>      });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796FB-8AD4-4EB1-9ABF-AF92C029FB09}"/>
              </a:ext>
            </a:extLst>
          </p:cNvPr>
          <p:cNvSpPr txBox="1"/>
          <p:nvPr/>
        </p:nvSpPr>
        <p:spPr>
          <a:xfrm>
            <a:off x="29344" y="585182"/>
            <a:ext cx="8791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A thread is an object, so let us start finding the cost of creating a simple object.</a:t>
            </a:r>
            <a:endParaRPr lang="da-DK" sz="20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B131F-2450-4C93-A0F6-C6FA2314290E}"/>
              </a:ext>
            </a:extLst>
          </p:cNvPr>
          <p:cNvSpPr txBox="1"/>
          <p:nvPr/>
        </p:nvSpPr>
        <p:spPr>
          <a:xfrm>
            <a:off x="179512" y="3664104"/>
            <a:ext cx="67926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+mn-lt"/>
              </a:rPr>
              <a:t>hashCode</a:t>
            </a:r>
            <a:r>
              <a:rPr lang="en-US" dirty="0">
                <a:latin typeface="+mn-lt"/>
              </a:rPr>
              <a:t>()       3  ns</a:t>
            </a:r>
          </a:p>
          <a:p>
            <a:r>
              <a:rPr lang="en-US" dirty="0">
                <a:latin typeface="+mn-lt"/>
              </a:rPr>
              <a:t>Point creation  50 ns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 object creation is: ~ 47 ns</a:t>
            </a:r>
            <a:endParaRPr lang="da-DK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EACAC-4036-4E64-AD82-6E61357F562F}"/>
              </a:ext>
            </a:extLst>
          </p:cNvPr>
          <p:cNvSpPr txBox="1"/>
          <p:nvPr/>
        </p:nvSpPr>
        <p:spPr>
          <a:xfrm>
            <a:off x="5693912" y="4772099"/>
            <a:ext cx="3198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Thread creation: 700 ns 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2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8286-6704-4386-98AC-67D4FA92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837626" cy="565146"/>
          </a:xfrm>
        </p:spPr>
        <p:txBody>
          <a:bodyPr/>
          <a:lstStyle/>
          <a:p>
            <a:r>
              <a:rPr lang="da-DK" b="1" dirty="0"/>
              <a:t>Thread </a:t>
            </a:r>
            <a:r>
              <a:rPr lang="da-DK" b="1" dirty="0" err="1"/>
              <a:t>create</a:t>
            </a:r>
            <a:r>
              <a:rPr lang="da-DK" b="1" dirty="0"/>
              <a:t> + start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6100F-050A-42E3-ACB5-AEF796653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34</a:t>
            </a:fld>
            <a:endParaRPr lang="da-DK" altLang="da-D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071EE7-2A4A-430A-8487-1E7E50FDC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72" y="733555"/>
            <a:ext cx="894042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sz="1400" dirty="0"/>
              <a:t>Mark6("Thread create start", </a:t>
            </a:r>
          </a:p>
          <a:p>
            <a:pPr marL="0" indent="0" defTabSz="914400" eaLnBrk="0" hangingPunct="0"/>
            <a:r>
              <a:rPr lang="en-US" sz="1400" dirty="0"/>
              <a:t>      </a:t>
            </a:r>
            <a:r>
              <a:rPr lang="en-US" sz="1400" dirty="0" err="1"/>
              <a:t>i</a:t>
            </a:r>
            <a:r>
              <a:rPr lang="en-US" sz="1400" dirty="0"/>
              <a:t> -&gt; {</a:t>
            </a:r>
          </a:p>
          <a:p>
            <a:pPr marL="0" indent="0" defTabSz="914400" eaLnBrk="0" hangingPunct="0"/>
            <a:r>
              <a:rPr lang="en-US" sz="1400" dirty="0"/>
              <a:t>        Thread t = new Thread(() -&gt; {</a:t>
            </a:r>
          </a:p>
          <a:p>
            <a:pPr marL="0" indent="0" defTabSz="914400" eaLnBrk="0" hangingPunct="0"/>
            <a:r>
              <a:rPr lang="en-US" sz="1400" dirty="0"/>
              <a:t>          for (int j=0; j&lt;1000; </a:t>
            </a:r>
            <a:r>
              <a:rPr lang="en-US" sz="1400" dirty="0" err="1"/>
              <a:t>j++</a:t>
            </a:r>
            <a:r>
              <a:rPr lang="en-US" sz="1400" dirty="0"/>
              <a:t>)  //most iterations not done</a:t>
            </a:r>
          </a:p>
          <a:p>
            <a:pPr marL="0" indent="0" defTabSz="914400" eaLnBrk="0" hangingPunct="0"/>
            <a:r>
              <a:rPr lang="en-US" sz="1400" dirty="0"/>
              <a:t>            </a:t>
            </a:r>
            <a:r>
              <a:rPr lang="en-US" sz="1400" dirty="0" err="1"/>
              <a:t>ai.getAndIncrement</a:t>
            </a:r>
            <a:r>
              <a:rPr lang="en-US" sz="1400" dirty="0"/>
              <a:t>();     // Why?</a:t>
            </a:r>
          </a:p>
          <a:p>
            <a:pPr marL="0" indent="0" defTabSz="914400" eaLnBrk="0" hangingPunct="0"/>
            <a:r>
              <a:rPr lang="en-US" sz="1400" dirty="0"/>
              <a:t>        });</a:t>
            </a:r>
          </a:p>
          <a:p>
            <a:pPr marL="0" indent="0" defTabSz="914400" eaLnBrk="0" hangingPunct="0"/>
            <a:r>
              <a:rPr lang="en-US" sz="1400" dirty="0"/>
              <a:t>        </a:t>
            </a:r>
            <a:r>
              <a:rPr lang="en-US" sz="1400" dirty="0" err="1"/>
              <a:t>t.start</a:t>
            </a:r>
            <a:r>
              <a:rPr lang="en-US" sz="1400" dirty="0"/>
              <a:t>();</a:t>
            </a:r>
          </a:p>
          <a:p>
            <a:pPr marL="0" indent="0" defTabSz="914400" eaLnBrk="0" hangingPunct="0"/>
            <a:r>
              <a:rPr lang="en-US" sz="1400" dirty="0"/>
              <a:t>        return </a:t>
            </a:r>
            <a:r>
              <a:rPr lang="en-US" sz="1400" dirty="0" err="1"/>
              <a:t>t.hashCode</a:t>
            </a:r>
            <a:r>
              <a:rPr lang="en-US" sz="1400" dirty="0"/>
              <a:t>();</a:t>
            </a:r>
          </a:p>
          <a:p>
            <a:pPr marL="0" indent="0" defTabSz="914400" eaLnBrk="0" hangingPunct="0"/>
            <a:r>
              <a:rPr lang="en-US" sz="1400" dirty="0"/>
              <a:t>      });</a:t>
            </a:r>
            <a:endParaRPr lang="da-DK" altLang="da-DK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614F-19E2-47DE-BC45-13E014F4B5BC}"/>
              </a:ext>
            </a:extLst>
          </p:cNvPr>
          <p:cNvSpPr txBox="1"/>
          <p:nvPr/>
        </p:nvSpPr>
        <p:spPr>
          <a:xfrm>
            <a:off x="107504" y="2974221"/>
            <a:ext cx="90364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Takes ~ 47000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So, a lot of work goes into starting a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Even after creating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does not include executing the loop (why?)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B3AF5-7F6F-44CE-AA51-4E08A55339E9}"/>
              </a:ext>
            </a:extLst>
          </p:cNvPr>
          <p:cNvSpPr txBox="1"/>
          <p:nvPr/>
        </p:nvSpPr>
        <p:spPr>
          <a:xfrm>
            <a:off x="203572" y="4628083"/>
            <a:ext cx="6699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Never create threads for small computations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06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35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measurements</a:t>
            </a:r>
            <a:r>
              <a:rPr lang="da-DK" dirty="0">
                <a:latin typeface="+mn-lt"/>
              </a:rPr>
              <a:t>:  motivation and </a:t>
            </a:r>
            <a:r>
              <a:rPr lang="da-DK" dirty="0" err="1">
                <a:latin typeface="+mn-lt"/>
              </a:rPr>
              <a:t>introduction</a:t>
            </a:r>
            <a:endParaRPr lang="da-DK" dirty="0"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Pitfalls</a:t>
            </a:r>
            <a:r>
              <a:rPr lang="da-DK" dirty="0">
                <a:latin typeface="+mn-lt"/>
              </a:rPr>
              <a:t> (and </a:t>
            </a:r>
            <a:r>
              <a:rPr lang="da-DK" dirty="0" err="1">
                <a:latin typeface="+mn-lt"/>
              </a:rPr>
              <a:t>voiding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them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Calculating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means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variance</a:t>
            </a:r>
            <a:r>
              <a:rPr lang="da-DK" dirty="0">
                <a:latin typeface="+mn-lt"/>
              </a:rPr>
              <a:t> (</a:t>
            </a:r>
            <a:r>
              <a:rPr lang="da-DK" dirty="0" err="1">
                <a:latin typeface="+mn-lt"/>
              </a:rPr>
              <a:t>efficiently</a:t>
            </a:r>
            <a:r>
              <a:rPr lang="da-DK" dirty="0">
                <a:latin typeface="+mn-lt"/>
              </a:rPr>
              <a:t>)</a:t>
            </a:r>
          </a:p>
          <a:p>
            <a:endParaRPr lang="da-DK" dirty="0">
              <a:latin typeface="+mn-lt"/>
            </a:endParaRPr>
          </a:p>
          <a:p>
            <a:r>
              <a:rPr lang="da-DK" dirty="0">
                <a:latin typeface="+mn-lt"/>
              </a:rPr>
              <a:t>Measurements of </a:t>
            </a:r>
            <a:r>
              <a:rPr lang="da-DK" dirty="0" err="1">
                <a:latin typeface="+mn-lt"/>
              </a:rPr>
              <a:t>thread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lock</a:t>
            </a:r>
            <a:r>
              <a:rPr lang="da-DK" dirty="0"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b="1" dirty="0" err="1">
                <a:solidFill>
                  <a:srgbClr val="00B050"/>
                </a:solidFill>
                <a:latin typeface="+mn-lt"/>
              </a:rPr>
              <a:t>Algorithms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 for parallel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computing</a:t>
            </a:r>
            <a:endParaRPr lang="da-DK" b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676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07AF-9BA2-4A61-9404-EF7EB1A7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907359" cy="565146"/>
          </a:xfrm>
        </p:spPr>
        <p:txBody>
          <a:bodyPr/>
          <a:lstStyle/>
          <a:p>
            <a:r>
              <a:rPr lang="da-DK" dirty="0" err="1"/>
              <a:t>Algorithms</a:t>
            </a:r>
            <a:r>
              <a:rPr lang="da-DK" dirty="0"/>
              <a:t> for parallel </a:t>
            </a:r>
            <a:r>
              <a:rPr lang="da-DK" dirty="0" err="1"/>
              <a:t>computing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1C0D3-E16F-4A60-A104-2307F5D88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36</a:t>
            </a:fld>
            <a:endParaRPr lang="da-DK" alt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2701C-6CA5-4A65-8B2B-0068E68E224D}"/>
              </a:ext>
            </a:extLst>
          </p:cNvPr>
          <p:cNvSpPr txBox="1"/>
          <p:nvPr/>
        </p:nvSpPr>
        <p:spPr>
          <a:xfrm>
            <a:off x="2123728" y="553244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  <a:hlinkClick r:id="rId3"/>
              </a:rPr>
              <a:t>https://www.chrislaux.com/quicksort.html</a:t>
            </a:r>
            <a:r>
              <a:rPr lang="da-DK" dirty="0"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FFA61-44B0-449C-A3CB-D0BC96D3E5B8}"/>
              </a:ext>
            </a:extLst>
          </p:cNvPr>
          <p:cNvSpPr txBox="1"/>
          <p:nvPr/>
        </p:nvSpPr>
        <p:spPr>
          <a:xfrm>
            <a:off x="107504" y="595635"/>
            <a:ext cx="1643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Quicksort: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19A58-EC46-480F-914F-3FB31A2D1EB1}"/>
              </a:ext>
            </a:extLst>
          </p:cNvPr>
          <p:cNvSpPr txBox="1"/>
          <p:nvPr/>
        </p:nvSpPr>
        <p:spPr>
          <a:xfrm>
            <a:off x="179512" y="3703593"/>
            <a:ext cx="216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Prime counting:</a:t>
            </a:r>
            <a:endParaRPr lang="da-DK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9C7E1-BB27-4430-83D1-43BFF37B8B9F}"/>
              </a:ext>
            </a:extLst>
          </p:cNvPr>
          <p:cNvSpPr txBox="1"/>
          <p:nvPr/>
        </p:nvSpPr>
        <p:spPr>
          <a:xfrm>
            <a:off x="2771800" y="3703593"/>
            <a:ext cx="6163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  <a:hlinkClick r:id="rId4"/>
              </a:rPr>
              <a:t>https://www.dcode.fr/prime-number-pi-count</a:t>
            </a:r>
            <a:r>
              <a:rPr lang="da-DK" dirty="0">
                <a:latin typeface="+mn-lt"/>
              </a:rPr>
              <a:t>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DC03009-CD7A-4A35-BA1E-C2C6E30B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5292"/>
            <a:ext cx="86950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sz="1400" dirty="0"/>
              <a:t>private static void </a:t>
            </a:r>
            <a:r>
              <a:rPr lang="en-US" sz="1400" dirty="0" err="1"/>
              <a:t>qsort</a:t>
            </a:r>
            <a:r>
              <a:rPr lang="en-US" sz="1400" dirty="0"/>
              <a:t>(int[] </a:t>
            </a:r>
            <a:r>
              <a:rPr lang="en-US" sz="1400" dirty="0" err="1"/>
              <a:t>arr</a:t>
            </a:r>
            <a:r>
              <a:rPr lang="en-US" sz="1400" dirty="0"/>
              <a:t>, int a, int b) { </a:t>
            </a:r>
          </a:p>
          <a:p>
            <a:pPr marL="0" indent="0" defTabSz="914400" eaLnBrk="0" hangingPunct="0"/>
            <a:r>
              <a:rPr lang="en-US" sz="1400" dirty="0"/>
              <a:t>  if (a &lt; b) { </a:t>
            </a:r>
          </a:p>
          <a:p>
            <a:pPr marL="0" indent="0" defTabSz="914400" eaLnBrk="0" hangingPunct="0"/>
            <a:r>
              <a:rPr lang="en-US" sz="1400" dirty="0"/>
              <a:t>    int </a:t>
            </a:r>
            <a:r>
              <a:rPr lang="en-US" sz="1400" dirty="0" err="1"/>
              <a:t>i</a:t>
            </a:r>
            <a:r>
              <a:rPr lang="en-US" sz="1400" dirty="0"/>
              <a:t> = a, j = b;</a:t>
            </a:r>
          </a:p>
          <a:p>
            <a:pPr marL="0" indent="0" defTabSz="914400" eaLnBrk="0" hangingPunct="0"/>
            <a:r>
              <a:rPr lang="en-US" sz="1400" dirty="0"/>
              <a:t>    int x = </a:t>
            </a:r>
            <a:r>
              <a:rPr lang="en-US" sz="1400" dirty="0" err="1"/>
              <a:t>arr</a:t>
            </a:r>
            <a:r>
              <a:rPr lang="en-US" sz="1400" dirty="0"/>
              <a:t>[(</a:t>
            </a:r>
            <a:r>
              <a:rPr lang="en-US" sz="1400" dirty="0" err="1"/>
              <a:t>i+j</a:t>
            </a:r>
            <a:r>
              <a:rPr lang="en-US" sz="1400" dirty="0"/>
              <a:t>) / 2];                </a:t>
            </a:r>
          </a:p>
          <a:p>
            <a:pPr marL="0" indent="0" defTabSz="914400" eaLnBrk="0" hangingPunct="0"/>
            <a:r>
              <a:rPr lang="en-US" sz="1400" dirty="0"/>
              <a:t>    do {                                   </a:t>
            </a:r>
          </a:p>
          <a:p>
            <a:pPr marL="0" indent="0" defTabSz="914400" eaLnBrk="0" hangingPunct="0"/>
            <a:r>
              <a:rPr lang="en-US" sz="1400" dirty="0"/>
              <a:t>      while (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&lt; x) </a:t>
            </a:r>
            <a:r>
              <a:rPr lang="en-US" sz="1400" dirty="0" err="1"/>
              <a:t>i</a:t>
            </a:r>
            <a:r>
              <a:rPr lang="en-US" sz="1400" dirty="0"/>
              <a:t>++;              </a:t>
            </a:r>
          </a:p>
          <a:p>
            <a:pPr marL="0" indent="0" defTabSz="914400" eaLnBrk="0" hangingPunct="0"/>
            <a:r>
              <a:rPr lang="en-US" sz="1400" dirty="0"/>
              <a:t>      while (</a:t>
            </a:r>
            <a:r>
              <a:rPr lang="en-US" sz="1400" dirty="0" err="1"/>
              <a:t>arr</a:t>
            </a:r>
            <a:r>
              <a:rPr lang="en-US" sz="1400" dirty="0"/>
              <a:t>[j] &gt; x) j--; </a:t>
            </a:r>
          </a:p>
          <a:p>
            <a:pPr marL="0" indent="0" defTabSz="914400" eaLnBrk="0" hangingPunct="0"/>
            <a:r>
              <a:rPr lang="en-US" sz="1400" dirty="0"/>
              <a:t>      if (</a:t>
            </a:r>
            <a:r>
              <a:rPr lang="en-US" sz="1400" dirty="0" err="1"/>
              <a:t>i</a:t>
            </a:r>
            <a:r>
              <a:rPr lang="en-US" sz="1400" dirty="0"/>
              <a:t> &lt;= j) { swap(</a:t>
            </a:r>
            <a:r>
              <a:rPr lang="en-US" sz="1400" dirty="0" err="1"/>
              <a:t>arr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, j); </a:t>
            </a:r>
            <a:r>
              <a:rPr lang="en-US" sz="1400" dirty="0" err="1"/>
              <a:t>i</a:t>
            </a:r>
            <a:r>
              <a:rPr lang="en-US" sz="1400" dirty="0"/>
              <a:t>++; j--; }                                    </a:t>
            </a:r>
          </a:p>
          <a:p>
            <a:pPr marL="0" indent="0" defTabSz="914400" eaLnBrk="0" hangingPunct="0"/>
            <a:r>
              <a:rPr lang="en-US" sz="1400" dirty="0"/>
              <a:t>    } while (</a:t>
            </a:r>
            <a:r>
              <a:rPr lang="en-US" sz="1400" dirty="0" err="1"/>
              <a:t>i</a:t>
            </a:r>
            <a:r>
              <a:rPr lang="en-US" sz="1400" dirty="0"/>
              <a:t> &lt;= j);                      </a:t>
            </a:r>
          </a:p>
          <a:p>
            <a:pPr marL="0" indent="0" defTabSz="914400" eaLnBrk="0" hangingPunct="0"/>
            <a:r>
              <a:rPr lang="en-US" sz="1400" dirty="0"/>
              <a:t>    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a, j); 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, b);                      </a:t>
            </a:r>
          </a:p>
          <a:p>
            <a:pPr marL="0" indent="0" defTabSz="914400" eaLnBrk="0" hangingPunct="0"/>
            <a:r>
              <a:rPr lang="en-US" sz="1400" dirty="0"/>
              <a:t>  }                                        </a:t>
            </a:r>
          </a:p>
          <a:p>
            <a:pPr marL="0" indent="0" defTabSz="914400" eaLnBrk="0" hangingPunct="0"/>
            <a:r>
              <a:rPr lang="en-US" sz="1400" dirty="0"/>
              <a:t>}                                                </a:t>
            </a:r>
            <a:r>
              <a:rPr lang="en-US" sz="1400" dirty="0">
                <a:latin typeface="+mn-lt"/>
                <a:cs typeface="Cordia New" panose="020B0304020202020204" pitchFamily="34" charset="-34"/>
              </a:rPr>
              <a:t>see SearchAndSort.java in week 03 material</a:t>
            </a:r>
            <a:endParaRPr lang="da-DK" altLang="da-DK" sz="1400" b="1" dirty="0">
              <a:latin typeface="+mn-lt"/>
              <a:cs typeface="Cordia New" panose="020B0304020202020204" pitchFamily="34" charset="-34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2C9323D-9570-4955-8B9B-4E3FAA53F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207649"/>
            <a:ext cx="86950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sz="1400" dirty="0"/>
              <a:t>long count = 0;</a:t>
            </a:r>
          </a:p>
          <a:p>
            <a:pPr marL="0" indent="0" defTabSz="914400" eaLnBrk="0" hangingPunct="0"/>
            <a:r>
              <a:rPr lang="en-US" sz="1400" dirty="0"/>
              <a:t>final int from = 0, to = range;</a:t>
            </a:r>
          </a:p>
          <a:p>
            <a:pPr marL="0" indent="0" defTabSz="914400" eaLnBrk="0" hangingPunct="0"/>
            <a:r>
              <a:rPr lang="en-US" sz="1400" dirty="0"/>
              <a:t>for (int </a:t>
            </a:r>
            <a:r>
              <a:rPr lang="en-US" sz="1400" dirty="0" err="1"/>
              <a:t>i</a:t>
            </a:r>
            <a:r>
              <a:rPr lang="en-US" sz="1400" dirty="0"/>
              <a:t>=from; </a:t>
            </a:r>
            <a:r>
              <a:rPr lang="en-US" sz="1400" dirty="0" err="1"/>
              <a:t>i</a:t>
            </a:r>
            <a:r>
              <a:rPr lang="en-US" sz="1400" dirty="0"/>
              <a:t>&lt;to; </a:t>
            </a:r>
            <a:r>
              <a:rPr lang="en-US" sz="1400" dirty="0" err="1"/>
              <a:t>i</a:t>
            </a:r>
            <a:r>
              <a:rPr lang="en-US" sz="1400" dirty="0"/>
              <a:t>++) if (</a:t>
            </a:r>
            <a:r>
              <a:rPr lang="en-US" sz="1400" dirty="0" err="1"/>
              <a:t>isPrime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))  count++;</a:t>
            </a:r>
          </a:p>
          <a:p>
            <a:pPr marL="0" indent="0" defTabSz="914400" eaLnBrk="0" hangingPunct="0"/>
            <a:r>
              <a:rPr lang="en-US" sz="1400" dirty="0">
                <a:latin typeface="+mn-lt"/>
                <a:cs typeface="Cordia New" panose="020B0304020202020204" pitchFamily="34" charset="-34"/>
              </a:rPr>
              <a:t>					see TestCountPrimes.java in week 03 material</a:t>
            </a:r>
            <a:endParaRPr lang="da-DK" altLang="da-DK" sz="1400" b="1" dirty="0">
              <a:latin typeface="+mn-lt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0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001E-6B6A-4C59-8623-289E26A7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287078" cy="565146"/>
          </a:xfrm>
        </p:spPr>
        <p:txBody>
          <a:bodyPr/>
          <a:lstStyle/>
          <a:p>
            <a:r>
              <a:rPr lang="en-US" dirty="0"/>
              <a:t>Multi-threaded version of Quicksort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261B4-3C79-41B5-9AF0-D7C061F05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37</a:t>
            </a:fld>
            <a:endParaRPr lang="da-DK" altLang="da-DK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7FB1D7-E22C-4381-94FA-3575877D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97260"/>
            <a:ext cx="3770745" cy="17299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39924E0-4CB1-4488-A536-0BA41368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17540"/>
            <a:ext cx="86950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en-US" sz="1400" dirty="0"/>
              <a:t>private static void </a:t>
            </a:r>
            <a:r>
              <a:rPr lang="en-US" sz="1400" dirty="0" err="1"/>
              <a:t>qsort</a:t>
            </a:r>
            <a:r>
              <a:rPr lang="en-US" sz="1400" dirty="0"/>
              <a:t>(Problem </a:t>
            </a:r>
            <a:r>
              <a:rPr lang="en-US" sz="1400" dirty="0" err="1"/>
              <a:t>problem</a:t>
            </a:r>
            <a:r>
              <a:rPr lang="en-US" sz="1400" dirty="0"/>
              <a:t>, </a:t>
            </a:r>
            <a:r>
              <a:rPr lang="en-US" sz="1400" dirty="0" err="1"/>
              <a:t>ProblemHeap</a:t>
            </a:r>
            <a:r>
              <a:rPr lang="en-US" sz="1400" dirty="0"/>
              <a:t> heap) { </a:t>
            </a:r>
          </a:p>
          <a:p>
            <a:pPr marL="0" indent="0" defTabSz="914400" eaLnBrk="0" hangingPunct="0"/>
            <a:r>
              <a:rPr lang="en-US" sz="1400" dirty="0"/>
              <a:t>  int[] </a:t>
            </a:r>
            <a:r>
              <a:rPr lang="en-US" sz="1400" dirty="0" err="1"/>
              <a:t>arr</a:t>
            </a:r>
            <a:r>
              <a:rPr lang="en-US" sz="1400" dirty="0"/>
              <a:t>= </a:t>
            </a:r>
            <a:r>
              <a:rPr lang="en-US" sz="1400" dirty="0" err="1"/>
              <a:t>problem.arr</a:t>
            </a:r>
            <a:r>
              <a:rPr lang="en-US" sz="1400" dirty="0"/>
              <a:t>;</a:t>
            </a:r>
          </a:p>
          <a:p>
            <a:pPr marL="0" indent="0" defTabSz="914400" eaLnBrk="0" hangingPunct="0"/>
            <a:r>
              <a:rPr lang="en-US" sz="1400" dirty="0"/>
              <a:t>  int a= </a:t>
            </a:r>
            <a:r>
              <a:rPr lang="en-US" sz="1400" dirty="0" err="1"/>
              <a:t>problem.a</a:t>
            </a:r>
            <a:r>
              <a:rPr lang="en-US" sz="1400" dirty="0"/>
              <a:t>;</a:t>
            </a:r>
          </a:p>
          <a:p>
            <a:pPr marL="0" indent="0" defTabSz="914400" eaLnBrk="0" hangingPunct="0"/>
            <a:r>
              <a:rPr lang="en-US" sz="1400" dirty="0"/>
              <a:t>  </a:t>
            </a:r>
            <a:r>
              <a:rPr lang="en-US" sz="1400" dirty="0" err="1"/>
              <a:t>int.b</a:t>
            </a:r>
            <a:r>
              <a:rPr lang="en-US" sz="1400" dirty="0"/>
              <a:t>= </a:t>
            </a:r>
            <a:r>
              <a:rPr lang="en-US" sz="1400" dirty="0" err="1"/>
              <a:t>problem.b</a:t>
            </a:r>
            <a:r>
              <a:rPr lang="en-US" sz="1400" dirty="0"/>
              <a:t>;</a:t>
            </a:r>
          </a:p>
          <a:p>
            <a:pPr marL="0" indent="0" defTabSz="914400" eaLnBrk="0" hangingPunct="0"/>
            <a:r>
              <a:rPr lang="en-US" sz="1400" dirty="0"/>
              <a:t>  ...                         </a:t>
            </a:r>
          </a:p>
          <a:p>
            <a:pPr marL="0" indent="0" defTabSz="914400" eaLnBrk="0" hangingPunct="0"/>
            <a:r>
              <a:rPr lang="en-US" sz="1400" dirty="0"/>
              <a:t>  </a:t>
            </a:r>
            <a:r>
              <a:rPr lang="en-US" sz="1400" dirty="0" err="1"/>
              <a:t>heap.add</a:t>
            </a:r>
            <a:r>
              <a:rPr lang="en-US" sz="1400" dirty="0"/>
              <a:t>(new Problem(</a:t>
            </a:r>
            <a:r>
              <a:rPr lang="en-US" sz="1400" dirty="0" err="1"/>
              <a:t>arr</a:t>
            </a:r>
            <a:r>
              <a:rPr lang="en-US" sz="1400" dirty="0"/>
              <a:t>, a, j); //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a, j); </a:t>
            </a:r>
          </a:p>
          <a:p>
            <a:pPr marL="0" indent="0" defTabSz="914400" eaLnBrk="0" hangingPunct="0"/>
            <a:r>
              <a:rPr lang="en-US" sz="1400" dirty="0"/>
              <a:t>  </a:t>
            </a:r>
            <a:r>
              <a:rPr lang="en-US" sz="1400" dirty="0" err="1"/>
              <a:t>heap.add</a:t>
            </a:r>
            <a:r>
              <a:rPr lang="en-US" sz="1400" dirty="0"/>
              <a:t>(new Problem(</a:t>
            </a:r>
            <a:r>
              <a:rPr lang="en-US" sz="1400" dirty="0" err="1"/>
              <a:t>arr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, b));//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, b);                                                              </a:t>
            </a:r>
          </a:p>
          <a:p>
            <a:pPr marL="0" indent="0" defTabSz="914400" eaLnBrk="0" hangingPunct="0"/>
            <a:r>
              <a:rPr lang="en-US" sz="1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ED12F-A62E-4E86-95A2-15F45285542A}"/>
              </a:ext>
            </a:extLst>
          </p:cNvPr>
          <p:cNvSpPr txBox="1"/>
          <p:nvPr/>
        </p:nvSpPr>
        <p:spPr>
          <a:xfrm>
            <a:off x="3851920" y="985292"/>
            <a:ext cx="54462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Problem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low, high;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ProblemHeap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list&lt;Problem&gt;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new List&lt;Problem&gt;;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</p:txBody>
      </p:sp>
    </p:spTree>
    <p:extLst>
      <p:ext uri="{BB962C8B-B14F-4D97-AF65-F5344CB8AC3E}">
        <p14:creationId xmlns:p14="http://schemas.microsoft.com/office/powerpoint/2010/main" val="31034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6BC0-D2EA-4789-B64B-16CB0251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180844" cy="565146"/>
          </a:xfrm>
        </p:spPr>
        <p:txBody>
          <a:bodyPr/>
          <a:lstStyle/>
          <a:p>
            <a:r>
              <a:rPr lang="en-US" dirty="0"/>
              <a:t>Mark 8 Quicksort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FE747-CEC3-464C-9A5F-3F98F3638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38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1524E-864B-481C-896A-300AC500C4EE}"/>
              </a:ext>
            </a:extLst>
          </p:cNvPr>
          <p:cNvSpPr txBox="1"/>
          <p:nvPr/>
        </p:nvSpPr>
        <p:spPr>
          <a:xfrm>
            <a:off x="35496" y="1413272"/>
            <a:ext cx="8928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1     14196896.3 ns  136477.51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2      8112412.2 ns   67791.32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4      4912498.3 ns   71961.04 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8      3880639.1 ns   32812.31  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16     4553503.8 ns   40945.07  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Q</a:t>
            </a:r>
            <a:r>
              <a:rPr lang="da-DK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uicksort 32     6312270.0 ns   43905.97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77841-AC87-4B36-BE8C-843EFC47596B}"/>
              </a:ext>
            </a:extLst>
          </p:cNvPr>
          <p:cNvSpPr txBox="1"/>
          <p:nvPr/>
        </p:nvSpPr>
        <p:spPr>
          <a:xfrm>
            <a:off x="179512" y="4225652"/>
            <a:ext cx="290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Disappointing 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36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E13A72-1127-4290-9607-C5CB2B1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6707065" cy="565146"/>
          </a:xfrm>
        </p:spPr>
        <p:txBody>
          <a:bodyPr/>
          <a:lstStyle/>
          <a:p>
            <a:r>
              <a:rPr lang="en-US" dirty="0"/>
              <a:t>Multithreaded version of </a:t>
            </a:r>
            <a:r>
              <a:rPr lang="en-US" dirty="0" err="1"/>
              <a:t>CountPrimes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2145-DEA2-4FC5-B1C4-72E4DF19E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55CC4-5C58-4639-8336-E175856B83F1}" type="slidenum">
              <a:rPr lang="da-DK" altLang="da-DK" smtClean="0"/>
              <a:pPr/>
              <a:t>39</a:t>
            </a:fld>
            <a:endParaRPr lang="da-DK" alt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9DC1-44BD-424E-9482-A67E3DE6CAD8}"/>
              </a:ext>
            </a:extLst>
          </p:cNvPr>
          <p:cNvSpPr txBox="1"/>
          <p:nvPr/>
        </p:nvSpPr>
        <p:spPr>
          <a:xfrm>
            <a:off x="395536" y="1057300"/>
            <a:ext cx="793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3, 4, 5, ………                                                       range</a:t>
            </a:r>
            <a:endParaRPr lang="da-DK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C9845B4-CC4E-490A-B5D7-14C901274A0F}"/>
              </a:ext>
            </a:extLst>
          </p:cNvPr>
          <p:cNvSpPr/>
          <p:nvPr/>
        </p:nvSpPr>
        <p:spPr>
          <a:xfrm rot="5400000">
            <a:off x="1212884" y="960032"/>
            <a:ext cx="381527" cy="1728192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9926F09-40DF-4E97-9318-36743171AD7A}"/>
              </a:ext>
            </a:extLst>
          </p:cNvPr>
          <p:cNvSpPr/>
          <p:nvPr/>
        </p:nvSpPr>
        <p:spPr>
          <a:xfrm rot="5400000">
            <a:off x="3301116" y="960032"/>
            <a:ext cx="381527" cy="1728192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75674CB-AD71-4323-A40C-814F38AB9E8D}"/>
              </a:ext>
            </a:extLst>
          </p:cNvPr>
          <p:cNvSpPr/>
          <p:nvPr/>
        </p:nvSpPr>
        <p:spPr>
          <a:xfrm rot="5400000">
            <a:off x="7117540" y="888024"/>
            <a:ext cx="381527" cy="1728192"/>
          </a:xfrm>
          <a:prstGeom prst="rightBrace">
            <a:avLst>
              <a:gd name="adj1" fmla="val 129547"/>
              <a:gd name="adj2" fmla="val 579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A0401-69F9-4AAC-8169-F5D3D79B29EB}"/>
              </a:ext>
            </a:extLst>
          </p:cNvPr>
          <p:cNvSpPr txBox="1"/>
          <p:nvPr/>
        </p:nvSpPr>
        <p:spPr>
          <a:xfrm>
            <a:off x="899592" y="228143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thread0</a:t>
            </a:r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349C-A99E-4EB6-A116-ACEDBC77BEF4}"/>
              </a:ext>
            </a:extLst>
          </p:cNvPr>
          <p:cNvSpPr txBox="1"/>
          <p:nvPr/>
        </p:nvSpPr>
        <p:spPr>
          <a:xfrm>
            <a:off x="2910128" y="228143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thread1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5A2B-E27C-4F6D-841A-640F8C7E1A7C}"/>
              </a:ext>
            </a:extLst>
          </p:cNvPr>
          <p:cNvSpPr txBox="1"/>
          <p:nvPr/>
        </p:nvSpPr>
        <p:spPr>
          <a:xfrm>
            <a:off x="6870568" y="22518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threadN</a:t>
            </a:r>
            <a:endParaRPr lang="da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80DF7-8D11-4CC4-840A-51FBECFAF621}"/>
              </a:ext>
            </a:extLst>
          </p:cNvPr>
          <p:cNvSpPr txBox="1"/>
          <p:nvPr/>
        </p:nvSpPr>
        <p:spPr>
          <a:xfrm>
            <a:off x="539551" y="3187923"/>
            <a:ext cx="732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Code for exercises week03: </a:t>
            </a:r>
            <a:r>
              <a:rPr lang="en-US" dirty="0">
                <a:latin typeface="Courier"/>
              </a:rPr>
              <a:t>testCountPrimes.java</a:t>
            </a:r>
            <a:endParaRPr lang="da-DK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86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A09E-8113-456B-9AA0-03F1CD2F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8318853" cy="565146"/>
          </a:xfrm>
        </p:spPr>
        <p:txBody>
          <a:bodyPr/>
          <a:lstStyle/>
          <a:p>
            <a:r>
              <a:rPr lang="da-DK" b="1" dirty="0"/>
              <a:t>Motivation  for performance </a:t>
            </a:r>
            <a:r>
              <a:rPr lang="da-DK" b="1" dirty="0" err="1"/>
              <a:t>measurements</a:t>
            </a:r>
            <a:r>
              <a:rPr lang="da-DK" b="1" dirty="0"/>
              <a:t> - 2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9FF9B-A6FF-42B2-B6D2-272228399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4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F8221-9FF1-4C21-99F5-503D7C13368F}"/>
              </a:ext>
            </a:extLst>
          </p:cNvPr>
          <p:cNvSpPr txBox="1"/>
          <p:nvPr/>
        </p:nvSpPr>
        <p:spPr>
          <a:xfrm>
            <a:off x="124272" y="1193765"/>
            <a:ext cx="8480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Sorting 1_000_000 numbers with Quicksort takes 9 µs (using 1 Thread)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How fast can we do it using N threads?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8A21D-E0BD-4847-B6DC-FBDE399110CA}"/>
              </a:ext>
            </a:extLst>
          </p:cNvPr>
          <p:cNvSpPr txBox="1"/>
          <p:nvPr/>
        </p:nvSpPr>
        <p:spPr>
          <a:xfrm>
            <a:off x="2928426" y="3642037"/>
            <a:ext cx="58200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 err="1">
                <a:latin typeface="+mn-lt"/>
              </a:rPr>
              <a:t>Explanation</a:t>
            </a:r>
            <a:r>
              <a:rPr lang="da-DK" sz="2000" dirty="0">
                <a:latin typeface="+mn-lt"/>
              </a:rPr>
              <a:t> and animation: </a:t>
            </a:r>
            <a:endParaRPr lang="da-DK" sz="2000" dirty="0">
              <a:latin typeface="+mn-lt"/>
              <a:hlinkClick r:id="rId3"/>
            </a:endParaRPr>
          </a:p>
          <a:p>
            <a:endParaRPr lang="da-DK" sz="2000" dirty="0">
              <a:latin typeface="+mn-lt"/>
              <a:hlinkClick r:id="rId3"/>
            </a:endParaRPr>
          </a:p>
          <a:p>
            <a:r>
              <a:rPr lang="da-DK" sz="2000" dirty="0">
                <a:latin typeface="+mn-lt"/>
                <a:hlinkClick r:id="rId3"/>
              </a:rPr>
              <a:t>https://en.wikipedia.org/wiki/Quicksort</a:t>
            </a:r>
            <a:r>
              <a:rPr lang="da-DK" sz="20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D96FA-550D-4B25-8587-253EB7B1C198}"/>
              </a:ext>
            </a:extLst>
          </p:cNvPr>
          <p:cNvSpPr txBox="1"/>
          <p:nvPr/>
        </p:nvSpPr>
        <p:spPr>
          <a:xfrm>
            <a:off x="2136422" y="2626667"/>
            <a:ext cx="472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hlinkClick r:id="rId4"/>
              </a:rPr>
              <a:t>www.menti.com</a:t>
            </a:r>
            <a:r>
              <a:rPr lang="en-US" sz="2000" dirty="0">
                <a:latin typeface="+mn-lt"/>
              </a:rPr>
              <a:t> </a:t>
            </a:r>
            <a:r>
              <a:rPr lang="en-US" sz="2000">
                <a:latin typeface="+mn-lt"/>
              </a:rPr>
              <a:t>: </a:t>
            </a:r>
            <a:r>
              <a:rPr lang="en-US" sz="2000"/>
              <a:t>38 23 09 6</a:t>
            </a:r>
            <a:endParaRPr lang="da-DK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6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2738-DD1B-4C10-AE35-601AC428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3725865" cy="565146"/>
          </a:xfrm>
        </p:spPr>
        <p:txBody>
          <a:bodyPr/>
          <a:lstStyle/>
          <a:p>
            <a:r>
              <a:rPr lang="en-US" dirty="0"/>
              <a:t>Mark7 Count Primes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1D52-31BB-4799-8335-CB4FF0C6D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40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2DB4D-5A8D-4360-964E-EF4AFC83A1D5}"/>
              </a:ext>
            </a:extLst>
          </p:cNvPr>
          <p:cNvSpPr txBox="1"/>
          <p:nvPr/>
        </p:nvSpPr>
        <p:spPr>
          <a:xfrm>
            <a:off x="-36512" y="1160080"/>
            <a:ext cx="89122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countSequential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5922958.0 ns  289879.33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1          7107236.6 ns  448417.55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2          6069944.7 ns  802224.61 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3          3621185.5 ns  152693.03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4          3124067.0 ns  640480.51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5          3699514.7 ns  364428.77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6          4114074.2 ns  642562.19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7          2049595.7 ns   26888.15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8          1801465.6 ns   12532.85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9          1793099.1 ns   11017.57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10          1798921.4 ns   11541.43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countParallel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11          1807408.3 ns    9763.61</a:t>
            </a:r>
          </a:p>
        </p:txBody>
      </p:sp>
    </p:spTree>
    <p:extLst>
      <p:ext uri="{BB962C8B-B14F-4D97-AF65-F5344CB8AC3E}">
        <p14:creationId xmlns:p14="http://schemas.microsoft.com/office/powerpoint/2010/main" val="259929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80B7-E6D0-4C78-AA7B-2E079EE9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4661826" cy="565146"/>
          </a:xfrm>
        </p:spPr>
        <p:txBody>
          <a:bodyPr/>
          <a:lstStyle/>
          <a:p>
            <a:r>
              <a:rPr lang="en-US" dirty="0"/>
              <a:t>To be </a:t>
            </a:r>
            <a:r>
              <a:rPr lang="en-US"/>
              <a:t>continued in week 6</a:t>
            </a:r>
            <a:endParaRPr lang="da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200F2-6D9B-4088-834C-A6CAF8C54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86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5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+mn-lt"/>
              </a:rPr>
              <a:t>Performance </a:t>
            </a:r>
            <a:r>
              <a:rPr lang="da-DK" dirty="0" err="1">
                <a:latin typeface="+mn-lt"/>
              </a:rPr>
              <a:t>measurements</a:t>
            </a:r>
            <a:r>
              <a:rPr lang="da-DK" dirty="0">
                <a:latin typeface="+mn-lt"/>
              </a:rPr>
              <a:t>:  motivation and </a:t>
            </a:r>
            <a:r>
              <a:rPr lang="da-DK" dirty="0" err="1">
                <a:latin typeface="+mn-lt"/>
              </a:rPr>
              <a:t>introduction</a:t>
            </a:r>
            <a:endParaRPr lang="da-DK" dirty="0"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Pitfalls</a:t>
            </a:r>
            <a:r>
              <a:rPr lang="da-DK" dirty="0">
                <a:latin typeface="+mn-lt"/>
              </a:rPr>
              <a:t> (and </a:t>
            </a:r>
            <a:r>
              <a:rPr lang="da-DK" dirty="0" err="1">
                <a:latin typeface="+mn-lt"/>
              </a:rPr>
              <a:t>avoiding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them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Calculating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means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variance</a:t>
            </a:r>
            <a:r>
              <a:rPr lang="da-DK" dirty="0">
                <a:latin typeface="+mn-lt"/>
              </a:rPr>
              <a:t> (</a:t>
            </a:r>
            <a:r>
              <a:rPr lang="da-DK" dirty="0" err="1">
                <a:latin typeface="+mn-lt"/>
              </a:rPr>
              <a:t>efficiently</a:t>
            </a:r>
            <a:r>
              <a:rPr lang="da-DK" dirty="0">
                <a:latin typeface="+mn-lt"/>
              </a:rPr>
              <a:t>)</a:t>
            </a:r>
            <a:endParaRPr lang="da-DK" dirty="0"/>
          </a:p>
          <a:p>
            <a:endParaRPr lang="da-DK" dirty="0"/>
          </a:p>
          <a:p>
            <a:r>
              <a:rPr lang="da-DK" dirty="0">
                <a:latin typeface="+mn-lt"/>
              </a:rPr>
              <a:t>Measurements of </a:t>
            </a:r>
            <a:r>
              <a:rPr lang="da-DK" dirty="0" err="1">
                <a:latin typeface="+mn-lt"/>
              </a:rPr>
              <a:t>thread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lock</a:t>
            </a:r>
            <a:r>
              <a:rPr lang="da-DK" dirty="0"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Algorithms</a:t>
            </a:r>
            <a:r>
              <a:rPr lang="da-DK" dirty="0">
                <a:latin typeface="+mn-lt"/>
              </a:rPr>
              <a:t> for parallel </a:t>
            </a:r>
            <a:r>
              <a:rPr lang="da-DK" dirty="0" err="1">
                <a:latin typeface="+mn-lt"/>
              </a:rPr>
              <a:t>computing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1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1AD-BB60-465F-99F0-88A18B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571813" cy="565146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6C803-5827-4DC7-B802-07894CD6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6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DE83F-1286-421E-9B22-51F3808CCC1E}"/>
              </a:ext>
            </a:extLst>
          </p:cNvPr>
          <p:cNvSpPr txBox="1"/>
          <p:nvPr/>
        </p:nvSpPr>
        <p:spPr>
          <a:xfrm>
            <a:off x="539552" y="1016064"/>
            <a:ext cx="78488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00B050"/>
                </a:solidFill>
                <a:latin typeface="+mn-lt"/>
              </a:rPr>
              <a:t>Performance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measurements</a:t>
            </a:r>
            <a:r>
              <a:rPr lang="da-DK" b="1" dirty="0">
                <a:solidFill>
                  <a:srgbClr val="00B050"/>
                </a:solidFill>
                <a:latin typeface="+mn-lt"/>
              </a:rPr>
              <a:t>:  motivation and </a:t>
            </a:r>
            <a:r>
              <a:rPr lang="da-DK" b="1" dirty="0" err="1">
                <a:solidFill>
                  <a:srgbClr val="00B050"/>
                </a:solidFill>
                <a:latin typeface="+mn-lt"/>
              </a:rPr>
              <a:t>introduction</a:t>
            </a:r>
            <a:endParaRPr lang="da-DK" b="1" dirty="0">
              <a:solidFill>
                <a:srgbClr val="00B050"/>
              </a:solidFill>
              <a:latin typeface="+mn-lt"/>
            </a:endParaRPr>
          </a:p>
          <a:p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Pitfalls</a:t>
            </a:r>
            <a:r>
              <a:rPr lang="da-DK" dirty="0">
                <a:latin typeface="+mn-lt"/>
              </a:rPr>
              <a:t> (and </a:t>
            </a:r>
            <a:r>
              <a:rPr lang="da-DK" dirty="0" err="1">
                <a:latin typeface="+mn-lt"/>
              </a:rPr>
              <a:t>avoiding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them</a:t>
            </a:r>
            <a:r>
              <a:rPr lang="da-DK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Calculating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means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variance</a:t>
            </a:r>
            <a:r>
              <a:rPr lang="da-DK" dirty="0">
                <a:latin typeface="+mn-lt"/>
              </a:rPr>
              <a:t> (</a:t>
            </a:r>
            <a:r>
              <a:rPr lang="da-DK" dirty="0" err="1">
                <a:latin typeface="+mn-lt"/>
              </a:rPr>
              <a:t>efficiently</a:t>
            </a:r>
            <a:r>
              <a:rPr lang="da-DK" dirty="0">
                <a:latin typeface="+mn-lt"/>
              </a:rPr>
              <a:t>)</a:t>
            </a:r>
            <a:endParaRPr lang="da-DK" dirty="0"/>
          </a:p>
          <a:p>
            <a:endParaRPr lang="da-DK" dirty="0"/>
          </a:p>
          <a:p>
            <a:r>
              <a:rPr lang="da-DK" dirty="0">
                <a:latin typeface="+mn-lt"/>
              </a:rPr>
              <a:t>Measurements of </a:t>
            </a:r>
            <a:r>
              <a:rPr lang="da-DK" dirty="0" err="1">
                <a:latin typeface="+mn-lt"/>
              </a:rPr>
              <a:t>thread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lock</a:t>
            </a:r>
            <a:r>
              <a:rPr lang="da-DK" dirty="0">
                <a:latin typeface="+mn-lt"/>
              </a:rPr>
              <a:t>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>
              <a:latin typeface="+mn-lt"/>
            </a:endParaRPr>
          </a:p>
          <a:p>
            <a:r>
              <a:rPr lang="da-DK" dirty="0" err="1">
                <a:latin typeface="+mn-lt"/>
              </a:rPr>
              <a:t>Algorithms</a:t>
            </a:r>
            <a:r>
              <a:rPr lang="da-DK" dirty="0">
                <a:latin typeface="+mn-lt"/>
              </a:rPr>
              <a:t> for parallel </a:t>
            </a:r>
            <a:r>
              <a:rPr lang="da-DK" dirty="0" err="1">
                <a:latin typeface="+mn-lt"/>
              </a:rPr>
              <a:t>computing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8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1C5A-A9E0-46BC-8803-7F8EDDF8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409210" cy="565146"/>
          </a:xfrm>
        </p:spPr>
        <p:txBody>
          <a:bodyPr/>
          <a:lstStyle/>
          <a:p>
            <a:r>
              <a:rPr lang="da-DK" b="1" dirty="0"/>
              <a:t>(Performance) Measurements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40BDC-870F-4743-8A72-443E6998E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7</a:t>
            </a:fld>
            <a:endParaRPr lang="da-DK" alt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B618-9B23-4E33-8F83-53283BC9B3E4}"/>
              </a:ext>
            </a:extLst>
          </p:cNvPr>
          <p:cNvSpPr txBox="1"/>
          <p:nvPr/>
        </p:nvSpPr>
        <p:spPr>
          <a:xfrm>
            <a:off x="107504" y="772165"/>
            <a:ext cx="89289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Key in many sciences (experiments, observations, predictions, ...)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bit of statistics</a:t>
            </a:r>
          </a:p>
          <a:p>
            <a:r>
              <a:rPr lang="en-US" sz="2000" dirty="0">
                <a:latin typeface="+mn-lt"/>
              </a:rPr>
              <a:t>A bit of numerical analysis</a:t>
            </a:r>
          </a:p>
          <a:p>
            <a:r>
              <a:rPr lang="en-US" sz="2000" dirty="0">
                <a:latin typeface="+mn-lt"/>
              </a:rPr>
              <a:t>A bit of computer architecture (number representation)</a:t>
            </a:r>
          </a:p>
          <a:p>
            <a:r>
              <a:rPr lang="en-US" sz="2000" dirty="0">
                <a:latin typeface="+mn-lt"/>
              </a:rPr>
              <a:t>Code for measuring execution time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Based on Microbenchmarks in Java and C# by Peter Sestoft (see </a:t>
            </a:r>
            <a:r>
              <a:rPr lang="en-US" sz="2000" dirty="0">
                <a:latin typeface="+mn-lt"/>
                <a:hlinkClick r:id="rId3"/>
              </a:rPr>
              <a:t>benchmarkingNotes.pdf</a:t>
            </a:r>
            <a:r>
              <a:rPr lang="en-US" sz="2000" dirty="0">
                <a:latin typeface="+mn-lt"/>
              </a:rPr>
              <a:t> in material for this week)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All numbers in these slides were measured in August 2021 on a: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Intel Core i5-1035G4 CPU @ 1.10GHz, 4 Core(s), 8 Logical Processor(s)</a:t>
            </a:r>
          </a:p>
        </p:txBody>
      </p:sp>
    </p:spTree>
    <p:extLst>
      <p:ext uri="{BB962C8B-B14F-4D97-AF65-F5344CB8AC3E}">
        <p14:creationId xmlns:p14="http://schemas.microsoft.com/office/powerpoint/2010/main" val="7507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401-9273-4DB1-8AAA-C2B4490B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7036643" cy="565146"/>
          </a:xfrm>
        </p:spPr>
        <p:txBody>
          <a:bodyPr/>
          <a:lstStyle/>
          <a:p>
            <a:r>
              <a:rPr lang="da-DK" b="1" dirty="0" err="1"/>
              <a:t>Example</a:t>
            </a:r>
            <a:r>
              <a:rPr lang="da-DK" b="1" dirty="0"/>
              <a:t>: </a:t>
            </a:r>
            <a:r>
              <a:rPr lang="da-DK" b="1" dirty="0" err="1"/>
              <a:t>measuring</a:t>
            </a:r>
            <a:r>
              <a:rPr lang="da-DK" b="1" dirty="0"/>
              <a:t> a (simple) </a:t>
            </a:r>
            <a:r>
              <a:rPr lang="da-DK" b="1" dirty="0" err="1"/>
              <a:t>function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DBB24-16CA-4141-82EC-E8A7BC31F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8</a:t>
            </a:fld>
            <a:endParaRPr lang="da-DK" altLang="da-DK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490FFA-4EED-4489-AD65-AA868636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66787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endParaRPr lang="da-DK" altLang="da-DK" sz="1400" b="1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8EB9B1-E226-4290-BD31-80225DD72B33}"/>
              </a:ext>
            </a:extLst>
          </p:cNvPr>
          <p:cNvSpPr txBox="1">
            <a:spLocks/>
          </p:cNvSpPr>
          <p:nvPr/>
        </p:nvSpPr>
        <p:spPr bwMode="auto">
          <a:xfrm>
            <a:off x="395536" y="2641476"/>
            <a:ext cx="4752528" cy="108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hangingPunct="0"/>
            <a:r>
              <a:rPr lang="da-DK" altLang="da-DK" sz="1400" b="1" dirty="0"/>
              <a:t>start= </a:t>
            </a:r>
            <a:r>
              <a:rPr lang="da-DK" altLang="da-DK" sz="1400" b="1" dirty="0" err="1"/>
              <a:t>System.nanoTime</a:t>
            </a:r>
            <a:r>
              <a:rPr lang="da-DK" altLang="da-DK" sz="1400" b="1" dirty="0"/>
              <a:t>();</a:t>
            </a:r>
          </a:p>
          <a:p>
            <a:pPr marL="0" indent="0" defTabSz="914400" eaLnBrk="0" hangingPunct="0"/>
            <a:r>
              <a:rPr lang="da-DK" altLang="da-DK" sz="1400" b="1" dirty="0" err="1"/>
              <a:t>multiply</a:t>
            </a:r>
            <a:r>
              <a:rPr lang="da-DK" altLang="da-DK" sz="1400" b="1" dirty="0"/>
              <a:t>(126465);</a:t>
            </a:r>
          </a:p>
          <a:p>
            <a:pPr marL="0" indent="0" defTabSz="914400" eaLnBrk="0" hangingPunct="0"/>
            <a:r>
              <a:rPr lang="da-DK" altLang="da-DK" sz="1400" b="1" dirty="0"/>
              <a:t>end= </a:t>
            </a:r>
            <a:r>
              <a:rPr lang="da-DK" altLang="da-DK" sz="1400" b="1" dirty="0" err="1"/>
              <a:t>System.nanoTime</a:t>
            </a:r>
            <a:r>
              <a:rPr lang="da-DK" altLang="da-DK" sz="1400" b="1" dirty="0"/>
              <a:t>();</a:t>
            </a:r>
          </a:p>
          <a:p>
            <a:pPr marL="0" indent="0" defTabSz="914400" eaLnBrk="0" hangingPunct="0"/>
            <a:endParaRPr lang="da-DK" altLang="da-DK" sz="1400" b="1" dirty="0"/>
          </a:p>
          <a:p>
            <a:pPr marL="0" indent="0" defTabSz="914400" eaLnBrk="0" hangingPunct="0"/>
            <a:r>
              <a:rPr lang="da-DK" altLang="da-DK" sz="1400" b="1" dirty="0" err="1"/>
              <a:t>System.out.println</a:t>
            </a:r>
            <a:r>
              <a:rPr lang="da-DK" altLang="da-DK" sz="1400" b="1" dirty="0"/>
              <a:t>(end-start+" ns");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DDE75CE-C948-41B4-940F-CFEBE0488277}"/>
              </a:ext>
            </a:extLst>
          </p:cNvPr>
          <p:cNvSpPr txBox="1">
            <a:spLocks/>
          </p:cNvSpPr>
          <p:nvPr/>
        </p:nvSpPr>
        <p:spPr bwMode="auto">
          <a:xfrm>
            <a:off x="395536" y="1201317"/>
            <a:ext cx="475252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449263" indent="-1793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790575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private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multiply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a-DK" altLang="da-DK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400" b="1" dirty="0"/>
              <a:t>  </a:t>
            </a: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 i *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7CC6D-34C5-43D2-B214-15FBAC91BA2F}"/>
              </a:ext>
            </a:extLst>
          </p:cNvPr>
          <p:cNvSpPr txBox="1"/>
          <p:nvPr/>
        </p:nvSpPr>
        <p:spPr>
          <a:xfrm>
            <a:off x="6622412" y="2252107"/>
            <a:ext cx="18437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1700 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1500 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2500 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1 - 2ns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93D09-4961-4738-A836-803C3C043FA2}"/>
              </a:ext>
            </a:extLst>
          </p:cNvPr>
          <p:cNvSpPr txBox="1"/>
          <p:nvPr/>
        </p:nvSpPr>
        <p:spPr>
          <a:xfrm>
            <a:off x="1187624" y="429766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going on?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91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6551-10EC-4306-955D-4A5B62CF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5976865" cy="565146"/>
          </a:xfrm>
        </p:spPr>
        <p:txBody>
          <a:bodyPr/>
          <a:lstStyle/>
          <a:p>
            <a:r>
              <a:rPr lang="da-DK" altLang="da-DK" dirty="0">
                <a:ea typeface="ＭＳ Ｐゴシック" panose="020B0600070205080204" pitchFamily="34" charset="-128"/>
              </a:rPr>
              <a:t>Java compiler and virtual </a:t>
            </a:r>
            <a:r>
              <a:rPr lang="da-DK" altLang="da-DK" dirty="0" err="1">
                <a:ea typeface="ＭＳ Ｐゴシック" panose="020B0600070205080204" pitchFamily="34" charset="-128"/>
              </a:rPr>
              <a:t>machine</a:t>
            </a:r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7018C-1285-41ED-9015-88B395CD2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2AE9F-B643-4FF3-A46A-6EF56E7227DC}" type="slidenum">
              <a:rPr lang="da-DK" altLang="da-DK" smtClean="0"/>
              <a:pPr/>
              <a:t>9</a:t>
            </a:fld>
            <a:endParaRPr lang="da-DK" altLang="da-DK"/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F84FFDB6-B603-4932-837C-E1E1D42C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602260"/>
            <a:ext cx="23082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for (int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=0;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&lt;n;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++)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 sum += sqrt(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arr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[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i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]);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718E48B-C233-49D4-9DBC-20EB2829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80" y="1459260"/>
            <a:ext cx="1295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08F3CA8B-761C-4250-8C4F-F233C6C7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80" y="161166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8CEFAA6F-D063-43A5-BBB0-02B0234B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80" y="1459260"/>
            <a:ext cx="1219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dirty="0">
                <a:solidFill>
                  <a:schemeClr val="tx1"/>
                </a:solidFill>
              </a:rPr>
              <a:t>Compiler</a:t>
            </a:r>
            <a:endParaRPr lang="en-US" altLang="da-DK" sz="2000" dirty="0">
              <a:solidFill>
                <a:schemeClr val="tx1"/>
              </a:solidFill>
            </a:endParaRP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65558385-260B-4D9B-87A2-4574D485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280" y="1840260"/>
            <a:ext cx="431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33C5366E-F4C6-4B1A-83A9-33926EDC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80" y="184026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  <p:sp>
        <p:nvSpPr>
          <p:cNvPr id="34" name="Oval 9">
            <a:extLst>
              <a:ext uri="{FF2B5EF4-FFF2-40B4-BE49-F238E27FC236}">
                <a16:creationId xmlns:a16="http://schemas.microsoft.com/office/drawing/2014/main" id="{B512875E-0C23-4288-A8CF-04A141C1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80" y="1459260"/>
            <a:ext cx="1295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>
                <a:solidFill>
                  <a:schemeClr val="tx1"/>
                </a:solidFill>
              </a:rPr>
              <a:t>Bytecode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2E392EF-B4E7-479D-A88E-99F658E0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080" y="1459260"/>
            <a:ext cx="1219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Abstract</a:t>
            </a:r>
          </a:p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machine</a:t>
            </a:r>
            <a:endParaRPr lang="en-US" altLang="da-DK" sz="2000">
              <a:solidFill>
                <a:schemeClr val="tx1"/>
              </a:solidFill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79548A22-7E72-40B8-81E7-64BAA8FF2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280" y="184026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0936BA6C-D464-49D6-8C72-37EEB2993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6868" y="1273324"/>
            <a:ext cx="227132" cy="1859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73DB9E40-B939-448F-881B-4258415A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480" y="1459260"/>
            <a:ext cx="1295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BEC1BBF7-2795-4CAF-8C16-F60C3B7E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880" y="184026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  <p:sp>
        <p:nvSpPr>
          <p:cNvPr id="40" name="AutoShape 16">
            <a:extLst>
              <a:ext uri="{FF2B5EF4-FFF2-40B4-BE49-F238E27FC236}">
                <a16:creationId xmlns:a16="http://schemas.microsoft.com/office/drawing/2014/main" id="{39E17A2E-05DF-4D3F-800C-5541C075F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0" y="697260"/>
            <a:ext cx="1524000" cy="457200"/>
          </a:xfrm>
          <a:prstGeom prst="wedgeRoundRectCallout">
            <a:avLst>
              <a:gd name="adj1" fmla="val -8750"/>
              <a:gd name="adj2" fmla="val 11145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.</a:t>
            </a:r>
            <a:r>
              <a:rPr lang="da-DK" altLang="da-DK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java</a:t>
            </a:r>
            <a:endParaRPr lang="en-US" altLang="da-DK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AutoShape 17">
            <a:extLst>
              <a:ext uri="{FF2B5EF4-FFF2-40B4-BE49-F238E27FC236}">
                <a16:creationId xmlns:a16="http://schemas.microsoft.com/office/drawing/2014/main" id="{6E1A0B29-4BEB-4890-9C9B-B53A82C5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80" y="697260"/>
            <a:ext cx="1524000" cy="457200"/>
          </a:xfrm>
          <a:prstGeom prst="wedgeRoundRectCallout">
            <a:avLst>
              <a:gd name="adj1" fmla="val -8750"/>
              <a:gd name="adj2" fmla="val 11145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javac</a:t>
            </a:r>
            <a:endParaRPr lang="en-US" altLang="da-DK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AutoShape 18">
            <a:extLst>
              <a:ext uri="{FF2B5EF4-FFF2-40B4-BE49-F238E27FC236}">
                <a16:creationId xmlns:a16="http://schemas.microsoft.com/office/drawing/2014/main" id="{31DF50D9-A007-4861-A1BC-488105FE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280" y="697260"/>
            <a:ext cx="1600200" cy="457200"/>
          </a:xfrm>
          <a:prstGeom prst="wedgeRoundRectCallout">
            <a:avLst>
              <a:gd name="adj1" fmla="val -10713"/>
              <a:gd name="adj2" fmla="val 9479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.class</a:t>
            </a:r>
            <a:endParaRPr lang="en-US" altLang="da-DK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3" name="AutoShape 19">
            <a:extLst>
              <a:ext uri="{FF2B5EF4-FFF2-40B4-BE49-F238E27FC236}">
                <a16:creationId xmlns:a16="http://schemas.microsoft.com/office/drawing/2014/main" id="{E047D594-A53F-4C2E-9B83-7155F8E6D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697260"/>
            <a:ext cx="1600200" cy="457200"/>
          </a:xfrm>
          <a:prstGeom prst="wedgeRoundRectCallout">
            <a:avLst>
              <a:gd name="adj1" fmla="val -62403"/>
              <a:gd name="adj2" fmla="val 10590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400" b="1" dirty="0">
                <a:solidFill>
                  <a:schemeClr val="tx1"/>
                </a:solidFill>
                <a:latin typeface="Courier" pitchFamily="2" charset="0"/>
              </a:rPr>
              <a:t>java</a:t>
            </a:r>
            <a:r>
              <a:rPr lang="en-US" altLang="da-DK" sz="2400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A2B71F47-0EDD-4279-AD04-FDF7F3AA7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480" y="2602260"/>
            <a:ext cx="2954338" cy="2678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21 iconst_0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22 istore 5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24 iload 5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26 iload 2 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27 if_icmpge     46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30 dload 3 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31 aload 1 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32 iload 5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34 daload  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35 invokestatic Math.sqrt:(D)D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38 dadd    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39 dstore 3      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40 iinc 5, 1</a:t>
            </a:r>
          </a:p>
          <a:p>
            <a:pPr eaLnBrk="1" hangingPunct="1"/>
            <a:r>
              <a:rPr lang="ro-RO" altLang="da-DK" sz="1200" b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43 goto 24</a:t>
            </a:r>
          </a:p>
        </p:txBody>
      </p:sp>
      <p:sp>
        <p:nvSpPr>
          <p:cNvPr id="46" name="Right Arrow 3">
            <a:extLst>
              <a:ext uri="{FF2B5EF4-FFF2-40B4-BE49-F238E27FC236}">
                <a16:creationId xmlns:a16="http://schemas.microsoft.com/office/drawing/2014/main" id="{75A4BCDE-CB3F-4959-A552-1B59C395FB73}"/>
              </a:ext>
            </a:extLst>
          </p:cNvPr>
          <p:cNvSpPr>
            <a:spLocks noChangeArrowheads="1"/>
          </p:cNvSpPr>
          <p:nvPr/>
        </p:nvSpPr>
        <p:spPr bwMode="auto">
          <a:xfrm rot="-2564371">
            <a:off x="96268" y="2340323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7" name="Right Arrow 28">
            <a:extLst>
              <a:ext uri="{FF2B5EF4-FFF2-40B4-BE49-F238E27FC236}">
                <a16:creationId xmlns:a16="http://schemas.microsoft.com/office/drawing/2014/main" id="{82D9258C-6416-4429-ACB3-10AA3BA75AD2}"/>
              </a:ext>
            </a:extLst>
          </p:cNvPr>
          <p:cNvSpPr>
            <a:spLocks noChangeArrowheads="1"/>
          </p:cNvSpPr>
          <p:nvPr/>
        </p:nvSpPr>
        <p:spPr bwMode="auto">
          <a:xfrm rot="-2564371">
            <a:off x="3674493" y="2330798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DF5B8DE7-9157-4C2A-B86B-0634BBA8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680" y="4873724"/>
            <a:ext cx="990600" cy="403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51" name="Oval 14">
            <a:extLst>
              <a:ext uri="{FF2B5EF4-FFF2-40B4-BE49-F238E27FC236}">
                <a16:creationId xmlns:a16="http://schemas.microsoft.com/office/drawing/2014/main" id="{DA2CAC66-AEE6-4002-9D1B-0C1E801E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565146"/>
            <a:ext cx="936104" cy="70817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43FCAC-DADD-4995-BE8E-3C5C9575800F}"/>
              </a:ext>
            </a:extLst>
          </p:cNvPr>
          <p:cNvSpPr txBox="1"/>
          <p:nvPr/>
        </p:nvSpPr>
        <p:spPr>
          <a:xfrm>
            <a:off x="6012160" y="2713484"/>
            <a:ext cx="253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JIT (Just In Time)</a:t>
            </a:r>
            <a:endParaRPr lang="da-DK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DB154A-E6A6-41B1-9016-23A4ADBC8443}"/>
              </a:ext>
            </a:extLst>
          </p:cNvPr>
          <p:cNvCxnSpPr>
            <a:cxnSpLocks/>
            <a:stCxn id="52" idx="0"/>
            <a:endCxn id="35" idx="2"/>
          </p:cNvCxnSpPr>
          <p:nvPr/>
        </p:nvCxnSpPr>
        <p:spPr>
          <a:xfrm flipH="1" flipV="1">
            <a:off x="6190680" y="2297460"/>
            <a:ext cx="1090353" cy="4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Box 4">
            <a:extLst>
              <a:ext uri="{FF2B5EF4-FFF2-40B4-BE49-F238E27FC236}">
                <a16:creationId xmlns:a16="http://schemas.microsoft.com/office/drawing/2014/main" id="{D5CAAFB1-CC11-4B8C-B08B-9010504DA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289548"/>
            <a:ext cx="2746400" cy="17543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19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xorl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ebx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,%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ebx</a:t>
            </a:r>
            <a:endParaRPr lang="en-US" altLang="da-DK" sz="1200" b="1" dirty="0">
              <a:solidFill>
                <a:schemeClr val="tx1"/>
              </a:solidFill>
              <a:latin typeface="Courier New" panose="02070309020205020404" pitchFamily="49" charset="0"/>
              <a:sym typeface="Symbol" pitchFamily="2" charset="2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1b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jmp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3a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1d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leal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0x00(%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ebp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),%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ebp</a:t>
            </a:r>
            <a:endParaRPr lang="en-US" altLang="da-DK" sz="1200" b="1" dirty="0">
              <a:solidFill>
                <a:schemeClr val="tx1"/>
              </a:solidFill>
              <a:latin typeface="Courier New" panose="02070309020205020404" pitchFamily="49" charset="0"/>
              <a:sym typeface="Symbol" pitchFamily="2" charset="2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20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fldl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0xec(%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ebp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)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23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cmpl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%ebx,0x0c(%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edi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)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26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jbe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49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2c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leal</a:t>
            </a:r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 0x10(%edi,%ebx,8),%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eax</a:t>
            </a:r>
            <a:endParaRPr lang="en-US" altLang="da-DK" sz="1200" b="1" dirty="0">
              <a:solidFill>
                <a:schemeClr val="tx1"/>
              </a:solidFill>
              <a:latin typeface="Courier New" panose="02070309020205020404" pitchFamily="49" charset="0"/>
              <a:sym typeface="Symbol" pitchFamily="2" charset="2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anose="02070309020205020404" pitchFamily="49" charset="0"/>
                <a:sym typeface="Symbol" pitchFamily="2" charset="2"/>
              </a:rPr>
              <a:t>…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A06D66C4-9CB6-496C-A580-A3B61EC6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122" y="4761646"/>
            <a:ext cx="92087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da-DK" sz="2000" dirty="0">
                <a:solidFill>
                  <a:schemeClr val="tx1"/>
                </a:solidFill>
              </a:rPr>
              <a:t>x86</a:t>
            </a:r>
          </a:p>
        </p:txBody>
      </p:sp>
    </p:spTree>
    <p:extLst>
      <p:ext uri="{BB962C8B-B14F-4D97-AF65-F5344CB8AC3E}">
        <p14:creationId xmlns:p14="http://schemas.microsoft.com/office/powerpoint/2010/main" val="26698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2" grpId="0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Master_powerpoint_bredformat">
  <a:themeElements>
    <a:clrScheme name="IT-Universitetet">
      <a:dk1>
        <a:sysClr val="windowText" lastClr="000000"/>
      </a:dk1>
      <a:lt1>
        <a:sysClr val="window" lastClr="FFFFFF"/>
      </a:lt1>
      <a:dk2>
        <a:srgbClr val="8D408E"/>
      </a:dk2>
      <a:lt2>
        <a:srgbClr val="C3C5BB"/>
      </a:lt2>
      <a:accent1>
        <a:srgbClr val="A5CBDA"/>
      </a:accent1>
      <a:accent2>
        <a:srgbClr val="FFCC00"/>
      </a:accent2>
      <a:accent3>
        <a:srgbClr val="E2007A"/>
      </a:accent3>
      <a:accent4>
        <a:srgbClr val="009EE0"/>
      </a:accent4>
      <a:accent5>
        <a:srgbClr val="675D9E"/>
      </a:accent5>
      <a:accent6>
        <a:srgbClr val="708B96"/>
      </a:accent6>
      <a:hlink>
        <a:srgbClr val="009EE0"/>
      </a:hlink>
      <a:folHlink>
        <a:srgbClr val="E200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powerpoint eng bredNY09 pot</Template>
  <TotalTime>9807</TotalTime>
  <Words>3673</Words>
  <Application>Microsoft Office PowerPoint</Application>
  <PresentationFormat>On-screen Show (16:10)</PresentationFormat>
  <Paragraphs>601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Lucida Console</vt:lpstr>
      <vt:lpstr>NimbusRomNo9L-Regu</vt:lpstr>
      <vt:lpstr>Verdana</vt:lpstr>
      <vt:lpstr>Master_powerpoint_bredformat</vt:lpstr>
      <vt:lpstr>PowerPoint Presentation</vt:lpstr>
      <vt:lpstr>Motivations for Concurrency</vt:lpstr>
      <vt:lpstr>Motivation  for performance measurements - 1</vt:lpstr>
      <vt:lpstr>Motivation  for performance measurements - 2</vt:lpstr>
      <vt:lpstr>Agenda</vt:lpstr>
      <vt:lpstr>Agenda</vt:lpstr>
      <vt:lpstr>(Performance) Measurements</vt:lpstr>
      <vt:lpstr>Example: measuring a (simple) function</vt:lpstr>
      <vt:lpstr>Java compiler and virtual machine</vt:lpstr>
      <vt:lpstr>Agenda</vt:lpstr>
      <vt:lpstr>Benchmarking note</vt:lpstr>
      <vt:lpstr>Example: measuring a simple function</vt:lpstr>
      <vt:lpstr>The Timer class (in Benchmark.java)</vt:lpstr>
      <vt:lpstr>Automating multiple runs (Mark3)</vt:lpstr>
      <vt:lpstr>What is the running time?</vt:lpstr>
      <vt:lpstr>Standard deviation/variance</vt:lpstr>
      <vt:lpstr>Normal distribution</vt:lpstr>
      <vt:lpstr>Outliers</vt:lpstr>
      <vt:lpstr>Agenda</vt:lpstr>
      <vt:lpstr>Computing the variance</vt:lpstr>
      <vt:lpstr>The two formulas give the same result</vt:lpstr>
      <vt:lpstr>Warning</vt:lpstr>
      <vt:lpstr>Digit loss</vt:lpstr>
      <vt:lpstr>Digit loss</vt:lpstr>
      <vt:lpstr>Mark5 - computes mean and variance</vt:lpstr>
      <vt:lpstr>Mark5 - computes mean and variance</vt:lpstr>
      <vt:lpstr>Mark 6</vt:lpstr>
      <vt:lpstr>Mark6 - introducing a functional argument</vt:lpstr>
      <vt:lpstr>Example use of Mark6</vt:lpstr>
      <vt:lpstr>Mark7 - printing only final values</vt:lpstr>
      <vt:lpstr>Agenda</vt:lpstr>
      <vt:lpstr>Thread creation</vt:lpstr>
      <vt:lpstr>Creating an object</vt:lpstr>
      <vt:lpstr>Thread create + start</vt:lpstr>
      <vt:lpstr>Agenda</vt:lpstr>
      <vt:lpstr>Algorithms for parallel computing</vt:lpstr>
      <vt:lpstr>Multi-threaded version of Quicksort</vt:lpstr>
      <vt:lpstr>Mark 8 Quicksort</vt:lpstr>
      <vt:lpstr>Multithreaded version of CountPrimes</vt:lpstr>
      <vt:lpstr>Mark7 Count Primes</vt:lpstr>
      <vt:lpstr>To be continued in week 6</vt:lpstr>
    </vt:vector>
  </TitlesOfParts>
  <Company>GrafikDesign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Staunstrup</dc:creator>
  <cp:lastModifiedBy>Jørgen Staunstrup</cp:lastModifiedBy>
  <cp:revision>32</cp:revision>
  <cp:lastPrinted>2021-09-12T06:09:00Z</cp:lastPrinted>
  <dcterms:created xsi:type="dcterms:W3CDTF">2021-08-01T05:59:53Z</dcterms:created>
  <dcterms:modified xsi:type="dcterms:W3CDTF">2021-09-12T08:06:34Z</dcterms:modified>
</cp:coreProperties>
</file>