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78" r:id="rId18"/>
    <p:sldId id="279" r:id="rId19"/>
    <p:sldId id="272" r:id="rId20"/>
    <p:sldId id="283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8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4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0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0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EBA6-BE2E-4229-A0EE-307FBE30F7E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" Type="http://schemas.openxmlformats.org/officeDocument/2006/relationships/image" Target="../media/image13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1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&#25552;&#20132;&#37038;&#31665;&#20026;dbms2018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30.png"/><Relationship Id="rId7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34.png"/><Relationship Id="rId5" Type="http://schemas.openxmlformats.org/officeDocument/2006/relationships/image" Target="../media/image291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Flylsh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6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21670" y="1122756"/>
            <a:ext cx="15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产生投影矩阵，将投影矩阵按页存储在磁盘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005849" y="2600084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71034" y="3349765"/>
            <a:ext cx="352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投影只是简单地计算内积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7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号 3"/>
          <p:cNvSpPr/>
          <p:nvPr/>
        </p:nvSpPr>
        <p:spPr>
          <a:xfrm>
            <a:off x="861849" y="77551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flipH="1">
            <a:off x="3400098" y="77550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6442" y="775509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2" y="775509"/>
                <a:ext cx="2538249" cy="395045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56441" y="2074453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6441" y="1594718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1" y="1594718"/>
                <a:ext cx="2538249" cy="395045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6441" y="2383591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1" y="2383591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56441" y="1251472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8676" y="126124"/>
            <a:ext cx="29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投影：</a:t>
            </a:r>
            <a:endParaRPr lang="zh-CN" altLang="en-US" dirty="0"/>
          </a:p>
        </p:txBody>
      </p:sp>
      <p:sp>
        <p:nvSpPr>
          <p:cNvPr id="15" name="左中括号 14"/>
          <p:cNvSpPr/>
          <p:nvPr/>
        </p:nvSpPr>
        <p:spPr>
          <a:xfrm>
            <a:off x="3746939" y="77551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中括号 15"/>
          <p:cNvSpPr/>
          <p:nvPr/>
        </p:nvSpPr>
        <p:spPr>
          <a:xfrm flipH="1">
            <a:off x="4088527" y="77550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841533" y="775509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3" y="775509"/>
                <a:ext cx="446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841532" y="2074453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841531" y="1594718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1" y="1594718"/>
                <a:ext cx="54128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841531" y="2383591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1" y="2383591"/>
                <a:ext cx="4466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3841531" y="1251472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16976" y="1673408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23" name="左中括号 22"/>
          <p:cNvSpPr/>
          <p:nvPr/>
        </p:nvSpPr>
        <p:spPr>
          <a:xfrm>
            <a:off x="4824251" y="77551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 flipH="1">
            <a:off x="5165839" y="77550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18845" y="775509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5" y="775509"/>
                <a:ext cx="446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4918844" y="2074453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18843" y="1594718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3" y="1594718"/>
                <a:ext cx="54128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918843" y="2383591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3" y="2383591"/>
                <a:ext cx="4466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4918843" y="1251472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175641" y="304800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84435" y="3457903"/>
            <a:ext cx="1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投影矩阵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386961" y="3456351"/>
            <a:ext cx="1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输入向量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022833" y="304800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416976" y="3462779"/>
            <a:ext cx="145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输出向量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5121167" y="3052876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169572" y="672662"/>
            <a:ext cx="56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当使用果蝇投影矩阵时，则可以将普通投影的相乘相加运算转化为简单的加法运算。</a:t>
            </a:r>
            <a:endParaRPr lang="zh-CN" altLang="en-US" dirty="0"/>
          </a:p>
        </p:txBody>
      </p:sp>
      <p:sp>
        <p:nvSpPr>
          <p:cNvPr id="41" name="左中括号 40"/>
          <p:cNvSpPr/>
          <p:nvPr/>
        </p:nvSpPr>
        <p:spPr>
          <a:xfrm>
            <a:off x="7186454" y="2098762"/>
            <a:ext cx="160279" cy="453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/>
          <p:cNvSpPr/>
          <p:nvPr/>
        </p:nvSpPr>
        <p:spPr>
          <a:xfrm flipH="1">
            <a:off x="8562647" y="2063817"/>
            <a:ext cx="154367" cy="4885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250165" y="2140920"/>
                <a:ext cx="139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0  1  0  0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65" y="2140920"/>
                <a:ext cx="1391309" cy="369332"/>
              </a:xfrm>
              <a:prstGeom prst="rect">
                <a:avLst/>
              </a:prstGeom>
              <a:blipFill>
                <a:blip r:embed="rId11"/>
                <a:stretch>
                  <a:fillRect r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中括号 47"/>
          <p:cNvSpPr/>
          <p:nvPr/>
        </p:nvSpPr>
        <p:spPr>
          <a:xfrm>
            <a:off x="9025098" y="1391242"/>
            <a:ext cx="164888" cy="18813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中括号 48"/>
          <p:cNvSpPr/>
          <p:nvPr/>
        </p:nvSpPr>
        <p:spPr>
          <a:xfrm flipH="1">
            <a:off x="9482297" y="1391242"/>
            <a:ext cx="154381" cy="18813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114437" y="2039585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37" y="2039585"/>
                <a:ext cx="5412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9660982" y="2109722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9950013" y="2074453"/>
                <a:ext cx="1082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013" y="2074453"/>
                <a:ext cx="108256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9101296" y="1415248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296" y="1415248"/>
                <a:ext cx="5412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9095393" y="1740390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93" y="1740390"/>
                <a:ext cx="5412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9103928" y="2355884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28" y="2355884"/>
                <a:ext cx="54128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9114437" y="2651012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37" y="2651012"/>
                <a:ext cx="5412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9124625" y="2927266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625" y="2927266"/>
                <a:ext cx="54128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/>
          <p:cNvSpPr txBox="1"/>
          <p:nvPr/>
        </p:nvSpPr>
        <p:spPr>
          <a:xfrm>
            <a:off x="6327554" y="3527597"/>
            <a:ext cx="462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因此，没必要存储整个果蝇投影矩阵，只需存储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的下标，计算投影时，把输入向量对应下标的分量相加即可。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animBg="1"/>
      <p:bldP spid="45" grpId="0"/>
      <p:bldP spid="48" grpId="0" animBg="1"/>
      <p:bldP spid="49" grpId="0" animBg="1"/>
      <p:bldP spid="52" grpId="0"/>
      <p:bldP spid="55" grpId="0"/>
      <p:bldP spid="60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75" y="126124"/>
            <a:ext cx="679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必要的处理（针对果蝇哈希）：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包括：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保留长度为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输出向量。</a:t>
            </a:r>
            <a:endParaRPr lang="en-US" altLang="zh-CN" dirty="0" smtClean="0"/>
          </a:p>
        </p:txBody>
      </p:sp>
      <p:sp>
        <p:nvSpPr>
          <p:cNvPr id="3" name="左中括号 2"/>
          <p:cNvSpPr/>
          <p:nvPr/>
        </p:nvSpPr>
        <p:spPr>
          <a:xfrm>
            <a:off x="1513490" y="3276972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flipH="1">
            <a:off x="4051739" y="327697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08083" y="3276971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8      9      2      3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83" y="3276971"/>
                <a:ext cx="25382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V="1">
            <a:off x="4561490" y="4382814"/>
            <a:ext cx="1965434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65986" y="3906993"/>
            <a:ext cx="998483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2771324" y="1722680"/>
            <a:ext cx="211767" cy="2727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5400000">
            <a:off x="7531454" y="2327106"/>
            <a:ext cx="187597" cy="14714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96206" y="2581219"/>
            <a:ext cx="9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6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41472" y="2522869"/>
            <a:ext cx="7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8675" y="3672016"/>
            <a:ext cx="12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哈希后的向量矩阵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08082" y="3192282"/>
            <a:ext cx="451946" cy="23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93727" y="3176646"/>
            <a:ext cx="451946" cy="23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2268" y="3204224"/>
            <a:ext cx="451946" cy="23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34055" y="6262696"/>
            <a:ext cx="20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个下标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1933903" y="5665076"/>
            <a:ext cx="562303" cy="58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659116" y="5700914"/>
            <a:ext cx="1" cy="52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050628" y="5647446"/>
            <a:ext cx="557048" cy="58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615964" y="3799965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3      1      5      4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4" y="3799965"/>
                <a:ext cx="25382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15964" y="4404719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7      3      7      2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4" y="4404719"/>
                <a:ext cx="25382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639613" y="492771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2      8      3      5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13" y="4927714"/>
                <a:ext cx="25382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中括号 40"/>
          <p:cNvSpPr/>
          <p:nvPr/>
        </p:nvSpPr>
        <p:spPr>
          <a:xfrm>
            <a:off x="6847489" y="330168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/>
          <p:cNvSpPr/>
          <p:nvPr/>
        </p:nvSpPr>
        <p:spPr>
          <a:xfrm flipH="1">
            <a:off x="8274266" y="331075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942083" y="3301687"/>
                <a:ext cx="1332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9 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83" y="3301687"/>
                <a:ext cx="1332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949963" y="3824681"/>
                <a:ext cx="132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1 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63" y="3824681"/>
                <a:ext cx="13243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949963" y="4429435"/>
                <a:ext cx="132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3 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63" y="4429435"/>
                <a:ext cx="13243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973612" y="4952430"/>
                <a:ext cx="1387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8 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12" y="4952430"/>
                <a:ext cx="13873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78674" y="1558218"/>
            <a:ext cx="6348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应用</a:t>
            </a:r>
            <a:r>
              <a:rPr lang="en-US" altLang="zh-CN" dirty="0"/>
              <a:t>random</a:t>
            </a:r>
            <a:r>
              <a:rPr lang="zh-CN" altLang="en-US" dirty="0"/>
              <a:t>机制，把</a:t>
            </a:r>
            <a:r>
              <a:rPr lang="zh-CN" altLang="en-US" dirty="0" smtClean="0"/>
              <a:t>每个哈希后的向量的长度由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，注意对</a:t>
            </a:r>
            <a:r>
              <a:rPr lang="zh-CN" altLang="en-US" dirty="0"/>
              <a:t>每个向量随机选取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分量的位置（下标）应相同。</a:t>
            </a:r>
          </a:p>
        </p:txBody>
      </p:sp>
    </p:spTree>
    <p:extLst>
      <p:ext uri="{BB962C8B-B14F-4D97-AF65-F5344CB8AC3E}">
        <p14:creationId xmlns:p14="http://schemas.microsoft.com/office/powerpoint/2010/main" val="14236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2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38" grpId="0"/>
      <p:bldP spid="39" grpId="0"/>
      <p:bldP spid="40" grpId="0"/>
      <p:bldP spid="41" grpId="0" animBg="1"/>
      <p:bldP spid="42" grpId="0" animBg="1"/>
      <p:bldP spid="43" grpId="0"/>
      <p:bldP spid="47" grpId="0"/>
      <p:bldP spid="48" grpId="0"/>
      <p:bldP spid="4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74" y="126124"/>
            <a:ext cx="1096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必要的处理：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应用</a:t>
            </a:r>
            <a:r>
              <a:rPr lang="en-US" altLang="zh-CN" dirty="0"/>
              <a:t>WTA</a:t>
            </a:r>
            <a:r>
              <a:rPr lang="zh-CN" altLang="en-US" dirty="0" smtClean="0"/>
              <a:t>机制，保留哈希后的向量中最大的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个分量，其余分量置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得到的矩阵是稀疏矩阵，可以只存储有效数据（非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数据）。</a:t>
            </a:r>
            <a:endParaRPr lang="en-US" altLang="zh-CN" dirty="0" smtClean="0"/>
          </a:p>
        </p:txBody>
      </p:sp>
      <p:sp>
        <p:nvSpPr>
          <p:cNvPr id="5" name="左中括号 4"/>
          <p:cNvSpPr/>
          <p:nvPr/>
        </p:nvSpPr>
        <p:spPr>
          <a:xfrm>
            <a:off x="567559" y="348063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 flipH="1">
            <a:off x="3105808" y="348063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2152" y="3480630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8      9      2      3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2" y="3480630"/>
                <a:ext cx="25382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426370" y="4608378"/>
            <a:ext cx="1135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32634" y="4188290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WTA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59819" y="2680437"/>
            <a:ext cx="101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6</a:t>
            </a:r>
          </a:p>
          <a:p>
            <a:r>
              <a:rPr lang="en-US" altLang="zh-CN" dirty="0" smtClean="0"/>
              <a:t>k  = 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70033" y="400362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3      1      5      4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3" y="4003624"/>
                <a:ext cx="25382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0033" y="4608378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7      3      7      2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3" y="4608378"/>
                <a:ext cx="25382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93682" y="5131373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2      8      3      5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2" y="5131373"/>
                <a:ext cx="25382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中括号 33"/>
          <p:cNvSpPr/>
          <p:nvPr/>
        </p:nvSpPr>
        <p:spPr>
          <a:xfrm>
            <a:off x="4677092" y="3471827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 flipH="1">
            <a:off x="7215341" y="3471826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771685" y="3471826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0      8      9      0      0      5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85" y="3471826"/>
                <a:ext cx="25382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779566" y="3994820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0      0      5      0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66" y="3994820"/>
                <a:ext cx="25382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779566" y="459957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0      7      0      7      0      6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66" y="4599574"/>
                <a:ext cx="25382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803215" y="5122569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0      8      0      5    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15" y="5122569"/>
                <a:ext cx="25382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/>
          <p:nvPr/>
        </p:nvCxnSpPr>
        <p:spPr>
          <a:xfrm>
            <a:off x="7497813" y="4589063"/>
            <a:ext cx="1135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663340" y="4160171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42" name="左中括号 41"/>
          <p:cNvSpPr/>
          <p:nvPr/>
        </p:nvSpPr>
        <p:spPr>
          <a:xfrm>
            <a:off x="8748535" y="3452512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/>
          <p:cNvSpPr/>
          <p:nvPr/>
        </p:nvSpPr>
        <p:spPr>
          <a:xfrm flipH="1">
            <a:off x="11286784" y="345251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843128" y="3452511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0      1      1      0      0      1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28" y="3452511"/>
                <a:ext cx="25382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51009" y="3975505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1      0      0      1      0      1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09" y="3975505"/>
                <a:ext cx="25382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851009" y="4580259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0      1      0      1      0      1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09" y="4580259"/>
                <a:ext cx="25382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8874658" y="510325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1      0      1      0      1      0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658" y="5103254"/>
                <a:ext cx="25382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78674" y="1552689"/>
            <a:ext cx="1076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应用</a:t>
            </a:r>
            <a:r>
              <a:rPr lang="en-US" altLang="zh-CN" dirty="0"/>
              <a:t>binary</a:t>
            </a:r>
            <a:r>
              <a:rPr lang="zh-CN" altLang="en-US" dirty="0"/>
              <a:t>机制，</a:t>
            </a:r>
            <a:r>
              <a:rPr lang="zh-CN" altLang="en-US" dirty="0" smtClean="0"/>
              <a:t>保留哈希后向量</a:t>
            </a:r>
            <a:r>
              <a:rPr lang="zh-CN" altLang="en-US" dirty="0"/>
              <a:t>中最大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分量，并把他们置</a:t>
            </a:r>
            <a:r>
              <a:rPr lang="en-US" altLang="zh-CN" dirty="0"/>
              <a:t>1</a:t>
            </a:r>
            <a:r>
              <a:rPr lang="zh-CN" altLang="en-US" dirty="0"/>
              <a:t>，其余分量置</a:t>
            </a:r>
            <a:r>
              <a:rPr lang="en-US" altLang="zh-CN" dirty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/>
      <p:bldP spid="45" grpId="0"/>
      <p:bldP spid="46" grpId="0"/>
      <p:bldP spid="4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21670" y="1122756"/>
            <a:ext cx="15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</a:t>
            </a:r>
            <a:r>
              <a:rPr lang="zh-CN" altLang="en-US" dirty="0" smtClean="0"/>
              <a:t>磁盘。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9392" y="2438374"/>
            <a:ext cx="7388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该过程结束后，磁盘上应有以下数据：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原始数据。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预处理后的数据。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高斯投影矩阵和果蝇投影矩阵。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使用高斯投影矩阵哈希后的数据。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使用果蝇投影矩阵哈希后的数据。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基于果蝇投影矩阵哈希后，应用了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机制的数据。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基于果蝇投影矩阵哈希</a:t>
            </a:r>
            <a:r>
              <a:rPr lang="zh-CN" altLang="en-US" dirty="0" smtClean="0"/>
              <a:t>后，</a:t>
            </a:r>
            <a:r>
              <a:rPr lang="zh-CN" altLang="en-US" dirty="0"/>
              <a:t>应用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WTA</a:t>
            </a:r>
            <a:r>
              <a:rPr lang="zh-CN" altLang="en-US" dirty="0" smtClean="0"/>
              <a:t>机制</a:t>
            </a:r>
            <a:r>
              <a:rPr lang="zh-CN" altLang="en-US" dirty="0"/>
              <a:t>的数据。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基于果蝇投影矩阵哈希</a:t>
            </a:r>
            <a:r>
              <a:rPr lang="zh-CN" altLang="en-US" dirty="0" smtClean="0"/>
              <a:t>后，</a:t>
            </a:r>
            <a:r>
              <a:rPr lang="zh-CN" altLang="en-US" dirty="0"/>
              <a:t>应用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机制</a:t>
            </a:r>
            <a:r>
              <a:rPr lang="zh-CN" altLang="en-US" dirty="0"/>
              <a:t>的数据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392" y="5274527"/>
            <a:ext cx="748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上述四个过程可以同时进行。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3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二、处理</a:t>
            </a:r>
            <a:r>
              <a:rPr lang="zh-CN" altLang="en-US" dirty="0" smtClean="0"/>
              <a:t>查询（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分）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56839" y="527831"/>
            <a:ext cx="11184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目标</a:t>
            </a:r>
            <a:r>
              <a:rPr lang="zh-CN" altLang="en-US" dirty="0" smtClean="0"/>
              <a:t>：给定一个查询点，表示为原始向量，完成以下查询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返回原始点集中距离</a:t>
            </a:r>
            <a:r>
              <a:rPr lang="zh-CN" altLang="en-US" dirty="0"/>
              <a:t>查询点</a:t>
            </a:r>
            <a:r>
              <a:rPr lang="zh-CN" altLang="en-US" dirty="0" smtClean="0"/>
              <a:t>点最近的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个点（</a:t>
            </a:r>
            <a:r>
              <a:rPr lang="en-US" altLang="zh-CN" dirty="0" smtClean="0"/>
              <a:t>KNN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id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返回处理后的点集中距离查询点点</a:t>
            </a:r>
            <a:r>
              <a:rPr lang="zh-CN" altLang="en-US" dirty="0"/>
              <a:t>最近的</a:t>
            </a:r>
            <a:r>
              <a:rPr lang="en-US" altLang="zh-CN" dirty="0"/>
              <a:t>K</a:t>
            </a:r>
            <a:r>
              <a:rPr lang="zh-CN" altLang="en-US" dirty="0"/>
              <a:t>个点（</a:t>
            </a:r>
            <a:r>
              <a:rPr lang="en-US" altLang="zh-CN" dirty="0"/>
              <a:t>KNN</a:t>
            </a:r>
            <a:r>
              <a:rPr lang="zh-CN" altLang="en-US" dirty="0"/>
              <a:t>）的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（注意要对查询点做预处理）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使用高斯投影矩阵哈希，返回查询点的近似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使用果蝇投影矩阵哈希后，用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做处理，返回查询点的近似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使用果蝇投影矩阵哈希后，用</a:t>
            </a:r>
            <a:r>
              <a:rPr lang="en-US" altLang="zh-CN" dirty="0"/>
              <a:t>WTA</a:t>
            </a:r>
            <a:r>
              <a:rPr lang="zh-CN" altLang="en-US" dirty="0" smtClean="0"/>
              <a:t>做处理，返回查询点的近似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使用果蝇投影矩阵哈希后，用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做处理，返回查询点的近似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距离计算使用欧式距离。</a:t>
            </a:r>
            <a:endParaRPr lang="en-US" altLang="zh-CN" dirty="0" smtClean="0"/>
          </a:p>
        </p:txBody>
      </p:sp>
      <p:sp>
        <p:nvSpPr>
          <p:cNvPr id="15" name="椭圆 14"/>
          <p:cNvSpPr/>
          <p:nvPr/>
        </p:nvSpPr>
        <p:spPr>
          <a:xfrm>
            <a:off x="1591801" y="4321776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42477" y="4284382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09181" y="5424754"/>
            <a:ext cx="215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6839" y="5204970"/>
            <a:ext cx="12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algn="ctr"/>
            <a:r>
              <a:rPr lang="zh-CN" altLang="en-US" dirty="0"/>
              <a:t>维</a:t>
            </a:r>
            <a:r>
              <a:rPr lang="zh-CN" altLang="en-US" dirty="0" smtClean="0"/>
              <a:t>度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624877" y="5189933"/>
            <a:ext cx="139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哈希后数据</a:t>
            </a:r>
            <a:endParaRPr lang="en-US" altLang="zh-CN" dirty="0" smtClean="0"/>
          </a:p>
          <a:p>
            <a:pPr algn="ctr"/>
            <a:r>
              <a:rPr lang="zh-CN" altLang="en-US" dirty="0"/>
              <a:t>维</a:t>
            </a:r>
            <a:r>
              <a:rPr lang="zh-CN" altLang="en-US" dirty="0" smtClean="0"/>
              <a:t>度</a:t>
            </a:r>
            <a:r>
              <a:rPr lang="en-US" altLang="zh-CN" dirty="0" smtClean="0"/>
              <a:t>k</a:t>
            </a:r>
          </a:p>
        </p:txBody>
      </p:sp>
      <p:sp>
        <p:nvSpPr>
          <p:cNvPr id="20" name="椭圆 19"/>
          <p:cNvSpPr/>
          <p:nvPr/>
        </p:nvSpPr>
        <p:spPr>
          <a:xfrm>
            <a:off x="2738259" y="4864770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74807" y="5006647"/>
            <a:ext cx="13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投影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964231" y="4701857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97282" y="6204832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30506" y="5952592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056478" y="5716107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89529" y="4486397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075231" y="5007933"/>
            <a:ext cx="93765" cy="86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47825" y="5423508"/>
            <a:ext cx="11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查询向量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3168996" y="5127948"/>
            <a:ext cx="72957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676962" y="5662137"/>
            <a:ext cx="93765" cy="86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8924" y="5909268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24896" y="5746355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60128" y="5050623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986100" y="4887710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0794" y="3768439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例如要返回</a:t>
            </a:r>
            <a:r>
              <a:rPr lang="zh-CN" altLang="en-US" dirty="0" smtClean="0"/>
              <a:t>近似</a:t>
            </a:r>
            <a:r>
              <a:rPr lang="en-US" altLang="zh-CN" dirty="0"/>
              <a:t>2</a:t>
            </a:r>
            <a:r>
              <a:rPr lang="en-US" altLang="zh-CN" dirty="0" smtClean="0"/>
              <a:t>NN</a:t>
            </a:r>
            <a:r>
              <a:rPr lang="zh-CN" altLang="en-US" dirty="0"/>
              <a:t>（使用高斯投影）：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7495244" y="4516544"/>
            <a:ext cx="1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查询向量哈希后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770727" y="5183340"/>
            <a:ext cx="39505" cy="3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748425" y="5617533"/>
            <a:ext cx="504746" cy="5201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85794" y="5895578"/>
            <a:ext cx="1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返回这两个点的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3" idx="1"/>
          </p:cNvCxnSpPr>
          <p:nvPr/>
        </p:nvCxnSpPr>
        <p:spPr>
          <a:xfrm flipH="1" flipV="1">
            <a:off x="8335252" y="5965457"/>
            <a:ext cx="650542" cy="25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3" grpId="0"/>
      <p:bldP spid="32" grpId="0" animBg="1"/>
      <p:bldP spid="34" grpId="0" animBg="1"/>
      <p:bldP spid="35" grpId="0" animBg="1"/>
      <p:bldP spid="36" grpId="0" animBg="1"/>
      <p:bldP spid="37" grpId="0" animBg="1"/>
      <p:bldP spid="2" grpId="0"/>
      <p:bldP spid="28" grpId="0"/>
      <p:bldP spid="31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839" y="484657"/>
            <a:ext cx="1092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基于上述实现的查询接口，完成以下实验：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仿照论文中的实验，自行设计完成实验，</a:t>
            </a:r>
            <a:r>
              <a:rPr lang="zh-CN" altLang="en-US" dirty="0"/>
              <a:t>填写</a:t>
            </a:r>
            <a:r>
              <a:rPr lang="zh-CN" altLang="en-US" dirty="0" smtClean="0"/>
              <a:t>下</a:t>
            </a:r>
            <a:r>
              <a:rPr lang="zh-CN" altLang="en-US" dirty="0" smtClean="0"/>
              <a:t>表（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10878"/>
              </p:ext>
            </p:extLst>
          </p:nvPr>
        </p:nvGraphicFramePr>
        <p:xfrm>
          <a:off x="356839" y="1533705"/>
          <a:ext cx="1014761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678">
                  <a:extLst>
                    <a:ext uri="{9D8B030D-6E8A-4147-A177-3AD203B41FA5}">
                      <a16:colId xmlns:a16="http://schemas.microsoft.com/office/drawing/2014/main" val="3215030775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2139374541"/>
                    </a:ext>
                  </a:extLst>
                </a:gridCol>
                <a:gridCol w="2620536">
                  <a:extLst>
                    <a:ext uri="{9D8B030D-6E8A-4147-A177-3AD203B41FA5}">
                      <a16:colId xmlns:a16="http://schemas.microsoft.com/office/drawing/2014/main" val="4270228820"/>
                    </a:ext>
                  </a:extLst>
                </a:gridCol>
                <a:gridCol w="2709747">
                  <a:extLst>
                    <a:ext uri="{9D8B030D-6E8A-4147-A177-3AD203B41FA5}">
                      <a16:colId xmlns:a16="http://schemas.microsoft.com/office/drawing/2014/main" val="293733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查询所需时间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mAP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zh-CN" altLang="en-US" dirty="0" smtClean="0"/>
                        <a:t>以原始数据的</a:t>
                      </a:r>
                      <a:r>
                        <a:rPr lang="en-US" altLang="zh-CN" dirty="0" smtClean="0"/>
                        <a:t>KNN</a:t>
                      </a:r>
                      <a:r>
                        <a:rPr lang="zh-CN" altLang="en-US" dirty="0" smtClean="0"/>
                        <a:t>作为真正</a:t>
                      </a:r>
                      <a:r>
                        <a:rPr lang="en-US" altLang="zh-CN" dirty="0" smtClean="0"/>
                        <a:t>KNN)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mAP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zh-CN" altLang="en-US" dirty="0" smtClean="0"/>
                        <a:t>以使用处理后数据的</a:t>
                      </a:r>
                      <a:r>
                        <a:rPr lang="en-US" altLang="zh-CN" dirty="0" smtClean="0"/>
                        <a:t>KNN</a:t>
                      </a:r>
                      <a:r>
                        <a:rPr lang="zh-CN" altLang="en-US" dirty="0" smtClean="0"/>
                        <a:t>作为真正</a:t>
                      </a:r>
                      <a:r>
                        <a:rPr lang="en-US" altLang="zh-CN" dirty="0" smtClean="0"/>
                        <a:t>KNN)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8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真正</a:t>
                      </a:r>
                      <a:r>
                        <a:rPr lang="en-US" altLang="zh-CN" dirty="0" smtClean="0"/>
                        <a:t>KNN (</a:t>
                      </a:r>
                      <a:r>
                        <a:rPr lang="zh-CN" altLang="en-US" dirty="0" smtClean="0"/>
                        <a:t>使用原始数据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2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真正</a:t>
                      </a:r>
                      <a:r>
                        <a:rPr lang="en-US" altLang="zh-CN" dirty="0" smtClean="0"/>
                        <a:t>KNN (</a:t>
                      </a:r>
                      <a:r>
                        <a:rPr lang="zh-CN" altLang="en-US" dirty="0" smtClean="0"/>
                        <a:t>使用处理后数据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</a:t>
                      </a:r>
                      <a:r>
                        <a:rPr lang="en-US" altLang="zh-CN" dirty="0" err="1" smtClean="0"/>
                        <a:t>gaussian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9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 + random)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0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 + WTA)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 + binary)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9422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6839" y="5172382"/>
            <a:ext cx="1056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每次实验，查询点个数为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K=200</a:t>
            </a:r>
            <a:r>
              <a:rPr lang="zh-CN" altLang="en-US" dirty="0" smtClean="0"/>
              <a:t>，哈希后向量维度</a:t>
            </a:r>
            <a:r>
              <a:rPr lang="en-US" altLang="zh-CN" dirty="0" smtClean="0"/>
              <a:t>k=32</a:t>
            </a:r>
            <a:r>
              <a:rPr lang="zh-CN" altLang="en-US" dirty="0" smtClean="0"/>
              <a:t>，果蝇哈希后向量维度</a:t>
            </a:r>
            <a:r>
              <a:rPr lang="en-US" altLang="zh-CN" dirty="0" smtClean="0"/>
              <a:t>m=10d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对于每个实验，重复实验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次，每次重复使用不同的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个查询点，最后的时间和</a:t>
            </a:r>
            <a:r>
              <a:rPr lang="en-US" altLang="zh-CN" dirty="0" err="1" smtClean="0"/>
              <a:t>mAP</a:t>
            </a:r>
            <a:r>
              <a:rPr lang="zh-CN" altLang="en-US" dirty="0" smtClean="0"/>
              <a:t>取平均值。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查询点的生成，可以是随机从原始数据中抽取，抽取时，可以只抽取保存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来找到真正的查询向量。</a:t>
            </a:r>
            <a:endParaRPr lang="en-US" altLang="zh-CN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5178069" y="2193723"/>
            <a:ext cx="5326380" cy="74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78069" y="2570913"/>
            <a:ext cx="261747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95539" y="2193723"/>
            <a:ext cx="2708910" cy="35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2564340"/>
            <a:ext cx="4745280" cy="29868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815" y="111512"/>
            <a:ext cx="1037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</a:t>
            </a:r>
            <a:r>
              <a:rPr lang="zh-CN" altLang="en-US" dirty="0" smtClean="0"/>
              <a:t>的计算：</a:t>
            </a:r>
            <a:endParaRPr lang="en-US" altLang="zh-CN" dirty="0" smtClean="0"/>
          </a:p>
          <a:p>
            <a:r>
              <a:rPr lang="en-US" altLang="zh-CN" dirty="0" err="1" smtClean="0"/>
              <a:t>mAP</a:t>
            </a:r>
            <a:r>
              <a:rPr lang="zh-CN" altLang="en-US" dirty="0" smtClean="0"/>
              <a:t>即</a:t>
            </a:r>
            <a:r>
              <a:rPr lang="en-US" altLang="zh-CN" dirty="0"/>
              <a:t>mean </a:t>
            </a:r>
            <a:r>
              <a:rPr lang="en-US" altLang="zh-CN" dirty="0" smtClean="0"/>
              <a:t>Average Precision</a:t>
            </a:r>
            <a:r>
              <a:rPr lang="zh-CN" altLang="en-US" dirty="0" smtClean="0"/>
              <a:t>，就是</a:t>
            </a:r>
            <a:r>
              <a:rPr lang="en-US" altLang="zh-CN" dirty="0"/>
              <a:t>Average 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的平均值，在本次实验中，</a:t>
            </a:r>
            <a:r>
              <a:rPr lang="en-US" altLang="zh-CN" dirty="0"/>
              <a:t> Average Precision</a:t>
            </a:r>
            <a:r>
              <a:rPr lang="zh-CN" altLang="en-US" dirty="0" smtClean="0"/>
              <a:t>计算公式为：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00561" y="1163423"/>
                <a:ext cx="2641171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rel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61" y="1163423"/>
                <a:ext cx="2641171" cy="626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3815" y="1918009"/>
                <a:ext cx="106159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这里的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指的是截止到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第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为止</m:t>
                    </m:r>
                  </m:oMath>
                </a14:m>
                <a:r>
                  <a:rPr lang="zh-CN" altLang="en-US" dirty="0" smtClean="0"/>
                  <a:t>的精确度之和，当第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返回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结果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真正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𝐾𝑁𝑁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rel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，否则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rel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5" y="1918009"/>
                <a:ext cx="10615961" cy="646331"/>
              </a:xfrm>
              <a:prstGeom prst="rect">
                <a:avLst/>
              </a:prstGeom>
              <a:blipFill>
                <a:blip r:embed="rId4"/>
                <a:stretch>
                  <a:fillRect l="-51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3814" y="5551217"/>
            <a:ext cx="1061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</a:t>
            </a:r>
            <a:r>
              <a:rPr lang="zh-CN" altLang="en-US" dirty="0" smtClean="0"/>
              <a:t>就是对所有查询分别计算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，然后求平均值，即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11751" y="6071658"/>
                <a:ext cx="1997535" cy="672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𝑚𝐴𝑃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51" y="6071658"/>
                <a:ext cx="1997535" cy="672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2946" y="2564340"/>
            <a:ext cx="613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ground_truth</a:t>
            </a:r>
            <a:r>
              <a:rPr lang="zh-CN" altLang="en-US" dirty="0" smtClean="0"/>
              <a:t>为真正</a:t>
            </a:r>
            <a:r>
              <a:rPr lang="en-US" altLang="zh-CN" dirty="0" smtClean="0"/>
              <a:t>KNN</a:t>
            </a:r>
            <a:r>
              <a:rPr lang="zh-CN" altLang="en-US" dirty="0"/>
              <a:t>。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中，以原始数据作为真正</a:t>
            </a:r>
            <a:r>
              <a:rPr lang="en-US" altLang="zh-CN" dirty="0" smtClean="0"/>
              <a:t>KNN</a:t>
            </a:r>
            <a:r>
              <a:rPr lang="zh-CN" altLang="en-US" dirty="0" smtClean="0"/>
              <a:t>时，在原始数据中搜索得到的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作为</a:t>
            </a:r>
            <a:r>
              <a:rPr lang="en-US" altLang="zh-CN" i="1" dirty="0" err="1" smtClean="0"/>
              <a:t>ground_truth</a:t>
            </a:r>
            <a:r>
              <a:rPr lang="zh-CN" altLang="en-US" dirty="0" smtClean="0"/>
              <a:t>；以处理后数据作为真正</a:t>
            </a:r>
            <a:r>
              <a:rPr lang="en-US" altLang="zh-CN" dirty="0" smtClean="0"/>
              <a:t>KNN</a:t>
            </a:r>
            <a:r>
              <a:rPr lang="zh-CN" altLang="en-US" dirty="0" smtClean="0"/>
              <a:t>时，在处理后数据中搜索得到的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作为</a:t>
            </a:r>
            <a:r>
              <a:rPr lang="en-US" altLang="zh-CN" i="1" dirty="0" err="1" smtClean="0"/>
              <a:t>ground_truth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i="1" dirty="0"/>
              <a:t>a</a:t>
            </a:r>
            <a:r>
              <a:rPr lang="en-US" altLang="zh-CN" i="1" dirty="0" smtClean="0"/>
              <a:t>pproximate</a:t>
            </a:r>
            <a:r>
              <a:rPr lang="zh-CN" altLang="en-US" dirty="0" smtClean="0"/>
              <a:t>为用各种近似算法得到的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85278" y="2843561"/>
            <a:ext cx="1170878" cy="312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3256592" y="3140201"/>
            <a:ext cx="749920" cy="36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006512" y="3341797"/>
                <a:ext cx="576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*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12" y="3341797"/>
                <a:ext cx="5766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947854" y="4272444"/>
            <a:ext cx="2542478" cy="334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631552" y="4439712"/>
            <a:ext cx="1325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096107" y="4272444"/>
                <a:ext cx="1159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rel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07" y="4272444"/>
                <a:ext cx="11597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/>
          <p:cNvSpPr/>
          <p:nvPr/>
        </p:nvSpPr>
        <p:spPr>
          <a:xfrm>
            <a:off x="2888166" y="4726248"/>
            <a:ext cx="1694985" cy="334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705815" y="4893516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369312" y="4727164"/>
                <a:ext cx="177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步的精度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12" y="4727164"/>
                <a:ext cx="1773044" cy="369332"/>
              </a:xfrm>
              <a:prstGeom prst="rect">
                <a:avLst/>
              </a:prstGeom>
              <a:blipFill>
                <a:blip r:embed="rId8"/>
                <a:stretch>
                  <a:fillRect l="-309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564777" y="5184142"/>
            <a:ext cx="2548490" cy="400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259267" y="5398186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922764" y="5231834"/>
                <a:ext cx="422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764" y="5231834"/>
                <a:ext cx="4222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2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7" grpId="0" animBg="1"/>
      <p:bldP spid="15" grpId="0"/>
      <p:bldP spid="16" grpId="0" animBg="1"/>
      <p:bldP spid="19" grpId="0"/>
      <p:bldP spid="20" grpId="0" animBg="1"/>
      <p:bldP spid="23" grpId="0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216" y="211203"/>
            <a:ext cx="10897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基于上述实现的查询接口，完成以下实验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重复实验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，改变哈希后向量的维度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为横坐标，分别以实验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个指标为横坐标绘制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个曲线图。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的取值变化为：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64.</a:t>
            </a:r>
          </a:p>
          <a:p>
            <a:r>
              <a:rPr lang="zh-CN" altLang="en-US" dirty="0" smtClean="0"/>
              <a:t>对实验结果进行分析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注意，实验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的时候，需要重新生成哈希后的数据。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31216" y="2699728"/>
            <a:ext cx="1054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，源代码</a:t>
            </a:r>
            <a:r>
              <a:rPr lang="zh-CN" altLang="en-US" dirty="0"/>
              <a:t>包含</a:t>
            </a:r>
            <a:r>
              <a:rPr lang="zh-CN" altLang="en-US" dirty="0" smtClean="0"/>
              <a:t>了大部分实验内容的具体实现，建议编码实现前先理解好源代码的内容。</a:t>
            </a:r>
            <a:endParaRPr lang="en-US" altLang="zh-CN" dirty="0" smtClean="0"/>
          </a:p>
          <a:p>
            <a:r>
              <a:rPr lang="zh-CN" altLang="en-US" dirty="0" smtClean="0"/>
              <a:t>其次，论文长文版（在第一次作业的压缩包内）也有关于实验的详细步骤，建议阅读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5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183" y="122450"/>
            <a:ext cx="10594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三、数据库动态</a:t>
            </a:r>
            <a:r>
              <a:rPr lang="zh-CN" altLang="en-US" dirty="0" smtClean="0"/>
              <a:t>维护（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插入</a:t>
            </a:r>
            <a:r>
              <a:rPr lang="zh-CN" altLang="en-US" dirty="0" smtClean="0"/>
              <a:t>一个新的向量（对该向量预处理→作投影→保存到磁盘）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删除一个向量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涉及磁盘页的</a:t>
            </a:r>
            <a:r>
              <a:rPr lang="zh-CN" altLang="en-US" dirty="0"/>
              <a:t>管理</a:t>
            </a:r>
            <a:r>
              <a:rPr lang="zh-CN" altLang="en-US" dirty="0" smtClean="0"/>
              <a:t>，</a:t>
            </a:r>
            <a:r>
              <a:rPr lang="zh-CN" altLang="en-US" dirty="0"/>
              <a:t>空闲槽的</a:t>
            </a:r>
            <a:r>
              <a:rPr lang="zh-CN" altLang="en-US" dirty="0" smtClean="0"/>
              <a:t>跟踪，向量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的分配等问题。</a:t>
            </a:r>
            <a:endParaRPr lang="en-US" altLang="zh-CN" dirty="0" smtClean="0"/>
          </a:p>
        </p:txBody>
      </p:sp>
      <p:grpSp>
        <p:nvGrpSpPr>
          <p:cNvPr id="57" name="组合 56"/>
          <p:cNvGrpSpPr/>
          <p:nvPr/>
        </p:nvGrpSpPr>
        <p:grpSpPr>
          <a:xfrm>
            <a:off x="463548" y="2057050"/>
            <a:ext cx="5022850" cy="3260725"/>
            <a:chOff x="3335338" y="1730375"/>
            <a:chExt cx="5022850" cy="3260725"/>
          </a:xfrm>
        </p:grpSpPr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5035550" y="17589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035550" y="1987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5035550" y="24447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5035550" y="2978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5035550" y="3206750"/>
              <a:ext cx="1739900" cy="2921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035550" y="37401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6324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6553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60960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58674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410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5181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5543550" y="2376488"/>
              <a:ext cx="6286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6459538" y="3863975"/>
              <a:ext cx="40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</a:t>
              </a:r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6307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5849938" y="38655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0</a:t>
              </a: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5392738" y="3862388"/>
              <a:ext cx="469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5087938" y="4244975"/>
              <a:ext cx="1485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  ...    3  2  1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706938" y="4624388"/>
              <a:ext cx="25161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UNPACKED, BITMAP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4171950" y="17303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1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4171950" y="19589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2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4171950" y="2947988"/>
              <a:ext cx="817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N</a:t>
              </a:r>
            </a:p>
          </p:txBody>
        </p:sp>
        <p:sp>
          <p:nvSpPr>
            <p:cNvPr id="81" name="Rectangle 43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82" name="Rectangle 44"/>
            <p:cNvSpPr>
              <a:spLocks noChangeArrowheads="1"/>
            </p:cNvSpPr>
            <p:nvPr/>
          </p:nvSpPr>
          <p:spPr bwMode="auto">
            <a:xfrm>
              <a:off x="3335338" y="2339975"/>
              <a:ext cx="7667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Osaka" charset="-128"/>
                </a:rPr>
                <a:t>Free</a:t>
              </a:r>
            </a:p>
            <a:p>
              <a:pPr eaLnBrk="1" hangingPunct="1"/>
              <a:r>
                <a:rPr lang="en-US" altLang="zh-CN" dirty="0">
                  <a:ea typeface="Osaka" charset="-128"/>
                </a:rPr>
                <a:t>Space</a:t>
              </a:r>
            </a:p>
          </p:txBody>
        </p:sp>
        <p:sp>
          <p:nvSpPr>
            <p:cNvPr id="83" name="Rectangle 48"/>
            <p:cNvSpPr>
              <a:spLocks noChangeArrowheads="1"/>
            </p:cNvSpPr>
            <p:nvPr/>
          </p:nvSpPr>
          <p:spPr bwMode="auto">
            <a:xfrm>
              <a:off x="5035550" y="3511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84" name="Rectangle 49"/>
            <p:cNvSpPr>
              <a:spLocks noChangeArrowheads="1"/>
            </p:cNvSpPr>
            <p:nvPr/>
          </p:nvSpPr>
          <p:spPr bwMode="auto">
            <a:xfrm>
              <a:off x="4173538" y="3481388"/>
              <a:ext cx="8429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M</a:t>
              </a:r>
            </a:p>
          </p:txBody>
        </p:sp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>
              <a:off x="60785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86" name="Rectangle 51"/>
            <p:cNvSpPr>
              <a:spLocks noChangeArrowheads="1"/>
            </p:cNvSpPr>
            <p:nvPr/>
          </p:nvSpPr>
          <p:spPr bwMode="auto">
            <a:xfrm>
              <a:off x="5164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87" name="Rectangle 54"/>
            <p:cNvSpPr>
              <a:spLocks noChangeArrowheads="1"/>
            </p:cNvSpPr>
            <p:nvPr/>
          </p:nvSpPr>
          <p:spPr bwMode="auto">
            <a:xfrm>
              <a:off x="7375525" y="4319588"/>
              <a:ext cx="9826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number</a:t>
              </a:r>
            </a:p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of slots</a:t>
              </a:r>
            </a:p>
          </p:txBody>
        </p:sp>
        <p:cxnSp>
          <p:nvCxnSpPr>
            <p:cNvPr id="88" name="AutoShape 57"/>
            <p:cNvCxnSpPr>
              <a:cxnSpLocks noChangeShapeType="1"/>
              <a:stCxn id="82" idx="3"/>
              <a:endCxn id="81" idx="1"/>
            </p:cNvCxnSpPr>
            <p:nvPr/>
          </p:nvCxnSpPr>
          <p:spPr bwMode="auto">
            <a:xfrm flipV="1">
              <a:off x="4102100" y="2324100"/>
              <a:ext cx="933450" cy="3365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58"/>
            <p:cNvCxnSpPr>
              <a:cxnSpLocks noChangeShapeType="1"/>
              <a:stCxn id="82" idx="3"/>
              <a:endCxn id="63" idx="1"/>
            </p:cNvCxnSpPr>
            <p:nvPr/>
          </p:nvCxnSpPr>
          <p:spPr bwMode="auto">
            <a:xfrm>
              <a:off x="4102100" y="2660650"/>
              <a:ext cx="933450" cy="6921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60"/>
            <p:cNvCxnSpPr>
              <a:cxnSpLocks noChangeShapeType="1"/>
              <a:stCxn id="87" idx="0"/>
              <a:endCxn id="72" idx="3"/>
            </p:cNvCxnSpPr>
            <p:nvPr/>
          </p:nvCxnSpPr>
          <p:spPr bwMode="auto">
            <a:xfrm rot="5400000" flipH="1">
              <a:off x="7227887" y="3679826"/>
              <a:ext cx="271463" cy="1008062"/>
            </a:xfrm>
            <a:prstGeom prst="curvedConnector2">
              <a:avLst/>
            </a:prstGeom>
            <a:noFill/>
            <a:ln w="12700">
              <a:solidFill>
                <a:srgbClr val="063DE8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文本框 36"/>
          <p:cNvSpPr txBox="1"/>
          <p:nvPr/>
        </p:nvSpPr>
        <p:spPr>
          <a:xfrm>
            <a:off x="189182" y="5920880"/>
            <a:ext cx="451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自行设计实验来验证插入和删除的结果。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47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779" y="231228"/>
            <a:ext cx="115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LSH</a:t>
            </a:r>
            <a:r>
              <a:rPr lang="zh-CN" altLang="en-US" dirty="0" smtClean="0"/>
              <a:t>函数的作用：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83779" y="1366028"/>
            <a:ext cx="974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LSH</a:t>
            </a:r>
            <a:r>
              <a:rPr lang="zh-CN" altLang="en-US" dirty="0" smtClean="0"/>
              <a:t>函数的作用下，原空间中很相近的两个点（向量），哈希后得到的</a:t>
            </a:r>
            <a:r>
              <a:rPr lang="zh-CN" altLang="en-US" dirty="0"/>
              <a:t>哈希</a:t>
            </a:r>
            <a:r>
              <a:rPr lang="zh-CN" altLang="en-US" dirty="0" smtClean="0"/>
              <a:t>值（哈希向量）也很相似，也就是距离信息得到近似保留。</a:t>
            </a:r>
            <a:endParaRPr lang="en-US" altLang="zh-CN" dirty="0" smtClean="0"/>
          </a:p>
        </p:txBody>
      </p:sp>
      <p:sp>
        <p:nvSpPr>
          <p:cNvPr id="31" name="矩形 30"/>
          <p:cNvSpPr/>
          <p:nvPr/>
        </p:nvSpPr>
        <p:spPr>
          <a:xfrm>
            <a:off x="283779" y="5106790"/>
            <a:ext cx="9743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因为</a:t>
            </a:r>
            <a:r>
              <a:rPr lang="zh-CN" altLang="en-US" dirty="0"/>
              <a:t>在原空间中的点维度很高，计算距离成本很高，我们希望在低维的情况</a:t>
            </a:r>
            <a:r>
              <a:rPr lang="zh-CN" altLang="en-US" dirty="0" smtClean="0"/>
              <a:t>下计算</a:t>
            </a:r>
            <a:r>
              <a:rPr lang="zh-CN" altLang="en-US" dirty="0"/>
              <a:t>两点的距离</a:t>
            </a:r>
            <a:r>
              <a:rPr lang="zh-CN" altLang="en-US" dirty="0" smtClean="0"/>
              <a:t>，然后用低维的距离关系近似地代替高维空间中的距离关系，我们</a:t>
            </a:r>
            <a:r>
              <a:rPr lang="zh-CN" altLang="en-US" dirty="0"/>
              <a:t>可以使用</a:t>
            </a:r>
            <a:r>
              <a:rPr lang="en-US" altLang="zh-CN" dirty="0"/>
              <a:t>LSH</a:t>
            </a:r>
            <a:r>
              <a:rPr lang="zh-CN" altLang="en-US" dirty="0"/>
              <a:t>做到这一点。</a:t>
            </a:r>
            <a:endParaRPr lang="en-US" altLang="zh-CN" dirty="0"/>
          </a:p>
        </p:txBody>
      </p:sp>
      <p:sp>
        <p:nvSpPr>
          <p:cNvPr id="32" name="椭圆 31"/>
          <p:cNvSpPr/>
          <p:nvPr/>
        </p:nvSpPr>
        <p:spPr>
          <a:xfrm>
            <a:off x="1381981" y="2359162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132657" y="2321768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799361" y="3462140"/>
            <a:ext cx="215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7019" y="3242356"/>
            <a:ext cx="12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原空间</a:t>
            </a:r>
            <a:endParaRPr lang="en-US" altLang="zh-CN" dirty="0" smtClean="0"/>
          </a:p>
          <a:p>
            <a:r>
              <a:rPr lang="zh-CN" altLang="en-US" dirty="0" smtClean="0"/>
              <a:t>向量维度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415057" y="3416886"/>
            <a:ext cx="139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哈希空间</a:t>
            </a:r>
            <a:endParaRPr lang="en-US" altLang="zh-CN" dirty="0" smtClean="0"/>
          </a:p>
          <a:p>
            <a:r>
              <a:rPr lang="zh-CN" altLang="en-US" dirty="0" smtClean="0"/>
              <a:t>向量维度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2528439" y="2902156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364987" y="3044033"/>
            <a:ext cx="13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754411" y="2739243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787462" y="4242218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620686" y="3989978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6658" y="3753493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879709" y="2523783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3778" y="594300"/>
            <a:ext cx="1008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AdvTTd7835f12"/>
              </a:rPr>
              <a:t>A </a:t>
            </a:r>
            <a:r>
              <a:rPr lang="en-US" altLang="zh-CN" dirty="0">
                <a:solidFill>
                  <a:srgbClr val="231F20"/>
                </a:solidFill>
                <a:latin typeface="AdvTTd7835f12"/>
              </a:rPr>
              <a:t>LSH function provides a distance-preserving embedding of </a:t>
            </a:r>
            <a:r>
              <a:rPr lang="en-US" altLang="zh-CN" dirty="0" smtClean="0">
                <a:solidFill>
                  <a:srgbClr val="231F20"/>
                </a:solidFill>
                <a:latin typeface="AdvTTd7835f12"/>
              </a:rPr>
              <a:t>points from </a:t>
            </a:r>
            <a:r>
              <a:rPr lang="en-US" altLang="zh-CN" dirty="0">
                <a:solidFill>
                  <a:srgbClr val="231F20"/>
                </a:solidFill>
                <a:latin typeface="AdvTT0b7bb6fa.I"/>
              </a:rPr>
              <a:t>d</a:t>
            </a:r>
            <a:r>
              <a:rPr lang="en-US" altLang="zh-CN" dirty="0">
                <a:solidFill>
                  <a:srgbClr val="231F20"/>
                </a:solidFill>
                <a:latin typeface="AdvTTd7835f12"/>
              </a:rPr>
              <a:t>-dimensional space into </a:t>
            </a:r>
            <a:r>
              <a:rPr lang="en-US" altLang="zh-CN" dirty="0" smtClean="0">
                <a:solidFill>
                  <a:srgbClr val="231F20"/>
                </a:solidFill>
                <a:latin typeface="AdvTT0b7bb6fa.I"/>
              </a:rPr>
              <a:t>m</a:t>
            </a:r>
            <a:r>
              <a:rPr lang="en-US" altLang="zh-CN" dirty="0" smtClean="0">
                <a:solidFill>
                  <a:srgbClr val="231F20"/>
                </a:solidFill>
                <a:latin typeface="AdvTTd7835f12"/>
              </a:rPr>
              <a:t>-dimensional space</a:t>
            </a:r>
            <a:r>
              <a:rPr lang="en-US" altLang="zh-CN" dirty="0" smtClean="0">
                <a:solidFill>
                  <a:srgbClr val="231F20"/>
                </a:solidFill>
                <a:latin typeface="AdvTT0b7bb6fa.I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 animBg="1"/>
      <p:bldP spid="33" grpId="0" animBg="1"/>
      <p:bldP spid="36" grpId="0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669" y="190264"/>
                <a:ext cx="10674677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关于数据集：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课程设计提供的数据集为</a:t>
                </a:r>
                <a:r>
                  <a:rPr lang="en-US" altLang="zh-CN" dirty="0" smtClean="0"/>
                  <a:t>glove</a:t>
                </a:r>
                <a:r>
                  <a:rPr lang="zh-CN" altLang="en-US" dirty="0" smtClean="0"/>
                  <a:t>数据集（</a:t>
                </a:r>
                <a:r>
                  <a:rPr lang="en-US" altLang="zh-CN" dirty="0" smtClean="0"/>
                  <a:t>n=2196017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d=300</a:t>
                </a:r>
                <a:r>
                  <a:rPr lang="zh-CN" altLang="en-US" dirty="0" smtClean="0"/>
                  <a:t>），</a:t>
                </a:r>
                <a:r>
                  <a:rPr lang="en-US" altLang="zh-CN" dirty="0" err="1" smtClean="0"/>
                  <a:t>mnist</a:t>
                </a:r>
                <a:r>
                  <a:rPr lang="zh-CN" altLang="en-US" dirty="0"/>
                  <a:t>数据集（</a:t>
                </a:r>
                <a:r>
                  <a:rPr lang="en-US" altLang="zh-CN" dirty="0"/>
                  <a:t>n=60000 </a:t>
                </a:r>
                <a:r>
                  <a:rPr lang="en-US" altLang="zh-CN" dirty="0"/>
                  <a:t>d=784</a:t>
                </a:r>
                <a:r>
                  <a:rPr lang="zh-CN" altLang="en-US" dirty="0"/>
                  <a:t>）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第一部分建立数据库时，两个数据集都要使用，分别给两个数据集完成建立数据库的所有步骤。</a:t>
                </a:r>
                <a:endParaRPr lang="en-US" altLang="zh-CN" dirty="0" smtClean="0"/>
              </a:p>
              <a:p>
                <a:r>
                  <a:rPr lang="zh-CN" altLang="en-US" dirty="0"/>
                  <a:t>第二</a:t>
                </a:r>
                <a:r>
                  <a:rPr lang="zh-CN" altLang="en-US" dirty="0" smtClean="0"/>
                  <a:t>部分的实验，只需使用</a:t>
                </a:r>
                <a:r>
                  <a:rPr lang="en-US" altLang="zh-CN" dirty="0" err="1" smtClean="0"/>
                  <a:t>mnist</a:t>
                </a:r>
                <a:r>
                  <a:rPr lang="zh-CN" altLang="en-US" dirty="0" smtClean="0"/>
                  <a:t>数据集完成。</a:t>
                </a:r>
                <a:endParaRPr lang="en-US" altLang="zh-CN" dirty="0" smtClean="0"/>
              </a:p>
              <a:p>
                <a:r>
                  <a:rPr lang="zh-CN" altLang="en-US" dirty="0"/>
                  <a:t>第三</a:t>
                </a:r>
                <a:r>
                  <a:rPr lang="zh-CN" altLang="en-US" dirty="0" smtClean="0"/>
                  <a:t>部分的动态维护，两个数据集都要涉及。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关于数据集：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对于每个数据集，每一行的格式为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𝑑𝑎𝑡𝑎𝑑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id</m:t>
                    </m:r>
                  </m:oMath>
                </a14:m>
                <a:r>
                  <a:rPr lang="zh-CN" altLang="en-US" dirty="0" smtClean="0"/>
                  <a:t> 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开始计算。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对于</a:t>
                </a:r>
                <a:r>
                  <a:rPr lang="en-US" altLang="zh-CN" dirty="0"/>
                  <a:t>glove</a:t>
                </a:r>
                <a:r>
                  <a:rPr lang="zh-CN" altLang="en-US" dirty="0"/>
                  <a:t>数据</a:t>
                </a:r>
                <a:r>
                  <a:rPr lang="zh-CN" altLang="en-US" dirty="0"/>
                  <a:t>集，数据类型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float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对于</a:t>
                </a:r>
                <a:r>
                  <a:rPr lang="en-US" altLang="zh-CN" dirty="0" err="1"/>
                  <a:t>mnist</a:t>
                </a:r>
                <a:r>
                  <a:rPr lang="zh-CN" altLang="en-US" dirty="0"/>
                  <a:t>数据集，数据类型为</a:t>
                </a:r>
                <a:r>
                  <a:rPr lang="en-US" altLang="zh-CN" dirty="0" err="1"/>
                  <a:t>int</a:t>
                </a:r>
                <a:r>
                  <a:rPr lang="zh-CN" altLang="en-US" dirty="0"/>
                  <a:t>（当然也可以</a:t>
                </a:r>
                <a:r>
                  <a:rPr lang="zh-CN" altLang="en-US" dirty="0" smtClean="0"/>
                  <a:t>用</a:t>
                </a:r>
                <a:r>
                  <a:rPr lang="en-US" altLang="zh-CN" dirty="0"/>
                  <a:t>float</a:t>
                </a:r>
                <a:r>
                  <a:rPr lang="zh-CN" altLang="en-US" dirty="0" smtClean="0"/>
                  <a:t>读取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数据</a:t>
                </a:r>
                <a:r>
                  <a:rPr lang="zh-CN" altLang="en-US" dirty="0"/>
                  <a:t>集</a:t>
                </a:r>
                <a:r>
                  <a:rPr lang="zh-CN" altLang="en-US" dirty="0"/>
                  <a:t>文件类型均为文本文件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附件</a:t>
                </a:r>
                <a:r>
                  <a:rPr lang="zh-CN" altLang="en-US" dirty="0"/>
                  <a:t>中有读取数据集的参考</a:t>
                </a:r>
                <a:r>
                  <a:rPr lang="zh-CN" altLang="en-US" dirty="0" smtClean="0"/>
                  <a:t>代码。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9" y="190264"/>
                <a:ext cx="10674677" cy="3693319"/>
              </a:xfrm>
              <a:prstGeom prst="rect">
                <a:avLst/>
              </a:prstGeom>
              <a:blipFill>
                <a:blip r:embed="rId2"/>
                <a:stretch>
                  <a:fillRect l="-457" t="-825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746" y="234176"/>
            <a:ext cx="110397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作业提交说明：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阶段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2018.5.15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完成建立数据库的前两个步骤（存储原始数据和处理后数据）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完成处理查询的前</a:t>
            </a:r>
            <a:r>
              <a:rPr lang="zh-CN" altLang="en-US" dirty="0"/>
              <a:t>两</a:t>
            </a:r>
            <a:r>
              <a:rPr lang="zh-CN" altLang="en-US" dirty="0" smtClean="0"/>
              <a:t>个目标，填写实验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表的前两行（计算真正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的用时）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提交制品：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）源代码，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）实验报告，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）个人心得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第二阶段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2018.5.31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mtClean="0"/>
              <a:t>完成</a:t>
            </a:r>
            <a:r>
              <a:rPr lang="zh-CN" altLang="en-US" smtClean="0"/>
              <a:t>剩余的所有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提交制品：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）源代码，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）实验报告，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）个人心得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第二阶段源代码</a:t>
            </a:r>
            <a:r>
              <a:rPr lang="zh-CN" altLang="en-US" dirty="0"/>
              <a:t>和实验报告</a:t>
            </a:r>
            <a:r>
              <a:rPr lang="zh-CN" altLang="en-US" dirty="0" smtClean="0"/>
              <a:t>内容务必包括</a:t>
            </a:r>
            <a:r>
              <a:rPr lang="zh-CN" altLang="en-US" dirty="0"/>
              <a:t>第一阶段的内容，即提交</a:t>
            </a:r>
            <a:r>
              <a:rPr lang="zh-CN" altLang="en-US" b="1" dirty="0"/>
              <a:t>整个课程设计</a:t>
            </a:r>
            <a:r>
              <a:rPr lang="zh-CN" altLang="en-US" dirty="0" smtClean="0"/>
              <a:t>的源代码</a:t>
            </a:r>
            <a:r>
              <a:rPr lang="zh-CN" altLang="en-US" dirty="0"/>
              <a:t>和实验报告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第二阶段的工作量比第一阶段</a:t>
            </a:r>
            <a:r>
              <a:rPr lang="zh-CN" altLang="en-US" b="1" dirty="0"/>
              <a:t>大很多</a:t>
            </a:r>
            <a:r>
              <a:rPr lang="zh-CN" altLang="en-US" dirty="0"/>
              <a:t>，请合理</a:t>
            </a:r>
            <a:r>
              <a:rPr lang="zh-CN" altLang="en-US" dirty="0" smtClean="0"/>
              <a:t>安排时间</a:t>
            </a:r>
            <a:r>
              <a:rPr lang="zh-CN" altLang="en-US" dirty="0"/>
              <a:t>。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实验报告请写明每人的</a:t>
            </a:r>
            <a:r>
              <a:rPr lang="zh-CN" altLang="en-US" b="1" dirty="0" smtClean="0"/>
              <a:t>分工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实验</a:t>
            </a:r>
            <a:r>
              <a:rPr lang="zh-CN" altLang="en-US" dirty="0" smtClean="0"/>
              <a:t>报告内容包括但不限于：实验</a:t>
            </a:r>
            <a:r>
              <a:rPr lang="en-US" altLang="zh-CN" dirty="0" smtClean="0"/>
              <a:t>/</a:t>
            </a:r>
            <a:r>
              <a:rPr lang="zh-CN" altLang="en-US" dirty="0"/>
              <a:t>代码</a:t>
            </a:r>
            <a:r>
              <a:rPr lang="zh-CN" altLang="en-US" dirty="0" smtClean="0"/>
              <a:t>设计思路，代码结构，核心算法伪代码，实验结果与性能评测。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源代码和实验报告打包后以</a:t>
            </a:r>
            <a:r>
              <a:rPr lang="zh-CN" altLang="en-US" b="1" dirty="0" smtClean="0"/>
              <a:t>组号</a:t>
            </a:r>
            <a:r>
              <a:rPr lang="en-US" altLang="zh-CN" b="1" dirty="0" smtClean="0"/>
              <a:t>_</a:t>
            </a:r>
            <a:r>
              <a:rPr lang="zh-CN" altLang="en-US" b="1" dirty="0" smtClean="0"/>
              <a:t>阶段</a:t>
            </a:r>
            <a:r>
              <a:rPr lang="en-US" altLang="zh-CN" b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/>
              <a:t>2</a:t>
            </a:r>
            <a:r>
              <a:rPr lang="zh-CN" altLang="en-US" dirty="0" smtClean="0"/>
              <a:t>）命名，以小组为单位提交。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个人心</a:t>
            </a:r>
            <a:r>
              <a:rPr lang="zh-CN" altLang="en-US" dirty="0" smtClean="0"/>
              <a:t>得以</a:t>
            </a:r>
            <a:r>
              <a:rPr lang="zh-CN" altLang="en-US" b="1" dirty="0" smtClean="0"/>
              <a:t>学号</a:t>
            </a:r>
            <a:r>
              <a:rPr lang="en-US" altLang="zh-CN" b="1" dirty="0" smtClean="0"/>
              <a:t>_</a:t>
            </a:r>
            <a:r>
              <a:rPr lang="zh-CN" altLang="en-US" b="1" dirty="0" smtClean="0"/>
              <a:t>姓名</a:t>
            </a:r>
            <a:r>
              <a:rPr lang="zh-CN" altLang="en-US" dirty="0" smtClean="0"/>
              <a:t>命名，以个人为单位</a:t>
            </a:r>
            <a:r>
              <a:rPr lang="zh-CN" altLang="en-US" dirty="0"/>
              <a:t>提交，字数不限。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>
                <a:hlinkClick r:id="rId2"/>
              </a:rPr>
              <a:t>提交</a:t>
            </a:r>
            <a:r>
              <a:rPr lang="zh-CN" altLang="en-US" dirty="0" smtClean="0">
                <a:hlinkClick r:id="rId2"/>
              </a:rPr>
              <a:t>邮箱为</a:t>
            </a:r>
            <a:r>
              <a:rPr lang="en-US" altLang="zh-CN" dirty="0" smtClean="0">
                <a:hlinkClick r:id="rId2"/>
              </a:rPr>
              <a:t>dbms2018@163.com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给定的分值为初步确定的分值，最终计算可能有所调整，论文翻译占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若发现课程设计的任何问题或缺陷，请联系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55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0318" y="1968937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8" y="1968937"/>
                <a:ext cx="2538249" cy="395045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0317" y="326788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0317" y="2788146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7" y="2788146"/>
                <a:ext cx="2538249" cy="395045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0317" y="3577019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7" y="3577019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r="-311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30317" y="2444900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715409" y="1968937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9" y="1968937"/>
                <a:ext cx="446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715408" y="3267881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15407" y="2788146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7" y="2788146"/>
                <a:ext cx="5412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15407" y="3577019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7" y="3577019"/>
                <a:ext cx="44669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15407" y="2444900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90852" y="2866836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792721" y="1968937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21" y="1968937"/>
                <a:ext cx="446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4792720" y="3267881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792719" y="2788146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19" y="2788146"/>
                <a:ext cx="5412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92719" y="3577019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19" y="3577019"/>
                <a:ext cx="4466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792719" y="2444900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580998" y="2762433"/>
                <a:ext cx="2186151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998" y="2762433"/>
                <a:ext cx="2186151" cy="395045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03611" y="646166"/>
            <a:ext cx="9619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一</a:t>
            </a:r>
            <a:r>
              <a:rPr lang="zh-CN" altLang="en-US" dirty="0"/>
              <a:t>种</a:t>
            </a:r>
            <a:r>
              <a:rPr lang="en-US" altLang="zh-CN" dirty="0"/>
              <a:t>LSH</a:t>
            </a:r>
            <a:r>
              <a:rPr lang="zh-CN" altLang="en-US" dirty="0"/>
              <a:t>函数的设计方法就是随机投影</a:t>
            </a:r>
            <a:r>
              <a:rPr lang="en-US" altLang="zh-CN" dirty="0"/>
              <a:t>——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维输入向量乘以一个大小为</a:t>
            </a:r>
            <a:r>
              <a:rPr lang="en-US" altLang="zh-CN" dirty="0" err="1"/>
              <a:t>m×d</a:t>
            </a:r>
            <a:r>
              <a:rPr lang="zh-CN" altLang="en-US" dirty="0"/>
              <a:t>随机矩阵，得到一个</a:t>
            </a:r>
            <a:r>
              <a:rPr lang="en-US" altLang="zh-CN" dirty="0"/>
              <a:t>m</a:t>
            </a:r>
            <a:r>
              <a:rPr lang="zh-CN" altLang="en-US" dirty="0"/>
              <a:t>维的输出向量。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  传统</a:t>
            </a:r>
            <a:r>
              <a:rPr lang="zh-CN" altLang="en-US" dirty="0"/>
              <a:t>的投影矩阵为高斯投影矩阵，矩阵的每个分量都是从标准正态分布中独立抽取的。</a:t>
            </a:r>
            <a:endParaRPr lang="en-US" altLang="zh-CN" dirty="0"/>
          </a:p>
        </p:txBody>
      </p:sp>
      <p:sp>
        <p:nvSpPr>
          <p:cNvPr id="23" name="左中括号 22"/>
          <p:cNvSpPr/>
          <p:nvPr/>
        </p:nvSpPr>
        <p:spPr>
          <a:xfrm>
            <a:off x="740978" y="190095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 flipH="1">
            <a:off x="3279227" y="190094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3615561" y="1917045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flipH="1">
            <a:off x="3957149" y="1917044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4682361" y="190094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/>
          <p:cNvSpPr/>
          <p:nvPr/>
        </p:nvSpPr>
        <p:spPr>
          <a:xfrm flipH="1">
            <a:off x="5023949" y="190094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779" y="210207"/>
            <a:ext cx="105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而论文则提出了一种新的果蝇投影矩阵，它与传统的高斯投影矩阵有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个不同的地方。</a:t>
            </a:r>
            <a:endParaRPr lang="en-US" altLang="zh-CN" dirty="0" smtClean="0"/>
          </a:p>
        </p:txBody>
      </p:sp>
      <p:sp>
        <p:nvSpPr>
          <p:cNvPr id="28" name="左中括号 27"/>
          <p:cNvSpPr/>
          <p:nvPr/>
        </p:nvSpPr>
        <p:spPr>
          <a:xfrm>
            <a:off x="518935" y="102826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2087969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13528" y="1028260"/>
                <a:ext cx="1217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0      1      1     0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8" y="1028260"/>
                <a:ext cx="1217889" cy="369332"/>
              </a:xfrm>
              <a:prstGeom prst="rect">
                <a:avLst/>
              </a:prstGeom>
              <a:blipFill>
                <a:blip r:embed="rId2"/>
                <a:stretch>
                  <a:fillRect r="-27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13526" y="1352580"/>
                <a:ext cx="1217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1      0      0     1 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6" y="1352580"/>
                <a:ext cx="1217891" cy="369332"/>
              </a:xfrm>
              <a:prstGeom prst="rect">
                <a:avLst/>
              </a:prstGeom>
              <a:blipFill>
                <a:blip r:embed="rId3"/>
                <a:stretch>
                  <a:fillRect r="-27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13527" y="1720137"/>
                <a:ext cx="1149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0      1      0     1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7" y="1720137"/>
                <a:ext cx="1149188" cy="369332"/>
              </a:xfrm>
              <a:prstGeom prst="rect">
                <a:avLst/>
              </a:prstGeom>
              <a:blipFill>
                <a:blip r:embed="rId4"/>
                <a:stretch>
                  <a:fillRect r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09124" y="2087432"/>
                <a:ext cx="1526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1      0      1     0</m:t>
                    </m:r>
                  </m:oMath>
                </a14:m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4" y="2087432"/>
                <a:ext cx="1526065" cy="369332"/>
              </a:xfrm>
              <a:prstGeom prst="rect">
                <a:avLst/>
              </a:prstGeom>
              <a:blipFill>
                <a:blip r:embed="rId5"/>
                <a:stretch>
                  <a:fillRect r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中括号 33"/>
          <p:cNvSpPr/>
          <p:nvPr/>
        </p:nvSpPr>
        <p:spPr>
          <a:xfrm>
            <a:off x="2388341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 flipH="1">
            <a:off x="2830679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506288" y="1055313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8" y="1055313"/>
                <a:ext cx="446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516688" y="2071417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88" y="2071417"/>
                <a:ext cx="541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516688" y="1568038"/>
                <a:ext cx="373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88" y="1568038"/>
                <a:ext cx="3731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3112734" y="1904803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42" name="左中括号 41"/>
          <p:cNvSpPr/>
          <p:nvPr/>
        </p:nvSpPr>
        <p:spPr>
          <a:xfrm>
            <a:off x="3488061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/>
          <p:cNvSpPr/>
          <p:nvPr/>
        </p:nvSpPr>
        <p:spPr>
          <a:xfrm flipH="1">
            <a:off x="4318801" y="102659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518803" y="1062411"/>
                <a:ext cx="10901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03" y="1062411"/>
                <a:ext cx="10901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518803" y="1383372"/>
                <a:ext cx="10829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03" y="1383372"/>
                <a:ext cx="10829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3514316" y="1720137"/>
                <a:ext cx="9735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16" y="1720137"/>
                <a:ext cx="9735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514316" y="2071417"/>
                <a:ext cx="9171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16" y="2071417"/>
                <a:ext cx="9171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259757" y="3460968"/>
            <a:ext cx="89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扩展了输入向量的维度，即投影后输出向量的维度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＞输入向量的维度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258113" y="4137593"/>
            <a:ext cx="896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zh-CN" altLang="en-US" dirty="0"/>
              <a:t>赢者通吃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Winner Take All</a:t>
            </a:r>
            <a:r>
              <a:rPr lang="zh-CN" altLang="en-US" dirty="0" smtClean="0"/>
              <a:t>）机制，使输出向量变得稀疏。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后续讨论中，我们把原始数据总个数（向量总个数）记作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，维度记作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，传统的哈希方法得到的输出向量维度，即高斯投影矩阵的输出向量维度记作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，果蝇投影矩阵输出向量维度记作</a:t>
            </a:r>
            <a:r>
              <a:rPr lang="en-US" altLang="zh-CN" dirty="0" smtClean="0"/>
              <a:t>m</a:t>
            </a:r>
            <a:r>
              <a:rPr lang="zh-CN" altLang="en-US" dirty="0"/>
              <a:t>。</a:t>
            </a:r>
          </a:p>
        </p:txBody>
      </p:sp>
      <p:sp>
        <p:nvSpPr>
          <p:cNvPr id="26" name="左中括号 25"/>
          <p:cNvSpPr/>
          <p:nvPr/>
        </p:nvSpPr>
        <p:spPr>
          <a:xfrm>
            <a:off x="518935" y="4823783"/>
            <a:ext cx="160279" cy="453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 flipH="1">
            <a:off x="1895128" y="4788838"/>
            <a:ext cx="154367" cy="4885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82646" y="4865941"/>
                <a:ext cx="139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2  1  8  9  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6" y="4865941"/>
                <a:ext cx="1391309" cy="369332"/>
              </a:xfrm>
              <a:prstGeom prst="rect">
                <a:avLst/>
              </a:prstGeom>
              <a:blipFill>
                <a:blip r:embed="rId13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2144759" y="5033945"/>
            <a:ext cx="110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左中括号 44"/>
          <p:cNvSpPr/>
          <p:nvPr/>
        </p:nvSpPr>
        <p:spPr>
          <a:xfrm>
            <a:off x="3351110" y="4822579"/>
            <a:ext cx="160279" cy="453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/>
          <p:cNvSpPr/>
          <p:nvPr/>
        </p:nvSpPr>
        <p:spPr>
          <a:xfrm flipH="1">
            <a:off x="4727303" y="4787634"/>
            <a:ext cx="154367" cy="4885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414821" y="4864737"/>
                <a:ext cx="139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6  0  0  8  9  0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21" y="4864737"/>
                <a:ext cx="1391309" cy="369332"/>
              </a:xfrm>
              <a:prstGeom prst="rect">
                <a:avLst/>
              </a:prstGeom>
              <a:blipFill>
                <a:blip r:embed="rId14"/>
                <a:stretch>
                  <a:fillRect r="-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61724" y="499830"/>
            <a:ext cx="9112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传统高斯投影矩阵是稠密的，</a:t>
            </a:r>
            <a:r>
              <a:rPr lang="zh-CN" altLang="en-US" dirty="0" smtClean="0"/>
              <a:t>而果蝇投影</a:t>
            </a:r>
            <a:r>
              <a:rPr lang="zh-CN" altLang="en-US" dirty="0"/>
              <a:t>矩阵是稀疏的，矩阵分量只有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609125" y="2431196"/>
                <a:ext cx="1153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0      0      1     1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5" y="2431196"/>
                <a:ext cx="1153590" cy="369332"/>
              </a:xfrm>
              <a:prstGeom prst="rect">
                <a:avLst/>
              </a:prstGeom>
              <a:blipFill>
                <a:blip r:embed="rId15"/>
                <a:stretch>
                  <a:fillRect r="-33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15503" y="2772923"/>
                <a:ext cx="114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1      1      0     0 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3" y="2772923"/>
                <a:ext cx="1147211" cy="369332"/>
              </a:xfrm>
              <a:prstGeom prst="rect">
                <a:avLst/>
              </a:prstGeom>
              <a:blipFill>
                <a:blip r:embed="rId16"/>
                <a:stretch>
                  <a:fillRect r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546664" y="2593022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4" y="2593022"/>
                <a:ext cx="5412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530554" y="2413520"/>
                <a:ext cx="9573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54" y="2413520"/>
                <a:ext cx="9573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530554" y="2761416"/>
                <a:ext cx="9171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54" y="2761416"/>
                <a:ext cx="91715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  <p:bldP spid="38" grpId="0"/>
      <p:bldP spid="40" grpId="0"/>
      <p:bldP spid="41" grpId="0"/>
      <p:bldP spid="42" grpId="0" animBg="1"/>
      <p:bldP spid="43" grpId="0" animBg="1"/>
      <p:bldP spid="49" grpId="0"/>
      <p:bldP spid="52" grpId="0"/>
      <p:bldP spid="53" grpId="0"/>
      <p:bldP spid="54" grpId="0"/>
      <p:bldP spid="55" grpId="0"/>
      <p:bldP spid="57" grpId="0"/>
      <p:bldP spid="26" grpId="0" animBg="1"/>
      <p:bldP spid="27" grpId="0" animBg="1"/>
      <p:bldP spid="39" grpId="0"/>
      <p:bldP spid="45" grpId="0" animBg="1"/>
      <p:bldP spid="46" grpId="0" animBg="1"/>
      <p:bldP spid="47" grpId="0"/>
      <p:bldP spid="5" grpId="0"/>
      <p:bldP spid="44" grpId="0"/>
      <p:bldP spid="48" grpId="0"/>
      <p:bldP spid="56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5118" y="777765"/>
            <a:ext cx="65374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建立一个数据库，用于快速返回一个查询的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个近似的最近邻。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b="1" dirty="0" smtClean="0"/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处理查询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数据库动态维护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2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</a:t>
            </a:r>
            <a:r>
              <a:rPr lang="zh-CN" altLang="en-US" dirty="0"/>
              <a:t>数据库（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261256"/>
            <a:ext cx="22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</a:t>
            </a:r>
            <a:r>
              <a:rPr lang="zh-CN" altLang="en-US" dirty="0"/>
              <a:t>。（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</a:t>
            </a:r>
            <a:r>
              <a:rPr lang="zh-CN" altLang="en-US" dirty="0" smtClean="0"/>
              <a:t>。（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21670" y="1122756"/>
            <a:ext cx="1629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</a:t>
            </a:r>
            <a:r>
              <a:rPr lang="zh-CN" altLang="en-US" dirty="0"/>
              <a:t>磁盘。（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将处理后的数据进行投影和必要的处理，将哈希后的数据按页存储在磁盘</a:t>
            </a:r>
            <a:r>
              <a:rPr lang="zh-CN" altLang="en-US" dirty="0"/>
              <a:t>。（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187669" y="2046086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6990" y="2837635"/>
            <a:ext cx="5183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输入数据为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维向量，每个向量都有一个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作为索引。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内存缓冲区中设置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个大小为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65536B</a:t>
            </a:r>
            <a:r>
              <a:rPr lang="zh-CN" altLang="en-US" dirty="0" smtClean="0"/>
              <a:t>）的帧，帧的大小与磁盘页大小一致</a:t>
            </a:r>
            <a:r>
              <a:rPr lang="zh-CN" altLang="en-US" dirty="0" smtClean="0"/>
              <a:t>。帧用于读写和处理数据。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以页为单位，每次读取磁盘上的一页，写时把一整页写到磁盘。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磁盘页以定长记录存储。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页格式使用右图所示的结构。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文件以二进制方式读写和存储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63" name="组合 62"/>
          <p:cNvGrpSpPr/>
          <p:nvPr/>
        </p:nvGrpSpPr>
        <p:grpSpPr>
          <a:xfrm>
            <a:off x="6521670" y="2795767"/>
            <a:ext cx="5022850" cy="3260725"/>
            <a:chOff x="3335338" y="1730375"/>
            <a:chExt cx="5022850" cy="3260725"/>
          </a:xfrm>
        </p:grpSpPr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5035550" y="17589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5035550" y="1987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5035550" y="24447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5035550" y="2978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20" name="Rectangle 19"/>
            <p:cNvSpPr>
              <a:spLocks noChangeArrowheads="1"/>
            </p:cNvSpPr>
            <p:nvPr/>
          </p:nvSpPr>
          <p:spPr bwMode="auto">
            <a:xfrm>
              <a:off x="5035550" y="3206750"/>
              <a:ext cx="1739900" cy="2921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5035550" y="37401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22" name="Line 21"/>
            <p:cNvSpPr>
              <a:spLocks noChangeShapeType="1"/>
            </p:cNvSpPr>
            <p:nvPr/>
          </p:nvSpPr>
          <p:spPr bwMode="auto">
            <a:xfrm>
              <a:off x="6324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>
              <a:off x="6553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3"/>
            <p:cNvSpPr>
              <a:spLocks noChangeShapeType="1"/>
            </p:cNvSpPr>
            <p:nvPr/>
          </p:nvSpPr>
          <p:spPr bwMode="auto">
            <a:xfrm>
              <a:off x="60960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4"/>
            <p:cNvSpPr>
              <a:spLocks noChangeShapeType="1"/>
            </p:cNvSpPr>
            <p:nvPr/>
          </p:nvSpPr>
          <p:spPr bwMode="auto">
            <a:xfrm>
              <a:off x="58674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5"/>
            <p:cNvSpPr>
              <a:spLocks noChangeShapeType="1"/>
            </p:cNvSpPr>
            <p:nvPr/>
          </p:nvSpPr>
          <p:spPr bwMode="auto">
            <a:xfrm>
              <a:off x="5410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6"/>
            <p:cNvSpPr>
              <a:spLocks noChangeShapeType="1"/>
            </p:cNvSpPr>
            <p:nvPr/>
          </p:nvSpPr>
          <p:spPr bwMode="auto">
            <a:xfrm>
              <a:off x="5181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31"/>
            <p:cNvSpPr>
              <a:spLocks noChangeArrowheads="1"/>
            </p:cNvSpPr>
            <p:nvPr/>
          </p:nvSpPr>
          <p:spPr bwMode="auto">
            <a:xfrm>
              <a:off x="5543550" y="2376488"/>
              <a:ext cx="6286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6459538" y="3863975"/>
              <a:ext cx="40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</a:t>
              </a:r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6307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5849938" y="38655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0</a:t>
              </a:r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5392738" y="3862388"/>
              <a:ext cx="469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5087938" y="4244975"/>
              <a:ext cx="1485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  ...    3  2  1</a:t>
              </a:r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4706938" y="4624388"/>
              <a:ext cx="25161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UNPACKED, BITMAP</a:t>
              </a:r>
            </a:p>
          </p:txBody>
        </p:sp>
        <p:sp>
          <p:nvSpPr>
            <p:cNvPr id="135" name="Rectangle 40"/>
            <p:cNvSpPr>
              <a:spLocks noChangeArrowheads="1"/>
            </p:cNvSpPr>
            <p:nvPr/>
          </p:nvSpPr>
          <p:spPr bwMode="auto">
            <a:xfrm>
              <a:off x="4171950" y="17303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1</a:t>
              </a:r>
            </a:p>
          </p:txBody>
        </p:sp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4171950" y="19589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2</a:t>
              </a:r>
            </a:p>
          </p:txBody>
        </p:sp>
        <p:sp>
          <p:nvSpPr>
            <p:cNvPr id="137" name="Rectangle 42"/>
            <p:cNvSpPr>
              <a:spLocks noChangeArrowheads="1"/>
            </p:cNvSpPr>
            <p:nvPr/>
          </p:nvSpPr>
          <p:spPr bwMode="auto">
            <a:xfrm>
              <a:off x="4171950" y="2947988"/>
              <a:ext cx="817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N</a:t>
              </a:r>
            </a:p>
          </p:txBody>
        </p:sp>
        <p:sp>
          <p:nvSpPr>
            <p:cNvPr id="138" name="Rectangle 43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39" name="Rectangle 44"/>
            <p:cNvSpPr>
              <a:spLocks noChangeArrowheads="1"/>
            </p:cNvSpPr>
            <p:nvPr/>
          </p:nvSpPr>
          <p:spPr bwMode="auto">
            <a:xfrm>
              <a:off x="3335338" y="2339975"/>
              <a:ext cx="7667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Osaka" charset="-128"/>
                </a:rPr>
                <a:t>Free</a:t>
              </a:r>
            </a:p>
            <a:p>
              <a:pPr eaLnBrk="1" hangingPunct="1"/>
              <a:r>
                <a:rPr lang="en-US" altLang="zh-CN" dirty="0">
                  <a:ea typeface="Osaka" charset="-128"/>
                </a:rPr>
                <a:t>Space</a:t>
              </a:r>
            </a:p>
          </p:txBody>
        </p:sp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>
              <a:off x="5035550" y="3511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41" name="Rectangle 49"/>
            <p:cNvSpPr>
              <a:spLocks noChangeArrowheads="1"/>
            </p:cNvSpPr>
            <p:nvPr/>
          </p:nvSpPr>
          <p:spPr bwMode="auto">
            <a:xfrm>
              <a:off x="4173538" y="3481388"/>
              <a:ext cx="8429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M</a:t>
              </a:r>
            </a:p>
          </p:txBody>
        </p:sp>
        <p:sp>
          <p:nvSpPr>
            <p:cNvPr id="142" name="Rectangle 50"/>
            <p:cNvSpPr>
              <a:spLocks noChangeArrowheads="1"/>
            </p:cNvSpPr>
            <p:nvPr/>
          </p:nvSpPr>
          <p:spPr bwMode="auto">
            <a:xfrm>
              <a:off x="60785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143" name="Rectangle 51"/>
            <p:cNvSpPr>
              <a:spLocks noChangeArrowheads="1"/>
            </p:cNvSpPr>
            <p:nvPr/>
          </p:nvSpPr>
          <p:spPr bwMode="auto">
            <a:xfrm>
              <a:off x="5164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144" name="Rectangle 54"/>
            <p:cNvSpPr>
              <a:spLocks noChangeArrowheads="1"/>
            </p:cNvSpPr>
            <p:nvPr/>
          </p:nvSpPr>
          <p:spPr bwMode="auto">
            <a:xfrm>
              <a:off x="7375525" y="4319588"/>
              <a:ext cx="9826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number</a:t>
              </a:r>
            </a:p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of slots</a:t>
              </a:r>
            </a:p>
          </p:txBody>
        </p:sp>
        <p:cxnSp>
          <p:nvCxnSpPr>
            <p:cNvPr id="145" name="AutoShape 57"/>
            <p:cNvCxnSpPr>
              <a:cxnSpLocks noChangeShapeType="1"/>
              <a:stCxn id="139" idx="3"/>
              <a:endCxn id="138" idx="1"/>
            </p:cNvCxnSpPr>
            <p:nvPr/>
          </p:nvCxnSpPr>
          <p:spPr bwMode="auto">
            <a:xfrm flipV="1">
              <a:off x="4102100" y="2324100"/>
              <a:ext cx="933450" cy="3365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58"/>
            <p:cNvCxnSpPr>
              <a:cxnSpLocks noChangeShapeType="1"/>
              <a:stCxn id="139" idx="3"/>
              <a:endCxn id="120" idx="1"/>
            </p:cNvCxnSpPr>
            <p:nvPr/>
          </p:nvCxnSpPr>
          <p:spPr bwMode="auto">
            <a:xfrm>
              <a:off x="4102100" y="2660650"/>
              <a:ext cx="933450" cy="6921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60"/>
            <p:cNvCxnSpPr>
              <a:cxnSpLocks noChangeShapeType="1"/>
              <a:stCxn id="144" idx="0"/>
              <a:endCxn id="129" idx="3"/>
            </p:cNvCxnSpPr>
            <p:nvPr/>
          </p:nvCxnSpPr>
          <p:spPr bwMode="auto">
            <a:xfrm rot="5400000" flipH="1">
              <a:off x="7227887" y="3679826"/>
              <a:ext cx="271463" cy="1008062"/>
            </a:xfrm>
            <a:prstGeom prst="curvedConnector2">
              <a:avLst/>
            </a:prstGeom>
            <a:noFill/>
            <a:ln w="12700">
              <a:solidFill>
                <a:srgbClr val="063DE8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1670" y="1122756"/>
            <a:ext cx="15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</a:t>
            </a:r>
            <a:r>
              <a:rPr lang="zh-CN" altLang="en-US" dirty="0" smtClean="0"/>
              <a:t>磁盘。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393324" y="2046086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06869" y="2795767"/>
            <a:ext cx="477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只需使得每一个向量的均值一致，即每个向量的分量之和除以维度，设成一</a:t>
            </a:r>
            <a:r>
              <a:rPr lang="zh-CN" altLang="en-US" dirty="0"/>
              <a:t>个</a:t>
            </a:r>
            <a:r>
              <a:rPr lang="zh-CN" altLang="en-US" dirty="0" smtClean="0"/>
              <a:t>定值（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2" name="左中括号 1"/>
          <p:cNvSpPr/>
          <p:nvPr/>
        </p:nvSpPr>
        <p:spPr>
          <a:xfrm>
            <a:off x="2932386" y="4393324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flipH="1">
            <a:off x="5470635" y="4393323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26979" y="4393323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9" y="4393323"/>
                <a:ext cx="2538249" cy="391646"/>
              </a:xfrm>
              <a:prstGeom prst="rect">
                <a:avLst/>
              </a:prstGeom>
              <a:blipFill>
                <a:blip r:embed="rId2"/>
                <a:stretch>
                  <a:fillRect r="-2644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026978" y="5692267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26978" y="5212532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8" y="5212532"/>
                <a:ext cx="2538249" cy="391646"/>
              </a:xfrm>
              <a:prstGeom prst="rect">
                <a:avLst/>
              </a:prstGeom>
              <a:blipFill>
                <a:blip r:embed="rId3"/>
                <a:stretch>
                  <a:fillRect r="-192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26978" y="6001405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8" y="6001405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r="-2885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026978" y="4869286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3198" y="4326965"/>
            <a:ext cx="3100554" cy="475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0920" y="4326965"/>
            <a:ext cx="232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变换后矩阵应为：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69727" y="4006508"/>
                <a:ext cx="3510455" cy="95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27" y="4006508"/>
                <a:ext cx="3510455" cy="955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5843752" y="4589145"/>
            <a:ext cx="993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69727" y="5025911"/>
                <a:ext cx="3510455" cy="95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27" y="5025911"/>
                <a:ext cx="3510455" cy="955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5843751" y="5507590"/>
            <a:ext cx="993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43198" y="5204727"/>
            <a:ext cx="3100554" cy="475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/>
      <p:bldP spid="15" grpId="0"/>
      <p:bldP spid="17" grpId="0"/>
      <p:bldP spid="18" grpId="0"/>
      <p:bldP spid="19" grpId="0"/>
      <p:bldP spid="20" grpId="0" animBg="1"/>
      <p:bldP spid="21" grpId="0"/>
      <p:bldP spid="22" grpId="0"/>
      <p:bldP spid="25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642839" y="1576567"/>
            <a:ext cx="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1670" y="1122756"/>
            <a:ext cx="162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</a:t>
            </a:r>
            <a:r>
              <a:rPr lang="zh-CN" altLang="en-US" dirty="0" smtClean="0"/>
              <a:t>磁盘。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26014" y="2323085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86247" y="3072766"/>
            <a:ext cx="371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产生高斯投影矩阵</a:t>
            </a:r>
            <a:r>
              <a:rPr lang="zh-CN" altLang="en-US" dirty="0"/>
              <a:t>和</a:t>
            </a:r>
            <a:r>
              <a:rPr lang="zh-CN" altLang="en-US" dirty="0" smtClean="0"/>
              <a:t>果蝇投影矩阵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号 3"/>
          <p:cNvSpPr/>
          <p:nvPr/>
        </p:nvSpPr>
        <p:spPr>
          <a:xfrm>
            <a:off x="1059623" y="4509127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flipH="1">
            <a:off x="3597872" y="4509126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4216" y="4509126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6" y="4509126"/>
                <a:ext cx="2538249" cy="395045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154215" y="5808070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54215" y="5328335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5" y="5328335"/>
                <a:ext cx="2538249" cy="395045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54215" y="6117208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5" y="6117208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54215" y="4985089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807377" y="4509126"/>
            <a:ext cx="84083" cy="21651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452" y="5367376"/>
            <a:ext cx="32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5400000">
            <a:off x="2381299" y="2937964"/>
            <a:ext cx="84083" cy="27274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300674" y="332732"/>
                <a:ext cx="676866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果蝇</a:t>
                </a:r>
                <a:r>
                  <a:rPr lang="zh-CN" altLang="en-US" dirty="0" smtClean="0"/>
                  <a:t>投影矩阵：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给定出现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（比如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％）则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对于每一行，在</a:t>
                </a:r>
                <a:r>
                  <a:rPr lang="en-US" altLang="zh-CN" dirty="0" smtClean="0"/>
                  <a:t>[1, d]</a:t>
                </a:r>
                <a:r>
                  <a:rPr lang="zh-CN" altLang="en-US" dirty="0" smtClean="0"/>
                  <a:t>中随机抽取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个值作为下标，使得矩阵中这些下标对应的值为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，其余为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关于存储：</a:t>
                </a:r>
                <a:endParaRPr lang="en-US" altLang="zh-CN" dirty="0"/>
              </a:p>
              <a:p>
                <a:r>
                  <a:rPr lang="zh-CN" altLang="en-US" dirty="0"/>
                  <a:t>果蝇</a:t>
                </a:r>
                <a:r>
                  <a:rPr lang="zh-CN" altLang="en-US" dirty="0" smtClean="0"/>
                  <a:t>投影矩阵为稀疏矩阵，可以只存储有效数据（比如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的下标）。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74" y="332732"/>
                <a:ext cx="6768662" cy="2031325"/>
              </a:xfrm>
              <a:prstGeom prst="rect">
                <a:avLst/>
              </a:prstGeom>
              <a:blipFill>
                <a:blip r:embed="rId5"/>
                <a:stretch>
                  <a:fillRect l="-811" t="-1802" r="-4144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中括号 15"/>
          <p:cNvSpPr/>
          <p:nvPr/>
        </p:nvSpPr>
        <p:spPr>
          <a:xfrm>
            <a:off x="7961567" y="4467086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 flipH="1">
            <a:off x="10499816" y="4467085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056160" y="4467085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60" y="4467085"/>
                <a:ext cx="2538249" cy="395045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8056159" y="5766029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56159" y="5286294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59" y="5286294"/>
                <a:ext cx="2538249" cy="395045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056159" y="6075167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59" y="6075167"/>
                <a:ext cx="2538249" cy="391646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8056159" y="4943048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7709321" y="4467085"/>
            <a:ext cx="84083" cy="21651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 rot="5400000">
            <a:off x="9283243" y="2895923"/>
            <a:ext cx="84083" cy="27274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139963" y="3788142"/>
            <a:ext cx="37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215145" y="5352029"/>
            <a:ext cx="38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41740" y="293926"/>
                <a:ext cx="4719145" cy="949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高斯投影</a:t>
                </a:r>
                <a:r>
                  <a:rPr lang="zh-CN" altLang="en-US" dirty="0"/>
                  <a:t>矩阵：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从</a:t>
                </a:r>
                <a:r>
                  <a:rPr lang="en-US" altLang="zh-CN" dirty="0"/>
                  <a:t>N(0,1)</a:t>
                </a:r>
                <a:r>
                  <a:rPr lang="zh-CN" altLang="en-US" dirty="0"/>
                  <a:t>独立抽取出来的值。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0" y="293926"/>
                <a:ext cx="4719145" cy="949042"/>
              </a:xfrm>
              <a:prstGeom prst="rect">
                <a:avLst/>
              </a:prstGeom>
              <a:blipFill>
                <a:blip r:embed="rId9"/>
                <a:stretch>
                  <a:fillRect l="-1163" t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228193" y="3800559"/>
            <a:ext cx="39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15887" y="2090672"/>
                <a:ext cx="254082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7" y="2090672"/>
                <a:ext cx="2540824" cy="335413"/>
              </a:xfrm>
              <a:prstGeom prst="rect">
                <a:avLst/>
              </a:prstGeom>
              <a:blipFill>
                <a:blip r:embed="rId10"/>
                <a:stretch>
                  <a:fillRect l="-719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41740" y="2748360"/>
                <a:ext cx="40403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服从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上的均匀随机分布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服从标准高斯分布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均匀随机分布：</a:t>
                </a:r>
                <a:r>
                  <a:rPr lang="en-US" altLang="zh-CN" dirty="0"/>
                  <a:t>rand()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0" y="2748360"/>
                <a:ext cx="4040328" cy="923330"/>
              </a:xfrm>
              <a:prstGeom prst="rect">
                <a:avLst/>
              </a:prstGeom>
              <a:blipFill>
                <a:blip r:embed="rId11"/>
                <a:stretch>
                  <a:fillRect l="-1360" t="-3974" r="-7100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41740" y="1491800"/>
            <a:ext cx="412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产生高斯分布的方法：</a:t>
            </a:r>
            <a:r>
              <a:rPr lang="en-US" altLang="zh-CN" dirty="0"/>
              <a:t> box-</a:t>
            </a:r>
            <a:r>
              <a:rPr lang="en-US" altLang="zh-CN" dirty="0" err="1"/>
              <a:t>muller</a:t>
            </a:r>
            <a:r>
              <a:rPr lang="zh-CN" altLang="en-US" dirty="0"/>
              <a:t>变换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49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8" grpId="0"/>
      <p:bldP spid="29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2897</Words>
  <Application>Microsoft Office PowerPoint</Application>
  <PresentationFormat>宽屏</PresentationFormat>
  <Paragraphs>358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AdvTT0b7bb6fa.I</vt:lpstr>
      <vt:lpstr>AdvTTd7835f12</vt:lpstr>
      <vt:lpstr>Osaka</vt:lpstr>
      <vt:lpstr>等线</vt:lpstr>
      <vt:lpstr>等线 Light</vt:lpstr>
      <vt:lpstr>Arial</vt:lpstr>
      <vt:lpstr>Cambria Math</vt:lpstr>
      <vt:lpstr>Office 主题​​</vt:lpstr>
      <vt:lpstr>Flylsh 数据库设计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Flylsh 数据库设计</dc:title>
  <dc:creator>zhili yao</dc:creator>
  <cp:lastModifiedBy>zhili yao</cp:lastModifiedBy>
  <cp:revision>356</cp:revision>
  <dcterms:created xsi:type="dcterms:W3CDTF">2018-04-02T15:44:07Z</dcterms:created>
  <dcterms:modified xsi:type="dcterms:W3CDTF">2018-04-23T13:10:47Z</dcterms:modified>
</cp:coreProperties>
</file>