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1" r:id="rId2"/>
    <p:sldId id="258" r:id="rId3"/>
    <p:sldId id="265" r:id="rId4"/>
    <p:sldId id="262" r:id="rId5"/>
    <p:sldId id="270" r:id="rId6"/>
    <p:sldId id="272" r:id="rId7"/>
    <p:sldId id="266" r:id="rId8"/>
    <p:sldId id="267" r:id="rId9"/>
    <p:sldId id="271" r:id="rId10"/>
    <p:sldId id="274" r:id="rId11"/>
    <p:sldId id="291" r:id="rId12"/>
    <p:sldId id="273" r:id="rId13"/>
    <p:sldId id="269" r:id="rId14"/>
    <p:sldId id="278" r:id="rId15"/>
    <p:sldId id="279" r:id="rId16"/>
    <p:sldId id="280" r:id="rId17"/>
    <p:sldId id="281" r:id="rId18"/>
    <p:sldId id="282" r:id="rId19"/>
    <p:sldId id="275" r:id="rId20"/>
    <p:sldId id="283" r:id="rId21"/>
    <p:sldId id="284" r:id="rId22"/>
    <p:sldId id="276" r:id="rId23"/>
    <p:sldId id="285" r:id="rId24"/>
    <p:sldId id="290" r:id="rId25"/>
    <p:sldId id="277" r:id="rId26"/>
    <p:sldId id="286" r:id="rId27"/>
    <p:sldId id="296" r:id="rId28"/>
    <p:sldId id="287" r:id="rId29"/>
    <p:sldId id="288" r:id="rId30"/>
    <p:sldId id="292" r:id="rId31"/>
    <p:sldId id="293" r:id="rId32"/>
    <p:sldId id="294" r:id="rId33"/>
    <p:sldId id="297" r:id="rId34"/>
    <p:sldId id="298" r:id="rId35"/>
    <p:sldId id="299" r:id="rId36"/>
    <p:sldId id="289" r:id="rId37"/>
    <p:sldId id="268" r:id="rId38"/>
    <p:sldId id="260" r:id="rId39"/>
  </p:sldIdLst>
  <p:sldSz cx="12188825" cy="6858000"/>
  <p:notesSz cx="6797675" cy="9926638"/>
  <p:embeddedFontLst>
    <p:embeddedFont>
      <p:font typeface="AU Passata" panose="020B0604020202020204" charset="0"/>
      <p:regular r:id="rId42"/>
      <p:bold r:id="rId43"/>
    </p:embeddedFont>
    <p:embeddedFont>
      <p:font typeface="AU Passata Light" panose="020B0604020202020204" charset="0"/>
      <p:regular r:id="rId44"/>
      <p:bold r:id="rId45"/>
    </p:embeddedFont>
    <p:embeddedFont>
      <p:font typeface="AU Peto" panose="020B0604020202020204" charset="0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  <p:embeddedFont>
      <p:font typeface="Wingdings 3" panose="05040102010807070707" pitchFamily="18" charset="2"/>
      <p:regular r:id="rId5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80" d="100"/>
          <a:sy n="80" d="100"/>
        </p:scale>
        <p:origin x="104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24.0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1,'3'47,"2"1,3-1,1 0,3-1,8 21,7 29,41 139,-18-66,-49-165,0 0,0 0,0 0,1 0,0 0,0 0,0 0,0 0,2 1,-4-4,1-1,-1 0,0 0,1 1,-1-1,0 0,1 0,-1 0,1 1,-1-1,1 0,-1 0,0 0,1 0,-1 0,1 0,-1 0,1 0,-1 0,1 0,-1 0,0 0,1 0,-1 0,1 0,-1 0,1-1,-1 1,0 0,1 0,16-21,-2-9,-1-1,-2 0,-1-1,-1-2,25-67,-30 87,1 0,1 1,0 0,1 1,0-1,6-5,-12 16,-1-1,1 1,0 0,0 0,1 0,-1 1,0-1,1 0,-1 1,0 0,1-1,0 1,-1 0,1 0,0 0,0 1,-1-1,1 1,0 0,0-1,0 1,0 0,0 1,-1-1,1 0,0 1,0 0,-1 0,1 0,0 0,-1 0,1 0,-1 0,1 1,-1 0,3 1,1 2,0 0,0 1,0 0,0 0,-1 0,0 1,0-1,-1 1,0 1,0-1,-1 0,1 3,5 15,-2 0,-1 0,0 6,0-4,0 0,7 15,-5-19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46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47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47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5:15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5:1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54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25.1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0,'0'13,"0"1,2-1,-1 0,2-1,0 1,0 0,1-1,1 0,0 1,4 6,0 0,-3-7,0 0,0 0,1 0,0-1,1 0,3 2,-9-11,0 0,-1 0,1 0,0-1,0 1,0-1,0 0,0 1,1-1,-1 0,0 0,1-1,-1 1,0 0,1-1,-1 1,1-1,-1 0,1 0,-1 0,1 0,-1 0,1 0,-1-1,1 1,-1-1,0 0,1 0,-1 0,0 0,0 0,0 0,1-1,-1 1,0-1,0 0,1 0,0-1,0 0,0 0,-1 0,1-1,-1 1,0 0,0-1,0 1,0-1,0 0,-1 0,0 0,1-2,8-64,-1 7,-6 53,0 0,0 0,1 0,1 0,0 0,-5 10,0 0,0 0,0 0,0-1,0 1,0 0,0 0,0 0,0 0,0 0,0 0,0 0,1-1,-1 1,0 0,0 0,0 0,0 0,0 0,0 0,0 0,0 0,1 0,-1 0,0 0,0-1,0 1,0 0,0 0,0 0,1 0,-1 0,0 0,0 0,0 0,0 0,0 0,0 0,1 0,-1 0,0 0,0 1,0-1,0 0,0 0,0 0,1 0,-1 0,0 0,0 0,0 0,0 0,0 0,0 0,0 1,0-1,0 0,0 0,1 0,-1 0,0 0,0 0,3 14,0 15,-3 431,-1-199,1-238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25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0,'2'17,"0"0,1 0,1 0,1 0,0-1,7 16,0 0,37 94,-25-68,-3 1,-2 0,4 32,-6-12,3-1,15 31,-34-105,3 15,-7-20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26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73,'1'-3,"-1"1,1 0,0 0,-1 0,1-1,0 1,1 0,-1 0,0 1,1-1,-1 0,1 0,-1 1,1-1,0 0,0 1,-1 0,1-1,0 1,0 0,1 0,44-21,-42 20,1 0,0 0,-1 0,1 1,0 0,0 0,0 1,0 0,0 0,-1 0,1 1,0 0,0 0,0 0,-1 1,1-1,2 2,-4-1,0 1,-1-1,1 1,0-1,-1 1,0 0,0 0,0 1,0-1,0 1,-1-1,1 1,-1 0,0 0,0 0,-1 0,1 0,-1 0,0 1,0-1,0 0,0 1,-1 1,1 9,0 0,-2 0,1 0,-2 0,0 0,-1 0,-1-1,0 1,0-1,-2 0,0 0,0-1,-1 0,-1 0,0 0,-1-1,-10 10,8-8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28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0 393,'6'-1,"-1"1,0-1,0 0,0 0,0-1,0 1,0-1,0 0,0-1,-1 1,1-1,-1 0,0 0,0 0,0 0,4-5,6-7,0-1,-1-1,7-12,6-8,-20 27,0 0,-1 0,1-1,-2 0,0 0,0 0,-1-1,-1 1,1-1,-2 0,0 0,0 1,-1-1,-1 0,-1-10,2 19,0 1,0 0,-1 0,1-1,0 1,-1 0,0 0,1-1,-1 1,0 0,0 0,0 0,-1 0,1 0,0 1,-1-1,1 0,-1 0,0 1,1-1,-1 1,-1-1,1 1,-1 0,1 1,0-1,-1 1,1 0,0-1,-1 1,1 0,0 0,-1 1,1-1,-1 0,1 1,0-1,0 1,-1 0,1 0,0 0,-5 2,0 0,1 1,0 0,0 0,0 0,0 1,1 0,0 0,0 0,0 1,0 0,1 0,-2 3,2 2,0-1,1 1,0 0,1 0,0 0,0 0,1 0,1 7,0 17,2-1,2 6,-2-28,-1-1,2 1,-1 0,2-1,0 1,0-1,1 0,0 0,3 3,-5-9,0 0,1 0,0-1,0 1,1-1,-1 0,1 0,0 0,0-1,0 0,0 0,1 0,0 0,-1-1,1 0,0 0,0-1,0 1,1-1,20 2,0-2,1-1,0 0,-11-1,6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5:07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1 714,'20'0,"0"-2,0 0,-1-2,1 0,13-5,27-12,7-5,21-8,40-12,-2-5,-2-5,-3-6,117-61,91-25,-304 137,21-7,34-8,1 0,-45 13,1 2,0 2,8 0,-23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5:09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28,'4'0,"2"-5,0-6,-2-1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5:12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0,'0'5,"0"5,5 6,6 9,1 5,2 2,0 4,2 6,-3-1,-2-2,-4-4,1-2,0-4,3-6,-1-2,-1-1,-3-3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8:41:46.2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hand-calculation initially and then more in R later.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Recall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not </a:t>
            </a:r>
            <a:r>
              <a:rPr lang="da-DK" dirty="0" err="1"/>
              <a:t>linear</a:t>
            </a:r>
            <a:r>
              <a:rPr lang="da-DK" dirty="0"/>
              <a:t>: </a:t>
            </a:r>
            <a:r>
              <a:rPr lang="da-DK" dirty="0" err="1"/>
              <a:t>logistic</a:t>
            </a:r>
            <a:r>
              <a:rPr lang="da-DK" dirty="0"/>
              <a:t> regression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would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and </a:t>
            </a:r>
            <a:r>
              <a:rPr lang="da-DK" dirty="0" err="1">
                <a:sym typeface="Wingdings" panose="05000000000000000000" pitchFamily="2" charset="2"/>
              </a:rPr>
              <a:t>then</a:t>
            </a:r>
            <a:r>
              <a:rPr lang="da-DK" dirty="0">
                <a:sym typeface="Wingdings" panose="05000000000000000000" pitchFamily="2" charset="2"/>
              </a:rPr>
              <a:t> a non-linear transformation of the output.</a:t>
            </a:r>
          </a:p>
          <a:p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have </a:t>
            </a:r>
            <a:r>
              <a:rPr lang="da-DK" dirty="0" err="1">
                <a:sym typeface="Wingdings" panose="05000000000000000000" pitchFamily="2" charset="2"/>
              </a:rPr>
              <a:t>clearly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seen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transform</a:t>
            </a:r>
            <a:r>
              <a:rPr lang="da-DK" dirty="0">
                <a:sym typeface="Wingdings" panose="05000000000000000000" pitchFamily="2" charset="2"/>
              </a:rPr>
              <a:t> (</a:t>
            </a:r>
            <a:r>
              <a:rPr lang="da-DK" dirty="0" err="1">
                <a:sym typeface="Wingdings" panose="05000000000000000000" pitchFamily="2" charset="2"/>
              </a:rPr>
              <a:t>e.g</a:t>
            </a:r>
            <a:r>
              <a:rPr lang="da-DK" dirty="0">
                <a:sym typeface="Wingdings" panose="05000000000000000000" pitchFamily="2" charset="2"/>
              </a:rPr>
              <a:t>. with </a:t>
            </a:r>
            <a:r>
              <a:rPr lang="da-DK" dirty="0" err="1">
                <a:sym typeface="Wingdings" panose="05000000000000000000" pitchFamily="2" charset="2"/>
              </a:rPr>
              <a:t>quadratic</a:t>
            </a:r>
            <a:r>
              <a:rPr lang="da-DK" dirty="0">
                <a:sym typeface="Wingdings" panose="05000000000000000000" pitchFamily="2" charset="2"/>
              </a:rPr>
              <a:t>) is the input </a:t>
            </a:r>
            <a:r>
              <a:rPr lang="da-DK" dirty="0" err="1">
                <a:sym typeface="Wingdings" panose="05000000000000000000" pitchFamily="2" charset="2"/>
              </a:rPr>
              <a:t>space</a:t>
            </a:r>
            <a:r>
              <a:rPr lang="da-DK" dirty="0">
                <a:sym typeface="Wingdings" panose="05000000000000000000" pitchFamily="2" charset="2"/>
              </a:rPr>
              <a:t> (design matrix).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1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actually</a:t>
            </a:r>
            <a:r>
              <a:rPr lang="da-DK" dirty="0"/>
              <a:t> all </a:t>
            </a:r>
            <a:r>
              <a:rPr lang="da-DK" dirty="0" err="1"/>
              <a:t>vectors</a:t>
            </a:r>
            <a:r>
              <a:rPr lang="da-DK" dirty="0"/>
              <a:t> in </a:t>
            </a:r>
            <a:r>
              <a:rPr lang="da-DK" dirty="0" err="1"/>
              <a:t>our</a:t>
            </a:r>
            <a:r>
              <a:rPr lang="da-DK" dirty="0"/>
              <a:t> design matrix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orthogonal</a:t>
            </a:r>
            <a:r>
              <a:rPr lang="da-DK" dirty="0"/>
              <a:t> to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vector</a:t>
            </a:r>
            <a:r>
              <a:rPr lang="da-DK" dirty="0"/>
              <a:t>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38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More data (</a:t>
            </a:r>
            <a:r>
              <a:rPr lang="da-DK" dirty="0" err="1"/>
              <a:t>fake</a:t>
            </a:r>
            <a:r>
              <a:rPr lang="da-DK" dirty="0"/>
              <a:t> data I </a:t>
            </a:r>
            <a:r>
              <a:rPr lang="da-DK" dirty="0" err="1"/>
              <a:t>created</a:t>
            </a:r>
            <a:r>
              <a:rPr lang="da-DK" dirty="0"/>
              <a:t>). </a:t>
            </a:r>
          </a:p>
          <a:p>
            <a:r>
              <a:rPr lang="da-DK" dirty="0"/>
              <a:t>Analyse it with an </a:t>
            </a:r>
            <a:r>
              <a:rPr lang="da-DK" dirty="0" err="1"/>
              <a:t>eye</a:t>
            </a:r>
            <a:r>
              <a:rPr lang="da-DK" dirty="0"/>
              <a:t> for </a:t>
            </a:r>
            <a:r>
              <a:rPr lang="da-DK" dirty="0" err="1"/>
              <a:t>what</a:t>
            </a:r>
            <a:r>
              <a:rPr lang="da-DK" dirty="0"/>
              <a:t> the models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actually</a:t>
            </a:r>
            <a:r>
              <a:rPr lang="da-DK" dirty="0"/>
              <a:t> </a:t>
            </a:r>
            <a:r>
              <a:rPr lang="da-DK" dirty="0" err="1"/>
              <a:t>implying</a:t>
            </a:r>
            <a:r>
              <a:rPr lang="da-DK" dirty="0"/>
              <a:t>. </a:t>
            </a:r>
          </a:p>
          <a:p>
            <a:r>
              <a:rPr lang="da-DK" dirty="0" err="1"/>
              <a:t>Thinking</a:t>
            </a:r>
            <a:r>
              <a:rPr lang="da-DK" dirty="0"/>
              <a:t> </a:t>
            </a:r>
            <a:r>
              <a:rPr lang="da-DK" dirty="0" err="1"/>
              <a:t>visually</a:t>
            </a:r>
            <a:r>
              <a:rPr lang="da-DK" dirty="0"/>
              <a:t> / </a:t>
            </a:r>
            <a:r>
              <a:rPr lang="da-DK" dirty="0" err="1"/>
              <a:t>mathematically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is </a:t>
            </a:r>
            <a:r>
              <a:rPr lang="da-DK" dirty="0" err="1"/>
              <a:t>significant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it </a:t>
            </a:r>
            <a:r>
              <a:rPr lang="da-DK" dirty="0" err="1"/>
              <a:t>significantly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99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676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Euclidean</a:t>
            </a:r>
            <a:r>
              <a:rPr lang="da-DK" dirty="0"/>
              <a:t> norm &amp; </a:t>
            </a:r>
            <a:r>
              <a:rPr lang="da-DK" dirty="0" err="1"/>
              <a:t>dot</a:t>
            </a:r>
            <a:r>
              <a:rPr lang="da-DK" dirty="0"/>
              <a:t> product.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89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specifics</a:t>
            </a:r>
            <a:r>
              <a:rPr lang="da-DK" dirty="0"/>
              <a:t> </a:t>
            </a:r>
            <a:r>
              <a:rPr lang="da-DK" dirty="0" err="1"/>
              <a:t>afterwards</a:t>
            </a:r>
            <a:r>
              <a:rPr lang="da-DK" dirty="0"/>
              <a:t>, but it is </a:t>
            </a:r>
            <a:r>
              <a:rPr lang="da-DK" dirty="0" err="1"/>
              <a:t>somewhat</a:t>
            </a:r>
            <a:r>
              <a:rPr lang="da-DK" dirty="0"/>
              <a:t> more </a:t>
            </a:r>
            <a:r>
              <a:rPr lang="da-DK" dirty="0" err="1"/>
              <a:t>involved</a:t>
            </a:r>
            <a:r>
              <a:rPr lang="da-DK" dirty="0"/>
              <a:t> </a:t>
            </a:r>
            <a:r>
              <a:rPr lang="da-DK" dirty="0" err="1"/>
              <a:t>mathematically</a:t>
            </a:r>
            <a:r>
              <a:rPr lang="da-DK" dirty="0"/>
              <a:t>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5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discuss</a:t>
            </a:r>
            <a:r>
              <a:rPr lang="da-DK" dirty="0"/>
              <a:t> the </a:t>
            </a:r>
            <a:r>
              <a:rPr lang="da-DK" dirty="0" err="1"/>
              <a:t>mathematics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played</a:t>
            </a:r>
            <a:r>
              <a:rPr lang="da-DK" dirty="0"/>
              <a:t> with it.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65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PCA: not in as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9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Draw </a:t>
            </a:r>
            <a:r>
              <a:rPr lang="da-DK" dirty="0" err="1"/>
              <a:t>stuff</a:t>
            </a:r>
            <a:r>
              <a:rPr lang="da-DK" dirty="0"/>
              <a:t>!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0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Draw </a:t>
            </a:r>
            <a:r>
              <a:rPr lang="da-DK" dirty="0" err="1"/>
              <a:t>stuff</a:t>
            </a:r>
            <a:r>
              <a:rPr lang="da-DK" dirty="0"/>
              <a:t>!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83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X: design matrix (not </a:t>
            </a:r>
            <a:r>
              <a:rPr lang="da-DK" dirty="0" err="1"/>
              <a:t>interested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data)</a:t>
            </a:r>
          </a:p>
          <a:p>
            <a:r>
              <a:rPr lang="da-DK" dirty="0">
                <a:sym typeface="Wingdings" panose="05000000000000000000" pitchFamily="2" charset="2"/>
              </a:rPr>
              <a:t>Y: </a:t>
            </a:r>
            <a:r>
              <a:rPr lang="da-DK" dirty="0" err="1">
                <a:sym typeface="Wingdings" panose="05000000000000000000" pitchFamily="2" charset="2"/>
              </a:rPr>
              <a:t>outcome</a:t>
            </a:r>
            <a:r>
              <a:rPr lang="da-DK" dirty="0">
                <a:sym typeface="Wingdings" panose="05000000000000000000" pitchFamily="2" charset="2"/>
              </a:rPr>
              <a:t> (not </a:t>
            </a:r>
            <a:r>
              <a:rPr lang="da-DK" dirty="0" err="1">
                <a:sym typeface="Wingdings" panose="05000000000000000000" pitchFamily="2" charset="2"/>
              </a:rPr>
              <a:t>interested</a:t>
            </a:r>
            <a:r>
              <a:rPr lang="da-DK" dirty="0">
                <a:sym typeface="Wingdings" panose="05000000000000000000" pitchFamily="2" charset="2"/>
              </a:rPr>
              <a:t>  data)</a:t>
            </a:r>
            <a:endParaRPr lang="da-DK" dirty="0"/>
          </a:p>
          <a:p>
            <a:r>
              <a:rPr lang="da-DK" dirty="0" err="1"/>
              <a:t>Vector</a:t>
            </a:r>
            <a:r>
              <a:rPr lang="da-DK" dirty="0"/>
              <a:t> with </a:t>
            </a:r>
            <a:r>
              <a:rPr lang="da-DK" dirty="0" err="1"/>
              <a:t>alpha</a:t>
            </a:r>
            <a:r>
              <a:rPr lang="da-DK" dirty="0"/>
              <a:t> and beta: parameters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want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estimate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r>
              <a:rPr lang="da-DK" dirty="0">
                <a:sym typeface="Wingdings" panose="05000000000000000000" pitchFamily="2" charset="2"/>
              </a:rPr>
              <a:t>Epsilon: residual </a:t>
            </a:r>
            <a:r>
              <a:rPr lang="da-DK" dirty="0" err="1">
                <a:sym typeface="Wingdings" panose="05000000000000000000" pitchFamily="2" charset="2"/>
              </a:rPr>
              <a:t>error</a:t>
            </a:r>
            <a:r>
              <a:rPr lang="da-DK" dirty="0">
                <a:sym typeface="Wingdings" panose="05000000000000000000" pitchFamily="2" charset="2"/>
              </a:rPr>
              <a:t> 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want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this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minimized</a:t>
            </a:r>
            <a:r>
              <a:rPr lang="da-DK" dirty="0">
                <a:sym typeface="Wingdings" panose="05000000000000000000" pitchFamily="2" charset="2"/>
              </a:rPr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28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not have a solution.</a:t>
            </a:r>
          </a:p>
          <a:p>
            <a:r>
              <a:rPr lang="da-DK" dirty="0"/>
              <a:t>Y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written</a:t>
            </a:r>
            <a:r>
              <a:rPr lang="da-DK" dirty="0"/>
              <a:t> as a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</a:t>
            </a:r>
            <a:r>
              <a:rPr lang="da-DK" dirty="0"/>
              <a:t> of </a:t>
            </a:r>
            <a:r>
              <a:rPr lang="da-DK" dirty="0" err="1"/>
              <a:t>our</a:t>
            </a:r>
            <a:r>
              <a:rPr lang="da-DK" dirty="0"/>
              <a:t> data (design matrix).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3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it not: </a:t>
            </a:r>
            <a:r>
              <a:rPr lang="da-DK" dirty="0" err="1"/>
              <a:t>when</a:t>
            </a:r>
            <a:r>
              <a:rPr lang="da-DK" dirty="0"/>
              <a:t> the matrix has non-</a:t>
            </a:r>
            <a:r>
              <a:rPr lang="da-DK" dirty="0" err="1"/>
              <a:t>linearly</a:t>
            </a:r>
            <a:r>
              <a:rPr lang="da-DK" dirty="0"/>
              <a:t> independent </a:t>
            </a:r>
            <a:r>
              <a:rPr lang="da-DK" dirty="0" err="1"/>
              <a:t>vectors</a:t>
            </a:r>
            <a:r>
              <a:rPr lang="da-DK" dirty="0"/>
              <a:t>. </a:t>
            </a:r>
          </a:p>
          <a:p>
            <a:r>
              <a:rPr lang="da-DK" dirty="0" err="1"/>
              <a:t>Then</a:t>
            </a:r>
            <a:r>
              <a:rPr lang="da-DK" dirty="0"/>
              <a:t> it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spans</a:t>
            </a:r>
            <a:r>
              <a:rPr lang="da-DK" dirty="0"/>
              <a:t> R and not R^2.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67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89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just </a:t>
            </a:r>
            <a:r>
              <a:rPr lang="da-DK" dirty="0" err="1"/>
              <a:t>some</a:t>
            </a:r>
            <a:r>
              <a:rPr lang="da-DK" dirty="0"/>
              <a:t> initial steps </a:t>
            </a:r>
            <a:r>
              <a:rPr lang="da-DK" dirty="0">
                <a:sym typeface="Wingdings" panose="05000000000000000000" pitchFamily="2" charset="2"/>
              </a:rPr>
              <a:t> and </a:t>
            </a:r>
            <a:r>
              <a:rPr lang="da-DK" dirty="0" err="1">
                <a:sym typeface="Wingdings" panose="05000000000000000000" pitchFamily="2" charset="2"/>
              </a:rPr>
              <a:t>then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do the same (go back to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slide).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4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23 October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Instructor 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Patching Up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Victor Møller Poulsen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33062752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23 October 2020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Instructor 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Patching Up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Victor Møller Poulsen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0387928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23 October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Instructor 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Patching Up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Victor Møller Poulsen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8768226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 dirty="0"/>
              <a:t>23/10/2020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363353668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Patching Up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Victor Møller Poulsen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23 October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Instructor 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25/10/2020</a:t>
            </a:fld>
            <a:r>
              <a:rPr lang="en-GB"/>
              <a:t>23/10/2020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2CQITm_eo" TargetMode="External"/><Relationship Id="rId2" Type="http://schemas.openxmlformats.org/officeDocument/2006/relationships/hyperlink" Target="https://www.youtube.com/watch?v=fNk_zzaMoSs&amp;list=PLZHQObOWTQDPD3MizzM2xVFitgF8hE_ab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FgakZw6K1QQ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customXml" Target="../ink/ink10.xml"/><Relationship Id="rId5" Type="http://schemas.openxmlformats.org/officeDocument/2006/relationships/image" Target="../media/image20.png"/><Relationship Id="rId10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en-GB" dirty="0"/>
              <a:t>Patching Up – Algebra &amp; other stories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7625-B97C-437A-9C01-99066FE0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Tasks: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1 (</a:t>
            </a:r>
            <a:r>
              <a:rPr lang="da-DK" dirty="0" err="1"/>
              <a:t>hand-out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837F82-7159-4B26-80EA-877694A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1F306C-81FF-4CCB-9BB3-A79332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DE6A-A0BE-4300-BAA1-2AC1478A3E91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6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73EA1-71C5-41C1-8F0A-F38C9A75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Anyone</a:t>
            </a:r>
            <a:r>
              <a:rPr lang="da-DK" dirty="0"/>
              <a:t>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share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E2757B-96F0-467A-A3AE-0A2FF3C4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7940D4-D524-441A-89BF-F256EF38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A16A-E9DE-42DB-BDA5-643E8C16B12B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4AADB-716B-4DA5-8C59-4FEAD3F8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combinations</a:t>
            </a:r>
            <a:r>
              <a:rPr lang="da-DK" dirty="0"/>
              <a:t> and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CA3A08-2A88-47FE-B54E-DA00CFF0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45CF21-77D1-4F9C-AD95-3C296D9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BA4C-D040-4659-A3A7-843751CDAFC3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59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650E7-09B2-47F0-BBDC-A910DB64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(1)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CB2DE3-A0E8-44AE-A6F1-C4F529B7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Q: How do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notions</a:t>
            </a:r>
            <a:r>
              <a:rPr lang="da-DK" dirty="0"/>
              <a:t> </a:t>
            </a:r>
            <a:r>
              <a:rPr lang="da-DK" dirty="0" err="1"/>
              <a:t>relate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C296DC-937D-411E-8083-0674B5EF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DD08-DE47-48CC-BF82-8665D1E9D0D8}" type="datetime1">
              <a:rPr lang="en-GB" smtClean="0"/>
              <a:t>26/10/2020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194343E5-6DB7-4214-A5BF-9117E430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708920"/>
            <a:ext cx="62388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1A53B-FF3C-4251-B5F9-CB63B05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(2)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7C456E-3770-4F51-9C4E-164D1E23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Outcome</a:t>
            </a:r>
            <a:r>
              <a:rPr lang="da-DK" dirty="0"/>
              <a:t> (y) as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3773E6-F130-4848-92B6-E6AE3734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70F7-0876-4DC5-A6E4-89913586BF33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856CC24-9A13-4DC1-8E79-C8F2E03C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762008"/>
            <a:ext cx="5248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63EFC-2DDB-4210-A811-0350EE5D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(3)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DCCDE8-F16A-4444-900A-EA3C8C9D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Refine</a:t>
            </a:r>
            <a:r>
              <a:rPr lang="da-DK" dirty="0"/>
              <a:t> the </a:t>
            </a:r>
            <a:r>
              <a:rPr lang="da-DK" dirty="0" err="1"/>
              <a:t>representation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EA6524-B3B4-4AE8-8C67-D3CB7C3E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673-1A91-4E55-AA32-6BBCD7A1649C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FE438F9-A835-4C39-8869-8AE3F5C8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92" y="2795346"/>
            <a:ext cx="5610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63FF-A330-410B-BC87-B82BD0CD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(4)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526B8B-C878-4BBB-BE22-8E267BA1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Now with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1E4E38-DA69-4829-8BE4-341558A2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93DE-5834-4332-A6FE-745911590395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14B99D1-E67D-4ED8-9F75-63F7DC4F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2785821"/>
            <a:ext cx="5238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8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57B7A-E8EA-436D-9CE2-B672902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(5)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56BDF8-6528-4183-9132-F4F7990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interested</a:t>
            </a:r>
            <a:r>
              <a:rPr lang="da-DK" dirty="0"/>
              <a:t> in?</a:t>
            </a:r>
          </a:p>
          <a:p>
            <a:pPr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44EC33-E7A0-4C49-A138-124EE0FA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426-FBD3-4CDB-9F2D-2B8562F7FA17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04D3A7E-4ADF-4CC4-A85B-36DFD1A8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996952"/>
            <a:ext cx="5238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09310-11DB-4DA2-B08C-1BD8D933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Q: How Y, Beta and Epsilon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X is a matrix (6)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34C44A-40C4-473A-B730-38BD07E2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it have a solution?</a:t>
            </a:r>
          </a:p>
          <a:p>
            <a:r>
              <a:rPr lang="da-DK" dirty="0"/>
              <a:t>How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interpret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?</a:t>
            </a:r>
          </a:p>
          <a:p>
            <a:pPr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C82CC5-41CB-45C7-991B-74C44AFF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997A-AAA0-4F80-BDA0-BD48760B0B97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82CEA29-952F-442C-A908-566A447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996952"/>
            <a:ext cx="5238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6F246-4A9F-473D-978F-EC4BDF28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a solution </a:t>
            </a:r>
            <a:r>
              <a:rPr lang="da-DK" dirty="0" err="1"/>
              <a:t>exists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231157-F579-4756-A0C2-968FC027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subject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.</a:t>
            </a:r>
          </a:p>
          <a:p>
            <a:r>
              <a:rPr lang="da-DK" dirty="0"/>
              <a:t>2 </a:t>
            </a:r>
            <a:r>
              <a:rPr lang="da-DK" dirty="0" err="1"/>
              <a:t>equations</a:t>
            </a:r>
            <a:r>
              <a:rPr lang="da-DK" dirty="0"/>
              <a:t> with 2 </a:t>
            </a:r>
            <a:r>
              <a:rPr lang="da-DK" dirty="0" err="1"/>
              <a:t>unknowns</a:t>
            </a:r>
            <a:r>
              <a:rPr lang="da-DK" dirty="0"/>
              <a:t>.</a:t>
            </a:r>
          </a:p>
          <a:p>
            <a:r>
              <a:rPr lang="da-DK" dirty="0"/>
              <a:t>In most cases </a:t>
            </a:r>
            <a:r>
              <a:rPr lang="da-DK" dirty="0" err="1"/>
              <a:t>this</a:t>
            </a:r>
            <a:r>
              <a:rPr lang="da-DK" dirty="0"/>
              <a:t> has a solution (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it not?)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65B1BA-1D5F-4F38-A7C9-97A28A43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14E2-1894-44F5-9672-1BD7675DE0EA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8AF7C4C-786F-43B9-BB4E-E2BD3151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3429000"/>
            <a:ext cx="4752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this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What we want out of this session: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Get more comfortable with linear algebra.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Get a better visual/intuitive understanding for vectors and matrices.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Get a better mathematical understanding of regression and the like.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Understand the “simple” stuff – rather than implement the complicated stuff (as we typically do here at cognitive science). 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51B38-E393-4924-8761-3C789CB9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equations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96460B-8ABB-49B3-977C-E5E39AD9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Gauss-Jordan elimination and RREF:</a:t>
            </a:r>
          </a:p>
          <a:p>
            <a:r>
              <a:rPr lang="da-DK" dirty="0"/>
              <a:t>1. swap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r>
              <a:rPr lang="da-DK" dirty="0"/>
              <a:t>.</a:t>
            </a:r>
          </a:p>
          <a:p>
            <a:r>
              <a:rPr lang="da-DK" dirty="0"/>
              <a:t>2. </a:t>
            </a:r>
            <a:r>
              <a:rPr lang="da-DK" dirty="0" err="1"/>
              <a:t>multiply</a:t>
            </a:r>
            <a:r>
              <a:rPr lang="da-DK" dirty="0"/>
              <a:t> a </a:t>
            </a:r>
            <a:r>
              <a:rPr lang="da-DK" dirty="0" err="1"/>
              <a:t>row</a:t>
            </a:r>
            <a:r>
              <a:rPr lang="da-DK" dirty="0"/>
              <a:t> by non-</a:t>
            </a:r>
            <a:r>
              <a:rPr lang="da-DK" dirty="0" err="1"/>
              <a:t>zero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.</a:t>
            </a:r>
          </a:p>
          <a:p>
            <a:r>
              <a:rPr lang="da-DK" dirty="0"/>
              <a:t>3. </a:t>
            </a:r>
            <a:r>
              <a:rPr lang="da-DK" dirty="0" err="1"/>
              <a:t>adding</a:t>
            </a:r>
            <a:r>
              <a:rPr lang="da-DK" dirty="0"/>
              <a:t> a multiple of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35C08C-51DB-4B41-A543-8D939BF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024-301D-435E-B99D-5414120B0097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2C0B4AB-687C-4453-A6BC-C2A5732F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28" y="3816672"/>
            <a:ext cx="6353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989A-0AD7-4D92-8105-E825B1B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Checking</a:t>
            </a:r>
            <a:r>
              <a:rPr lang="da-DK" dirty="0"/>
              <a:t> the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83B3A5-5DC9-4B2E-AFA0-B28F243A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1. Do the matrix </a:t>
            </a:r>
            <a:r>
              <a:rPr lang="da-DK" dirty="0" err="1"/>
              <a:t>multiplication</a:t>
            </a:r>
            <a:r>
              <a:rPr lang="da-DK" dirty="0"/>
              <a:t> with the </a:t>
            </a:r>
            <a:r>
              <a:rPr lang="da-DK" dirty="0" err="1"/>
              <a:t>found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alpha</a:t>
            </a:r>
            <a:r>
              <a:rPr lang="da-DK" dirty="0"/>
              <a:t> and beta. </a:t>
            </a:r>
          </a:p>
          <a:p>
            <a:r>
              <a:rPr lang="da-DK" dirty="0"/>
              <a:t>2. </a:t>
            </a:r>
            <a:r>
              <a:rPr lang="da-DK" dirty="0" err="1"/>
              <a:t>Subtract</a:t>
            </a:r>
            <a:r>
              <a:rPr lang="da-DK" dirty="0"/>
              <a:t> the resulting </a:t>
            </a:r>
            <a:r>
              <a:rPr lang="da-DK" dirty="0" err="1"/>
              <a:t>vector</a:t>
            </a:r>
            <a:r>
              <a:rPr lang="da-DK" dirty="0"/>
              <a:t> from the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outcome</a:t>
            </a:r>
            <a:r>
              <a:rPr lang="da-DK" dirty="0"/>
              <a:t> </a:t>
            </a:r>
            <a:r>
              <a:rPr lang="da-DK" dirty="0" err="1"/>
              <a:t>vector</a:t>
            </a:r>
            <a:r>
              <a:rPr lang="da-DK" dirty="0"/>
              <a:t>.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3. Now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check </a:t>
            </a:r>
            <a:r>
              <a:rPr lang="da-DK" dirty="0" err="1"/>
              <a:t>our</a:t>
            </a:r>
            <a:r>
              <a:rPr lang="da-DK" dirty="0"/>
              <a:t> (</a:t>
            </a:r>
            <a:r>
              <a:rPr lang="da-DK" dirty="0" err="1"/>
              <a:t>squared</a:t>
            </a:r>
            <a:r>
              <a:rPr lang="da-DK" dirty="0"/>
              <a:t>) </a:t>
            </a:r>
            <a:r>
              <a:rPr lang="da-DK" dirty="0" err="1"/>
              <a:t>errors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E3B3B6-3B8E-469D-BB22-837F7A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064-4319-4C58-9723-E3BD3BD45848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2DBD6D-651B-42EC-B769-8E4F4A89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2781300"/>
            <a:ext cx="4429125" cy="12954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47FC24E-8C51-4FFA-846C-3E6E1F88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4653136"/>
            <a:ext cx="7724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87E62-4F3D-4F80-B801-2A83B1BD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no solution </a:t>
            </a:r>
            <a:r>
              <a:rPr lang="da-DK" dirty="0" err="1"/>
              <a:t>exists</a:t>
            </a:r>
            <a:r>
              <a:rPr lang="da-DK" dirty="0"/>
              <a:t> (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 </a:t>
            </a:r>
            <a:r>
              <a:rPr lang="da-DK" dirty="0" err="1"/>
              <a:t>approximation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0EA8E3-2888-421E-8B89-4610E0F1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Returning</a:t>
            </a:r>
            <a:r>
              <a:rPr lang="da-DK" dirty="0"/>
              <a:t> to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: </a:t>
            </a:r>
          </a:p>
          <a:p>
            <a:endParaRPr lang="da-DK" dirty="0"/>
          </a:p>
          <a:p>
            <a:endParaRPr lang="da-DK" dirty="0"/>
          </a:p>
          <a:p>
            <a:pPr>
              <a:buNone/>
            </a:pP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do: 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First: 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Second: </a:t>
            </a:r>
          </a:p>
          <a:p>
            <a:endParaRPr lang="da-DK" dirty="0"/>
          </a:p>
          <a:p>
            <a:r>
              <a:rPr lang="da-DK" dirty="0"/>
              <a:t>Third: This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solved</a:t>
            </a:r>
            <a:r>
              <a:rPr lang="da-DK" dirty="0"/>
              <a:t> (as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) with Gauss-Jordan elimination.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D367B9-CB81-4045-AF4D-80E7B47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CCC-2781-424D-85D8-EB223E1CA1C8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27567-4856-4164-A2B2-05911686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730481"/>
            <a:ext cx="1559620" cy="144016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E9C8744-1DCE-4C0E-836F-89B41213A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1654238"/>
            <a:ext cx="1280081" cy="151640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89079B9-DB8D-4311-B2E7-839378973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56" y="4098826"/>
            <a:ext cx="1696640" cy="61571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A4FBFF6-C830-4C15-A782-B12FCC21A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941" y="3935667"/>
            <a:ext cx="1931293" cy="78743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97156A0-1384-4621-A498-A99D6D745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80" y="4868087"/>
            <a:ext cx="1696640" cy="6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6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435B-C4E3-434F-8C81-616BC6DF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Tasks: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2 (</a:t>
            </a:r>
            <a:r>
              <a:rPr lang="da-DK" dirty="0" err="1"/>
              <a:t>hand-out</a:t>
            </a:r>
            <a:r>
              <a:rPr lang="da-DK" dirty="0"/>
              <a:t>)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765000-760C-4178-8A89-C9C90162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E59A92-55E0-4CC5-AD3F-A9E644A1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16F-1866-4351-B1BA-59F44627D4BE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1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49CC3-2151-430D-8EDE-427C0A3C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Anyone</a:t>
            </a:r>
            <a:r>
              <a:rPr lang="da-DK" dirty="0"/>
              <a:t>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share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04FB45-6803-4E23-BDD6-F3C664BC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5B7ACF-42FB-4C5A-B47A-51ECC6F5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131-CFCA-4539-A732-9C51E62B9313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982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FEEA1-75B1-44BB-8449-5FBAA275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Take-</a:t>
            </a:r>
            <a:r>
              <a:rPr lang="da-DK" dirty="0" err="1"/>
              <a:t>aways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DA073-8473-4FCA-B3FA-DECF8144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6873B3-E725-47ED-B761-78843FA0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E199-0BDB-4678-966E-26790357722D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487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EE337-C4E0-47FA-A0F5-2A0686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take-aways</a:t>
            </a:r>
            <a:r>
              <a:rPr lang="da-DK" dirty="0"/>
              <a:t> (1)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D61653-B6FB-4B9E-9457-0E0D1A4C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1. R^2 is model </a:t>
            </a:r>
            <a:r>
              <a:rPr lang="da-DK" dirty="0" err="1"/>
              <a:t>comparison</a:t>
            </a:r>
            <a:r>
              <a:rPr lang="da-DK" dirty="0"/>
              <a:t> (</a:t>
            </a:r>
            <a:r>
              <a:rPr lang="da-DK" dirty="0" err="1"/>
              <a:t>against</a:t>
            </a:r>
            <a:r>
              <a:rPr lang="da-DK" dirty="0"/>
              <a:t> grand </a:t>
            </a:r>
            <a:r>
              <a:rPr lang="da-DK" dirty="0" err="1"/>
              <a:t>mean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2. More </a:t>
            </a:r>
            <a:r>
              <a:rPr lang="da-DK" dirty="0" err="1"/>
              <a:t>predictors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gives </a:t>
            </a:r>
            <a:r>
              <a:rPr lang="da-DK" dirty="0" err="1"/>
              <a:t>better</a:t>
            </a:r>
            <a:r>
              <a:rPr lang="da-DK" dirty="0"/>
              <a:t> R^2 </a:t>
            </a:r>
            <a:r>
              <a:rPr lang="da-DK" dirty="0">
                <a:sym typeface="Wingdings" panose="05000000000000000000" pitchFamily="2" charset="2"/>
              </a:rPr>
              <a:t>(</a:t>
            </a:r>
            <a:r>
              <a:rPr lang="da-DK" dirty="0" err="1">
                <a:sym typeface="Wingdings" panose="05000000000000000000" pitchFamily="2" charset="2"/>
              </a:rPr>
              <a:t>adjusted</a:t>
            </a:r>
            <a:r>
              <a:rPr lang="da-DK" dirty="0">
                <a:sym typeface="Wingdings" panose="05000000000000000000" pitchFamily="2" charset="2"/>
              </a:rPr>
              <a:t> r-</a:t>
            </a:r>
            <a:r>
              <a:rPr lang="da-DK" dirty="0" err="1">
                <a:sym typeface="Wingdings" panose="05000000000000000000" pitchFamily="2" charset="2"/>
              </a:rPr>
              <a:t>squared</a:t>
            </a:r>
            <a:r>
              <a:rPr lang="da-DK" dirty="0">
                <a:sym typeface="Wingdings" panose="05000000000000000000" pitchFamily="2" charset="2"/>
              </a:rPr>
              <a:t> and F-</a:t>
            </a:r>
            <a:r>
              <a:rPr lang="da-DK" dirty="0" err="1">
                <a:sym typeface="Wingdings" panose="05000000000000000000" pitchFamily="2" charset="2"/>
              </a:rPr>
              <a:t>statistic</a:t>
            </a:r>
            <a:r>
              <a:rPr lang="da-DK" dirty="0">
                <a:sym typeface="Wingdings" panose="05000000000000000000" pitchFamily="2" charset="2"/>
              </a:rPr>
              <a:t>)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3. The </a:t>
            </a:r>
            <a:r>
              <a:rPr lang="da-DK" dirty="0" err="1">
                <a:sym typeface="Wingdings" panose="05000000000000000000" pitchFamily="2" charset="2"/>
              </a:rPr>
              <a:t>number</a:t>
            </a:r>
            <a:r>
              <a:rPr lang="da-DK" dirty="0">
                <a:sym typeface="Wingdings" panose="05000000000000000000" pitchFamily="2" charset="2"/>
              </a:rPr>
              <a:t> of columns in the design matrix  the </a:t>
            </a:r>
            <a:r>
              <a:rPr lang="da-DK" dirty="0" err="1">
                <a:sym typeface="Wingdings" panose="05000000000000000000" pitchFamily="2" charset="2"/>
              </a:rPr>
              <a:t>number</a:t>
            </a:r>
            <a:r>
              <a:rPr lang="da-DK" dirty="0">
                <a:sym typeface="Wingdings" panose="05000000000000000000" pitchFamily="2" charset="2"/>
              </a:rPr>
              <a:t> of parameters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estimate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4. Dummy variable (0 &amp; 1  </a:t>
            </a:r>
            <a:r>
              <a:rPr lang="da-DK" dirty="0" err="1">
                <a:sym typeface="Wingdings" panose="05000000000000000000" pitchFamily="2" charset="2"/>
              </a:rPr>
              <a:t>gender</a:t>
            </a:r>
            <a:r>
              <a:rPr lang="da-DK" dirty="0">
                <a:sym typeface="Wingdings" panose="05000000000000000000" pitchFamily="2" charset="2"/>
              </a:rPr>
              <a:t> for </a:t>
            </a:r>
            <a:r>
              <a:rPr lang="da-DK" dirty="0" err="1">
                <a:sym typeface="Wingdings" panose="05000000000000000000" pitchFamily="2" charset="2"/>
              </a:rPr>
              <a:t>instance</a:t>
            </a:r>
            <a:r>
              <a:rPr lang="da-DK" dirty="0">
                <a:sym typeface="Wingdings" panose="05000000000000000000" pitchFamily="2" charset="2"/>
              </a:rPr>
              <a:t>) is </a:t>
            </a:r>
            <a:r>
              <a:rPr lang="da-DK" dirty="0" err="1">
                <a:sym typeface="Wingdings" panose="05000000000000000000" pitchFamily="2" charset="2"/>
              </a:rPr>
              <a:t>modelled</a:t>
            </a:r>
            <a:r>
              <a:rPr lang="da-DK" dirty="0">
                <a:sym typeface="Wingdings" panose="05000000000000000000" pitchFamily="2" charset="2"/>
              </a:rPr>
              <a:t> just as </a:t>
            </a:r>
            <a:r>
              <a:rPr lang="da-DK" dirty="0" err="1">
                <a:sym typeface="Wingdings" panose="05000000000000000000" pitchFamily="2" charset="2"/>
              </a:rPr>
              <a:t>any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other</a:t>
            </a:r>
            <a:r>
              <a:rPr lang="da-DK" dirty="0">
                <a:sym typeface="Wingdings" panose="05000000000000000000" pitchFamily="2" charset="2"/>
              </a:rPr>
              <a:t> (</a:t>
            </a:r>
            <a:r>
              <a:rPr lang="da-DK" dirty="0" err="1">
                <a:sym typeface="Wingdings" panose="05000000000000000000" pitchFamily="2" charset="2"/>
              </a:rPr>
              <a:t>numeric</a:t>
            </a:r>
            <a:r>
              <a:rPr lang="da-DK" dirty="0">
                <a:sym typeface="Wingdings" panose="05000000000000000000" pitchFamily="2" charset="2"/>
              </a:rPr>
              <a:t>) variable. Thus it is </a:t>
            </a:r>
            <a:r>
              <a:rPr lang="da-DK" dirty="0" err="1">
                <a:sym typeface="Wingdings" panose="05000000000000000000" pitchFamily="2" charset="2"/>
              </a:rPr>
              <a:t>natural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a t-test is a </a:t>
            </a: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combination</a:t>
            </a:r>
            <a:r>
              <a:rPr lang="da-DK" dirty="0">
                <a:sym typeface="Wingdings" panose="05000000000000000000" pitchFamily="2" charset="2"/>
              </a:rPr>
              <a:t> (and </a:t>
            </a:r>
            <a:r>
              <a:rPr lang="da-DK" dirty="0" err="1">
                <a:sym typeface="Wingdings" panose="05000000000000000000" pitchFamily="2" charset="2"/>
              </a:rPr>
              <a:t>thus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model).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da-DK" dirty="0">
                <a:sym typeface="Wingdings" panose="05000000000000000000" pitchFamily="2" charset="2"/>
              </a:rPr>
              <a:t> 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17CACD-97F1-4913-B39C-9824C78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D9B7-F468-47B9-9E78-FBC184269E14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94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12B0B-041D-41CD-849F-1B493688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take-aways</a:t>
            </a:r>
            <a:r>
              <a:rPr lang="da-DK" dirty="0"/>
              <a:t> (2)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F1A66A-4A7C-4E76-95A0-73F90E20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ym typeface="Wingdings" panose="05000000000000000000" pitchFamily="2" charset="2"/>
              </a:rPr>
              <a:t>5. </a:t>
            </a:r>
            <a:r>
              <a:rPr lang="da-DK" dirty="0" err="1">
                <a:sym typeface="Wingdings" panose="05000000000000000000" pitchFamily="2" charset="2"/>
              </a:rPr>
              <a:t>When</a:t>
            </a:r>
            <a:r>
              <a:rPr lang="da-DK" dirty="0">
                <a:sym typeface="Wingdings" panose="05000000000000000000" pitchFamily="2" charset="2"/>
              </a:rPr>
              <a:t> no solution </a:t>
            </a:r>
            <a:r>
              <a:rPr lang="da-DK" dirty="0" err="1">
                <a:sym typeface="Wingdings" panose="05000000000000000000" pitchFamily="2" charset="2"/>
              </a:rPr>
              <a:t>exists</a:t>
            </a:r>
            <a:r>
              <a:rPr lang="da-DK" dirty="0">
                <a:sym typeface="Wingdings" panose="05000000000000000000" pitchFamily="2" charset="2"/>
              </a:rPr>
              <a:t> it is </a:t>
            </a:r>
            <a:r>
              <a:rPr lang="da-DK" dirty="0" err="1">
                <a:sym typeface="Wingdings" panose="05000000000000000000" pitchFamily="2" charset="2"/>
              </a:rPr>
              <a:t>because</a:t>
            </a:r>
            <a:r>
              <a:rPr lang="da-DK" dirty="0">
                <a:sym typeface="Wingdings" panose="05000000000000000000" pitchFamily="2" charset="2"/>
              </a:rPr>
              <a:t> the y-</a:t>
            </a:r>
            <a:r>
              <a:rPr lang="da-DK" dirty="0" err="1">
                <a:sym typeface="Wingdings" panose="05000000000000000000" pitchFamily="2" charset="2"/>
              </a:rPr>
              <a:t>vector</a:t>
            </a:r>
            <a:r>
              <a:rPr lang="da-DK" dirty="0">
                <a:sym typeface="Wingdings" panose="05000000000000000000" pitchFamily="2" charset="2"/>
              </a:rPr>
              <a:t> is </a:t>
            </a:r>
            <a:r>
              <a:rPr lang="da-DK" dirty="0" err="1">
                <a:sym typeface="Wingdings" panose="05000000000000000000" pitchFamily="2" charset="2"/>
              </a:rPr>
              <a:t>outside</a:t>
            </a:r>
            <a:r>
              <a:rPr lang="da-DK" dirty="0">
                <a:sym typeface="Wingdings" panose="05000000000000000000" pitchFamily="2" charset="2"/>
              </a:rPr>
              <a:t> of the span of </a:t>
            </a:r>
            <a:r>
              <a:rPr lang="da-DK" dirty="0" err="1">
                <a:sym typeface="Wingdings" panose="05000000000000000000" pitchFamily="2" charset="2"/>
              </a:rPr>
              <a:t>predictors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find is the </a:t>
            </a:r>
            <a:r>
              <a:rPr lang="da-DK" dirty="0" err="1">
                <a:sym typeface="Wingdings" panose="05000000000000000000" pitchFamily="2" charset="2"/>
              </a:rPr>
              <a:t>orthogonal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projection</a:t>
            </a:r>
            <a:r>
              <a:rPr lang="da-DK" dirty="0">
                <a:sym typeface="Wingdings" panose="05000000000000000000" pitchFamily="2" charset="2"/>
              </a:rPr>
              <a:t> of y- </a:t>
            </a:r>
            <a:r>
              <a:rPr lang="da-DK" dirty="0" err="1">
                <a:sym typeface="Wingdings" panose="05000000000000000000" pitchFamily="2" charset="2"/>
              </a:rPr>
              <a:t>onto</a:t>
            </a:r>
            <a:r>
              <a:rPr lang="da-DK" dirty="0">
                <a:sym typeface="Wingdings" panose="05000000000000000000" pitchFamily="2" charset="2"/>
              </a:rPr>
              <a:t> the x-plane. </a:t>
            </a:r>
            <a:r>
              <a:rPr lang="da-DK" dirty="0" err="1">
                <a:sym typeface="Wingdings" panose="05000000000000000000" pitchFamily="2" charset="2"/>
              </a:rPr>
              <a:t>Two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are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orthogonal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if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they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are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perpendicular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each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other</a:t>
            </a:r>
            <a:r>
              <a:rPr lang="da-DK" dirty="0">
                <a:sym typeface="Wingdings" panose="05000000000000000000" pitchFamily="2" charset="2"/>
              </a:rPr>
              <a:t> – and </a:t>
            </a:r>
            <a:r>
              <a:rPr lang="da-DK" dirty="0" err="1">
                <a:sym typeface="Wingdings" panose="05000000000000000000" pitchFamily="2" charset="2"/>
              </a:rPr>
              <a:t>this</a:t>
            </a:r>
            <a:r>
              <a:rPr lang="da-DK" dirty="0">
                <a:sym typeface="Wingdings" panose="05000000000000000000" pitchFamily="2" charset="2"/>
              </a:rPr>
              <a:t> is </a:t>
            </a:r>
            <a:r>
              <a:rPr lang="da-DK" dirty="0" err="1">
                <a:sym typeface="Wingdings" panose="05000000000000000000" pitchFamily="2" charset="2"/>
              </a:rPr>
              <a:t>computed</a:t>
            </a:r>
            <a:r>
              <a:rPr lang="da-DK" dirty="0">
                <a:sym typeface="Wingdings" panose="05000000000000000000" pitchFamily="2" charset="2"/>
              </a:rPr>
              <a:t> as the </a:t>
            </a:r>
            <a:r>
              <a:rPr lang="da-DK" dirty="0" err="1">
                <a:sym typeface="Wingdings" panose="05000000000000000000" pitchFamily="2" charset="2"/>
              </a:rPr>
              <a:t>dot</a:t>
            </a:r>
            <a:r>
              <a:rPr lang="da-DK" dirty="0">
                <a:sym typeface="Wingdings" panose="05000000000000000000" pitchFamily="2" charset="2"/>
              </a:rPr>
              <a:t>-product: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6. </a:t>
            </a:r>
            <a:r>
              <a:rPr lang="da-DK" dirty="0" err="1">
                <a:sym typeface="Wingdings" panose="05000000000000000000" pitchFamily="2" charset="2"/>
              </a:rPr>
              <a:t>Example</a:t>
            </a:r>
            <a:r>
              <a:rPr lang="da-DK" dirty="0">
                <a:sym typeface="Wingdings" panose="05000000000000000000" pitchFamily="2" charset="2"/>
              </a:rPr>
              <a:t> from </a:t>
            </a:r>
            <a:r>
              <a:rPr lang="da-DK" dirty="0" err="1">
                <a:sym typeface="Wingdings" panose="05000000000000000000" pitchFamily="2" charset="2"/>
              </a:rPr>
              <a:t>our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calculations</a:t>
            </a:r>
            <a:r>
              <a:rPr lang="da-DK" dirty="0">
                <a:sym typeface="Wingdings" panose="05000000000000000000" pitchFamily="2" charset="2"/>
              </a:rPr>
              <a:t>: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300359-F422-424E-948B-7B3F3109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BFB0-D176-49D1-B082-9B88C4A5E485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3BE227F-6D5A-4A3D-9684-6B3D8CF8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42" y="4122775"/>
            <a:ext cx="6903740" cy="17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1A9A-8AC8-4EC8-AD54-C499030D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Tasks: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3 (in 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D1F32E-23EF-4E80-A02E-2FC45B3B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8FCF01-0444-4233-8D23-711E470D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978F-3941-43D8-BB71-E09699308E4A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13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4EE07-D9C8-472B-B688-4D52B1E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-cases of algebra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812B95-0684-4681-A245-9AA1BE1A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8670FC-EB47-4D6B-9CE8-325F6F3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8912-7ABC-4512-A809-CEED5E4FAD26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4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DA48F-394B-4067-980B-A1EDBE48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wrap="square" anchor="t">
            <a:normAutofit/>
          </a:bodyPr>
          <a:lstStyle/>
          <a:p>
            <a:r>
              <a:rPr lang="da-DK"/>
              <a:t>Use-cases of linear algebra</a:t>
            </a:r>
            <a:endParaRPr lang="da-DK" dirty="0"/>
          </a:p>
        </p:txBody>
      </p:sp>
      <p:pic>
        <p:nvPicPr>
          <p:cNvPr id="6" name="Pladsholder til indhold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12D7F77-0D97-4227-A848-55A6D270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1" y="1373021"/>
            <a:ext cx="7442579" cy="4521366"/>
          </a:xfrm>
          <a:noFill/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0E3055-D48B-4CF1-85A6-95BAA408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75D2076-DDE8-44CA-B6FD-2CC434B590FA}" type="datetime1">
              <a:rPr lang="en-GB" smtClean="0"/>
              <a:pPr>
                <a:spcAft>
                  <a:spcPts val="600"/>
                </a:spcAft>
              </a:pPr>
              <a:t>25/10/2020</a:t>
            </a:fld>
            <a:r>
              <a:rPr lang="en-GB"/>
              <a:t>23/10/2020</a:t>
            </a: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33B0CA19-8836-4E85-9C44-573B68683452}"/>
              </a:ext>
            </a:extLst>
          </p:cNvPr>
          <p:cNvGrpSpPr/>
          <p:nvPr/>
        </p:nvGrpSpPr>
        <p:grpSpPr>
          <a:xfrm>
            <a:off x="1028355" y="2725380"/>
            <a:ext cx="789840" cy="456120"/>
            <a:chOff x="1028355" y="2725380"/>
            <a:chExt cx="78984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Håndskrift 2">
                  <a:extLst>
                    <a:ext uri="{FF2B5EF4-FFF2-40B4-BE49-F238E27FC236}">
                      <a16:creationId xmlns:a16="http://schemas.microsoft.com/office/drawing/2014/main" id="{B826FE56-9464-49E4-94F4-F09349E7347E}"/>
                    </a:ext>
                  </a:extLst>
                </p14:cNvPr>
                <p14:cNvContentPartPr/>
                <p14:nvPr/>
              </p14:nvContentPartPr>
              <p14:xfrm>
                <a:off x="1028355" y="2733300"/>
                <a:ext cx="225000" cy="305280"/>
              </p14:xfrm>
            </p:contentPart>
          </mc:Choice>
          <mc:Fallback>
            <p:pic>
              <p:nvPicPr>
                <p:cNvPr id="3" name="Håndskrift 2">
                  <a:extLst>
                    <a:ext uri="{FF2B5EF4-FFF2-40B4-BE49-F238E27FC236}">
                      <a16:creationId xmlns:a16="http://schemas.microsoft.com/office/drawing/2014/main" id="{B826FE56-9464-49E4-94F4-F09349E734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9715" y="2724660"/>
                  <a:ext cx="242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Håndskrift 4">
                  <a:extLst>
                    <a:ext uri="{FF2B5EF4-FFF2-40B4-BE49-F238E27FC236}">
                      <a16:creationId xmlns:a16="http://schemas.microsoft.com/office/drawing/2014/main" id="{EA5927F2-A990-4817-BC30-91CF1A44A356}"/>
                    </a:ext>
                  </a:extLst>
                </p14:cNvPr>
                <p14:cNvContentPartPr/>
                <p14:nvPr/>
              </p14:nvContentPartPr>
              <p14:xfrm>
                <a:off x="1295115" y="2857140"/>
                <a:ext cx="95760" cy="286200"/>
              </p14:xfrm>
            </p:contentPart>
          </mc:Choice>
          <mc:Fallback>
            <p:pic>
              <p:nvPicPr>
                <p:cNvPr id="5" name="Håndskrift 4">
                  <a:extLst>
                    <a:ext uri="{FF2B5EF4-FFF2-40B4-BE49-F238E27FC236}">
                      <a16:creationId xmlns:a16="http://schemas.microsoft.com/office/drawing/2014/main" id="{EA5927F2-A990-4817-BC30-91CF1A44A3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475" y="2848140"/>
                  <a:ext cx="113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Håndskrift 6">
                  <a:extLst>
                    <a:ext uri="{FF2B5EF4-FFF2-40B4-BE49-F238E27FC236}">
                      <a16:creationId xmlns:a16="http://schemas.microsoft.com/office/drawing/2014/main" id="{D3E072D5-7ACF-44E2-A28E-E72365A40B65}"/>
                    </a:ext>
                  </a:extLst>
                </p14:cNvPr>
                <p14:cNvContentPartPr/>
                <p14:nvPr/>
              </p14:nvContentPartPr>
              <p14:xfrm>
                <a:off x="1466835" y="2847780"/>
                <a:ext cx="93240" cy="305280"/>
              </p14:xfrm>
            </p:contentPart>
          </mc:Choice>
          <mc:Fallback>
            <p:pic>
              <p:nvPicPr>
                <p:cNvPr id="7" name="Håndskrift 6">
                  <a:extLst>
                    <a:ext uri="{FF2B5EF4-FFF2-40B4-BE49-F238E27FC236}">
                      <a16:creationId xmlns:a16="http://schemas.microsoft.com/office/drawing/2014/main" id="{D3E072D5-7ACF-44E2-A28E-E72365A40B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7835" y="2838780"/>
                  <a:ext cx="110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B7EB77C0-9CE6-4713-94AC-8A47B1D138C7}"/>
                    </a:ext>
                  </a:extLst>
                </p14:cNvPr>
                <p14:cNvContentPartPr/>
                <p14:nvPr/>
              </p14:nvContentPartPr>
              <p14:xfrm>
                <a:off x="1466835" y="2840580"/>
                <a:ext cx="87480" cy="134640"/>
              </p14:xfrm>
            </p:contentPart>
          </mc:Choice>
          <mc:Fallback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B7EB77C0-9CE6-4713-94AC-8A47B1D13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57835" y="2831940"/>
                  <a:ext cx="105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13FB98A0-DE51-4BFF-8D51-74F4F41B3367}"/>
                    </a:ext>
                  </a:extLst>
                </p14:cNvPr>
                <p14:cNvContentPartPr/>
                <p14:nvPr/>
              </p14:nvContentPartPr>
              <p14:xfrm>
                <a:off x="1609395" y="2725380"/>
                <a:ext cx="122760" cy="17136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13FB98A0-DE51-4BFF-8D51-74F4F41B33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00395" y="2716380"/>
                  <a:ext cx="140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FBDB7008-C19E-45B3-A373-396C53B878D5}"/>
                    </a:ext>
                  </a:extLst>
                </p14:cNvPr>
                <p14:cNvContentPartPr/>
                <p14:nvPr/>
              </p14:nvContentPartPr>
              <p14:xfrm>
                <a:off x="1161555" y="2924100"/>
                <a:ext cx="656640" cy="25740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FBDB7008-C19E-45B3-A373-396C53B878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2915" y="2915100"/>
                  <a:ext cx="674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FAA8A414-0C9A-4697-9864-C562C8A30FB0}"/>
                    </a:ext>
                  </a:extLst>
                </p14:cNvPr>
                <p14:cNvContentPartPr/>
                <p14:nvPr/>
              </p14:nvContentPartPr>
              <p14:xfrm>
                <a:off x="1809555" y="2818980"/>
                <a:ext cx="7920" cy="1008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FAA8A414-0C9A-4697-9864-C562C8A30F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0915" y="2809980"/>
                  <a:ext cx="255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220A4E26-2490-4512-877D-3C4DA5FFCD9B}"/>
                  </a:ext>
                </a:extLst>
              </p14:cNvPr>
              <p14:cNvContentPartPr/>
              <p14:nvPr/>
            </p14:nvContentPartPr>
            <p14:xfrm>
              <a:off x="1742595" y="2552580"/>
              <a:ext cx="55800" cy="16380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220A4E26-2490-4512-877D-3C4DA5FFCD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3595" y="2543580"/>
                <a:ext cx="7344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11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0D9DE-99C2-4E83-971A-52164A1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1: </a:t>
            </a:r>
            <a:r>
              <a:rPr lang="da-DK" dirty="0" err="1"/>
              <a:t>word</a:t>
            </a:r>
            <a:r>
              <a:rPr lang="da-DK" dirty="0"/>
              <a:t> </a:t>
            </a:r>
            <a:r>
              <a:rPr lang="da-DK" dirty="0" err="1"/>
              <a:t>embeddings</a:t>
            </a:r>
            <a:r>
              <a:rPr lang="da-DK" dirty="0"/>
              <a:t> (1)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209B3B-560D-4A8C-AFB6-BC43CD07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concept</a:t>
            </a:r>
            <a:r>
              <a:rPr lang="da-DK" dirty="0"/>
              <a:t> (NLP): </a:t>
            </a:r>
            <a:r>
              <a:rPr lang="da-DK" dirty="0" err="1"/>
              <a:t>represent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 as a </a:t>
            </a:r>
            <a:r>
              <a:rPr lang="da-DK" dirty="0" err="1"/>
              <a:t>vectors</a:t>
            </a:r>
            <a:r>
              <a:rPr lang="da-DK" dirty="0"/>
              <a:t> in </a:t>
            </a:r>
            <a:r>
              <a:rPr lang="da-DK" dirty="0" err="1"/>
              <a:t>many</a:t>
            </a:r>
            <a:r>
              <a:rPr lang="da-DK" dirty="0"/>
              <a:t> dimensions (300+). </a:t>
            </a:r>
          </a:p>
          <a:p>
            <a:r>
              <a:rPr lang="da-DK" dirty="0"/>
              <a:t>This </a:t>
            </a:r>
            <a:r>
              <a:rPr lang="da-DK" dirty="0" err="1"/>
              <a:t>place</a:t>
            </a:r>
            <a:r>
              <a:rPr lang="da-DK" dirty="0"/>
              <a:t> in n-dimensions is the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embedding</a:t>
            </a:r>
            <a:r>
              <a:rPr lang="da-DK" dirty="0"/>
              <a:t>. </a:t>
            </a:r>
          </a:p>
          <a:p>
            <a:r>
              <a:rPr lang="da-DK" dirty="0" err="1"/>
              <a:t>Example</a:t>
            </a:r>
            <a:r>
              <a:rPr lang="da-DK" dirty="0"/>
              <a:t>: 6 </a:t>
            </a:r>
            <a:r>
              <a:rPr lang="da-DK" dirty="0" err="1"/>
              <a:t>words</a:t>
            </a:r>
            <a:r>
              <a:rPr lang="da-DK" dirty="0"/>
              <a:t> (columns) </a:t>
            </a:r>
            <a:r>
              <a:rPr lang="da-DK" dirty="0" err="1"/>
              <a:t>represented</a:t>
            </a:r>
            <a:r>
              <a:rPr lang="da-DK" dirty="0"/>
              <a:t> in 4 dimensions (</a:t>
            </a:r>
            <a:r>
              <a:rPr lang="da-DK" dirty="0" err="1"/>
              <a:t>rows</a:t>
            </a:r>
            <a:r>
              <a:rPr lang="da-DK" dirty="0"/>
              <a:t>)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5155CE-6224-4977-B176-C762126C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E841-84A9-43BD-86C5-70F8DAB7893D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6BB92B-2150-46E3-83BE-FFECE45C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84" y="3394323"/>
            <a:ext cx="7804503" cy="22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B161A-1DF5-4310-832D-33D010F6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Word </a:t>
            </a:r>
            <a:r>
              <a:rPr lang="da-DK" dirty="0" err="1"/>
              <a:t>embeddings</a:t>
            </a:r>
            <a:r>
              <a:rPr lang="da-DK" dirty="0"/>
              <a:t> (2)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6E3BC3-40C6-42AC-B8F9-728D1848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is it </a:t>
            </a:r>
            <a:r>
              <a:rPr lang="da-DK" dirty="0" err="1"/>
              <a:t>useful</a:t>
            </a:r>
            <a:r>
              <a:rPr lang="da-DK" dirty="0"/>
              <a:t>? </a:t>
            </a:r>
          </a:p>
          <a:p>
            <a:r>
              <a:rPr lang="da-DK" dirty="0"/>
              <a:t>1. </a:t>
            </a:r>
            <a:r>
              <a:rPr lang="da-DK" dirty="0" err="1"/>
              <a:t>Maybe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humans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 and </a:t>
            </a:r>
            <a:r>
              <a:rPr lang="da-DK" dirty="0" err="1"/>
              <a:t>word-similarity</a:t>
            </a:r>
            <a:r>
              <a:rPr lang="da-DK" dirty="0"/>
              <a:t> (</a:t>
            </a:r>
            <a:r>
              <a:rPr lang="da-DK" dirty="0" err="1"/>
              <a:t>implicitly</a:t>
            </a:r>
            <a:r>
              <a:rPr lang="da-DK" dirty="0"/>
              <a:t>)?</a:t>
            </a:r>
          </a:p>
          <a:p>
            <a:endParaRPr lang="da-DK" dirty="0"/>
          </a:p>
          <a:p>
            <a:r>
              <a:rPr lang="da-DK" dirty="0"/>
              <a:t>2. </a:t>
            </a:r>
            <a:r>
              <a:rPr lang="da-DK" dirty="0" err="1"/>
              <a:t>Suppose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an NLP model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trained</a:t>
            </a:r>
            <a:r>
              <a:rPr lang="da-DK" dirty="0"/>
              <a:t> to understand </a:t>
            </a:r>
            <a:r>
              <a:rPr lang="da-DK" dirty="0" err="1"/>
              <a:t>that</a:t>
            </a:r>
            <a:r>
              <a:rPr lang="da-DK" dirty="0"/>
              <a:t> </a:t>
            </a:r>
          </a:p>
          <a:p>
            <a:r>
              <a:rPr lang="da-DK" dirty="0"/>
              <a:t>”</a:t>
            </a:r>
            <a:r>
              <a:rPr lang="da-DK" dirty="0" err="1"/>
              <a:t>drinking</a:t>
            </a:r>
            <a:r>
              <a:rPr lang="da-DK" dirty="0"/>
              <a:t> orange ______”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followed</a:t>
            </a:r>
            <a:r>
              <a:rPr lang="da-DK" dirty="0"/>
              <a:t> by ”juice”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generalize</a:t>
            </a:r>
            <a:r>
              <a:rPr lang="da-DK" dirty="0"/>
              <a:t> to understand </a:t>
            </a:r>
            <a:r>
              <a:rPr lang="da-DK" dirty="0" err="1"/>
              <a:t>that</a:t>
            </a:r>
            <a:r>
              <a:rPr lang="da-DK" dirty="0"/>
              <a:t> ”</a:t>
            </a:r>
            <a:r>
              <a:rPr lang="da-DK" dirty="0" err="1"/>
              <a:t>drinking</a:t>
            </a:r>
            <a:r>
              <a:rPr lang="da-DK" dirty="0"/>
              <a:t> </a:t>
            </a:r>
            <a:r>
              <a:rPr lang="da-DK" dirty="0" err="1"/>
              <a:t>apple</a:t>
            </a:r>
            <a:r>
              <a:rPr lang="da-DK" dirty="0"/>
              <a:t> ______”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followed</a:t>
            </a:r>
            <a:r>
              <a:rPr lang="da-DK" dirty="0"/>
              <a:t> by ”juice”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close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dirty="0"/>
              <a:t>3. How do </a:t>
            </a:r>
            <a:r>
              <a:rPr lang="da-DK" dirty="0" err="1"/>
              <a:t>we</a:t>
            </a:r>
            <a:r>
              <a:rPr lang="da-DK" dirty="0"/>
              <a:t> measure </a:t>
            </a:r>
            <a:r>
              <a:rPr lang="da-DK" dirty="0" err="1"/>
              <a:t>similarity</a:t>
            </a:r>
            <a:r>
              <a:rPr lang="da-DK" dirty="0"/>
              <a:t>? Suggestions?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FD713E-A996-4EC2-BD8D-CF9A3C2A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C751-4F4B-4DCD-9D33-7F6874CF1C30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4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A6F89-9797-4756-A325-FA7079D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1: Word </a:t>
            </a:r>
            <a:r>
              <a:rPr lang="da-DK" dirty="0" err="1"/>
              <a:t>embeddings</a:t>
            </a:r>
            <a:r>
              <a:rPr lang="da-DK" dirty="0"/>
              <a:t> (3)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839F6-4477-4353-A826-B6D9843D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Distance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word-vectors</a:t>
            </a:r>
            <a:r>
              <a:rPr lang="da-DK" dirty="0"/>
              <a:t> as </a:t>
            </a:r>
            <a:r>
              <a:rPr lang="da-DK" dirty="0" err="1"/>
              <a:t>cosine</a:t>
            </a:r>
            <a:r>
              <a:rPr lang="da-DK" dirty="0"/>
              <a:t> </a:t>
            </a:r>
            <a:r>
              <a:rPr lang="da-DK" dirty="0" err="1"/>
              <a:t>similarity</a:t>
            </a:r>
            <a:r>
              <a:rPr lang="da-DK" dirty="0"/>
              <a:t>: </a:t>
            </a:r>
          </a:p>
          <a:p>
            <a:r>
              <a:rPr lang="da-DK" dirty="0" err="1"/>
              <a:t>Cosine</a:t>
            </a:r>
            <a:r>
              <a:rPr lang="da-DK" dirty="0"/>
              <a:t> </a:t>
            </a:r>
            <a:r>
              <a:rPr lang="da-DK" dirty="0" err="1"/>
              <a:t>similarity</a:t>
            </a:r>
            <a:r>
              <a:rPr lang="da-DK" dirty="0"/>
              <a:t> is the </a:t>
            </a:r>
            <a:r>
              <a:rPr lang="da-DK" dirty="0" err="1"/>
              <a:t>dot</a:t>
            </a:r>
            <a:r>
              <a:rPr lang="da-DK" dirty="0"/>
              <a:t> product of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divided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length</a:t>
            </a:r>
            <a:r>
              <a:rPr lang="da-DK" dirty="0"/>
              <a:t>/norm (</a:t>
            </a:r>
            <a:r>
              <a:rPr lang="da-DK" dirty="0" err="1"/>
              <a:t>multiplied</a:t>
            </a:r>
            <a:r>
              <a:rPr lang="da-DK" dirty="0"/>
              <a:t>).</a:t>
            </a:r>
          </a:p>
          <a:p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sense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not </a:t>
            </a:r>
            <a:r>
              <a:rPr lang="da-DK" dirty="0" err="1"/>
              <a:t>normalized</a:t>
            </a:r>
            <a:r>
              <a:rPr lang="da-DK" dirty="0"/>
              <a:t>): </a:t>
            </a:r>
          </a:p>
          <a:p>
            <a:endParaRPr lang="da-DK" dirty="0"/>
          </a:p>
          <a:p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FD04B7-E2E2-4CAB-8121-CBA4DFB8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1FC3-5581-4842-A283-67437C399B5F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7732003-6E0D-46DC-A4AB-0980B7BF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70" y="3415966"/>
            <a:ext cx="943421" cy="94907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2E55528-F3BE-4770-92F1-10D4A7A3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01" y="4524781"/>
            <a:ext cx="1052314" cy="90644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DF6C861-8630-4EB0-8246-4EFC7631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00" y="3140968"/>
            <a:ext cx="5304059" cy="26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4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E212E-C1C5-4140-B907-3790C1E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Tasks: See </a:t>
            </a:r>
            <a:r>
              <a:rPr lang="da-DK" dirty="0" err="1"/>
              <a:t>exercise</a:t>
            </a:r>
            <a:r>
              <a:rPr lang="da-DK" dirty="0"/>
              <a:t> 4 (in R)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F10353-FFCC-43D8-8731-07CF1FA18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B41D59-45CF-4519-8608-3D6FCED2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540-0E84-4A2C-B0B8-90A0C28D45C3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5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FDFF2-BADC-4AD2-9929-99DC41DC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2: PCA (</a:t>
            </a:r>
            <a:r>
              <a:rPr lang="da-DK" dirty="0" err="1"/>
              <a:t>covariance</a:t>
            </a:r>
            <a:r>
              <a:rPr lang="da-DK" dirty="0"/>
              <a:t> matrix and </a:t>
            </a:r>
            <a:r>
              <a:rPr lang="da-DK" dirty="0" err="1"/>
              <a:t>eigenvectors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3A8EAF-CA72-4DF0-84D3-3C28C1A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 err="1"/>
              <a:t>What</a:t>
            </a:r>
            <a:r>
              <a:rPr lang="da-DK" dirty="0"/>
              <a:t> it </a:t>
            </a:r>
            <a:r>
              <a:rPr lang="da-DK" dirty="0" err="1"/>
              <a:t>does</a:t>
            </a:r>
            <a:r>
              <a:rPr lang="da-DK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dimensionality</a:t>
            </a:r>
            <a:r>
              <a:rPr lang="da-DK" dirty="0"/>
              <a:t> of data (</a:t>
            </a:r>
            <a:r>
              <a:rPr lang="da-DK" dirty="0" err="1"/>
              <a:t>e.g</a:t>
            </a:r>
            <a:r>
              <a:rPr lang="da-DK" dirty="0"/>
              <a:t>. 300D </a:t>
            </a:r>
            <a:r>
              <a:rPr lang="da-DK" dirty="0">
                <a:sym typeface="Wingdings" panose="05000000000000000000" pitchFamily="2" charset="2"/>
              </a:rPr>
              <a:t> 2D)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How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(</a:t>
            </a:r>
            <a:r>
              <a:rPr lang="da-DK" dirty="0" err="1"/>
              <a:t>roughly</a:t>
            </a:r>
            <a:r>
              <a:rPr lang="da-DK" dirty="0"/>
              <a:t>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Scale</a:t>
            </a:r>
            <a:r>
              <a:rPr lang="da-DK" dirty="0"/>
              <a:t> all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predictors</a:t>
            </a:r>
            <a:r>
              <a:rPr lang="da-DK" dirty="0"/>
              <a:t> (z-score).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Form a </a:t>
            </a:r>
            <a:r>
              <a:rPr lang="da-DK" dirty="0" err="1"/>
              <a:t>covariance</a:t>
            </a:r>
            <a:r>
              <a:rPr lang="da-DK" dirty="0"/>
              <a:t> matrix.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Find </a:t>
            </a:r>
            <a:r>
              <a:rPr lang="da-DK" dirty="0" err="1"/>
              <a:t>eigenvectors</a:t>
            </a:r>
            <a:r>
              <a:rPr lang="da-DK" dirty="0"/>
              <a:t> and </a:t>
            </a:r>
            <a:r>
              <a:rPr lang="da-DK" dirty="0" err="1"/>
              <a:t>eigenvalues</a:t>
            </a:r>
            <a:r>
              <a:rPr lang="da-DK" dirty="0"/>
              <a:t> for </a:t>
            </a:r>
            <a:r>
              <a:rPr lang="da-DK" dirty="0" err="1"/>
              <a:t>this</a:t>
            </a:r>
            <a:r>
              <a:rPr lang="da-DK" dirty="0"/>
              <a:t> matrix.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The </a:t>
            </a:r>
            <a:r>
              <a:rPr lang="da-DK" dirty="0" err="1"/>
              <a:t>eigenvectors</a:t>
            </a:r>
            <a:r>
              <a:rPr lang="da-DK" dirty="0"/>
              <a:t> with the </a:t>
            </a:r>
            <a:r>
              <a:rPr lang="da-DK" dirty="0" err="1"/>
              <a:t>largest</a:t>
            </a:r>
            <a:r>
              <a:rPr lang="da-DK" dirty="0"/>
              <a:t> (</a:t>
            </a:r>
            <a:r>
              <a:rPr lang="da-DK" dirty="0" err="1"/>
              <a:t>absolute</a:t>
            </a:r>
            <a:r>
              <a:rPr lang="da-DK" dirty="0"/>
              <a:t>) </a:t>
            </a:r>
            <a:r>
              <a:rPr lang="da-DK" dirty="0" err="1"/>
              <a:t>eigenvalues</a:t>
            </a:r>
            <a:r>
              <a:rPr lang="da-DK" dirty="0"/>
              <a:t> </a:t>
            </a:r>
            <a:r>
              <a:rPr lang="da-DK" dirty="0" err="1"/>
              <a:t>explain</a:t>
            </a:r>
            <a:r>
              <a:rPr lang="da-DK" dirty="0"/>
              <a:t> most </a:t>
            </a:r>
            <a:r>
              <a:rPr lang="da-DK" dirty="0" err="1"/>
              <a:t>variance</a:t>
            </a:r>
            <a:r>
              <a:rPr lang="da-DK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Transform</a:t>
            </a:r>
            <a:r>
              <a:rPr lang="da-DK" dirty="0"/>
              <a:t> data from high to low dimension.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06462F-DEC0-4F84-A275-56922955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F74-4AB9-4636-BA96-18673F759515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99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4767B-B802-4220-B94F-C7B967F5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Tasks: See </a:t>
            </a:r>
            <a:r>
              <a:rPr lang="da-DK" dirty="0" err="1"/>
              <a:t>exercise</a:t>
            </a:r>
            <a:r>
              <a:rPr lang="da-DK" dirty="0"/>
              <a:t> 5 (in 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8C700D-20DE-4A18-8DFA-923D58F5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794F50-C3D8-4339-AF75-2935ACE6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39D-A349-4C2B-AD5C-EF78C437120C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80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024DE-3D89-4D9A-94E8-74C1B4E7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Thank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for </a:t>
            </a:r>
            <a:r>
              <a:rPr lang="da-DK" dirty="0" err="1"/>
              <a:t>today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5DB724-BE22-48D1-A39E-B3767B77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On the </a:t>
            </a:r>
            <a:r>
              <a:rPr lang="da-DK" dirty="0" err="1"/>
              <a:t>Github</a:t>
            </a:r>
            <a:r>
              <a:rPr lang="da-DK" dirty="0"/>
              <a:t>: </a:t>
            </a:r>
          </a:p>
          <a:p>
            <a:endParaRPr lang="da-DK" dirty="0"/>
          </a:p>
          <a:p>
            <a:r>
              <a:rPr lang="da-DK" dirty="0"/>
              <a:t>1. </a:t>
            </a:r>
            <a:r>
              <a:rPr lang="da-DK" dirty="0" err="1"/>
              <a:t>example</a:t>
            </a:r>
            <a:r>
              <a:rPr lang="da-DK" dirty="0"/>
              <a:t> solution </a:t>
            </a:r>
            <a:r>
              <a:rPr lang="da-DK" dirty="0" err="1"/>
              <a:t>code</a:t>
            </a:r>
            <a:r>
              <a:rPr lang="da-DK" dirty="0"/>
              <a:t> (as .</a:t>
            </a:r>
            <a:r>
              <a:rPr lang="da-DK" dirty="0" err="1"/>
              <a:t>Rmd</a:t>
            </a:r>
            <a:r>
              <a:rPr lang="da-DK" dirty="0"/>
              <a:t>). </a:t>
            </a:r>
          </a:p>
          <a:p>
            <a:r>
              <a:rPr lang="da-DK" dirty="0"/>
              <a:t>2.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powerpoint</a:t>
            </a:r>
            <a:r>
              <a:rPr lang="da-DK" dirty="0"/>
              <a:t>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50C178-4D6F-471B-AA92-01B09434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506A-3E2F-4D34-A092-786B4AA9F6C0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9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564E-96AB-4E21-9878-67DEAFF2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70132E-AC44-4BF5-A1D6-AA27BF9B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3Blue1Browns </a:t>
            </a:r>
            <a:r>
              <a:rPr lang="da-DK" dirty="0" err="1"/>
              <a:t>amazing</a:t>
            </a:r>
            <a:r>
              <a:rPr lang="da-DK" dirty="0"/>
              <a:t> ”</a:t>
            </a:r>
            <a:r>
              <a:rPr lang="da-DK" dirty="0" err="1"/>
              <a:t>essence</a:t>
            </a:r>
            <a:r>
              <a:rPr lang="da-DK" dirty="0"/>
              <a:t> of </a:t>
            </a:r>
            <a:r>
              <a:rPr lang="da-DK" dirty="0" err="1"/>
              <a:t>linear</a:t>
            </a:r>
            <a:r>
              <a:rPr lang="da-DK" dirty="0"/>
              <a:t> algebra” series: </a:t>
            </a:r>
            <a:r>
              <a:rPr lang="da-DK" dirty="0">
                <a:hlinkClick r:id="rId2"/>
              </a:rPr>
              <a:t>https://www.youtube.com/watch?v=fNk_zzaMoSs&amp;list=PLZHQObOWTQDPD3MizzM2xVFitgF8hE_ab</a:t>
            </a:r>
            <a:endParaRPr lang="da-DK" dirty="0"/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StatQuest</a:t>
            </a:r>
            <a:r>
              <a:rPr lang="da-DK" dirty="0"/>
              <a:t> ”</a:t>
            </a:r>
            <a:r>
              <a:rPr lang="da-DK" dirty="0" err="1"/>
              <a:t>linear</a:t>
            </a:r>
            <a:r>
              <a:rPr lang="da-DK" dirty="0"/>
              <a:t> models” series:        </a:t>
            </a:r>
            <a:r>
              <a:rPr lang="da-DK" dirty="0">
                <a:hlinkClick r:id="rId3"/>
              </a:rPr>
              <a:t>https://www.youtube.com/watch?v=nk2CQITm_eo</a:t>
            </a:r>
            <a:endParaRPr lang="da-DK" dirty="0"/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StatQuest</a:t>
            </a:r>
            <a:r>
              <a:rPr lang="da-DK" dirty="0"/>
              <a:t> PCA: </a:t>
            </a:r>
            <a:r>
              <a:rPr lang="da-DK" dirty="0">
                <a:hlinkClick r:id="rId4"/>
              </a:rPr>
              <a:t>https://www.youtube.com/watch?v=FgakZw6K1QQ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D2EFDB-10A5-4946-AE90-019FAED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2E2-CFA7-4FF6-B175-894DA334937E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72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stuff that we will discuss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Statistics (regression)</a:t>
            </a:r>
          </a:p>
          <a:p>
            <a:r>
              <a:rPr lang="en-GB" dirty="0">
                <a:sym typeface="Wingdings" panose="05000000000000000000" pitchFamily="2" charset="2"/>
              </a:rPr>
              <a:t> Regression (t-test, ANOVA, linear- and multiple regression). </a:t>
            </a:r>
          </a:p>
          <a:p>
            <a:r>
              <a:rPr lang="en-GB" dirty="0">
                <a:sym typeface="Wingdings" panose="05000000000000000000" pitchFamily="2" charset="2"/>
              </a:rPr>
              <a:t> Least squares (fitting a line).</a:t>
            </a:r>
          </a:p>
          <a:p>
            <a:r>
              <a:rPr lang="en-GB" dirty="0">
                <a:sym typeface="Wingdings" panose="05000000000000000000" pitchFamily="2" charset="2"/>
              </a:rPr>
              <a:t> R-squared &amp; F-statistic (comparison of model fit).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GB" dirty="0">
                <a:sym typeface="Wingdings" panose="05000000000000000000" pitchFamily="2" charset="2"/>
              </a:rPr>
              <a:t>2. Machine Learning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NLP (e.g. word embeddings).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PCA (eigen-vectors) if we have time.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6E7B89DF-F969-4750-99FE-BDC8F4899EE7}"/>
                  </a:ext>
                </a:extLst>
              </p14:cNvPr>
              <p14:cNvContentPartPr/>
              <p14:nvPr/>
            </p14:nvContentPartPr>
            <p14:xfrm>
              <a:off x="4142715" y="2504700"/>
              <a:ext cx="360" cy="36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6E7B89DF-F969-4750-99FE-BDC8F4899E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4075" y="2496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BEECCB9-4F5A-4F2E-A803-30D23A6AC0F5}"/>
                  </a:ext>
                </a:extLst>
              </p14:cNvPr>
              <p14:cNvContentPartPr/>
              <p14:nvPr/>
            </p14:nvContentPartPr>
            <p14:xfrm>
              <a:off x="4210035" y="2523780"/>
              <a:ext cx="360" cy="3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BEECCB9-4F5A-4F2E-A803-30D23A6AC0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1035" y="2514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99FB21FD-CFCC-4678-99AE-C7B8C27C9616}"/>
                  </a:ext>
                </a:extLst>
              </p14:cNvPr>
              <p14:cNvContentPartPr/>
              <p14:nvPr/>
            </p14:nvContentPartPr>
            <p14:xfrm>
              <a:off x="4314435" y="2571300"/>
              <a:ext cx="360" cy="36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99FB21FD-CFCC-4678-99AE-C7B8C27C9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5435" y="2562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49C5D075-F13A-4009-9730-A089107133E2}"/>
                  </a:ext>
                </a:extLst>
              </p14:cNvPr>
              <p14:cNvContentPartPr/>
              <p14:nvPr/>
            </p14:nvContentPartPr>
            <p14:xfrm>
              <a:off x="4485795" y="3009780"/>
              <a:ext cx="360" cy="36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49C5D075-F13A-4009-9730-A089107133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6795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6AC88998-C43B-4803-9188-7550350BB7C6}"/>
                  </a:ext>
                </a:extLst>
              </p14:cNvPr>
              <p14:cNvContentPartPr/>
              <p14:nvPr/>
            </p14:nvContentPartPr>
            <p14:xfrm>
              <a:off x="1723515" y="2257380"/>
              <a:ext cx="360" cy="36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6AC88998-C43B-4803-9188-7550350BB7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875" y="2248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094422C3-470F-40DD-9726-95D3E050EEBA}"/>
                  </a:ext>
                </a:extLst>
              </p14:cNvPr>
              <p14:cNvContentPartPr/>
              <p14:nvPr/>
            </p14:nvContentPartPr>
            <p14:xfrm>
              <a:off x="2609835" y="2028780"/>
              <a:ext cx="360" cy="36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094422C3-470F-40DD-9726-95D3E050EE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0835" y="2019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56993-BFBB-434F-9D70-A45FF13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A6CF5-5CF1-473C-AD04-A472AC99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1. Basics of </a:t>
            </a:r>
            <a:r>
              <a:rPr lang="da-DK" dirty="0" err="1"/>
              <a:t>vectors</a:t>
            </a:r>
            <a:r>
              <a:rPr lang="da-DK" dirty="0"/>
              <a:t> and matrices. </a:t>
            </a:r>
          </a:p>
          <a:p>
            <a:pPr lvl="1"/>
            <a:r>
              <a:rPr lang="da-DK" dirty="0" err="1"/>
              <a:t>Exercises</a:t>
            </a:r>
            <a:endParaRPr lang="da-DK" dirty="0"/>
          </a:p>
          <a:p>
            <a:endParaRPr lang="da-DK" dirty="0"/>
          </a:p>
          <a:p>
            <a:r>
              <a:rPr lang="da-DK" dirty="0"/>
              <a:t>2.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combinations</a:t>
            </a:r>
            <a:r>
              <a:rPr lang="da-DK" dirty="0"/>
              <a:t> and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Dummy-</a:t>
            </a:r>
            <a:r>
              <a:rPr lang="da-DK" dirty="0" err="1"/>
              <a:t>example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Adding</a:t>
            </a:r>
            <a:r>
              <a:rPr lang="da-DK" dirty="0"/>
              <a:t> </a:t>
            </a:r>
            <a:r>
              <a:rPr lang="da-DK" dirty="0" err="1"/>
              <a:t>complexity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In R.</a:t>
            </a:r>
          </a:p>
          <a:p>
            <a:pPr>
              <a:buNone/>
            </a:pPr>
            <a:endParaRPr lang="da-DK" dirty="0"/>
          </a:p>
          <a:p>
            <a:r>
              <a:rPr lang="da-DK" dirty="0"/>
              <a:t>3.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-cases (NLP and *PCA*).</a:t>
            </a:r>
          </a:p>
          <a:p>
            <a:pPr lvl="1"/>
            <a:r>
              <a:rPr lang="da-DK" dirty="0"/>
              <a:t>In R.</a:t>
            </a:r>
          </a:p>
          <a:p>
            <a:pPr lvl="1"/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1A4BFE-432F-4342-99E3-264C5FB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CE8F-3D2F-4649-A24B-70A5A5AE3C2D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8C964185-3EE7-45AC-92F4-2C5614E13396}"/>
                  </a:ext>
                </a:extLst>
              </p14:cNvPr>
              <p14:cNvContentPartPr/>
              <p14:nvPr/>
            </p14:nvContentPartPr>
            <p14:xfrm>
              <a:off x="2352435" y="2466540"/>
              <a:ext cx="360" cy="3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8C964185-3EE7-45AC-92F4-2C5614E13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435" y="24575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8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B43D6-DE2B-4B7A-B54E-3347FF7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Basics of </a:t>
            </a:r>
            <a:r>
              <a:rPr lang="da-DK" dirty="0" err="1"/>
              <a:t>vectors</a:t>
            </a:r>
            <a:r>
              <a:rPr lang="da-DK" dirty="0"/>
              <a:t> and matrices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A5D10D-A983-440A-A6B0-85296A84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D32861-A31B-4D33-A90A-165FDB3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80C-2BC5-4C7B-BC9A-D46830251FFF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0AAE5-72B8-45C7-8A9C-EE4B70BF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vector</a:t>
            </a:r>
            <a:r>
              <a:rPr lang="da-DK" dirty="0"/>
              <a:t>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E8707-9069-4229-BC82-3197C98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96C-8185-4EB6-AD90-930C7B28D755}" type="datetime1">
              <a:rPr lang="en-GB" smtClean="0"/>
              <a:t>25/10/2020</a:t>
            </a:fld>
            <a:r>
              <a:rPr lang="en-GB"/>
              <a:t>23/10/2020</a:t>
            </a:r>
            <a:endParaRPr lang="en-GB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00ACF055-F664-402F-B586-E564A9ED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ym typeface="Wingdings" panose="05000000000000000000" pitchFamily="2" charset="2"/>
              </a:rPr>
              <a:t>Interpretation (</a:t>
            </a:r>
            <a:r>
              <a:rPr lang="da-DK" dirty="0" err="1">
                <a:sym typeface="Wingdings" panose="05000000000000000000" pitchFamily="2" charset="2"/>
              </a:rPr>
              <a:t>ideas</a:t>
            </a:r>
            <a:r>
              <a:rPr lang="da-DK" dirty="0">
                <a:sym typeface="Wingdings" panose="05000000000000000000" pitchFamily="2" charset="2"/>
              </a:rPr>
              <a:t>?): </a:t>
            </a:r>
          </a:p>
          <a:p>
            <a:r>
              <a:rPr lang="da-DK" dirty="0">
                <a:sym typeface="Wingdings" panose="05000000000000000000" pitchFamily="2" charset="2"/>
              </a:rPr>
              <a:t> Force in a </a:t>
            </a:r>
            <a:r>
              <a:rPr lang="da-DK" dirty="0" err="1">
                <a:sym typeface="Wingdings" panose="05000000000000000000" pitchFamily="2" charset="2"/>
              </a:rPr>
              <a:t>direction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r>
              <a:rPr lang="da-DK" dirty="0">
                <a:sym typeface="Wingdings" panose="05000000000000000000" pitchFamily="2" charset="2"/>
              </a:rPr>
              <a:t> List of </a:t>
            </a:r>
            <a:r>
              <a:rPr lang="da-DK" dirty="0" err="1">
                <a:sym typeface="Wingdings" panose="05000000000000000000" pitchFamily="2" charset="2"/>
              </a:rPr>
              <a:t>numbers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r>
              <a:rPr lang="da-DK" dirty="0">
                <a:sym typeface="Wingdings" panose="05000000000000000000" pitchFamily="2" charset="2"/>
              </a:rPr>
              <a:t> Point in a </a:t>
            </a:r>
            <a:r>
              <a:rPr lang="da-DK" dirty="0" err="1">
                <a:sym typeface="Wingdings" panose="05000000000000000000" pitchFamily="2" charset="2"/>
              </a:rPr>
              <a:t>coordinate</a:t>
            </a:r>
            <a:r>
              <a:rPr lang="da-DK" dirty="0">
                <a:sym typeface="Wingdings" panose="05000000000000000000" pitchFamily="2" charset="2"/>
              </a:rPr>
              <a:t> system.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Operations: </a:t>
            </a:r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do with </a:t>
            </a:r>
            <a:r>
              <a:rPr lang="da-DK" dirty="0" err="1">
                <a:sym typeface="Wingdings" panose="05000000000000000000" pitchFamily="2" charset="2"/>
              </a:rPr>
              <a:t>them</a:t>
            </a:r>
            <a:r>
              <a:rPr lang="da-DK" dirty="0">
                <a:sym typeface="Wingdings" panose="05000000000000000000" pitchFamily="2" charset="2"/>
              </a:rPr>
              <a:t>?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Scaling</a:t>
            </a:r>
            <a:r>
              <a:rPr lang="da-DK" dirty="0">
                <a:sym typeface="Wingdings" panose="05000000000000000000" pitchFamily="2" charset="2"/>
              </a:rPr>
              <a:t> by a </a:t>
            </a:r>
            <a:r>
              <a:rPr lang="da-DK" dirty="0" err="1">
                <a:sym typeface="Wingdings" panose="05000000000000000000" pitchFamily="2" charset="2"/>
              </a:rPr>
              <a:t>constant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Add</a:t>
            </a:r>
            <a:r>
              <a:rPr lang="da-DK" dirty="0">
                <a:sym typeface="Wingdings" panose="05000000000000000000" pitchFamily="2" charset="2"/>
              </a:rPr>
              <a:t>/</a:t>
            </a:r>
            <a:r>
              <a:rPr lang="da-DK" dirty="0" err="1">
                <a:sym typeface="Wingdings" panose="05000000000000000000" pitchFamily="2" charset="2"/>
              </a:rPr>
              <a:t>subtract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two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r>
              <a:rPr lang="da-DK" dirty="0">
                <a:sym typeface="Wingdings" panose="05000000000000000000" pitchFamily="2" charset="2"/>
              </a:rPr>
              <a:t> More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won’t</a:t>
            </a:r>
            <a:r>
              <a:rPr lang="da-DK" dirty="0">
                <a:sym typeface="Wingdings" panose="05000000000000000000" pitchFamily="2" charset="2"/>
              </a:rPr>
              <a:t> go </a:t>
            </a:r>
            <a:r>
              <a:rPr lang="da-DK" dirty="0" err="1">
                <a:sym typeface="Wingdings" panose="05000000000000000000" pitchFamily="2" charset="2"/>
              </a:rPr>
              <a:t>into</a:t>
            </a:r>
            <a:r>
              <a:rPr lang="da-DK" dirty="0">
                <a:sym typeface="Wingdings" panose="05000000000000000000" pitchFamily="2" charset="2"/>
              </a:rPr>
              <a:t> right </a:t>
            </a:r>
            <a:r>
              <a:rPr lang="da-DK" dirty="0" err="1">
                <a:sym typeface="Wingdings" panose="05000000000000000000" pitchFamily="2" charset="2"/>
              </a:rPr>
              <a:t>now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endParaRPr lang="da-DK" dirty="0">
              <a:sym typeface="Wingdings" panose="05000000000000000000" pitchFamily="2" charset="2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0D837-F6BD-40AA-8462-B53C7EEA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matriX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3B903C-2843-46BE-8542-68238C77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ym typeface="Wingdings" panose="05000000000000000000" pitchFamily="2" charset="2"/>
              </a:rPr>
              <a:t>Interpretation (</a:t>
            </a:r>
            <a:r>
              <a:rPr lang="da-DK" dirty="0" err="1">
                <a:sym typeface="Wingdings" panose="05000000000000000000" pitchFamily="2" charset="2"/>
              </a:rPr>
              <a:t>ideas</a:t>
            </a:r>
            <a:r>
              <a:rPr lang="da-DK" dirty="0">
                <a:sym typeface="Wingdings" panose="05000000000000000000" pitchFamily="2" charset="2"/>
              </a:rPr>
              <a:t>?): </a:t>
            </a:r>
          </a:p>
          <a:p>
            <a:r>
              <a:rPr lang="da-DK" dirty="0">
                <a:sym typeface="Wingdings" panose="05000000000000000000" pitchFamily="2" charset="2"/>
              </a:rPr>
              <a:t> Collection of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Something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does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things</a:t>
            </a:r>
            <a:r>
              <a:rPr lang="da-DK" dirty="0">
                <a:sym typeface="Wingdings" panose="05000000000000000000" pitchFamily="2" charset="2"/>
              </a:rPr>
              <a:t> to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 (</a:t>
            </a:r>
            <a:r>
              <a:rPr lang="da-DK" dirty="0" err="1">
                <a:sym typeface="Wingdings" panose="05000000000000000000" pitchFamily="2" charset="2"/>
              </a:rPr>
              <a:t>transforms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them</a:t>
            </a:r>
            <a:r>
              <a:rPr lang="da-DK" dirty="0">
                <a:sym typeface="Wingdings" panose="05000000000000000000" pitchFamily="2" charset="2"/>
              </a:rPr>
              <a:t>).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we</a:t>
            </a:r>
            <a:r>
              <a:rPr lang="da-DK" dirty="0">
                <a:sym typeface="Wingdings" panose="05000000000000000000" pitchFamily="2" charset="2"/>
              </a:rPr>
              <a:t> do with </a:t>
            </a:r>
            <a:r>
              <a:rPr lang="da-DK" dirty="0" err="1">
                <a:sym typeface="Wingdings" panose="05000000000000000000" pitchFamily="2" charset="2"/>
              </a:rPr>
              <a:t>them</a:t>
            </a:r>
            <a:r>
              <a:rPr lang="da-DK" dirty="0">
                <a:sym typeface="Wingdings" panose="05000000000000000000" pitchFamily="2" charset="2"/>
              </a:rPr>
              <a:t>? 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Scaling</a:t>
            </a:r>
            <a:r>
              <a:rPr lang="da-DK" dirty="0">
                <a:sym typeface="Wingdings" panose="05000000000000000000" pitchFamily="2" charset="2"/>
              </a:rPr>
              <a:t> by a </a:t>
            </a:r>
            <a:r>
              <a:rPr lang="da-DK" dirty="0" err="1">
                <a:sym typeface="Wingdings" panose="05000000000000000000" pitchFamily="2" charset="2"/>
              </a:rPr>
              <a:t>constant</a:t>
            </a:r>
            <a:r>
              <a:rPr lang="da-DK" dirty="0">
                <a:sym typeface="Wingdings" panose="05000000000000000000" pitchFamily="2" charset="2"/>
              </a:rPr>
              <a:t> (like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). 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Add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two</a:t>
            </a:r>
            <a:r>
              <a:rPr lang="da-DK" dirty="0">
                <a:sym typeface="Wingdings" panose="05000000000000000000" pitchFamily="2" charset="2"/>
              </a:rPr>
              <a:t> matrices (like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).</a:t>
            </a:r>
          </a:p>
          <a:p>
            <a:r>
              <a:rPr lang="da-DK" dirty="0">
                <a:sym typeface="Wingdings" panose="05000000000000000000" pitchFamily="2" charset="2"/>
              </a:rPr>
              <a:t> Matrix </a:t>
            </a:r>
            <a:r>
              <a:rPr lang="da-DK" dirty="0" err="1">
                <a:sym typeface="Wingdings" panose="05000000000000000000" pitchFamily="2" charset="2"/>
              </a:rPr>
              <a:t>multiplication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Transposing</a:t>
            </a:r>
            <a:r>
              <a:rPr lang="da-DK" dirty="0">
                <a:sym typeface="Wingdings" panose="05000000000000000000" pitchFamily="2" charset="2"/>
              </a:rPr>
              <a:t> and dimensions.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F60B1F-6B4F-4FCC-B000-86C51099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C227-1619-4954-89EB-2921C971A71B}" type="datetime1">
              <a:rPr lang="en-GB" smtClean="0"/>
              <a:t>25/10/2020</a:t>
            </a:fld>
            <a:r>
              <a:rPr lang="en-GB"/>
              <a:t>23/10/2020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C7EC-EEB1-45C6-A848-07D90C18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</a:t>
            </a:r>
            <a:r>
              <a:rPr lang="da-DK" dirty="0"/>
              <a:t> &amp; Basis </a:t>
            </a:r>
            <a:r>
              <a:rPr lang="da-DK" dirty="0" err="1"/>
              <a:t>vectors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4A6A71-A494-43C2-8703-B98AD8B8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960079"/>
            <a:ext cx="10220325" cy="3937484"/>
          </a:xfrm>
        </p:spPr>
        <p:txBody>
          <a:bodyPr/>
          <a:lstStyle/>
          <a:p>
            <a:r>
              <a:rPr lang="da-DK" dirty="0" err="1">
                <a:sym typeface="Wingdings" panose="05000000000000000000" pitchFamily="2" charset="2"/>
              </a:rPr>
              <a:t>Linaer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combination</a:t>
            </a:r>
            <a:r>
              <a:rPr lang="da-DK" dirty="0">
                <a:sym typeface="Wingdings" panose="05000000000000000000" pitchFamily="2" charset="2"/>
              </a:rPr>
              <a:t> of (basis)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:</a:t>
            </a:r>
          </a:p>
          <a:p>
            <a:pPr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da-DK" dirty="0">
                <a:sym typeface="Wingdings" panose="05000000000000000000" pitchFamily="2" charset="2"/>
              </a:rPr>
              <a:t>Span: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a-DK" dirty="0">
                <a:sym typeface="Wingdings" panose="05000000000000000000" pitchFamily="2" charset="2"/>
              </a:rPr>
              <a:t>The </a:t>
            </a:r>
            <a:r>
              <a:rPr lang="da-DK" dirty="0" err="1">
                <a:sym typeface="Wingdings" panose="05000000000000000000" pitchFamily="2" charset="2"/>
              </a:rPr>
              <a:t>possible</a:t>
            </a:r>
            <a:r>
              <a:rPr lang="da-DK" dirty="0">
                <a:sym typeface="Wingdings" panose="05000000000000000000" pitchFamily="2" charset="2"/>
              </a:rPr>
              <a:t> (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) resulting from </a:t>
            </a: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combinations</a:t>
            </a:r>
            <a:r>
              <a:rPr lang="da-DK" dirty="0">
                <a:sym typeface="Wingdings" panose="05000000000000000000" pitchFamily="2" charset="2"/>
              </a:rPr>
              <a:t> of </a:t>
            </a: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a-DK" dirty="0">
                <a:sym typeface="Wingdings" panose="05000000000000000000" pitchFamily="2" charset="2"/>
              </a:rPr>
              <a:t>i-hat and </a:t>
            </a:r>
            <a:r>
              <a:rPr lang="da-DK" dirty="0" err="1">
                <a:sym typeface="Wingdings" panose="05000000000000000000" pitchFamily="2" charset="2"/>
              </a:rPr>
              <a:t>j-hat</a:t>
            </a:r>
            <a:r>
              <a:rPr lang="da-DK" dirty="0">
                <a:sym typeface="Wingdings" panose="05000000000000000000" pitchFamily="2" charset="2"/>
              </a:rPr>
              <a:t> span the </a:t>
            </a:r>
            <a:r>
              <a:rPr lang="da-DK" dirty="0" err="1">
                <a:sym typeface="Wingdings" panose="05000000000000000000" pitchFamily="2" charset="2"/>
              </a:rPr>
              <a:t>two</a:t>
            </a:r>
            <a:r>
              <a:rPr lang="da-DK" dirty="0">
                <a:sym typeface="Wingdings" panose="05000000000000000000" pitchFamily="2" charset="2"/>
              </a:rPr>
              <a:t>-dimensional plane (</a:t>
            </a:r>
            <a:r>
              <a:rPr lang="da-DK" dirty="0" err="1">
                <a:sym typeface="Wingdings" panose="05000000000000000000" pitchFamily="2" charset="2"/>
              </a:rPr>
              <a:t>why</a:t>
            </a:r>
            <a:r>
              <a:rPr lang="da-DK" dirty="0">
                <a:sym typeface="Wingdings" panose="05000000000000000000" pitchFamily="2" charset="2"/>
              </a:rPr>
              <a:t>?). </a:t>
            </a:r>
          </a:p>
          <a:p>
            <a:pPr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independence</a:t>
            </a:r>
            <a:r>
              <a:rPr lang="da-DK" dirty="0">
                <a:sym typeface="Wingdings" panose="05000000000000000000" pitchFamily="2" charset="2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a-DK" dirty="0" err="1">
                <a:sym typeface="Wingdings" panose="05000000000000000000" pitchFamily="2" charset="2"/>
              </a:rPr>
              <a:t>Vectors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are</a:t>
            </a:r>
            <a:r>
              <a:rPr lang="da-DK" dirty="0">
                <a:sym typeface="Wingdings" panose="05000000000000000000" pitchFamily="2" charset="2"/>
              </a:rPr>
              <a:t> not multipla of </a:t>
            </a:r>
            <a:r>
              <a:rPr lang="da-DK" dirty="0" err="1">
                <a:sym typeface="Wingdings" panose="05000000000000000000" pitchFamily="2" charset="2"/>
              </a:rPr>
              <a:t>each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other</a:t>
            </a:r>
            <a:r>
              <a:rPr lang="da-DK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a-DK" dirty="0" err="1">
                <a:sym typeface="Wingdings" panose="05000000000000000000" pitchFamily="2" charset="2"/>
              </a:rPr>
              <a:t>Formally</a:t>
            </a:r>
            <a:r>
              <a:rPr lang="da-DK" dirty="0">
                <a:sym typeface="Wingdings" panose="05000000000000000000" pitchFamily="2" charset="2"/>
              </a:rPr>
              <a:t>: </a:t>
            </a:r>
            <a:r>
              <a:rPr lang="da-DK" dirty="0" err="1">
                <a:sym typeface="Wingdings" panose="05000000000000000000" pitchFamily="2" charset="2"/>
              </a:rPr>
              <a:t>linear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combination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only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result</a:t>
            </a:r>
            <a:r>
              <a:rPr lang="da-DK" dirty="0">
                <a:sym typeface="Wingdings" panose="05000000000000000000" pitchFamily="2" charset="2"/>
              </a:rPr>
              <a:t> in 0-vector </a:t>
            </a:r>
            <a:r>
              <a:rPr lang="da-DK" dirty="0" err="1">
                <a:sym typeface="Wingdings" panose="05000000000000000000" pitchFamily="2" charset="2"/>
              </a:rPr>
              <a:t>if</a:t>
            </a:r>
            <a:r>
              <a:rPr lang="da-DK" dirty="0">
                <a:sym typeface="Wingdings" panose="05000000000000000000" pitchFamily="2" charset="2"/>
              </a:rPr>
              <a:t> all beta = 0.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4C191E-F6A5-4B50-A947-2DA65A8E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53D-C672-4B55-AB08-5B1A92312722}" type="datetime1">
              <a:rPr lang="en-GB" smtClean="0"/>
              <a:t>27/10/2020</a:t>
            </a:fld>
            <a:r>
              <a:rPr lang="en-GB"/>
              <a:t>23/10/2020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1861ED5-1C43-42A4-BF2A-16AA8B97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772816"/>
            <a:ext cx="3909399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Microsoft Office PowerPoint</Application>
  <PresentationFormat>Brugerdefineret</PresentationFormat>
  <Paragraphs>248</Paragraphs>
  <Slides>38</Slides>
  <Notes>17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7" baseType="lpstr">
      <vt:lpstr>Calibri</vt:lpstr>
      <vt:lpstr>Wingdings 3</vt:lpstr>
      <vt:lpstr>AU Passata Light</vt:lpstr>
      <vt:lpstr>AU Passata</vt:lpstr>
      <vt:lpstr>Arial</vt:lpstr>
      <vt:lpstr>Georgia</vt:lpstr>
      <vt:lpstr>Wingdings</vt:lpstr>
      <vt:lpstr>AU Peto</vt:lpstr>
      <vt:lpstr>AU 16:9</vt:lpstr>
      <vt:lpstr>Patching Up – Algebra &amp; other stories</vt:lpstr>
      <vt:lpstr>Goals for this session</vt:lpstr>
      <vt:lpstr>Use-cases of linear algebra</vt:lpstr>
      <vt:lpstr>The stuff that we will discuss</vt:lpstr>
      <vt:lpstr>Plan</vt:lpstr>
      <vt:lpstr>1. Basics of vectors and matrices</vt:lpstr>
      <vt:lpstr>What is a vector?</vt:lpstr>
      <vt:lpstr>What is a matriX?</vt:lpstr>
      <vt:lpstr>Linear combination &amp; Basis vectors</vt:lpstr>
      <vt:lpstr>Tasks: see Exercise 1 (hand-out)</vt:lpstr>
      <vt:lpstr>Anyone wants to share?</vt:lpstr>
      <vt:lpstr>2. Linear combinations and least squares </vt:lpstr>
      <vt:lpstr>Q: How Y, Beta and Epsilon are vectors and X is a matrix (1)</vt:lpstr>
      <vt:lpstr>Q: How Y, Beta and Epsilon are vectors and X is a matrix (2)</vt:lpstr>
      <vt:lpstr>Q: How Y, Beta and Epsilon are vectors and X is a matrix (3)</vt:lpstr>
      <vt:lpstr>Q: How Y, Beta and Epsilon are vectors and X is a matrix (4)</vt:lpstr>
      <vt:lpstr>Q: How Y, Beta and Epsilon are vectors and X is a matrix (5)</vt:lpstr>
      <vt:lpstr>Q: How Y, Beta and Epsilon are vectors and X is a matrix (6)</vt:lpstr>
      <vt:lpstr>When a solution exists (example)</vt:lpstr>
      <vt:lpstr>How do we solve equations?</vt:lpstr>
      <vt:lpstr>Checking the solution</vt:lpstr>
      <vt:lpstr>When no solution exists (least squares approximation)</vt:lpstr>
      <vt:lpstr>Tasks: see Exercise 2 (hand-out) </vt:lpstr>
      <vt:lpstr>Anyone wants to share?</vt:lpstr>
      <vt:lpstr>Take-aways?</vt:lpstr>
      <vt:lpstr>Some of my take-aways (1)</vt:lpstr>
      <vt:lpstr>Some of my take-aways (2)</vt:lpstr>
      <vt:lpstr>Tasks: see exercise 3 (in R)</vt:lpstr>
      <vt:lpstr>Other use-cases of algebra</vt:lpstr>
      <vt:lpstr>1: word embeddings (1)</vt:lpstr>
      <vt:lpstr>1. Word embeddings (2)</vt:lpstr>
      <vt:lpstr>1: Word embeddings (3)</vt:lpstr>
      <vt:lpstr>Tasks: See exercise 4 (in R) </vt:lpstr>
      <vt:lpstr>2: PCA (covariance matrix and eigenvectors)</vt:lpstr>
      <vt:lpstr>Tasks: See exercise 5 (in R)</vt:lpstr>
      <vt:lpstr>Thank you for today </vt:lpstr>
      <vt:lpstr>References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2020-10-27T18:54:41Z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636850443970850804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2592</vt:lpwstr>
  </property>
  <property fmtid="{D5CDD505-2E9C-101B-9397-08002B2CF9AE}" pid="62" name="colorthemechange">
    <vt:lpwstr>True</vt:lpwstr>
  </property>
</Properties>
</file>