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CA741-1EE4-454D-BD91-FC4DCCCF714A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9CC3E-86E1-4442-9209-B7118209E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2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9CC3E-86E1-4442-9209-B7118209E9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2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9CC3E-86E1-4442-9209-B7118209E9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6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2021-6864-4FC0-9651-2E57338E139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5984-BCF7-49D8-93AE-EFC86BA5F3D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1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2021-6864-4FC0-9651-2E57338E139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5984-BCF7-49D8-93AE-EFC86BA5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4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2021-6864-4FC0-9651-2E57338E139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5984-BCF7-49D8-93AE-EFC86BA5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2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2021-6864-4FC0-9651-2E57338E139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5984-BCF7-49D8-93AE-EFC86BA5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0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2021-6864-4FC0-9651-2E57338E139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5984-BCF7-49D8-93AE-EFC86BA5F3D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4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2021-6864-4FC0-9651-2E57338E139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5984-BCF7-49D8-93AE-EFC86BA5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4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2021-6864-4FC0-9651-2E57338E139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5984-BCF7-49D8-93AE-EFC86BA5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9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2021-6864-4FC0-9651-2E57338E139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5984-BCF7-49D8-93AE-EFC86BA5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5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2021-6864-4FC0-9651-2E57338E139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5984-BCF7-49D8-93AE-EFC86BA5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4B2021-6864-4FC0-9651-2E57338E139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2B5984-BCF7-49D8-93AE-EFC86BA5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9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2021-6864-4FC0-9651-2E57338E139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5984-BCF7-49D8-93AE-EFC86BA5F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4B2021-6864-4FC0-9651-2E57338E1394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2B5984-BCF7-49D8-93AE-EFC86BA5F3D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5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图像清晰化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353" y="3299411"/>
            <a:ext cx="8772525" cy="275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1353" y="2149053"/>
            <a:ext cx="594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根据公式，遍历图像进行判断赋值</a:t>
            </a:r>
          </a:p>
        </p:txBody>
      </p:sp>
    </p:spTree>
    <p:extLst>
      <p:ext uri="{BB962C8B-B14F-4D97-AF65-F5344CB8AC3E}">
        <p14:creationId xmlns:p14="http://schemas.microsoft.com/office/powerpoint/2010/main" val="426446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二值化梯度图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遍历图像，根据阈值判断，设为</a:t>
            </a:r>
            <a:r>
              <a:rPr lang="en-US" altLang="zh-CN" sz="2800" dirty="0"/>
              <a:t>255</a:t>
            </a:r>
            <a:r>
              <a:rPr lang="zh-CN" altLang="en-US" sz="2800" dirty="0"/>
              <a:t>或</a:t>
            </a:r>
            <a:r>
              <a:rPr lang="en-US" altLang="zh-CN" sz="2800" dirty="0"/>
              <a:t>0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80" y="2668694"/>
            <a:ext cx="571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2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遍历图像</a:t>
            </a:r>
            <a:endParaRPr lang="en-US" altLang="zh-CN" sz="2800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width,height</a:t>
            </a:r>
            <a:r>
              <a:rPr lang="en-US" altLang="zh-CN" dirty="0"/>
              <a:t>=</a:t>
            </a:r>
            <a:r>
              <a:rPr lang="en-US" altLang="zh-CN" dirty="0" err="1"/>
              <a:t>img_g.shape</a:t>
            </a:r>
            <a:endParaRPr lang="en-US" altLang="zh-CN" dirty="0"/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range(width):</a:t>
            </a:r>
          </a:p>
          <a:p>
            <a:r>
              <a:rPr lang="en-US" altLang="zh-CN" dirty="0"/>
              <a:t>        for j in range(height):</a:t>
            </a:r>
          </a:p>
          <a:p>
            <a:r>
              <a:rPr lang="en-US" altLang="zh-CN" dirty="0"/>
              <a:t>            #</a:t>
            </a:r>
            <a:r>
              <a:rPr lang="zh-CN" altLang="en-US" dirty="0"/>
              <a:t>对</a:t>
            </a:r>
            <a:r>
              <a:rPr lang="en-US" altLang="zh-CN" dirty="0" err="1"/>
              <a:t>img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或者其他对象进行处理</a:t>
            </a:r>
          </a:p>
        </p:txBody>
      </p:sp>
    </p:spTree>
    <p:extLst>
      <p:ext uri="{BB962C8B-B14F-4D97-AF65-F5344CB8AC3E}">
        <p14:creationId xmlns:p14="http://schemas.microsoft.com/office/powerpoint/2010/main" val="94503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433" y="2386793"/>
            <a:ext cx="10778830" cy="31523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6963" y="1831244"/>
            <a:ext cx="361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2.getGaussianKernel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60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3.fillter2D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020" y="1845734"/>
            <a:ext cx="8721397" cy="48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7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43" y="2320732"/>
            <a:ext cx="11127474" cy="32940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280" y="1797512"/>
            <a:ext cx="4795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均值滤波</a:t>
            </a:r>
          </a:p>
        </p:txBody>
      </p:sp>
    </p:spTree>
    <p:extLst>
      <p:ext uri="{BB962C8B-B14F-4D97-AF65-F5344CB8AC3E}">
        <p14:creationId xmlns:p14="http://schemas.microsoft.com/office/powerpoint/2010/main" val="222722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中值滤波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6" y="2597675"/>
            <a:ext cx="11622230" cy="24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9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6.Laplace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1" y="1845734"/>
            <a:ext cx="9161546" cy="488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7.Sobel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22" y="1011981"/>
            <a:ext cx="9201028" cy="508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4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图像相加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13811"/>
            <a:ext cx="10656562" cy="44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3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、掌握图像空域滤波方法，包括平滑和锐化滤波；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、掌握图像频域滤波方法；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3</a:t>
            </a:r>
            <a:r>
              <a:rPr lang="zh-CN" altLang="en-US" sz="2800" dirty="0"/>
              <a:t>、应用空域滤波或频域滤波生成清晰化图像；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4</a:t>
            </a:r>
            <a:r>
              <a:rPr lang="zh-CN" altLang="en-US" sz="2800" dirty="0"/>
              <a:t>、应用空域滤波或频域滤波提取目标轮廓</a:t>
            </a:r>
          </a:p>
        </p:txBody>
      </p:sp>
    </p:spTree>
    <p:extLst>
      <p:ext uri="{BB962C8B-B14F-4D97-AF65-F5344CB8AC3E}">
        <p14:creationId xmlns:p14="http://schemas.microsoft.com/office/powerpoint/2010/main" val="175433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更多</a:t>
            </a:r>
            <a:r>
              <a:rPr lang="en-US" altLang="zh-CN" dirty="0"/>
              <a:t>document</a:t>
            </a:r>
          </a:p>
          <a:p>
            <a:pPr marL="0" indent="0">
              <a:buNone/>
            </a:pPr>
            <a:r>
              <a:rPr lang="en-US" altLang="zh-CN" dirty="0"/>
              <a:t>https://docs.opencv.org/2.4/index.html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00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End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4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、理解不同的空域平滑和锐化模板对图像滤波效果的影响；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、理解不同半径的频域滤波器对图像滤波效果的影响；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3</a:t>
            </a:r>
            <a:r>
              <a:rPr lang="zh-CN" altLang="en-US" sz="2800" dirty="0"/>
              <a:t>、掌握清晰化图像的基本过程；</a:t>
            </a:r>
          </a:p>
          <a:p>
            <a:pPr>
              <a:lnSpc>
                <a:spcPct val="100000"/>
              </a:lnSpc>
            </a:pPr>
            <a:r>
              <a:rPr lang="en-US" altLang="zh-CN" sz="2800" dirty="0"/>
              <a:t>4</a:t>
            </a:r>
            <a:r>
              <a:rPr lang="zh-CN" altLang="en-US" sz="2800" dirty="0"/>
              <a:t>、掌握二值化梯度图的基本方法；</a:t>
            </a:r>
          </a:p>
        </p:txBody>
      </p:sp>
    </p:spTree>
    <p:extLst>
      <p:ext uri="{BB962C8B-B14F-4D97-AF65-F5344CB8AC3E}">
        <p14:creationId xmlns:p14="http://schemas.microsoft.com/office/powerpoint/2010/main" val="131951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空域平滑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高斯滤波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getGaussianKernel</a:t>
            </a:r>
            <a:r>
              <a:rPr lang="zh-CN" altLang="en-US" dirty="0"/>
              <a:t>函数获取高斯卷积核，然后使用</a:t>
            </a:r>
            <a:r>
              <a:rPr lang="en-US" altLang="zh-CN" dirty="0"/>
              <a:t>filter2D</a:t>
            </a:r>
            <a:r>
              <a:rPr lang="zh-CN" altLang="en-US" dirty="0"/>
              <a:t>函数进行卷积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均值滤波</a:t>
            </a:r>
            <a:endParaRPr lang="en-US" altLang="zh-CN" dirty="0"/>
          </a:p>
          <a:p>
            <a:r>
              <a:rPr lang="en-US" altLang="zh-CN" dirty="0"/>
              <a:t>Blur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中值滤波</a:t>
            </a:r>
            <a:endParaRPr lang="en-US" altLang="zh-CN" dirty="0"/>
          </a:p>
          <a:p>
            <a:r>
              <a:rPr lang="en-US" altLang="zh-CN" dirty="0" err="1"/>
              <a:t>medianBlur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62815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空域锐化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1.Laplace</a:t>
            </a:r>
          </a:p>
          <a:p>
            <a:r>
              <a:rPr lang="zh-CN" altLang="en-US" dirty="0"/>
              <a:t>先使用</a:t>
            </a:r>
            <a:r>
              <a:rPr lang="en-US" altLang="zh-CN" dirty="0"/>
              <a:t>Laplacian</a:t>
            </a:r>
            <a:r>
              <a:rPr lang="zh-CN" altLang="en-US" dirty="0"/>
              <a:t>函数获得梯度图，然后使用</a:t>
            </a:r>
            <a:r>
              <a:rPr lang="en-US" altLang="zh-CN" dirty="0" err="1"/>
              <a:t>convertScaleAbs</a:t>
            </a:r>
            <a:r>
              <a:rPr lang="zh-CN" altLang="en-US" dirty="0"/>
              <a:t>函数取绝对值</a:t>
            </a:r>
            <a:endParaRPr lang="en-US" altLang="zh-CN" dirty="0"/>
          </a:p>
          <a:p>
            <a:r>
              <a:rPr lang="en-US" altLang="zh-CN" dirty="0"/>
              <a:t>2.Sobel</a:t>
            </a:r>
          </a:p>
          <a:p>
            <a:r>
              <a:rPr lang="en-US" altLang="zh-CN" dirty="0"/>
              <a:t>Sobel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3.prewitt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）初始化两个核：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592" y="3857414"/>
            <a:ext cx="36290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空域锐化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）使用两个核分别进行滤波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）使用</a:t>
            </a:r>
            <a:r>
              <a:rPr lang="en-US" altLang="zh-CN" dirty="0"/>
              <a:t>add</a:t>
            </a:r>
            <a:r>
              <a:rPr lang="zh-CN" altLang="en-US" dirty="0"/>
              <a:t>函数将两个滤波后的结果相加，获得最终结果</a:t>
            </a:r>
          </a:p>
        </p:txBody>
      </p:sp>
    </p:spTree>
    <p:extLst>
      <p:ext uri="{BB962C8B-B14F-4D97-AF65-F5344CB8AC3E}">
        <p14:creationId xmlns:p14="http://schemas.microsoft.com/office/powerpoint/2010/main" val="258807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频域平滑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低通滤波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）初始化全</a:t>
            </a:r>
            <a:r>
              <a:rPr lang="en-US" altLang="zh-CN" dirty="0"/>
              <a:t>0</a:t>
            </a:r>
            <a:r>
              <a:rPr lang="zh-CN" altLang="en-US" dirty="0"/>
              <a:t>掩模</a:t>
            </a:r>
            <a:endParaRPr lang="en-US" altLang="zh-CN" dirty="0"/>
          </a:p>
          <a:p>
            <a:r>
              <a:rPr lang="en-US" altLang="zh-CN" dirty="0"/>
              <a:t>mask=</a:t>
            </a:r>
            <a:r>
              <a:rPr lang="en-US" altLang="zh-CN" dirty="0" err="1"/>
              <a:t>np.zeros</a:t>
            </a:r>
            <a:r>
              <a:rPr lang="en-US" altLang="zh-CN" dirty="0"/>
              <a:t>(img.shape,np.uint8)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）将掩模中心置</a:t>
            </a:r>
            <a:r>
              <a:rPr lang="en-US" altLang="zh-CN" dirty="0"/>
              <a:t>1</a:t>
            </a:r>
          </a:p>
          <a:p>
            <a:pPr marL="201168" lvl="1" indent="0">
              <a:buNone/>
            </a:pPr>
            <a:r>
              <a:rPr lang="en-US" altLang="zh-CN" dirty="0"/>
              <a:t>   r=</a:t>
            </a:r>
            <a:r>
              <a:rPr lang="en-US" altLang="zh-CN" dirty="0" err="1"/>
              <a:t>int</a:t>
            </a:r>
            <a:r>
              <a:rPr lang="en-US" altLang="zh-CN" dirty="0"/>
              <a:t>(rows/2)</a:t>
            </a:r>
          </a:p>
          <a:p>
            <a:r>
              <a:rPr lang="en-US" altLang="zh-CN" dirty="0"/>
              <a:t>    c=</a:t>
            </a:r>
            <a:r>
              <a:rPr lang="en-US" altLang="zh-CN" dirty="0" err="1"/>
              <a:t>int</a:t>
            </a:r>
            <a:r>
              <a:rPr lang="en-US" altLang="zh-CN" dirty="0"/>
              <a:t>(cols/2)</a:t>
            </a:r>
          </a:p>
          <a:p>
            <a:r>
              <a:rPr lang="en-US" altLang="zh-CN" dirty="0"/>
              <a:t>    mask[</a:t>
            </a:r>
            <a:r>
              <a:rPr lang="en-US" altLang="zh-CN" dirty="0" err="1"/>
              <a:t>r-radius:r+radius,c-radius:c+radius</a:t>
            </a:r>
            <a:r>
              <a:rPr lang="en-US" altLang="zh-CN" dirty="0"/>
              <a:t>]=1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）将图像从空域转换到频域</a:t>
            </a:r>
            <a:endParaRPr lang="en-US" altLang="zh-CN" dirty="0"/>
          </a:p>
          <a:p>
            <a:r>
              <a:rPr lang="en-US" altLang="zh-CN" dirty="0"/>
              <a:t>    f1=np.fft.fft2(</a:t>
            </a:r>
            <a:r>
              <a:rPr lang="en-US" altLang="zh-CN" dirty="0" err="1"/>
              <a:t>img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f1shift=</a:t>
            </a:r>
            <a:r>
              <a:rPr lang="en-US" altLang="zh-CN" dirty="0" err="1"/>
              <a:t>np.fft.fftshift</a:t>
            </a:r>
            <a:r>
              <a:rPr lang="en-US" altLang="zh-CN" dirty="0"/>
              <a:t>(f1)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12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频域平滑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）乘上掩模，即滤去高频分量，保留低频分量</a:t>
            </a:r>
            <a:endParaRPr lang="en-US" altLang="zh-CN" dirty="0"/>
          </a:p>
          <a:p>
            <a:r>
              <a:rPr lang="en-US" altLang="zh-CN" dirty="0"/>
              <a:t>    f1shift=f1shift*mask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）进行逆变换</a:t>
            </a:r>
            <a:endParaRPr lang="en-US" altLang="zh-CN" dirty="0"/>
          </a:p>
          <a:p>
            <a:r>
              <a:rPr lang="en-US" altLang="zh-CN" dirty="0"/>
              <a:t>    f2shift = </a:t>
            </a:r>
            <a:r>
              <a:rPr lang="en-US" altLang="zh-CN" dirty="0" err="1"/>
              <a:t>np.fft.ifftshift</a:t>
            </a:r>
            <a:r>
              <a:rPr lang="en-US" altLang="zh-CN" dirty="0"/>
              <a:t>(f1shift)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img_new</a:t>
            </a:r>
            <a:r>
              <a:rPr lang="en-US" altLang="zh-CN" dirty="0"/>
              <a:t> = np.fft.ifft2(f2shift)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）进行处理，调整大小，获得最终结果</a:t>
            </a:r>
            <a:endParaRPr lang="en-US" altLang="zh-CN" dirty="0"/>
          </a:p>
          <a:p>
            <a:r>
              <a:rPr lang="en-US" altLang="zh-CN" dirty="0"/>
              <a:t>    #</a:t>
            </a:r>
            <a:r>
              <a:rPr lang="zh-CN" altLang="en-US" dirty="0"/>
              <a:t>出来的是复数，无法显示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img_new</a:t>
            </a:r>
            <a:r>
              <a:rPr lang="en-US" altLang="zh-CN" dirty="0"/>
              <a:t> = </a:t>
            </a:r>
            <a:r>
              <a:rPr lang="en-US" altLang="zh-CN" dirty="0" err="1"/>
              <a:t>np.abs</a:t>
            </a:r>
            <a:r>
              <a:rPr lang="en-US" altLang="zh-CN" dirty="0"/>
              <a:t>(</a:t>
            </a:r>
            <a:r>
              <a:rPr lang="en-US" altLang="zh-CN" dirty="0" err="1"/>
              <a:t>img_new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#</a:t>
            </a:r>
            <a:r>
              <a:rPr lang="zh-CN" altLang="en-US" dirty="0"/>
              <a:t>调整大小范围便于显示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img_new</a:t>
            </a:r>
            <a:r>
              <a:rPr lang="en-US" altLang="zh-CN" dirty="0"/>
              <a:t> = (</a:t>
            </a:r>
            <a:r>
              <a:rPr lang="en-US" altLang="zh-CN" dirty="0" err="1"/>
              <a:t>img_new-np.amin</a:t>
            </a:r>
            <a:r>
              <a:rPr lang="en-US" altLang="zh-CN" dirty="0"/>
              <a:t>(</a:t>
            </a:r>
            <a:r>
              <a:rPr lang="en-US" altLang="zh-CN" dirty="0" err="1"/>
              <a:t>img_new</a:t>
            </a:r>
            <a:r>
              <a:rPr lang="en-US" altLang="zh-CN" dirty="0"/>
              <a:t>))/(</a:t>
            </a:r>
            <a:r>
              <a:rPr lang="en-US" altLang="zh-CN" dirty="0" err="1"/>
              <a:t>np.amax</a:t>
            </a:r>
            <a:r>
              <a:rPr lang="en-US" altLang="zh-CN" dirty="0"/>
              <a:t>(</a:t>
            </a:r>
            <a:r>
              <a:rPr lang="en-US" altLang="zh-CN" dirty="0" err="1"/>
              <a:t>img_new</a:t>
            </a:r>
            <a:r>
              <a:rPr lang="en-US" altLang="zh-CN" dirty="0"/>
              <a:t>)-</a:t>
            </a:r>
            <a:r>
              <a:rPr lang="en-US" altLang="zh-CN" dirty="0" err="1"/>
              <a:t>np.amin</a:t>
            </a:r>
            <a:r>
              <a:rPr lang="en-US" altLang="zh-CN" dirty="0"/>
              <a:t>(</a:t>
            </a:r>
            <a:r>
              <a:rPr lang="en-US" altLang="zh-CN" dirty="0" err="1"/>
              <a:t>img_new</a:t>
            </a:r>
            <a:r>
              <a:rPr lang="en-US" altLang="zh-CN" dirty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99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频域锐化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高通滤波</a:t>
            </a:r>
            <a:endParaRPr lang="en-US" altLang="zh-CN" dirty="0"/>
          </a:p>
          <a:p>
            <a:r>
              <a:rPr lang="zh-CN" altLang="en-US" dirty="0"/>
              <a:t>和低通滤波过程一致，只是滤去低频分量，保留高频分量</a:t>
            </a:r>
          </a:p>
        </p:txBody>
      </p:sp>
    </p:spTree>
    <p:extLst>
      <p:ext uri="{BB962C8B-B14F-4D97-AF65-F5344CB8AC3E}">
        <p14:creationId xmlns:p14="http://schemas.microsoft.com/office/powerpoint/2010/main" val="90987958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C8ECCC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8EC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641</TotalTime>
  <Words>567</Words>
  <Application>Microsoft Office PowerPoint</Application>
  <PresentationFormat>宽屏</PresentationFormat>
  <Paragraphs>83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宋体</vt:lpstr>
      <vt:lpstr>Calibri</vt:lpstr>
      <vt:lpstr>Calibri Light</vt:lpstr>
      <vt:lpstr>回顾</vt:lpstr>
      <vt:lpstr>实验三</vt:lpstr>
      <vt:lpstr>实验目的</vt:lpstr>
      <vt:lpstr>实验要求</vt:lpstr>
      <vt:lpstr>空域平滑</vt:lpstr>
      <vt:lpstr>空域锐化</vt:lpstr>
      <vt:lpstr>空域锐化</vt:lpstr>
      <vt:lpstr>频域平滑</vt:lpstr>
      <vt:lpstr>频域平滑</vt:lpstr>
      <vt:lpstr>频域锐化</vt:lpstr>
      <vt:lpstr>图像清晰化</vt:lpstr>
      <vt:lpstr>二值化梯度图</vt:lpstr>
      <vt:lpstr>Document</vt:lpstr>
      <vt:lpstr>Document</vt:lpstr>
      <vt:lpstr>Document</vt:lpstr>
      <vt:lpstr>Document</vt:lpstr>
      <vt:lpstr>Document</vt:lpstr>
      <vt:lpstr>Document</vt:lpstr>
      <vt:lpstr>Document</vt:lpstr>
      <vt:lpstr>Document</vt:lpstr>
      <vt:lpstr>Document</vt:lpstr>
      <vt:lpstr>The End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林欣</dc:creator>
  <cp:lastModifiedBy>jack dong</cp:lastModifiedBy>
  <cp:revision>10</cp:revision>
  <dcterms:created xsi:type="dcterms:W3CDTF">2017-10-26T08:42:09Z</dcterms:created>
  <dcterms:modified xsi:type="dcterms:W3CDTF">2017-11-19T15:17:30Z</dcterms:modified>
</cp:coreProperties>
</file>