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5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3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7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0AEDF5-4F87-43F5-B488-15CFA78D77F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722840-55A5-477B-93C0-95E869D2A2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1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b="1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使用模板匹配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实现特定人脸检测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9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81" y="2646595"/>
            <a:ext cx="6173053" cy="22357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模板匹配实现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886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获得相似度矩阵</a:t>
            </a:r>
            <a:endParaRPr lang="en-US" altLang="zh-CN" dirty="0" smtClean="0"/>
          </a:p>
          <a:p>
            <a:r>
              <a:rPr lang="zh-CN" altLang="en-US" dirty="0" smtClean="0"/>
              <a:t>根据相似度计算公式，遍历图像获得相似度矩阵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）遍历</a:t>
            </a:r>
            <a:endParaRPr lang="en-US" altLang="zh-CN" dirty="0" smtClean="0"/>
          </a:p>
          <a:p>
            <a:r>
              <a:rPr lang="en-US" altLang="zh-CN" dirty="0" err="1" smtClean="0"/>
              <a:t>Similarity_cal</a:t>
            </a:r>
            <a:r>
              <a:rPr lang="zh-CN" altLang="en-US" dirty="0" smtClean="0"/>
              <a:t>函数根据</a:t>
            </a:r>
            <a:endParaRPr lang="en-US" altLang="zh-CN" dirty="0" smtClean="0"/>
          </a:p>
          <a:p>
            <a:r>
              <a:rPr lang="zh-CN" altLang="en-US" dirty="0" smtClean="0"/>
              <a:t>前两页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提供的</a:t>
            </a:r>
            <a:r>
              <a:rPr lang="en-US" altLang="zh-CN" dirty="0"/>
              <a:t>res = </a:t>
            </a:r>
            <a:r>
              <a:rPr lang="en-US" altLang="zh-CN" dirty="0" smtClean="0"/>
              <a:t>cv2.matchTemplate(img,template,0)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: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r>
              <a:rPr lang="en-US" altLang="zh-CN" dirty="0" smtClean="0"/>
              <a:t>Template: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 smtClean="0"/>
              <a:t>0:</a:t>
            </a:r>
            <a:r>
              <a:rPr lang="zh-CN" altLang="en-US" dirty="0" smtClean="0"/>
              <a:t>相似度计算公式，</a:t>
            </a:r>
            <a:r>
              <a:rPr lang="en-US" altLang="zh-CN" dirty="0" smtClean="0"/>
              <a:t>0-5</a:t>
            </a:r>
            <a:r>
              <a:rPr lang="zh-CN" altLang="en-US" dirty="0" smtClean="0"/>
              <a:t>分别对应前两页提供的六种相似度计算公式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09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模板匹配实现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相似度矩阵最大值最小值定位</a:t>
            </a:r>
            <a:endParaRPr lang="en-US" altLang="zh-CN" dirty="0" smtClean="0"/>
          </a:p>
          <a:p>
            <a:pPr algn="ctr"/>
            <a:r>
              <a:rPr lang="sv-SE" altLang="zh-CN" sz="2400" dirty="0"/>
              <a:t>min_val, max_val, min_loc, max_loc = cv2.minMaxLoc(res</a:t>
            </a:r>
            <a:r>
              <a:rPr lang="sv-SE" altLang="zh-CN" sz="2400" dirty="0" smtClean="0"/>
              <a:t>)</a:t>
            </a:r>
          </a:p>
          <a:p>
            <a:pPr algn="ctr"/>
            <a:endParaRPr lang="sv-SE" altLang="zh-CN" sz="2400" dirty="0"/>
          </a:p>
          <a:p>
            <a:r>
              <a:rPr lang="zh-CN" altLang="en-US" dirty="0" smtClean="0"/>
              <a:t>根据相似度计算度量法则使用最小值位置（</a:t>
            </a:r>
            <a:r>
              <a:rPr lang="sv-SE" altLang="zh-CN" dirty="0"/>
              <a:t> min_loc </a:t>
            </a:r>
            <a:r>
              <a:rPr lang="zh-CN" altLang="en-US" dirty="0" smtClean="0"/>
              <a:t>）或最大值位置（</a:t>
            </a:r>
            <a:r>
              <a:rPr lang="sv-SE" altLang="zh-CN" dirty="0"/>
              <a:t> max_loc </a:t>
            </a:r>
            <a:r>
              <a:rPr lang="zh-CN" altLang="en-US" dirty="0" smtClean="0"/>
              <a:t>）就可以获得最匹配位置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015" y="2897436"/>
            <a:ext cx="102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最小值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43899" y="2897436"/>
            <a:ext cx="102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最大值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65783" y="2897436"/>
            <a:ext cx="14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最小值位置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09980" y="2897436"/>
            <a:ext cx="148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最大值位置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018622" y="2677099"/>
            <a:ext cx="55084" cy="2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>
            <a:off x="4153359" y="2688116"/>
            <a:ext cx="102825" cy="2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0"/>
          </p:cNvCxnSpPr>
          <p:nvPr/>
        </p:nvCxnSpPr>
        <p:spPr>
          <a:xfrm>
            <a:off x="5310130" y="2677099"/>
            <a:ext cx="279094" cy="2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>
          <a:xfrm>
            <a:off x="6533002" y="2688116"/>
            <a:ext cx="621535" cy="2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65" y="1846263"/>
            <a:ext cx="1449949" cy="4022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16" y="1846263"/>
            <a:ext cx="4025584" cy="40255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26" y="3086342"/>
            <a:ext cx="1801189" cy="18011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99961" y="5980750"/>
            <a:ext cx="13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原图像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80705" y="4990641"/>
            <a:ext cx="19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人脸图像（模板）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52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高斯滤波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9" y="2697421"/>
            <a:ext cx="4409044" cy="1106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03" y="2235756"/>
            <a:ext cx="3645746" cy="2936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3506" y="2235756"/>
            <a:ext cx="210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高斯函数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5787" y="5301325"/>
            <a:ext cx="18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5×5</a:t>
            </a:r>
            <a:r>
              <a:rPr lang="zh-CN" altLang="en-US" dirty="0" smtClean="0"/>
              <a:t>的高斯核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1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高斯滤波的实现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最原始的方法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对图像采用逐像素操作方法</a:t>
            </a:r>
            <a:endParaRPr lang="en-US" altLang="zh-CN" sz="2400" dirty="0" smtClean="0"/>
          </a:p>
          <a:p>
            <a:r>
              <a:rPr lang="zh-CN" altLang="en-US" sz="2400" dirty="0" smtClean="0"/>
              <a:t>二维卷积操作参考代码：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087"/>
          <a:stretch/>
        </p:blipFill>
        <p:spPr>
          <a:xfrm>
            <a:off x="1450510" y="3084940"/>
            <a:ext cx="5847912" cy="26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高斯滤波实现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845" y="1845733"/>
            <a:ext cx="10729518" cy="47480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OpenCV</a:t>
            </a:r>
            <a:r>
              <a:rPr lang="zh-CN" altLang="en-US" sz="2800" dirty="0" smtClean="0"/>
              <a:t>提供的</a:t>
            </a:r>
            <a:r>
              <a:rPr lang="en-US" altLang="zh-CN" sz="2800" dirty="0" smtClean="0"/>
              <a:t>filter2D</a:t>
            </a:r>
            <a:r>
              <a:rPr lang="zh-CN" altLang="en-US" sz="2800" dirty="0" smtClean="0"/>
              <a:t>函数进行卷积</a:t>
            </a:r>
            <a:endParaRPr lang="en-US" altLang="zh-CN" sz="2800" dirty="0" smtClean="0"/>
          </a:p>
          <a:p>
            <a:pPr>
              <a:lnSpc>
                <a:spcPct val="140000"/>
              </a:lnSpc>
            </a:pPr>
            <a:r>
              <a:rPr lang="en-US" altLang="zh-CN" dirty="0" err="1" smtClean="0"/>
              <a:t>Dst</a:t>
            </a:r>
            <a:r>
              <a:rPr lang="en-US" altLang="zh-CN" dirty="0" smtClean="0"/>
              <a:t>=cv2.filter2D(</a:t>
            </a:r>
            <a:r>
              <a:rPr lang="en-US" altLang="zh-CN" dirty="0" err="1" smtClean="0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ddepth</a:t>
            </a:r>
            <a:r>
              <a:rPr lang="en-US" altLang="zh-CN" dirty="0"/>
              <a:t>, kernel[, </a:t>
            </a:r>
            <a:r>
              <a:rPr lang="en-US" altLang="zh-CN" dirty="0" err="1"/>
              <a:t>dst</a:t>
            </a:r>
            <a:r>
              <a:rPr lang="en-US" altLang="zh-CN" dirty="0"/>
              <a:t>[, anchor[, delta[, </a:t>
            </a:r>
            <a:r>
              <a:rPr lang="en-US" altLang="zh-CN" dirty="0" err="1"/>
              <a:t>borderType</a:t>
            </a:r>
            <a:r>
              <a:rPr lang="en-US" altLang="zh-CN" dirty="0" smtClean="0"/>
              <a:t>]]]])</a:t>
            </a:r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dirty="0" smtClean="0"/>
          </a:p>
          <a:p>
            <a:pPr>
              <a:lnSpc>
                <a:spcPct val="140000"/>
              </a:lnSpc>
            </a:pPr>
            <a:endParaRPr lang="en-US" altLang="zh-CN" dirty="0" smtClean="0"/>
          </a:p>
          <a:p>
            <a:pPr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卷积核的定义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kernel=cv2.getGaussianKernel(</a:t>
            </a:r>
            <a:r>
              <a:rPr lang="en-US" altLang="zh-CN" dirty="0" err="1" smtClean="0"/>
              <a:t>ksize</a:t>
            </a:r>
            <a:r>
              <a:rPr lang="en-US" altLang="zh-CN" dirty="0"/>
              <a:t>, sigma[, </a:t>
            </a:r>
            <a:r>
              <a:rPr lang="en-US" altLang="zh-CN" dirty="0" err="1"/>
              <a:t>ktype</a:t>
            </a:r>
            <a:r>
              <a:rPr lang="en-US" altLang="zh-CN" dirty="0" smtClean="0"/>
              <a:t>])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/>
              <a:t>（此时获得的是一个</a:t>
            </a:r>
            <a:r>
              <a:rPr lang="en-US" altLang="zh-CN" dirty="0" smtClean="0"/>
              <a:t>ksize×1</a:t>
            </a:r>
            <a:r>
              <a:rPr lang="zh-CN" altLang="en-US" dirty="0" smtClean="0"/>
              <a:t>的卷积核）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自己定义（三维高斯卷积核）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en-US" altLang="zh-CN" dirty="0"/>
              <a:t>kernel=</a:t>
            </a:r>
            <a:r>
              <a:rPr lang="en-US" altLang="zh-CN" dirty="0" err="1"/>
              <a:t>np.array</a:t>
            </a:r>
            <a:r>
              <a:rPr lang="en-US" altLang="zh-CN" dirty="0"/>
              <a:t>([[0.0751136, 0.123841, 0.0751136],[0.123841,0.20418,0.123841],[0.0751136, 0.123841, 0.0751136]])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4094" y="341258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待卷积图像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3813" y="3412581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目标图像的深度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（一般取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8169" y="341258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卷积核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endCxn id="4" idx="0"/>
          </p:cNvCxnSpPr>
          <p:nvPr/>
        </p:nvCxnSpPr>
        <p:spPr>
          <a:xfrm flipH="1">
            <a:off x="2637516" y="2764976"/>
            <a:ext cx="279890" cy="64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29081" y="2764976"/>
            <a:ext cx="97277" cy="64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>
            <a:off x="4920258" y="2764976"/>
            <a:ext cx="1008898" cy="64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0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高斯滤波实现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自带滤波函数实现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=cv2.GaussianBlur(</a:t>
            </a:r>
            <a:r>
              <a:rPr lang="en-US" altLang="zh-CN" dirty="0" err="1" smtClean="0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ksize</a:t>
            </a:r>
            <a:r>
              <a:rPr lang="en-US" altLang="zh-CN" dirty="0"/>
              <a:t>, sigma1[, </a:t>
            </a:r>
            <a:r>
              <a:rPr lang="en-US" altLang="zh-CN" dirty="0" err="1"/>
              <a:t>dst</a:t>
            </a:r>
            <a:r>
              <a:rPr lang="en-US" altLang="zh-CN" dirty="0"/>
              <a:t>[, sigma2[, </a:t>
            </a:r>
            <a:r>
              <a:rPr lang="en-US" altLang="zh-CN" dirty="0" err="1"/>
              <a:t>borderType</a:t>
            </a:r>
            <a:r>
              <a:rPr lang="en-US" altLang="zh-CN" dirty="0"/>
              <a:t>]]]) </a:t>
            </a:r>
          </a:p>
          <a:p>
            <a:r>
              <a:rPr lang="en-US" altLang="zh-CN" dirty="0" err="1" smtClean="0"/>
              <a:t>Src</a:t>
            </a:r>
            <a:r>
              <a:rPr lang="zh-CN" altLang="en-US" dirty="0" smtClean="0"/>
              <a:t>：源图像</a:t>
            </a:r>
            <a:endParaRPr lang="en-US" altLang="zh-CN" dirty="0" smtClean="0"/>
          </a:p>
          <a:p>
            <a:r>
              <a:rPr lang="en-US" altLang="zh-CN" dirty="0" err="1" smtClean="0"/>
              <a:t>Ksize</a:t>
            </a:r>
            <a:r>
              <a:rPr lang="zh-CN" altLang="en-US" dirty="0" smtClean="0"/>
              <a:t>：卷积核尺寸，可取（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）等</a:t>
            </a:r>
            <a:endParaRPr lang="en-US" altLang="zh-CN" dirty="0" smtClean="0"/>
          </a:p>
          <a:p>
            <a:r>
              <a:rPr lang="en-US" altLang="zh-CN" dirty="0" smtClean="0"/>
              <a:t>sigma1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方向标准差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7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模板匹配实现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模板匹配的流程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在输入图像上滑动图像块对实际的图像块和输入图像进行匹配。</a:t>
            </a:r>
          </a:p>
          <a:p>
            <a:r>
              <a:rPr lang="zh-CN" altLang="en-US" dirty="0"/>
              <a:t>    假设我们有一张</a:t>
            </a:r>
            <a:r>
              <a:rPr lang="en-US" altLang="zh-CN" dirty="0"/>
              <a:t>100x100</a:t>
            </a:r>
            <a:r>
              <a:rPr lang="zh-CN" altLang="en-US" dirty="0"/>
              <a:t>的输入图像，有一张</a:t>
            </a:r>
            <a:r>
              <a:rPr lang="en-US" altLang="zh-CN" dirty="0"/>
              <a:t>10x10</a:t>
            </a:r>
            <a:r>
              <a:rPr lang="zh-CN" altLang="en-US" dirty="0"/>
              <a:t>的模板图像，查找的过程是这样的：</a:t>
            </a:r>
          </a:p>
          <a:p>
            <a:r>
              <a:rPr lang="zh-CN" altLang="en-US" dirty="0"/>
              <a:t>  （</a:t>
            </a:r>
            <a:r>
              <a:rPr lang="en-US" altLang="zh-CN" dirty="0"/>
              <a:t>1</a:t>
            </a:r>
            <a:r>
              <a:rPr lang="zh-CN" altLang="en-US" dirty="0"/>
              <a:t>）从输入图像的左上角</a:t>
            </a:r>
            <a:r>
              <a:rPr lang="en-US" altLang="zh-CN" dirty="0"/>
              <a:t>(0,0)</a:t>
            </a:r>
            <a:r>
              <a:rPr lang="zh-CN" altLang="en-US" dirty="0"/>
              <a:t>开始，切割一块</a:t>
            </a:r>
            <a:r>
              <a:rPr lang="en-US" altLang="zh-CN" dirty="0"/>
              <a:t>(0,0)</a:t>
            </a:r>
            <a:r>
              <a:rPr lang="zh-CN" altLang="en-US" dirty="0"/>
              <a:t>至</a:t>
            </a:r>
            <a:r>
              <a:rPr lang="en-US" altLang="zh-CN" dirty="0"/>
              <a:t>(10,10)</a:t>
            </a:r>
            <a:r>
              <a:rPr lang="zh-CN" altLang="en-US" dirty="0"/>
              <a:t>的临时图像；</a:t>
            </a:r>
          </a:p>
          <a:p>
            <a:r>
              <a:rPr lang="zh-CN" altLang="en-US" dirty="0"/>
              <a:t>  （</a:t>
            </a:r>
            <a:r>
              <a:rPr lang="en-US" altLang="zh-CN" dirty="0"/>
              <a:t>2</a:t>
            </a:r>
            <a:r>
              <a:rPr lang="zh-CN" altLang="en-US" dirty="0"/>
              <a:t>）用临时图像和模板</a:t>
            </a:r>
            <a:r>
              <a:rPr lang="zh-CN" altLang="en-US" dirty="0" smtClean="0"/>
              <a:t>图像计算</a:t>
            </a:r>
            <a:r>
              <a:rPr lang="zh-CN" altLang="en-US" b="1" dirty="0" smtClean="0"/>
              <a:t>相似度</a:t>
            </a:r>
            <a:r>
              <a:rPr lang="zh-CN" altLang="en-US" dirty="0" smtClean="0"/>
              <a:t>，</a:t>
            </a:r>
            <a:r>
              <a:rPr lang="zh-CN" altLang="en-US" dirty="0"/>
              <a:t>对比结果记为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  （</a:t>
            </a:r>
            <a:r>
              <a:rPr lang="en-US" altLang="zh-CN" dirty="0"/>
              <a:t>3</a:t>
            </a:r>
            <a:r>
              <a:rPr lang="zh-CN" altLang="en-US" dirty="0"/>
              <a:t>）对比结果</a:t>
            </a:r>
            <a:r>
              <a:rPr lang="en-US" altLang="zh-CN" dirty="0"/>
              <a:t>c</a:t>
            </a:r>
            <a:r>
              <a:rPr lang="zh-CN" altLang="en-US" dirty="0"/>
              <a:t>，就是结果图像</a:t>
            </a:r>
            <a:r>
              <a:rPr lang="en-US" altLang="zh-CN" dirty="0"/>
              <a:t>(0,0)</a:t>
            </a:r>
            <a:r>
              <a:rPr lang="zh-CN" altLang="en-US" dirty="0"/>
              <a:t>处的像素值；</a:t>
            </a:r>
          </a:p>
          <a:p>
            <a:r>
              <a:rPr lang="zh-CN" altLang="en-US" dirty="0"/>
              <a:t>  （</a:t>
            </a:r>
            <a:r>
              <a:rPr lang="en-US" altLang="zh-CN" dirty="0"/>
              <a:t>4</a:t>
            </a:r>
            <a:r>
              <a:rPr lang="zh-CN" altLang="en-US" dirty="0"/>
              <a:t>）切割输入图像从</a:t>
            </a:r>
            <a:r>
              <a:rPr lang="en-US" altLang="zh-CN" dirty="0"/>
              <a:t>(0,1)</a:t>
            </a:r>
            <a:r>
              <a:rPr lang="zh-CN" altLang="en-US" dirty="0"/>
              <a:t>至</a:t>
            </a:r>
            <a:r>
              <a:rPr lang="en-US" altLang="zh-CN" dirty="0"/>
              <a:t>(10,11)</a:t>
            </a:r>
            <a:r>
              <a:rPr lang="zh-CN" altLang="en-US" dirty="0"/>
              <a:t>的临时图像，对比，并记录到结果图像；</a:t>
            </a:r>
          </a:p>
          <a:p>
            <a:r>
              <a:rPr lang="zh-CN" altLang="en-US" dirty="0"/>
              <a:t>  （</a:t>
            </a:r>
            <a:r>
              <a:rPr lang="en-US" altLang="zh-CN" dirty="0"/>
              <a:t>5</a:t>
            </a:r>
            <a:r>
              <a:rPr lang="zh-CN" altLang="en-US" dirty="0"/>
              <a:t>）重复（</a:t>
            </a:r>
            <a:r>
              <a:rPr lang="en-US" altLang="zh-CN" dirty="0"/>
              <a:t>1</a:t>
            </a:r>
            <a:r>
              <a:rPr lang="zh-CN" altLang="en-US" dirty="0"/>
              <a:t>）～（</a:t>
            </a:r>
            <a:r>
              <a:rPr lang="en-US" altLang="zh-CN" dirty="0"/>
              <a:t>4</a:t>
            </a:r>
            <a:r>
              <a:rPr lang="zh-CN" altLang="en-US" dirty="0"/>
              <a:t>）步直到输入图像的右下角。</a:t>
            </a:r>
          </a:p>
        </p:txBody>
      </p:sp>
    </p:spTree>
    <p:extLst>
      <p:ext uri="{BB962C8B-B14F-4D97-AF65-F5344CB8AC3E}">
        <p14:creationId xmlns:p14="http://schemas.microsoft.com/office/powerpoint/2010/main" val="181976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模板匹配实现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相似度计算（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相似度度量方法）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9559" y="2399251"/>
            <a:ext cx="9288291" cy="37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模板匹配实现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1737360"/>
            <a:ext cx="10058717" cy="46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61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345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Calibri</vt:lpstr>
      <vt:lpstr>Calibri Light</vt:lpstr>
      <vt:lpstr>Times New Roman</vt:lpstr>
      <vt:lpstr>回顾</vt:lpstr>
      <vt:lpstr>使用模板匹配 实现特定人脸检测</vt:lpstr>
      <vt:lpstr>实现流程</vt:lpstr>
      <vt:lpstr>高斯滤波</vt:lpstr>
      <vt:lpstr>高斯滤波的实现</vt:lpstr>
      <vt:lpstr>高斯滤波实现</vt:lpstr>
      <vt:lpstr>高斯滤波实现</vt:lpstr>
      <vt:lpstr>模板匹配实现</vt:lpstr>
      <vt:lpstr>模板匹配实现</vt:lpstr>
      <vt:lpstr>模板匹配实现</vt:lpstr>
      <vt:lpstr>模板匹配实现</vt:lpstr>
      <vt:lpstr>模板匹配实现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使用模板匹配 实现特定人脸检测</dc:title>
  <dc:creator>林欣</dc:creator>
  <cp:lastModifiedBy>cpliu</cp:lastModifiedBy>
  <cp:revision>8</cp:revision>
  <dcterms:created xsi:type="dcterms:W3CDTF">2017-09-26T10:59:02Z</dcterms:created>
  <dcterms:modified xsi:type="dcterms:W3CDTF">2017-09-28T14:15:46Z</dcterms:modified>
</cp:coreProperties>
</file>