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05F451-6EAD-47BA-B00C-89BA42D1C9EE}">
  <a:tblStyle styleId="{DC05F451-6EAD-47BA-B00C-89BA42D1C9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3f2d13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3f2d13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a9188c7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a9188c7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31d341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1d341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509cf42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8509cf42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d3a782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d3a782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bfb2262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bfb2262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598e0d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8598e0d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168a85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168a85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2f9afd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2f9afd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f2183e9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f2183e9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3effc6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3effc6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94b9d1b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94b9d1b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f4c1da9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f4c1da9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3f2d136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3f2d136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509cf428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509cf428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a9188c7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a9188c7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414975"/>
            <a:ext cx="8520600" cy="135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Lato"/>
                <a:ea typeface="Lato"/>
                <a:cs typeface="Lato"/>
                <a:sym typeface="Lato"/>
              </a:rPr>
              <a:t>Presentacion Proyecto Final Data Science</a:t>
            </a:r>
            <a:endParaRPr>
              <a:latin typeface="Lato"/>
              <a:ea typeface="Lato"/>
              <a:cs typeface="Lato"/>
              <a:sym typeface="Lato"/>
            </a:endParaRPr>
          </a:p>
        </p:txBody>
      </p:sp>
      <p:sp>
        <p:nvSpPr>
          <p:cNvPr id="135" name="Google Shape;135;p13"/>
          <p:cNvSpPr txBox="1"/>
          <p:nvPr>
            <p:ph idx="1" type="subTitle"/>
          </p:nvPr>
        </p:nvSpPr>
        <p:spPr>
          <a:xfrm>
            <a:off x="311700" y="3730000"/>
            <a:ext cx="3446100" cy="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t>Equipo de Trabajo:</a:t>
            </a:r>
            <a:r>
              <a:rPr lang="es-419"/>
              <a:t>  - Ertola Urtubay, Galo </a:t>
            </a:r>
            <a:endParaRPr/>
          </a:p>
          <a:p>
            <a:pPr indent="457200" lvl="0" marL="914400" rtl="0" algn="l">
              <a:spcBef>
                <a:spcPts val="0"/>
              </a:spcBef>
              <a:spcAft>
                <a:spcPts val="0"/>
              </a:spcAft>
              <a:buNone/>
            </a:pPr>
            <a:r>
              <a:rPr lang="es-419"/>
              <a:t> - Gasaro, Emiliano</a:t>
            </a:r>
            <a:endParaRPr/>
          </a:p>
        </p:txBody>
      </p:sp>
      <p:sp>
        <p:nvSpPr>
          <p:cNvPr id="136" name="Google Shape;136;p13"/>
          <p:cNvSpPr txBox="1"/>
          <p:nvPr/>
        </p:nvSpPr>
        <p:spPr>
          <a:xfrm>
            <a:off x="211750" y="2267125"/>
            <a:ext cx="890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000" u="sng">
                <a:solidFill>
                  <a:schemeClr val="lt1"/>
                </a:solidFill>
                <a:latin typeface="Lato"/>
                <a:ea typeface="Lato"/>
                <a:cs typeface="Lato"/>
                <a:sym typeface="Lato"/>
              </a:rPr>
              <a:t>Análisis de Detección de Fraude para una Empresa Financiera</a:t>
            </a:r>
            <a:endParaRPr b="1" sz="2000" u="sng">
              <a:solidFill>
                <a:schemeClr val="lt1"/>
              </a:solidFill>
              <a:latin typeface="Lato"/>
              <a:ea typeface="Lato"/>
              <a:cs typeface="Lato"/>
              <a:sym typeface="Lato"/>
            </a:endParaRPr>
          </a:p>
        </p:txBody>
      </p:sp>
      <p:sp>
        <p:nvSpPr>
          <p:cNvPr id="137" name="Google Shape;137;p13"/>
          <p:cNvSpPr txBox="1"/>
          <p:nvPr>
            <p:ph idx="1" type="subTitle"/>
          </p:nvPr>
        </p:nvSpPr>
        <p:spPr>
          <a:xfrm>
            <a:off x="5386200" y="3730000"/>
            <a:ext cx="3446100" cy="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t>Tutor</a:t>
            </a:r>
            <a:r>
              <a:rPr lang="es-419" u="sng"/>
              <a:t>:</a:t>
            </a:r>
            <a:r>
              <a:rPr lang="es-419"/>
              <a:t>  Surijón, Ernesto </a:t>
            </a:r>
            <a:endParaRPr/>
          </a:p>
          <a:p>
            <a:pPr indent="0" lvl="0" marL="0" rtl="0" algn="l">
              <a:spcBef>
                <a:spcPts val="0"/>
              </a:spcBef>
              <a:spcAft>
                <a:spcPts val="0"/>
              </a:spcAft>
              <a:buNone/>
            </a:pPr>
            <a:r>
              <a:rPr lang="es-419" u="sng"/>
              <a:t>Profesor:</a:t>
            </a:r>
            <a:r>
              <a:rPr lang="es-419"/>
              <a:t> Magaña Fuentes, Miguel Angel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826550" y="390700"/>
            <a:ext cx="5490900" cy="6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2700">
                <a:latin typeface="Lato"/>
                <a:ea typeface="Lato"/>
                <a:cs typeface="Lato"/>
                <a:sym typeface="Lato"/>
              </a:rPr>
              <a:t>Métrica Considerada: </a:t>
            </a:r>
            <a:r>
              <a:rPr b="1" lang="es-419" sz="2700" u="sng">
                <a:latin typeface="Lato"/>
                <a:ea typeface="Lato"/>
                <a:cs typeface="Lato"/>
                <a:sym typeface="Lato"/>
              </a:rPr>
              <a:t>Recall</a:t>
            </a:r>
            <a:endParaRPr b="1" sz="2700" u="sng">
              <a:latin typeface="Lato"/>
              <a:ea typeface="Lato"/>
              <a:cs typeface="Lato"/>
              <a:sym typeface="Lato"/>
            </a:endParaRPr>
          </a:p>
        </p:txBody>
      </p:sp>
      <p:sp>
        <p:nvSpPr>
          <p:cNvPr id="212" name="Google Shape;212;p22"/>
          <p:cNvSpPr txBox="1"/>
          <p:nvPr>
            <p:ph idx="1" type="body"/>
          </p:nvPr>
        </p:nvSpPr>
        <p:spPr>
          <a:xfrm>
            <a:off x="147750" y="1203688"/>
            <a:ext cx="8713800" cy="15903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419" sz="5450"/>
              <a:t>Dado que nuestro objetivo es detectar casos de fraude, la métrica considerada en el desarrollo de este trabajo es la de Recall. Esta métrica lo que hace es darle un peso alto a la cantidad de falsos negativos. Si uno piensa detenidamente, se encuentra que en el caso de fraude tener un falso negativo es equivalente a decir que un caso de fraude no fue localizado, lo que se traduce en una pérdida económica para la entidad financiera, es por esto que a la hora de entrenar nuestros modelos vamos a buscar maximizar el valor de la métrica de recall (en el caso ideal </a:t>
            </a:r>
            <a:r>
              <a:rPr lang="es-419" sz="5450"/>
              <a:t>tendríamos</a:t>
            </a:r>
            <a:r>
              <a:rPr lang="es-419" sz="5450"/>
              <a:t> que el recall es de uno ya que no habría falsos negativos).</a:t>
            </a:r>
            <a:endParaRPr sz="5450"/>
          </a:p>
          <a:p>
            <a:pPr indent="0" lvl="0" marL="0" rtl="0" algn="just">
              <a:spcBef>
                <a:spcPts val="1200"/>
              </a:spcBef>
              <a:spcAft>
                <a:spcPts val="1200"/>
              </a:spcAft>
              <a:buNone/>
            </a:pPr>
            <a:r>
              <a:t/>
            </a:r>
            <a:endParaRPr b="1"/>
          </a:p>
        </p:txBody>
      </p:sp>
      <p:pic>
        <p:nvPicPr>
          <p:cNvPr id="213" name="Google Shape;213;p22"/>
          <p:cNvPicPr preferRelativeResize="0"/>
          <p:nvPr/>
        </p:nvPicPr>
        <p:blipFill>
          <a:blip r:embed="rId3">
            <a:alphaModFix/>
          </a:blip>
          <a:stretch>
            <a:fillRect/>
          </a:stretch>
        </p:blipFill>
        <p:spPr>
          <a:xfrm>
            <a:off x="2838773" y="2686105"/>
            <a:ext cx="2973875" cy="2072300"/>
          </a:xfrm>
          <a:prstGeom prst="rect">
            <a:avLst/>
          </a:prstGeom>
          <a:noFill/>
          <a:ln>
            <a:noFill/>
          </a:ln>
        </p:spPr>
      </p:pic>
      <p:sp>
        <p:nvSpPr>
          <p:cNvPr id="214" name="Google Shape;214;p22"/>
          <p:cNvSpPr/>
          <p:nvPr/>
        </p:nvSpPr>
        <p:spPr>
          <a:xfrm rot="5400000">
            <a:off x="1138600" y="2711625"/>
            <a:ext cx="973800" cy="2222100"/>
          </a:xfrm>
          <a:prstGeom prst="bentUpArrow">
            <a:avLst>
              <a:gd fmla="val 17937" name="adj1"/>
              <a:gd fmla="val 23846" name="adj2"/>
              <a:gd fmla="val 24615"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nvSpPr>
        <p:spPr>
          <a:xfrm>
            <a:off x="149800" y="2936300"/>
            <a:ext cx="25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u="sng">
                <a:solidFill>
                  <a:schemeClr val="lt1"/>
                </a:solidFill>
              </a:rPr>
              <a:t>Falsos Negativos</a:t>
            </a:r>
            <a:endParaRPr u="sng">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826550" y="184575"/>
            <a:ext cx="5490900" cy="6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a:t>Modelos</a:t>
            </a:r>
            <a:endParaRPr b="1"/>
          </a:p>
        </p:txBody>
      </p:sp>
      <p:sp>
        <p:nvSpPr>
          <p:cNvPr id="221" name="Google Shape;221;p23"/>
          <p:cNvSpPr txBox="1"/>
          <p:nvPr>
            <p:ph idx="1" type="body"/>
          </p:nvPr>
        </p:nvSpPr>
        <p:spPr>
          <a:xfrm>
            <a:off x="215100" y="659550"/>
            <a:ext cx="8713800" cy="1912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Se optó por hacer un análisis con cinco distintos modelos, donde se decidió tomar como modelo de referencia a la regresión </a:t>
            </a:r>
            <a:r>
              <a:rPr lang="es-419"/>
              <a:t>logística</a:t>
            </a:r>
            <a:r>
              <a:rPr lang="es-419"/>
              <a:t>, ya que es de los algoritmos más baratos en </a:t>
            </a:r>
            <a:r>
              <a:rPr lang="es-419"/>
              <a:t>términos</a:t>
            </a:r>
            <a:r>
              <a:rPr lang="es-419"/>
              <a:t> computacionales a la hora de realizar un problema de clasificación. Adicionalmente se consideraron al KNN (K-Nearest-Neighbours), un random forest, un MLPClassifier (Multi-layer Precepton) y al XGBoost.</a:t>
            </a:r>
            <a:endParaRPr/>
          </a:p>
          <a:p>
            <a:pPr indent="0" lvl="0" marL="0" rtl="0" algn="just">
              <a:spcBef>
                <a:spcPts val="1200"/>
              </a:spcBef>
              <a:spcAft>
                <a:spcPts val="1200"/>
              </a:spcAft>
              <a:buNone/>
            </a:pPr>
            <a:r>
              <a:rPr lang="es-419"/>
              <a:t>A la hora de entrenar y </a:t>
            </a:r>
            <a:r>
              <a:rPr lang="es-419"/>
              <a:t>dada</a:t>
            </a:r>
            <a:r>
              <a:rPr lang="es-419"/>
              <a:t> la </a:t>
            </a:r>
            <a:r>
              <a:rPr lang="es-419"/>
              <a:t>característica</a:t>
            </a:r>
            <a:r>
              <a:rPr lang="es-419"/>
              <a:t> desbalanceada del dataset se </a:t>
            </a:r>
            <a:r>
              <a:rPr lang="es-419"/>
              <a:t>optó</a:t>
            </a:r>
            <a:r>
              <a:rPr lang="es-419"/>
              <a:t> por hacer uso del Stratified K Fold. Los resultados obtenidos para las métricas de Recall y Precision* son los </a:t>
            </a:r>
            <a:r>
              <a:rPr lang="es-419"/>
              <a:t>siguientes</a:t>
            </a:r>
            <a:r>
              <a:rPr lang="es-419"/>
              <a:t>:</a:t>
            </a:r>
            <a:endParaRPr/>
          </a:p>
        </p:txBody>
      </p:sp>
      <p:sp>
        <p:nvSpPr>
          <p:cNvPr id="222" name="Google Shape;222;p23"/>
          <p:cNvSpPr txBox="1"/>
          <p:nvPr/>
        </p:nvSpPr>
        <p:spPr>
          <a:xfrm>
            <a:off x="5928900" y="3365750"/>
            <a:ext cx="30000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419" sz="1300">
                <a:solidFill>
                  <a:schemeClr val="lt1"/>
                </a:solidFill>
                <a:latin typeface="Lato"/>
                <a:ea typeface="Lato"/>
                <a:cs typeface="Lato"/>
                <a:sym typeface="Lato"/>
              </a:rPr>
              <a:t>*S</a:t>
            </a:r>
            <a:r>
              <a:rPr lang="es-419" sz="1300">
                <a:solidFill>
                  <a:schemeClr val="lt1"/>
                </a:solidFill>
                <a:latin typeface="Lato"/>
                <a:ea typeface="Lato"/>
                <a:cs typeface="Lato"/>
                <a:sym typeface="Lato"/>
              </a:rPr>
              <a:t>e la calculó como una métrica adicional de referencia ya que la misma da peso a la cantidad de falsos positivos, lo que equivale a decir la cantidad de transacciones tildadas de fraude que en realidad no lo son.</a:t>
            </a:r>
            <a:endParaRPr/>
          </a:p>
        </p:txBody>
      </p:sp>
      <p:graphicFrame>
        <p:nvGraphicFramePr>
          <p:cNvPr id="223" name="Google Shape;223;p23"/>
          <p:cNvGraphicFramePr/>
          <p:nvPr/>
        </p:nvGraphicFramePr>
        <p:xfrm>
          <a:off x="1029075" y="2444150"/>
          <a:ext cx="3000000" cy="3000000"/>
        </p:xfrm>
        <a:graphic>
          <a:graphicData uri="http://schemas.openxmlformats.org/drawingml/2006/table">
            <a:tbl>
              <a:tblPr>
                <a:noFill/>
                <a:tableStyleId>{DC05F451-6EAD-47BA-B00C-89BA42D1C9EE}</a:tableStyleId>
              </a:tblPr>
              <a:tblGrid>
                <a:gridCol w="1083200"/>
                <a:gridCol w="1083200"/>
                <a:gridCol w="1083200"/>
              </a:tblGrid>
              <a:tr h="609575">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s-419">
                          <a:solidFill>
                            <a:schemeClr val="lt1"/>
                          </a:solidFill>
                        </a:rPr>
                        <a:t>Precision</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s-419">
                          <a:solidFill>
                            <a:schemeClr val="lt1"/>
                          </a:solidFill>
                        </a:rPr>
                        <a:t>Recall</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s-419">
                          <a:solidFill>
                            <a:schemeClr val="lt1"/>
                          </a:solidFill>
                        </a:rPr>
                        <a:t>KNN</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0.867367</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0.847663</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s-419">
                          <a:solidFill>
                            <a:schemeClr val="lt1"/>
                          </a:solidFill>
                        </a:rPr>
                        <a:t>LGR</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0.450612</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0.772929</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r>
              <a:tr h="396200">
                <a:tc>
                  <a:txBody>
                    <a:bodyPr/>
                    <a:lstStyle/>
                    <a:p>
                      <a:pPr indent="0" lvl="0" marL="0" rtl="0" algn="l">
                        <a:spcBef>
                          <a:spcPts val="0"/>
                        </a:spcBef>
                        <a:spcAft>
                          <a:spcPts val="0"/>
                        </a:spcAft>
                        <a:buNone/>
                      </a:pPr>
                      <a:r>
                        <a:rPr b="1" lang="es-419">
                          <a:solidFill>
                            <a:schemeClr val="lt1"/>
                          </a:solidFill>
                        </a:rPr>
                        <a:t>RFC</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0.979722</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s-419">
                          <a:solidFill>
                            <a:schemeClr val="lt1"/>
                          </a:solidFill>
                        </a:rPr>
                        <a:t>0.904252</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s-419">
                          <a:solidFill>
                            <a:schemeClr val="lt1"/>
                          </a:solidFill>
                        </a:rPr>
                        <a:t>MPL</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0.382761</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FF0000"/>
                    </a:solidFill>
                  </a:tcPr>
                </a:tc>
                <a:tc>
                  <a:txBody>
                    <a:bodyPr/>
                    <a:lstStyle/>
                    <a:p>
                      <a:pPr indent="0" lvl="0" marL="0" rtl="0" algn="l">
                        <a:spcBef>
                          <a:spcPts val="0"/>
                        </a:spcBef>
                        <a:spcAft>
                          <a:spcPts val="0"/>
                        </a:spcAft>
                        <a:buNone/>
                      </a:pPr>
                      <a:r>
                        <a:rPr lang="es-419">
                          <a:solidFill>
                            <a:schemeClr val="lt1"/>
                          </a:solidFill>
                        </a:rPr>
                        <a:t>0.778849</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s-419">
                          <a:solidFill>
                            <a:schemeClr val="lt1"/>
                          </a:solidFill>
                        </a:rPr>
                        <a:t>X</a:t>
                      </a:r>
                      <a:r>
                        <a:rPr b="1" lang="es-419">
                          <a:solidFill>
                            <a:schemeClr val="lt1"/>
                          </a:solidFill>
                        </a:rPr>
                        <a:t>GB</a:t>
                      </a:r>
                      <a:endParaRPr b="1">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0.972932</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s-419">
                          <a:solidFill>
                            <a:schemeClr val="lt1"/>
                          </a:solidFill>
                        </a:rPr>
                        <a:t>0.924120</a:t>
                      </a:r>
                      <a:endParaRPr>
                        <a:solidFill>
                          <a:schemeClr val="lt1"/>
                        </a:solidFill>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solidFill>
                      <a:srgbClr val="6AA84F"/>
                    </a:solidFill>
                  </a:tcPr>
                </a:tc>
              </a:tr>
            </a:tbl>
          </a:graphicData>
        </a:graphic>
      </p:graphicFrame>
      <p:sp>
        <p:nvSpPr>
          <p:cNvPr id="224" name="Google Shape;224;p23"/>
          <p:cNvSpPr txBox="1"/>
          <p:nvPr/>
        </p:nvSpPr>
        <p:spPr>
          <a:xfrm>
            <a:off x="6729775" y="2371650"/>
            <a:ext cx="11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lt1"/>
                </a:solidFill>
                <a:latin typeface="Lato"/>
                <a:ea typeface="Lato"/>
                <a:cs typeface="Lato"/>
                <a:sym typeface="Lato"/>
              </a:rPr>
              <a:t>Precision*</a:t>
            </a:r>
            <a:endParaRPr b="1">
              <a:solidFill>
                <a:schemeClr val="lt1"/>
              </a:solidFill>
              <a:latin typeface="Lato"/>
              <a:ea typeface="Lato"/>
              <a:cs typeface="Lato"/>
              <a:sym typeface="Lato"/>
            </a:endParaRPr>
          </a:p>
        </p:txBody>
      </p:sp>
      <p:sp>
        <p:nvSpPr>
          <p:cNvPr id="225" name="Google Shape;225;p23"/>
          <p:cNvSpPr/>
          <p:nvPr/>
        </p:nvSpPr>
        <p:spPr>
          <a:xfrm rot="5400000">
            <a:off x="6937850" y="2785150"/>
            <a:ext cx="492900" cy="400200"/>
          </a:xfrm>
          <a:prstGeom prst="stripedRightArrow">
            <a:avLst>
              <a:gd fmla="val 34445" name="adj1"/>
              <a:gd fmla="val 449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4"/>
          <p:cNvPicPr preferRelativeResize="0"/>
          <p:nvPr/>
        </p:nvPicPr>
        <p:blipFill>
          <a:blip r:embed="rId3">
            <a:alphaModFix/>
          </a:blip>
          <a:stretch>
            <a:fillRect/>
          </a:stretch>
        </p:blipFill>
        <p:spPr>
          <a:xfrm>
            <a:off x="529775" y="825149"/>
            <a:ext cx="8084451" cy="4232800"/>
          </a:xfrm>
          <a:prstGeom prst="rect">
            <a:avLst/>
          </a:prstGeom>
          <a:noFill/>
          <a:ln>
            <a:noFill/>
          </a:ln>
        </p:spPr>
      </p:pic>
      <p:sp>
        <p:nvSpPr>
          <p:cNvPr id="232" name="Google Shape;232;p24"/>
          <p:cNvSpPr txBox="1"/>
          <p:nvPr/>
        </p:nvSpPr>
        <p:spPr>
          <a:xfrm>
            <a:off x="1421550" y="135450"/>
            <a:ext cx="6790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700">
                <a:solidFill>
                  <a:schemeClr val="lt1"/>
                </a:solidFill>
                <a:latin typeface="Lato"/>
                <a:ea typeface="Lato"/>
                <a:cs typeface="Lato"/>
                <a:sym typeface="Lato"/>
              </a:rPr>
              <a:t>Resultados del Recall para cada algoritmo</a:t>
            </a:r>
            <a:endParaRPr b="1" sz="27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68800" y="1282000"/>
            <a:ext cx="38061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Lato"/>
                <a:ea typeface="Lato"/>
                <a:cs typeface="Lato"/>
                <a:sym typeface="Lato"/>
              </a:rPr>
              <a:t>RFC</a:t>
            </a:r>
            <a:endParaRPr>
              <a:latin typeface="Lato"/>
              <a:ea typeface="Lato"/>
              <a:cs typeface="Lato"/>
              <a:sym typeface="Lato"/>
            </a:endParaRPr>
          </a:p>
        </p:txBody>
      </p:sp>
      <p:sp>
        <p:nvSpPr>
          <p:cNvPr id="238" name="Google Shape;238;p25"/>
          <p:cNvSpPr txBox="1"/>
          <p:nvPr>
            <p:ph idx="1" type="body"/>
          </p:nvPr>
        </p:nvSpPr>
        <p:spPr>
          <a:xfrm>
            <a:off x="168800" y="3772360"/>
            <a:ext cx="1830600" cy="717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s-419" sz="6500"/>
              <a:t>XGB</a:t>
            </a:r>
            <a:endParaRPr sz="6500"/>
          </a:p>
          <a:p>
            <a:pPr indent="0" lvl="0" marL="0" rtl="0" algn="l">
              <a:spcBef>
                <a:spcPts val="1200"/>
              </a:spcBef>
              <a:spcAft>
                <a:spcPts val="1200"/>
              </a:spcAft>
              <a:buNone/>
            </a:pPr>
            <a:r>
              <a:t/>
            </a:r>
            <a:endParaRPr/>
          </a:p>
        </p:txBody>
      </p:sp>
      <p:pic>
        <p:nvPicPr>
          <p:cNvPr id="239" name="Google Shape;239;p25"/>
          <p:cNvPicPr preferRelativeResize="0"/>
          <p:nvPr/>
        </p:nvPicPr>
        <p:blipFill>
          <a:blip r:embed="rId3">
            <a:alphaModFix/>
          </a:blip>
          <a:stretch>
            <a:fillRect/>
          </a:stretch>
        </p:blipFill>
        <p:spPr>
          <a:xfrm>
            <a:off x="934100" y="344500"/>
            <a:ext cx="7275800" cy="2040425"/>
          </a:xfrm>
          <a:prstGeom prst="rect">
            <a:avLst/>
          </a:prstGeom>
          <a:noFill/>
          <a:ln>
            <a:noFill/>
          </a:ln>
        </p:spPr>
      </p:pic>
      <p:pic>
        <p:nvPicPr>
          <p:cNvPr id="240" name="Google Shape;240;p25"/>
          <p:cNvPicPr preferRelativeResize="0"/>
          <p:nvPr/>
        </p:nvPicPr>
        <p:blipFill>
          <a:blip r:embed="rId4">
            <a:alphaModFix/>
          </a:blip>
          <a:stretch>
            <a:fillRect/>
          </a:stretch>
        </p:blipFill>
        <p:spPr>
          <a:xfrm>
            <a:off x="934100" y="2902064"/>
            <a:ext cx="7275799" cy="19950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957925" y="174025"/>
            <a:ext cx="7038900" cy="61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2700">
                <a:latin typeface="Lato"/>
                <a:ea typeface="Lato"/>
                <a:cs typeface="Lato"/>
                <a:sym typeface="Lato"/>
              </a:rPr>
              <a:t>Optimización</a:t>
            </a:r>
            <a:endParaRPr b="1" sz="2700">
              <a:latin typeface="Lato"/>
              <a:ea typeface="Lato"/>
              <a:cs typeface="Lato"/>
              <a:sym typeface="Lato"/>
            </a:endParaRPr>
          </a:p>
        </p:txBody>
      </p:sp>
      <p:sp>
        <p:nvSpPr>
          <p:cNvPr id="246" name="Google Shape;246;p26"/>
          <p:cNvSpPr txBox="1"/>
          <p:nvPr>
            <p:ph idx="1" type="body"/>
          </p:nvPr>
        </p:nvSpPr>
        <p:spPr>
          <a:xfrm>
            <a:off x="192350" y="1103850"/>
            <a:ext cx="7653000" cy="1526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Se decidió utilizar la librería Optuna para buscar una manera de optimizar los resultados obtenidos para la métrica de recall con los distintos algoritmos. Esto se logra por medio de una optimización de los hiperparámetros que definen a cada modelo.</a:t>
            </a:r>
            <a:endParaRPr/>
          </a:p>
          <a:p>
            <a:pPr indent="0" lvl="0" marL="0" rtl="0" algn="just">
              <a:spcBef>
                <a:spcPts val="1200"/>
              </a:spcBef>
              <a:spcAft>
                <a:spcPts val="1200"/>
              </a:spcAft>
              <a:buNone/>
            </a:pPr>
            <a:r>
              <a:t/>
            </a:r>
            <a:endParaRPr/>
          </a:p>
        </p:txBody>
      </p:sp>
      <p:pic>
        <p:nvPicPr>
          <p:cNvPr id="247" name="Google Shape;247;p26"/>
          <p:cNvPicPr preferRelativeResize="0"/>
          <p:nvPr/>
        </p:nvPicPr>
        <p:blipFill>
          <a:blip r:embed="rId3">
            <a:alphaModFix/>
          </a:blip>
          <a:stretch>
            <a:fillRect/>
          </a:stretch>
        </p:blipFill>
        <p:spPr>
          <a:xfrm>
            <a:off x="8109925" y="1103850"/>
            <a:ext cx="782025" cy="735025"/>
          </a:xfrm>
          <a:prstGeom prst="rect">
            <a:avLst/>
          </a:prstGeom>
          <a:noFill/>
          <a:ln>
            <a:noFill/>
          </a:ln>
        </p:spPr>
      </p:pic>
      <p:sp>
        <p:nvSpPr>
          <p:cNvPr id="248" name="Google Shape;248;p26"/>
          <p:cNvSpPr txBox="1"/>
          <p:nvPr/>
        </p:nvSpPr>
        <p:spPr>
          <a:xfrm>
            <a:off x="138025" y="2015550"/>
            <a:ext cx="8554200" cy="84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419" sz="1300">
                <a:solidFill>
                  <a:schemeClr val="lt1"/>
                </a:solidFill>
                <a:latin typeface="Lato"/>
                <a:ea typeface="Lato"/>
                <a:cs typeface="Lato"/>
                <a:sym typeface="Lato"/>
              </a:rPr>
              <a:t>Para los algoritmos de KNN y LGR no hubo mejoras sustanciales tampoco en el recall. </a:t>
            </a:r>
            <a:r>
              <a:rPr lang="es-419" sz="1300">
                <a:solidFill>
                  <a:schemeClr val="lt1"/>
                </a:solidFill>
                <a:latin typeface="Lato"/>
                <a:ea typeface="Lato"/>
                <a:cs typeface="Lato"/>
                <a:sym typeface="Lato"/>
              </a:rPr>
              <a:t>En el caso del algoritmo de Random Forest y del XGBoost los nuevos valores de recall obtenidos con la optimización de los hiperparámetros fueron los siguientes:</a:t>
            </a:r>
            <a:endParaRPr/>
          </a:p>
        </p:txBody>
      </p:sp>
      <p:graphicFrame>
        <p:nvGraphicFramePr>
          <p:cNvPr id="249" name="Google Shape;249;p26"/>
          <p:cNvGraphicFramePr/>
          <p:nvPr/>
        </p:nvGraphicFramePr>
        <p:xfrm>
          <a:off x="969975" y="3037325"/>
          <a:ext cx="3000000" cy="3000000"/>
        </p:xfrm>
        <a:graphic>
          <a:graphicData uri="http://schemas.openxmlformats.org/drawingml/2006/table">
            <a:tbl>
              <a:tblPr>
                <a:noFill/>
                <a:tableStyleId>{DC05F451-6EAD-47BA-B00C-89BA42D1C9EE}</a:tableStyleId>
              </a:tblPr>
              <a:tblGrid>
                <a:gridCol w="2401350"/>
                <a:gridCol w="2401350"/>
                <a:gridCol w="2401350"/>
              </a:tblGrid>
              <a:tr h="438450">
                <a:tc>
                  <a:txBody>
                    <a:bodyPr/>
                    <a:lstStyle/>
                    <a:p>
                      <a:pPr indent="0" lvl="0" marL="0" rtl="0" algn="l">
                        <a:spcBef>
                          <a:spcPts val="0"/>
                        </a:spcBef>
                        <a:spcAft>
                          <a:spcPts val="0"/>
                        </a:spcAft>
                        <a:buNone/>
                      </a:pPr>
                      <a:r>
                        <a:t/>
                      </a:r>
                      <a:endParaRPr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s-419" sz="1100">
                          <a:solidFill>
                            <a:schemeClr val="lt1"/>
                          </a:solidFill>
                        </a:rPr>
                        <a:t>Recall mean en las 3 iteraciones para el algoritmo RFC optimizado</a:t>
                      </a:r>
                      <a:endParaRPr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s-419" sz="1100">
                          <a:solidFill>
                            <a:schemeClr val="lt1"/>
                          </a:solidFill>
                        </a:rPr>
                        <a:t>Precision mean en las 3 iteraciones para el algoritmo RFC optimizado</a:t>
                      </a:r>
                      <a:endParaRPr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r h="296575">
                <a:tc>
                  <a:txBody>
                    <a:bodyPr/>
                    <a:lstStyle/>
                    <a:p>
                      <a:pPr indent="0" lvl="0" marL="0" rtl="0" algn="l">
                        <a:spcBef>
                          <a:spcPts val="0"/>
                        </a:spcBef>
                        <a:spcAft>
                          <a:spcPts val="0"/>
                        </a:spcAft>
                        <a:buNone/>
                      </a:pPr>
                      <a:r>
                        <a:rPr lang="es-419" sz="1100">
                          <a:solidFill>
                            <a:schemeClr val="lt1"/>
                          </a:solidFill>
                        </a:rPr>
                        <a:t>Random Forest</a:t>
                      </a:r>
                      <a:endParaRPr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s-419" sz="1100">
                          <a:solidFill>
                            <a:schemeClr val="lt1"/>
                          </a:solidFill>
                        </a:rPr>
                        <a:t>0.9075070518095113</a:t>
                      </a:r>
                      <a:endParaRPr b="1"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s-419" sz="1100">
                          <a:solidFill>
                            <a:schemeClr val="lt1"/>
                          </a:solidFill>
                        </a:rPr>
                        <a:t>0.9997384724640035</a:t>
                      </a:r>
                      <a:endParaRPr b="1" sz="1100">
                        <a:solidFill>
                          <a:schemeClr val="lt1"/>
                        </a:solidFill>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2102850" y="164025"/>
            <a:ext cx="4938300" cy="69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2700">
                <a:latin typeface="Lato"/>
                <a:ea typeface="Lato"/>
                <a:cs typeface="Lato"/>
                <a:sym typeface="Lato"/>
              </a:rPr>
              <a:t>Resultados Optimización</a:t>
            </a:r>
            <a:endParaRPr sz="2700">
              <a:latin typeface="Lato"/>
              <a:ea typeface="Lato"/>
              <a:cs typeface="Lato"/>
              <a:sym typeface="Lato"/>
            </a:endParaRPr>
          </a:p>
        </p:txBody>
      </p:sp>
      <p:pic>
        <p:nvPicPr>
          <p:cNvPr id="255" name="Google Shape;255;p27"/>
          <p:cNvPicPr preferRelativeResize="0"/>
          <p:nvPr/>
        </p:nvPicPr>
        <p:blipFill>
          <a:blip r:embed="rId3">
            <a:alphaModFix/>
          </a:blip>
          <a:stretch>
            <a:fillRect/>
          </a:stretch>
        </p:blipFill>
        <p:spPr>
          <a:xfrm>
            <a:off x="171850" y="1387575"/>
            <a:ext cx="3432725" cy="2485225"/>
          </a:xfrm>
          <a:prstGeom prst="rect">
            <a:avLst/>
          </a:prstGeom>
          <a:noFill/>
          <a:ln>
            <a:noFill/>
          </a:ln>
        </p:spPr>
      </p:pic>
      <p:pic>
        <p:nvPicPr>
          <p:cNvPr id="256" name="Google Shape;256;p27"/>
          <p:cNvPicPr preferRelativeResize="0"/>
          <p:nvPr/>
        </p:nvPicPr>
        <p:blipFill>
          <a:blip r:embed="rId4">
            <a:alphaModFix/>
          </a:blip>
          <a:stretch>
            <a:fillRect/>
          </a:stretch>
        </p:blipFill>
        <p:spPr>
          <a:xfrm>
            <a:off x="5501375" y="1330500"/>
            <a:ext cx="3432725" cy="2542300"/>
          </a:xfrm>
          <a:prstGeom prst="rect">
            <a:avLst/>
          </a:prstGeom>
          <a:noFill/>
          <a:ln>
            <a:noFill/>
          </a:ln>
        </p:spPr>
      </p:pic>
      <p:sp>
        <p:nvSpPr>
          <p:cNvPr id="257" name="Google Shape;257;p27"/>
          <p:cNvSpPr txBox="1"/>
          <p:nvPr>
            <p:ph type="title"/>
          </p:nvPr>
        </p:nvSpPr>
        <p:spPr>
          <a:xfrm>
            <a:off x="5501375" y="3945025"/>
            <a:ext cx="3432600" cy="11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s-419" sz="1060"/>
              <a:t>Se detectaron </a:t>
            </a:r>
            <a:r>
              <a:rPr lang="es-419" sz="1060"/>
              <a:t>7 casos más de fraude, lo que equivale a una tengo una mejora del 5%, o 10 millones de rupias</a:t>
            </a:r>
            <a:endParaRPr sz="1060"/>
          </a:p>
        </p:txBody>
      </p:sp>
      <p:sp>
        <p:nvSpPr>
          <p:cNvPr id="258" name="Google Shape;258;p27"/>
          <p:cNvSpPr txBox="1"/>
          <p:nvPr/>
        </p:nvSpPr>
        <p:spPr>
          <a:xfrm>
            <a:off x="1327950" y="791700"/>
            <a:ext cx="11205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300">
                <a:solidFill>
                  <a:schemeClr val="lt1"/>
                </a:solidFill>
                <a:latin typeface="Lato"/>
                <a:ea typeface="Lato"/>
                <a:cs typeface="Lato"/>
                <a:sym typeface="Lato"/>
              </a:rPr>
              <a:t>Antes</a:t>
            </a:r>
            <a:endParaRPr b="1" sz="2300">
              <a:solidFill>
                <a:schemeClr val="lt1"/>
              </a:solidFill>
              <a:latin typeface="Lato"/>
              <a:ea typeface="Lato"/>
              <a:cs typeface="Lato"/>
              <a:sym typeface="Lato"/>
            </a:endParaRPr>
          </a:p>
        </p:txBody>
      </p:sp>
      <p:sp>
        <p:nvSpPr>
          <p:cNvPr id="259" name="Google Shape;259;p27"/>
          <p:cNvSpPr/>
          <p:nvPr/>
        </p:nvSpPr>
        <p:spPr>
          <a:xfrm>
            <a:off x="1957150" y="2835925"/>
            <a:ext cx="449400" cy="349500"/>
          </a:xfrm>
          <a:prstGeom prst="ellipse">
            <a:avLst/>
          </a:prstGeom>
          <a:solidFill>
            <a:srgbClr val="674EA7">
              <a:alpha val="0"/>
            </a:srgbClr>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 name="Google Shape;260;p27"/>
          <p:cNvSpPr/>
          <p:nvPr/>
        </p:nvSpPr>
        <p:spPr>
          <a:xfrm>
            <a:off x="7216900" y="2760275"/>
            <a:ext cx="449400" cy="349500"/>
          </a:xfrm>
          <a:prstGeom prst="ellipse">
            <a:avLst/>
          </a:prstGeom>
          <a:noFill/>
          <a:ln cap="flat" cmpd="sng" w="38100">
            <a:solidFill>
              <a:schemeClr val="accent6"/>
            </a:solidFill>
            <a:prstDash val="solid"/>
            <a:round/>
            <a:headEnd len="sm" w="sm" type="none"/>
            <a:tailEnd len="sm" w="sm" type="none"/>
          </a:ln>
          <a:effectLst>
            <a:outerShdw blurRad="57150" rotWithShape="0" algn="bl" dir="5400000" dist="19050">
              <a:schemeClr val="accent6">
                <a:alpha val="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nvSpPr>
        <p:spPr>
          <a:xfrm>
            <a:off x="6487750" y="719475"/>
            <a:ext cx="1907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300">
                <a:solidFill>
                  <a:schemeClr val="lt1"/>
                </a:solidFill>
                <a:latin typeface="Lato"/>
                <a:ea typeface="Lato"/>
                <a:cs typeface="Lato"/>
                <a:sym typeface="Lato"/>
              </a:rPr>
              <a:t>Después</a:t>
            </a:r>
            <a:endParaRPr b="1" sz="2300">
              <a:solidFill>
                <a:schemeClr val="lt1"/>
              </a:solidFill>
              <a:latin typeface="Lato"/>
              <a:ea typeface="Lato"/>
              <a:cs typeface="Lato"/>
              <a:sym typeface="Lato"/>
            </a:endParaRPr>
          </a:p>
        </p:txBody>
      </p:sp>
      <p:sp>
        <p:nvSpPr>
          <p:cNvPr id="262" name="Google Shape;262;p27"/>
          <p:cNvSpPr/>
          <p:nvPr/>
        </p:nvSpPr>
        <p:spPr>
          <a:xfrm>
            <a:off x="3742775" y="2173950"/>
            <a:ext cx="1644900" cy="935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1000"/>
                                        <p:tgtEl>
                                          <p:spTgt spid="2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1000"/>
                                        <p:tgtEl>
                                          <p:spTgt spid="260"/>
                                        </p:tgtEl>
                                        <p:attrNameLst>
                                          <p:attrName>ppt_w</p:attrName>
                                        </p:attrNameLst>
                                      </p:cBhvr>
                                      <p:tavLst>
                                        <p:tav fmla="" tm="0">
                                          <p:val>
                                            <p:strVal val="0"/>
                                          </p:val>
                                        </p:tav>
                                        <p:tav fmla="" tm="100000">
                                          <p:val>
                                            <p:strVal val="#ppt_w"/>
                                          </p:val>
                                        </p:tav>
                                      </p:tavLst>
                                    </p:anim>
                                    <p:anim calcmode="lin" valueType="num">
                                      <p:cBhvr additive="base">
                                        <p:cTn dur="1000"/>
                                        <p:tgtEl>
                                          <p:spTgt spid="26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nvSpPr>
        <p:spPr>
          <a:xfrm>
            <a:off x="826200" y="242275"/>
            <a:ext cx="749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2400">
                <a:solidFill>
                  <a:schemeClr val="lt1"/>
                </a:solidFill>
                <a:latin typeface="Montserrat"/>
                <a:ea typeface="Montserrat"/>
                <a:cs typeface="Montserrat"/>
                <a:sym typeface="Montserrat"/>
              </a:rPr>
              <a:t>Líneas De Trabajo a Futuro</a:t>
            </a:r>
            <a:endParaRPr b="1" sz="2400">
              <a:solidFill>
                <a:schemeClr val="lt1"/>
              </a:solidFill>
              <a:latin typeface="Montserrat"/>
              <a:ea typeface="Montserrat"/>
              <a:cs typeface="Montserrat"/>
              <a:sym typeface="Montserrat"/>
            </a:endParaRPr>
          </a:p>
        </p:txBody>
      </p:sp>
      <p:sp>
        <p:nvSpPr>
          <p:cNvPr id="268" name="Google Shape;268;p28"/>
          <p:cNvSpPr txBox="1"/>
          <p:nvPr>
            <p:ph idx="1" type="body"/>
          </p:nvPr>
        </p:nvSpPr>
        <p:spPr>
          <a:xfrm>
            <a:off x="128975" y="1003650"/>
            <a:ext cx="8783400" cy="3136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i="1" lang="es-419" sz="1771"/>
              <a:t>Algunas de las líneas  de los desarrollos que se pueden hacer a futuro son:</a:t>
            </a:r>
            <a:endParaRPr i="1" sz="1771"/>
          </a:p>
          <a:p>
            <a:pPr indent="0" lvl="0" marL="0" rtl="0" algn="just">
              <a:spcBef>
                <a:spcPts val="1200"/>
              </a:spcBef>
              <a:spcAft>
                <a:spcPts val="0"/>
              </a:spcAft>
              <a:buNone/>
            </a:pPr>
            <a:r>
              <a:t/>
            </a:r>
            <a:endParaRPr/>
          </a:p>
          <a:p>
            <a:pPr indent="-328204" lvl="0" marL="457200" rtl="0" algn="just">
              <a:spcBef>
                <a:spcPts val="1200"/>
              </a:spcBef>
              <a:spcAft>
                <a:spcPts val="0"/>
              </a:spcAft>
              <a:buSzPts val="1569"/>
              <a:buChar char="-"/>
            </a:pPr>
            <a:r>
              <a:rPr lang="es-419" sz="1568"/>
              <a:t>Entrenar modelos de ML más robustos como redes neuronales profundas para obtener resultados con un mejor recall.</a:t>
            </a:r>
            <a:endParaRPr sz="1568"/>
          </a:p>
          <a:p>
            <a:pPr indent="-328204" lvl="0" marL="457200" rtl="0" algn="just">
              <a:spcBef>
                <a:spcPts val="0"/>
              </a:spcBef>
              <a:spcAft>
                <a:spcPts val="0"/>
              </a:spcAft>
              <a:buSzPts val="1569"/>
              <a:buChar char="-"/>
            </a:pPr>
            <a:r>
              <a:rPr lang="es-419" sz="1568"/>
              <a:t>Realizar un model ensamble, utilizando por ejemplo la técnica de stacking para aprovechar las ventajas de los distintos algoritmos y generar un super modelo que arroje mejores resultados.</a:t>
            </a:r>
            <a:endParaRPr sz="1568"/>
          </a:p>
          <a:p>
            <a:pPr indent="-328204" lvl="0" marL="457200" rtl="0" algn="just">
              <a:spcBef>
                <a:spcPts val="0"/>
              </a:spcBef>
              <a:spcAft>
                <a:spcPts val="0"/>
              </a:spcAft>
              <a:buSzPts val="1569"/>
              <a:buChar char="-"/>
            </a:pPr>
            <a:r>
              <a:rPr lang="es-419" sz="1568"/>
              <a:t>Presentar un plan de acción concreto para que la empresa financiera pueda comenzar a reducir los montos fraudulentos.</a:t>
            </a:r>
            <a:endParaRPr sz="1568"/>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942675" y="2092550"/>
            <a:ext cx="7038900" cy="7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4000"/>
              <a:t>GRACIAS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669125" y="152638"/>
            <a:ext cx="1703100" cy="694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s-419" sz="2700">
                <a:latin typeface="Lato"/>
                <a:ea typeface="Lato"/>
                <a:cs typeface="Lato"/>
                <a:sym typeface="Lato"/>
              </a:rPr>
              <a:t>Objetivos</a:t>
            </a:r>
            <a:endParaRPr b="1" sz="2700">
              <a:latin typeface="Lato"/>
              <a:ea typeface="Lato"/>
              <a:cs typeface="Lato"/>
              <a:sym typeface="Lato"/>
            </a:endParaRPr>
          </a:p>
        </p:txBody>
      </p:sp>
      <p:sp>
        <p:nvSpPr>
          <p:cNvPr id="143" name="Google Shape;143;p14"/>
          <p:cNvSpPr txBox="1"/>
          <p:nvPr>
            <p:ph idx="1" type="body"/>
          </p:nvPr>
        </p:nvSpPr>
        <p:spPr>
          <a:xfrm>
            <a:off x="128975" y="1003650"/>
            <a:ext cx="8783400" cy="31362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1200"/>
              </a:spcBef>
              <a:spcAft>
                <a:spcPts val="0"/>
              </a:spcAft>
              <a:buNone/>
            </a:pPr>
            <a:r>
              <a:rPr b="1" i="1" lang="es-419" sz="2091"/>
              <a:t>Elegimos este Dataset porque nos interesó la idea de poder colaborar en un proyecto para analizar posibles casos de Fraude. Además los registros, más de 6 millones, con sus variables, son una buena fuente de información para poder manipularla y trabajarla, representando al mismo tiempo un gran desafio a la hora de trabajar. También es llamativo poder tener resultados positivos que ayuden a evitar que las personas pierdan su dinero o este sea robado</a:t>
            </a:r>
            <a:r>
              <a:rPr i="1" lang="es-419" sz="2091"/>
              <a:t>.</a:t>
            </a:r>
            <a:endParaRPr i="1" sz="2091"/>
          </a:p>
          <a:p>
            <a:pPr indent="-314721" lvl="0" marL="457200" rtl="0" algn="just">
              <a:spcBef>
                <a:spcPts val="1200"/>
              </a:spcBef>
              <a:spcAft>
                <a:spcPts val="0"/>
              </a:spcAft>
              <a:buSzPct val="100000"/>
              <a:buChar char="-"/>
            </a:pPr>
            <a:r>
              <a:rPr b="1" lang="es-419" sz="1750"/>
              <a:t>R</a:t>
            </a:r>
            <a:r>
              <a:rPr lang="es-419" sz="1750"/>
              <a:t>ealizar un análisis EDA que nos permita identificar los datos más relevantes del dataset para alimentar de forma eficiente el modelo de ML a utilizar.</a:t>
            </a:r>
            <a:endParaRPr sz="1750"/>
          </a:p>
          <a:p>
            <a:pPr indent="-314721" lvl="0" marL="457200" rtl="0" algn="just">
              <a:spcBef>
                <a:spcPts val="0"/>
              </a:spcBef>
              <a:spcAft>
                <a:spcPts val="0"/>
              </a:spcAft>
              <a:buSzPct val="100000"/>
              <a:buChar char="-"/>
            </a:pPr>
            <a:r>
              <a:rPr b="1" lang="es-419" sz="1750"/>
              <a:t>U</a:t>
            </a:r>
            <a:r>
              <a:rPr lang="es-419" sz="1750"/>
              <a:t>na vez realizado el EDA, alimentaremos el modelo con los datos </a:t>
            </a:r>
            <a:r>
              <a:rPr lang="es-419" sz="1750"/>
              <a:t>modificados</a:t>
            </a:r>
            <a:r>
              <a:rPr lang="es-419" sz="1750"/>
              <a:t> para comenzar a obtener resultados y usar estos como una </a:t>
            </a:r>
            <a:r>
              <a:rPr lang="es-419" sz="1750"/>
              <a:t>retroalimentación</a:t>
            </a:r>
            <a:r>
              <a:rPr lang="es-419" sz="1750"/>
              <a:t> para generar modelos </a:t>
            </a:r>
            <a:r>
              <a:rPr lang="es-419" sz="1750"/>
              <a:t>más</a:t>
            </a:r>
            <a:r>
              <a:rPr lang="es-419" sz="1750"/>
              <a:t> robustos para la </a:t>
            </a:r>
            <a:r>
              <a:rPr lang="es-419" sz="1750"/>
              <a:t>detección</a:t>
            </a:r>
            <a:r>
              <a:rPr lang="es-419" sz="1750"/>
              <a:t> de transacciones fraudulentas.</a:t>
            </a:r>
            <a:endParaRPr sz="1750"/>
          </a:p>
          <a:p>
            <a:pPr indent="-314721" lvl="0" marL="457200" rtl="0" algn="just">
              <a:spcBef>
                <a:spcPts val="0"/>
              </a:spcBef>
              <a:spcAft>
                <a:spcPts val="0"/>
              </a:spcAft>
              <a:buSzPct val="100000"/>
              <a:buChar char="-"/>
            </a:pPr>
            <a:r>
              <a:rPr b="1" lang="es-419" sz="1750"/>
              <a:t>C</a:t>
            </a:r>
            <a:r>
              <a:rPr lang="es-419" sz="1750"/>
              <a:t>on los resultados obtenidos, se ideará un plan de acción para prevenir transacciones fraudulentas y así mejorar la seguridad de la empresa financiera.</a:t>
            </a:r>
            <a:endParaRPr sz="1750"/>
          </a:p>
        </p:txBody>
      </p:sp>
      <p:sp>
        <p:nvSpPr>
          <p:cNvPr id="144" name="Google Shape;144;p14"/>
          <p:cNvSpPr txBox="1"/>
          <p:nvPr/>
        </p:nvSpPr>
        <p:spPr>
          <a:xfrm>
            <a:off x="462575" y="4626600"/>
            <a:ext cx="84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lt2"/>
                </a:solidFill>
                <a:latin typeface="Lato"/>
                <a:ea typeface="Lato"/>
                <a:cs typeface="Lato"/>
                <a:sym typeface="Lato"/>
              </a:rPr>
              <a:t>Link Kaggle:</a:t>
            </a:r>
            <a:r>
              <a:rPr lang="es-419">
                <a:solidFill>
                  <a:schemeClr val="lt2"/>
                </a:solidFill>
                <a:latin typeface="Lato"/>
                <a:ea typeface="Lato"/>
                <a:cs typeface="Lato"/>
                <a:sym typeface="Lato"/>
              </a:rPr>
              <a:t> https://www.kaggle.com/datasets/miznaaroob/fraudulent-transactions-data</a:t>
            </a:r>
            <a:endParaRPr>
              <a:solidFill>
                <a:schemeClr val="lt2"/>
              </a:solidFill>
              <a:latin typeface="Lato"/>
              <a:ea typeface="Lato"/>
              <a:cs typeface="Lato"/>
              <a:sym typeface="Lato"/>
            </a:endParaRPr>
          </a:p>
        </p:txBody>
      </p:sp>
      <p:pic>
        <p:nvPicPr>
          <p:cNvPr id="145" name="Google Shape;145;p14"/>
          <p:cNvPicPr preferRelativeResize="0"/>
          <p:nvPr/>
        </p:nvPicPr>
        <p:blipFill>
          <a:blip r:embed="rId3">
            <a:alphaModFix/>
          </a:blip>
          <a:stretch>
            <a:fillRect/>
          </a:stretch>
        </p:blipFill>
        <p:spPr>
          <a:xfrm>
            <a:off x="7741350" y="67576"/>
            <a:ext cx="1171025" cy="86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4127700" y="172850"/>
            <a:ext cx="888600" cy="6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2700">
                <a:latin typeface="Lato"/>
                <a:ea typeface="Lato"/>
                <a:cs typeface="Lato"/>
                <a:sym typeface="Lato"/>
              </a:rPr>
              <a:t>EDA</a:t>
            </a:r>
            <a:endParaRPr b="1" sz="2700">
              <a:latin typeface="Lato"/>
              <a:ea typeface="Lato"/>
              <a:cs typeface="Lato"/>
              <a:sym typeface="Lato"/>
            </a:endParaRPr>
          </a:p>
        </p:txBody>
      </p:sp>
      <p:sp>
        <p:nvSpPr>
          <p:cNvPr id="151" name="Google Shape;151;p15"/>
          <p:cNvSpPr txBox="1"/>
          <p:nvPr>
            <p:ph idx="1" type="body"/>
          </p:nvPr>
        </p:nvSpPr>
        <p:spPr>
          <a:xfrm>
            <a:off x="187700" y="957988"/>
            <a:ext cx="5063700" cy="15267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s-419"/>
              <a:t>Luego de una primera exploración de datos se decidió que las columnas “isFlaggedFraud”, “nameOrig” y “nameDest” serían eliminadas de la tabla ya que la información que brindaban no eran de ayuda para alimentar a los distintos modelos que se van a analizar en el presente trabajo. Se agruparon la variable step por hora del día y se renombró la columna de type por hour.</a:t>
            </a:r>
            <a:endParaRPr/>
          </a:p>
          <a:p>
            <a:pPr indent="0" lvl="0" marL="457200" rtl="0" algn="l">
              <a:spcBef>
                <a:spcPts val="1200"/>
              </a:spcBef>
              <a:spcAft>
                <a:spcPts val="1200"/>
              </a:spcAft>
              <a:buNone/>
            </a:pPr>
            <a:r>
              <a:t/>
            </a:r>
            <a:endParaRPr/>
          </a:p>
        </p:txBody>
      </p:sp>
      <p:pic>
        <p:nvPicPr>
          <p:cNvPr id="152" name="Google Shape;152;p15"/>
          <p:cNvPicPr preferRelativeResize="0"/>
          <p:nvPr/>
        </p:nvPicPr>
        <p:blipFill>
          <a:blip r:embed="rId3">
            <a:alphaModFix/>
          </a:blip>
          <a:stretch>
            <a:fillRect/>
          </a:stretch>
        </p:blipFill>
        <p:spPr>
          <a:xfrm>
            <a:off x="5345325" y="390700"/>
            <a:ext cx="3442125" cy="1540975"/>
          </a:xfrm>
          <a:prstGeom prst="rect">
            <a:avLst/>
          </a:prstGeom>
          <a:noFill/>
          <a:ln>
            <a:noFill/>
          </a:ln>
        </p:spPr>
      </p:pic>
      <p:pic>
        <p:nvPicPr>
          <p:cNvPr id="153" name="Google Shape;153;p15"/>
          <p:cNvPicPr preferRelativeResize="0"/>
          <p:nvPr/>
        </p:nvPicPr>
        <p:blipFill>
          <a:blip r:embed="rId4">
            <a:alphaModFix/>
          </a:blip>
          <a:stretch>
            <a:fillRect/>
          </a:stretch>
        </p:blipFill>
        <p:spPr>
          <a:xfrm>
            <a:off x="963875" y="2220400"/>
            <a:ext cx="7216250" cy="267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6"/>
          <p:cNvPicPr preferRelativeResize="0"/>
          <p:nvPr/>
        </p:nvPicPr>
        <p:blipFill>
          <a:blip r:embed="rId3">
            <a:alphaModFix/>
          </a:blip>
          <a:stretch>
            <a:fillRect/>
          </a:stretch>
        </p:blipFill>
        <p:spPr>
          <a:xfrm>
            <a:off x="633550" y="950000"/>
            <a:ext cx="3790826" cy="1961250"/>
          </a:xfrm>
          <a:prstGeom prst="rect">
            <a:avLst/>
          </a:prstGeom>
          <a:noFill/>
          <a:ln>
            <a:noFill/>
          </a:ln>
        </p:spPr>
      </p:pic>
      <p:pic>
        <p:nvPicPr>
          <p:cNvPr id="159" name="Google Shape;159;p16"/>
          <p:cNvPicPr preferRelativeResize="0"/>
          <p:nvPr/>
        </p:nvPicPr>
        <p:blipFill>
          <a:blip r:embed="rId4">
            <a:alphaModFix/>
          </a:blip>
          <a:stretch>
            <a:fillRect/>
          </a:stretch>
        </p:blipFill>
        <p:spPr>
          <a:xfrm>
            <a:off x="633550" y="3030502"/>
            <a:ext cx="3790824" cy="1961247"/>
          </a:xfrm>
          <a:prstGeom prst="rect">
            <a:avLst/>
          </a:prstGeom>
          <a:noFill/>
          <a:ln>
            <a:noFill/>
          </a:ln>
        </p:spPr>
      </p:pic>
      <p:pic>
        <p:nvPicPr>
          <p:cNvPr id="160" name="Google Shape;160;p16"/>
          <p:cNvPicPr preferRelativeResize="0"/>
          <p:nvPr/>
        </p:nvPicPr>
        <p:blipFill>
          <a:blip r:embed="rId5">
            <a:alphaModFix/>
          </a:blip>
          <a:stretch>
            <a:fillRect/>
          </a:stretch>
        </p:blipFill>
        <p:spPr>
          <a:xfrm>
            <a:off x="5123125" y="3034550"/>
            <a:ext cx="3790826" cy="1953150"/>
          </a:xfrm>
          <a:prstGeom prst="rect">
            <a:avLst/>
          </a:prstGeom>
          <a:noFill/>
          <a:ln>
            <a:noFill/>
          </a:ln>
        </p:spPr>
      </p:pic>
      <p:pic>
        <p:nvPicPr>
          <p:cNvPr id="161" name="Google Shape;161;p16"/>
          <p:cNvPicPr preferRelativeResize="0"/>
          <p:nvPr/>
        </p:nvPicPr>
        <p:blipFill>
          <a:blip r:embed="rId6">
            <a:alphaModFix/>
          </a:blip>
          <a:stretch>
            <a:fillRect/>
          </a:stretch>
        </p:blipFill>
        <p:spPr>
          <a:xfrm>
            <a:off x="5123125" y="963625"/>
            <a:ext cx="3790825" cy="1947635"/>
          </a:xfrm>
          <a:prstGeom prst="rect">
            <a:avLst/>
          </a:prstGeom>
          <a:noFill/>
          <a:ln>
            <a:noFill/>
          </a:ln>
        </p:spPr>
      </p:pic>
      <p:sp>
        <p:nvSpPr>
          <p:cNvPr id="162" name="Google Shape;162;p16"/>
          <p:cNvSpPr txBox="1"/>
          <p:nvPr/>
        </p:nvSpPr>
        <p:spPr>
          <a:xfrm>
            <a:off x="1517400" y="176250"/>
            <a:ext cx="6109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700">
                <a:solidFill>
                  <a:schemeClr val="lt1"/>
                </a:solidFill>
                <a:latin typeface="Lato"/>
                <a:ea typeface="Lato"/>
                <a:cs typeface="Lato"/>
                <a:sym typeface="Lato"/>
              </a:rPr>
              <a:t>Distribución de las Variables Numéricas</a:t>
            </a:r>
            <a:endParaRPr sz="27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nvSpPr>
        <p:spPr>
          <a:xfrm>
            <a:off x="1717825" y="609225"/>
            <a:ext cx="45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8" name="Google Shape;168;p17"/>
          <p:cNvSpPr txBox="1"/>
          <p:nvPr/>
        </p:nvSpPr>
        <p:spPr>
          <a:xfrm>
            <a:off x="253950" y="1375275"/>
            <a:ext cx="248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lt1"/>
                </a:solidFill>
                <a:latin typeface="Lato"/>
                <a:ea typeface="Lato"/>
                <a:cs typeface="Lato"/>
                <a:sym typeface="Lato"/>
              </a:rPr>
              <a:t>Casos totales de Fraude en el Dataset</a:t>
            </a:r>
            <a:endParaRPr sz="2000">
              <a:solidFill>
                <a:schemeClr val="lt1"/>
              </a:solidFill>
              <a:latin typeface="Lato"/>
              <a:ea typeface="Lato"/>
              <a:cs typeface="Lato"/>
              <a:sym typeface="Lato"/>
            </a:endParaRPr>
          </a:p>
        </p:txBody>
      </p:sp>
      <p:sp>
        <p:nvSpPr>
          <p:cNvPr id="169" name="Google Shape;169;p17"/>
          <p:cNvSpPr txBox="1"/>
          <p:nvPr/>
        </p:nvSpPr>
        <p:spPr>
          <a:xfrm>
            <a:off x="4454375" y="509350"/>
            <a:ext cx="47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0" name="Google Shape;170;p17"/>
          <p:cNvSpPr/>
          <p:nvPr/>
        </p:nvSpPr>
        <p:spPr>
          <a:xfrm rot="5400000">
            <a:off x="961075" y="2489225"/>
            <a:ext cx="970500" cy="5430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923550" y="3345775"/>
            <a:ext cx="1143900" cy="543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600"/>
              <a:t>8213</a:t>
            </a:r>
            <a:endParaRPr b="1" sz="2600"/>
          </a:p>
        </p:txBody>
      </p:sp>
      <p:sp>
        <p:nvSpPr>
          <p:cNvPr id="172" name="Google Shape;172;p17"/>
          <p:cNvSpPr txBox="1"/>
          <p:nvPr/>
        </p:nvSpPr>
        <p:spPr>
          <a:xfrm>
            <a:off x="785850" y="3988575"/>
            <a:ext cx="1419300" cy="6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419" sz="900">
                <a:solidFill>
                  <a:schemeClr val="lt1"/>
                </a:solidFill>
                <a:latin typeface="Lato"/>
                <a:ea typeface="Lato"/>
                <a:cs typeface="Lato"/>
                <a:sym typeface="Lato"/>
              </a:rPr>
              <a:t>Este total será nuestro Target a trabajar en los modelos y en los análisis.</a:t>
            </a:r>
            <a:endParaRPr sz="900">
              <a:solidFill>
                <a:schemeClr val="lt1"/>
              </a:solidFill>
              <a:latin typeface="Lato"/>
              <a:ea typeface="Lato"/>
              <a:cs typeface="Lato"/>
              <a:sym typeface="Lato"/>
            </a:endParaRPr>
          </a:p>
        </p:txBody>
      </p:sp>
      <p:sp>
        <p:nvSpPr>
          <p:cNvPr id="173" name="Google Shape;173;p17"/>
          <p:cNvSpPr txBox="1"/>
          <p:nvPr/>
        </p:nvSpPr>
        <p:spPr>
          <a:xfrm>
            <a:off x="2067450" y="132750"/>
            <a:ext cx="5388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700">
                <a:solidFill>
                  <a:schemeClr val="lt1"/>
                </a:solidFill>
                <a:latin typeface="Lato"/>
                <a:ea typeface="Lato"/>
                <a:cs typeface="Lato"/>
                <a:sym typeface="Lato"/>
              </a:rPr>
              <a:t>Análisis de la Data Fraudulenta</a:t>
            </a:r>
            <a:endParaRPr sz="2700">
              <a:solidFill>
                <a:schemeClr val="lt1"/>
              </a:solidFill>
              <a:latin typeface="Lato"/>
              <a:ea typeface="Lato"/>
              <a:cs typeface="Lato"/>
              <a:sym typeface="Lato"/>
            </a:endParaRPr>
          </a:p>
        </p:txBody>
      </p:sp>
      <p:sp>
        <p:nvSpPr>
          <p:cNvPr id="174" name="Google Shape;174;p17"/>
          <p:cNvSpPr txBox="1"/>
          <p:nvPr/>
        </p:nvSpPr>
        <p:spPr>
          <a:xfrm>
            <a:off x="3126625" y="1375275"/>
            <a:ext cx="248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lt1"/>
                </a:solidFill>
                <a:latin typeface="Lato"/>
                <a:ea typeface="Lato"/>
                <a:cs typeface="Lato"/>
                <a:sym typeface="Lato"/>
              </a:rPr>
              <a:t>Monto </a:t>
            </a:r>
            <a:r>
              <a:rPr lang="es-419" sz="2000">
                <a:solidFill>
                  <a:schemeClr val="lt1"/>
                </a:solidFill>
                <a:latin typeface="Lato"/>
                <a:ea typeface="Lato"/>
                <a:cs typeface="Lato"/>
                <a:sym typeface="Lato"/>
              </a:rPr>
              <a:t>totales de Fraude en el Dataset</a:t>
            </a:r>
            <a:endParaRPr sz="2000">
              <a:solidFill>
                <a:schemeClr val="lt1"/>
              </a:solidFill>
              <a:latin typeface="Lato"/>
              <a:ea typeface="Lato"/>
              <a:cs typeface="Lato"/>
              <a:sym typeface="Lato"/>
            </a:endParaRPr>
          </a:p>
        </p:txBody>
      </p:sp>
      <p:sp>
        <p:nvSpPr>
          <p:cNvPr id="175" name="Google Shape;175;p17"/>
          <p:cNvSpPr txBox="1"/>
          <p:nvPr/>
        </p:nvSpPr>
        <p:spPr>
          <a:xfrm>
            <a:off x="5859325" y="1375275"/>
            <a:ext cx="2995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lt1"/>
                </a:solidFill>
                <a:latin typeface="Lato"/>
                <a:ea typeface="Lato"/>
                <a:cs typeface="Lato"/>
                <a:sym typeface="Lato"/>
              </a:rPr>
              <a:t>Monto Promedio de  Transacción Fraudulenta</a:t>
            </a:r>
            <a:endParaRPr sz="2000">
              <a:solidFill>
                <a:schemeClr val="lt1"/>
              </a:solidFill>
              <a:latin typeface="Lato"/>
              <a:ea typeface="Lato"/>
              <a:cs typeface="Lato"/>
              <a:sym typeface="Lato"/>
            </a:endParaRPr>
          </a:p>
        </p:txBody>
      </p:sp>
      <p:sp>
        <p:nvSpPr>
          <p:cNvPr id="176" name="Google Shape;176;p17"/>
          <p:cNvSpPr/>
          <p:nvPr/>
        </p:nvSpPr>
        <p:spPr>
          <a:xfrm rot="5400000">
            <a:off x="3882925" y="2389425"/>
            <a:ext cx="970500" cy="5430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rot="5400000">
            <a:off x="6871975" y="2389425"/>
            <a:ext cx="970500" cy="5430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3238525" y="3349988"/>
            <a:ext cx="2259300" cy="543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700">
                <a:solidFill>
                  <a:schemeClr val="dk1"/>
                </a:solidFill>
              </a:rPr>
              <a:t>12.056.415.427,84 ₹</a:t>
            </a:r>
            <a:endParaRPr b="1" sz="2900">
              <a:solidFill>
                <a:schemeClr val="dk1"/>
              </a:solidFill>
            </a:endParaRPr>
          </a:p>
        </p:txBody>
      </p:sp>
      <p:sp>
        <p:nvSpPr>
          <p:cNvPr id="179" name="Google Shape;179;p17"/>
          <p:cNvSpPr/>
          <p:nvPr/>
        </p:nvSpPr>
        <p:spPr>
          <a:xfrm>
            <a:off x="6432025" y="3349988"/>
            <a:ext cx="1850400" cy="543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800">
                <a:solidFill>
                  <a:schemeClr val="dk1"/>
                </a:solidFill>
              </a:rPr>
              <a:t>1.467.967,30 </a:t>
            </a:r>
            <a:r>
              <a:rPr b="1" lang="es-419" sz="1700">
                <a:solidFill>
                  <a:schemeClr val="dk1"/>
                </a:solidFill>
              </a:rPr>
              <a:t>₹</a:t>
            </a:r>
            <a:endParaRPr b="1" sz="3000">
              <a:solidFill>
                <a:schemeClr val="dk1"/>
              </a:solidFill>
            </a:endParaRPr>
          </a:p>
        </p:txBody>
      </p:sp>
      <p:sp>
        <p:nvSpPr>
          <p:cNvPr id="180" name="Google Shape;180;p17"/>
          <p:cNvSpPr txBox="1"/>
          <p:nvPr/>
        </p:nvSpPr>
        <p:spPr>
          <a:xfrm>
            <a:off x="5497825" y="4588800"/>
            <a:ext cx="341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Una ₹ a dólar es igual a: 0,012Usd$</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2124750" y="152750"/>
            <a:ext cx="48945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700">
                <a:latin typeface="Lato"/>
                <a:ea typeface="Lato"/>
                <a:cs typeface="Lato"/>
                <a:sym typeface="Lato"/>
              </a:rPr>
              <a:t>Análisis de la Data Fraudulenta</a:t>
            </a:r>
            <a:endParaRPr sz="2700">
              <a:latin typeface="Lato"/>
              <a:ea typeface="Lato"/>
              <a:cs typeface="Lato"/>
              <a:sym typeface="Lato"/>
            </a:endParaRPr>
          </a:p>
        </p:txBody>
      </p:sp>
      <p:pic>
        <p:nvPicPr>
          <p:cNvPr id="186" name="Google Shape;186;p18"/>
          <p:cNvPicPr preferRelativeResize="0"/>
          <p:nvPr/>
        </p:nvPicPr>
        <p:blipFill>
          <a:blip r:embed="rId3">
            <a:alphaModFix/>
          </a:blip>
          <a:stretch>
            <a:fillRect/>
          </a:stretch>
        </p:blipFill>
        <p:spPr>
          <a:xfrm>
            <a:off x="558025" y="1336850"/>
            <a:ext cx="3932125" cy="3320275"/>
          </a:xfrm>
          <a:prstGeom prst="rect">
            <a:avLst/>
          </a:prstGeom>
          <a:noFill/>
          <a:ln>
            <a:noFill/>
          </a:ln>
        </p:spPr>
      </p:pic>
      <p:pic>
        <p:nvPicPr>
          <p:cNvPr id="187" name="Google Shape;187;p18"/>
          <p:cNvPicPr preferRelativeResize="0"/>
          <p:nvPr/>
        </p:nvPicPr>
        <p:blipFill>
          <a:blip r:embed="rId4">
            <a:alphaModFix/>
          </a:blip>
          <a:stretch>
            <a:fillRect/>
          </a:stretch>
        </p:blipFill>
        <p:spPr>
          <a:xfrm>
            <a:off x="4892100" y="1336850"/>
            <a:ext cx="3309797" cy="332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9"/>
          <p:cNvPicPr preferRelativeResize="0"/>
          <p:nvPr/>
        </p:nvPicPr>
        <p:blipFill>
          <a:blip r:embed="rId3">
            <a:alphaModFix/>
          </a:blip>
          <a:stretch>
            <a:fillRect/>
          </a:stretch>
        </p:blipFill>
        <p:spPr>
          <a:xfrm>
            <a:off x="1954988" y="2196974"/>
            <a:ext cx="5337425" cy="2816526"/>
          </a:xfrm>
          <a:prstGeom prst="rect">
            <a:avLst/>
          </a:prstGeom>
          <a:noFill/>
          <a:ln>
            <a:noFill/>
          </a:ln>
        </p:spPr>
      </p:pic>
      <p:pic>
        <p:nvPicPr>
          <p:cNvPr id="193" name="Google Shape;193;p19"/>
          <p:cNvPicPr preferRelativeResize="0"/>
          <p:nvPr/>
        </p:nvPicPr>
        <p:blipFill>
          <a:blip r:embed="rId4">
            <a:alphaModFix/>
          </a:blip>
          <a:stretch>
            <a:fillRect/>
          </a:stretch>
        </p:blipFill>
        <p:spPr>
          <a:xfrm>
            <a:off x="1380875" y="221897"/>
            <a:ext cx="6485649" cy="183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0"/>
          <p:cNvPicPr preferRelativeResize="0"/>
          <p:nvPr/>
        </p:nvPicPr>
        <p:blipFill>
          <a:blip r:embed="rId3">
            <a:alphaModFix/>
          </a:blip>
          <a:stretch>
            <a:fillRect/>
          </a:stretch>
        </p:blipFill>
        <p:spPr>
          <a:xfrm>
            <a:off x="3052112" y="876500"/>
            <a:ext cx="3039771" cy="3530849"/>
          </a:xfrm>
          <a:prstGeom prst="rect">
            <a:avLst/>
          </a:prstGeom>
          <a:noFill/>
          <a:ln>
            <a:noFill/>
          </a:ln>
        </p:spPr>
      </p:pic>
      <p:sp>
        <p:nvSpPr>
          <p:cNvPr id="199" name="Google Shape;199;p20"/>
          <p:cNvSpPr txBox="1"/>
          <p:nvPr>
            <p:ph type="title"/>
          </p:nvPr>
        </p:nvSpPr>
        <p:spPr>
          <a:xfrm>
            <a:off x="2080675" y="174800"/>
            <a:ext cx="4894500" cy="62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2700">
                <a:latin typeface="Lato"/>
                <a:ea typeface="Lato"/>
                <a:cs typeface="Lato"/>
                <a:sym typeface="Lato"/>
              </a:rPr>
              <a:t>Análisis de la Data General</a:t>
            </a:r>
            <a:endParaRPr sz="2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1"/>
          <p:cNvPicPr preferRelativeResize="0"/>
          <p:nvPr/>
        </p:nvPicPr>
        <p:blipFill>
          <a:blip r:embed="rId3">
            <a:alphaModFix/>
          </a:blip>
          <a:stretch>
            <a:fillRect/>
          </a:stretch>
        </p:blipFill>
        <p:spPr>
          <a:xfrm>
            <a:off x="152400" y="152400"/>
            <a:ext cx="4783369" cy="1924825"/>
          </a:xfrm>
          <a:prstGeom prst="rect">
            <a:avLst/>
          </a:prstGeom>
          <a:noFill/>
          <a:ln>
            <a:noFill/>
          </a:ln>
        </p:spPr>
      </p:pic>
      <p:pic>
        <p:nvPicPr>
          <p:cNvPr id="205" name="Google Shape;205;p21"/>
          <p:cNvPicPr preferRelativeResize="0"/>
          <p:nvPr/>
        </p:nvPicPr>
        <p:blipFill>
          <a:blip r:embed="rId4">
            <a:alphaModFix/>
          </a:blip>
          <a:stretch>
            <a:fillRect/>
          </a:stretch>
        </p:blipFill>
        <p:spPr>
          <a:xfrm>
            <a:off x="150350" y="2229625"/>
            <a:ext cx="8839200" cy="2720440"/>
          </a:xfrm>
          <a:prstGeom prst="rect">
            <a:avLst/>
          </a:prstGeom>
          <a:noFill/>
          <a:ln>
            <a:noFill/>
          </a:ln>
        </p:spPr>
      </p:pic>
      <p:pic>
        <p:nvPicPr>
          <p:cNvPr id="206" name="Google Shape;206;p21"/>
          <p:cNvPicPr preferRelativeResize="0"/>
          <p:nvPr/>
        </p:nvPicPr>
        <p:blipFill>
          <a:blip r:embed="rId5">
            <a:alphaModFix/>
          </a:blip>
          <a:stretch>
            <a:fillRect/>
          </a:stretch>
        </p:blipFill>
        <p:spPr>
          <a:xfrm>
            <a:off x="5200149" y="152400"/>
            <a:ext cx="3789404" cy="192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