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2" r:id="rId3"/>
    <p:sldId id="263" r:id="rId4"/>
    <p:sldId id="264" r:id="rId5"/>
    <p:sldId id="265" r:id="rId6"/>
    <p:sldId id="267" r:id="rId7"/>
    <p:sldId id="268" r:id="rId8"/>
    <p:sldId id="260" r:id="rId9"/>
    <p:sldId id="261" r:id="rId10"/>
    <p:sldId id="256" r:id="rId11"/>
    <p:sldId id="257" r:id="rId12"/>
    <p:sldId id="258" r:id="rId13"/>
    <p:sldId id="259"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89" d="100"/>
          <a:sy n="89" d="100"/>
        </p:scale>
        <p:origin x="4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60FF791F-7C90-48CA-92AD-136CEC99D6A5}" type="datetimeFigureOut">
              <a:rPr lang="fr-FR" smtClean="0"/>
              <a:t>06/08/2018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25AD800-1C59-4A6B-A324-2D5D2BFF779A}" type="slidenum">
              <a:rPr lang="fr-FR" smtClean="0"/>
              <a:t>‹N°›</a:t>
            </a:fld>
            <a:endParaRPr lang="fr-FR"/>
          </a:p>
        </p:txBody>
      </p:sp>
    </p:spTree>
    <p:extLst>
      <p:ext uri="{BB962C8B-B14F-4D97-AF65-F5344CB8AC3E}">
        <p14:creationId xmlns:p14="http://schemas.microsoft.com/office/powerpoint/2010/main" val="857949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0FF791F-7C90-48CA-92AD-136CEC99D6A5}" type="datetimeFigureOut">
              <a:rPr lang="fr-FR" smtClean="0"/>
              <a:t>06/08/2018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25AD800-1C59-4A6B-A324-2D5D2BFF779A}" type="slidenum">
              <a:rPr lang="fr-FR" smtClean="0"/>
              <a:t>‹N°›</a:t>
            </a:fld>
            <a:endParaRPr lang="fr-FR"/>
          </a:p>
        </p:txBody>
      </p:sp>
    </p:spTree>
    <p:extLst>
      <p:ext uri="{BB962C8B-B14F-4D97-AF65-F5344CB8AC3E}">
        <p14:creationId xmlns:p14="http://schemas.microsoft.com/office/powerpoint/2010/main" val="2035673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0FF791F-7C90-48CA-92AD-136CEC99D6A5}" type="datetimeFigureOut">
              <a:rPr lang="fr-FR" smtClean="0"/>
              <a:t>06/08/2018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25AD800-1C59-4A6B-A324-2D5D2BFF779A}" type="slidenum">
              <a:rPr lang="fr-FR" smtClean="0"/>
              <a:t>‹N°›</a:t>
            </a:fld>
            <a:endParaRPr lang="fr-FR"/>
          </a:p>
        </p:txBody>
      </p:sp>
    </p:spTree>
    <p:extLst>
      <p:ext uri="{BB962C8B-B14F-4D97-AF65-F5344CB8AC3E}">
        <p14:creationId xmlns:p14="http://schemas.microsoft.com/office/powerpoint/2010/main" val="3510738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0FF791F-7C90-48CA-92AD-136CEC99D6A5}" type="datetimeFigureOut">
              <a:rPr lang="fr-FR" smtClean="0"/>
              <a:t>06/08/2018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25AD800-1C59-4A6B-A324-2D5D2BFF779A}" type="slidenum">
              <a:rPr lang="fr-FR" smtClean="0"/>
              <a:t>‹N°›</a:t>
            </a:fld>
            <a:endParaRPr lang="fr-FR"/>
          </a:p>
        </p:txBody>
      </p:sp>
    </p:spTree>
    <p:extLst>
      <p:ext uri="{BB962C8B-B14F-4D97-AF65-F5344CB8AC3E}">
        <p14:creationId xmlns:p14="http://schemas.microsoft.com/office/powerpoint/2010/main" val="3933169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60FF791F-7C90-48CA-92AD-136CEC99D6A5}" type="datetimeFigureOut">
              <a:rPr lang="fr-FR" smtClean="0"/>
              <a:t>06/08/2018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25AD800-1C59-4A6B-A324-2D5D2BFF779A}" type="slidenum">
              <a:rPr lang="fr-FR" smtClean="0"/>
              <a:t>‹N°›</a:t>
            </a:fld>
            <a:endParaRPr lang="fr-FR"/>
          </a:p>
        </p:txBody>
      </p:sp>
    </p:spTree>
    <p:extLst>
      <p:ext uri="{BB962C8B-B14F-4D97-AF65-F5344CB8AC3E}">
        <p14:creationId xmlns:p14="http://schemas.microsoft.com/office/powerpoint/2010/main" val="3435089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60FF791F-7C90-48CA-92AD-136CEC99D6A5}" type="datetimeFigureOut">
              <a:rPr lang="fr-FR" smtClean="0"/>
              <a:t>06/08/2018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25AD800-1C59-4A6B-A324-2D5D2BFF779A}" type="slidenum">
              <a:rPr lang="fr-FR" smtClean="0"/>
              <a:t>‹N°›</a:t>
            </a:fld>
            <a:endParaRPr lang="fr-FR"/>
          </a:p>
        </p:txBody>
      </p:sp>
    </p:spTree>
    <p:extLst>
      <p:ext uri="{BB962C8B-B14F-4D97-AF65-F5344CB8AC3E}">
        <p14:creationId xmlns:p14="http://schemas.microsoft.com/office/powerpoint/2010/main" val="2685624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60FF791F-7C90-48CA-92AD-136CEC99D6A5}" type="datetimeFigureOut">
              <a:rPr lang="fr-FR" smtClean="0"/>
              <a:t>06/08/2018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25AD800-1C59-4A6B-A324-2D5D2BFF779A}" type="slidenum">
              <a:rPr lang="fr-FR" smtClean="0"/>
              <a:t>‹N°›</a:t>
            </a:fld>
            <a:endParaRPr lang="fr-FR"/>
          </a:p>
        </p:txBody>
      </p:sp>
    </p:spTree>
    <p:extLst>
      <p:ext uri="{BB962C8B-B14F-4D97-AF65-F5344CB8AC3E}">
        <p14:creationId xmlns:p14="http://schemas.microsoft.com/office/powerpoint/2010/main" val="1336216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60FF791F-7C90-48CA-92AD-136CEC99D6A5}" type="datetimeFigureOut">
              <a:rPr lang="fr-FR" smtClean="0"/>
              <a:t>06/08/2018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25AD800-1C59-4A6B-A324-2D5D2BFF779A}" type="slidenum">
              <a:rPr lang="fr-FR" smtClean="0"/>
              <a:t>‹N°›</a:t>
            </a:fld>
            <a:endParaRPr lang="fr-FR"/>
          </a:p>
        </p:txBody>
      </p:sp>
    </p:spTree>
    <p:extLst>
      <p:ext uri="{BB962C8B-B14F-4D97-AF65-F5344CB8AC3E}">
        <p14:creationId xmlns:p14="http://schemas.microsoft.com/office/powerpoint/2010/main" val="4200809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0FF791F-7C90-48CA-92AD-136CEC99D6A5}" type="datetimeFigureOut">
              <a:rPr lang="fr-FR" smtClean="0"/>
              <a:t>06/08/2018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25AD800-1C59-4A6B-A324-2D5D2BFF779A}" type="slidenum">
              <a:rPr lang="fr-FR" smtClean="0"/>
              <a:t>‹N°›</a:t>
            </a:fld>
            <a:endParaRPr lang="fr-FR"/>
          </a:p>
        </p:txBody>
      </p:sp>
    </p:spTree>
    <p:extLst>
      <p:ext uri="{BB962C8B-B14F-4D97-AF65-F5344CB8AC3E}">
        <p14:creationId xmlns:p14="http://schemas.microsoft.com/office/powerpoint/2010/main" val="606853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60FF791F-7C90-48CA-92AD-136CEC99D6A5}" type="datetimeFigureOut">
              <a:rPr lang="fr-FR" smtClean="0"/>
              <a:t>06/08/2018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25AD800-1C59-4A6B-A324-2D5D2BFF779A}" type="slidenum">
              <a:rPr lang="fr-FR" smtClean="0"/>
              <a:t>‹N°›</a:t>
            </a:fld>
            <a:endParaRPr lang="fr-FR"/>
          </a:p>
        </p:txBody>
      </p:sp>
    </p:spTree>
    <p:extLst>
      <p:ext uri="{BB962C8B-B14F-4D97-AF65-F5344CB8AC3E}">
        <p14:creationId xmlns:p14="http://schemas.microsoft.com/office/powerpoint/2010/main" val="285561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60FF791F-7C90-48CA-92AD-136CEC99D6A5}" type="datetimeFigureOut">
              <a:rPr lang="fr-FR" smtClean="0"/>
              <a:t>06/08/2018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25AD800-1C59-4A6B-A324-2D5D2BFF779A}" type="slidenum">
              <a:rPr lang="fr-FR" smtClean="0"/>
              <a:t>‹N°›</a:t>
            </a:fld>
            <a:endParaRPr lang="fr-FR"/>
          </a:p>
        </p:txBody>
      </p:sp>
    </p:spTree>
    <p:extLst>
      <p:ext uri="{BB962C8B-B14F-4D97-AF65-F5344CB8AC3E}">
        <p14:creationId xmlns:p14="http://schemas.microsoft.com/office/powerpoint/2010/main" val="110461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FF791F-7C90-48CA-92AD-136CEC99D6A5}" type="datetimeFigureOut">
              <a:rPr lang="fr-FR" smtClean="0"/>
              <a:t>06/08/2018</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5AD800-1C59-4A6B-A324-2D5D2BFF779A}" type="slidenum">
              <a:rPr lang="fr-FR" smtClean="0"/>
              <a:t>‹N°›</a:t>
            </a:fld>
            <a:endParaRPr lang="fr-FR"/>
          </a:p>
        </p:txBody>
      </p:sp>
    </p:spTree>
    <p:extLst>
      <p:ext uri="{BB962C8B-B14F-4D97-AF65-F5344CB8AC3E}">
        <p14:creationId xmlns:p14="http://schemas.microsoft.com/office/powerpoint/2010/main" val="1711260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Colocalisation</a:t>
            </a:r>
            <a:r>
              <a:rPr lang="fr-FR" dirty="0" smtClean="0"/>
              <a:t> par Intensité</a:t>
            </a:r>
            <a:endParaRPr lang="fr-FR" dirty="0"/>
          </a:p>
        </p:txBody>
      </p:sp>
      <p:sp>
        <p:nvSpPr>
          <p:cNvPr id="3" name="Espace réservé du contenu 2"/>
          <p:cNvSpPr>
            <a:spLocks noGrp="1"/>
          </p:cNvSpPr>
          <p:nvPr>
            <p:ph idx="1"/>
          </p:nvPr>
        </p:nvSpPr>
        <p:spPr/>
        <p:txBody>
          <a:bodyPr/>
          <a:lstStyle/>
          <a:p>
            <a:r>
              <a:rPr lang="fr-FR" dirty="0" smtClean="0"/>
              <a:t>Qu’est ce mesure  Pearson?</a:t>
            </a:r>
          </a:p>
          <a:p>
            <a:r>
              <a:rPr lang="fr-FR" dirty="0" smtClean="0"/>
              <a:t>Qu’est ce le PDM (dans </a:t>
            </a:r>
            <a:r>
              <a:rPr lang="fr-FR" dirty="0" err="1" smtClean="0"/>
              <a:t>Volocity</a:t>
            </a:r>
            <a:r>
              <a:rPr lang="fr-FR" dirty="0" smtClean="0"/>
              <a:t> par exemple?)</a:t>
            </a:r>
          </a:p>
          <a:p>
            <a:endParaRPr lang="fr-FR" dirty="0"/>
          </a:p>
          <a:p>
            <a:r>
              <a:rPr lang="fr-FR" dirty="0" smtClean="0"/>
              <a:t>Démonstration sur des images synthétiques , en utilisant le plugin </a:t>
            </a:r>
            <a:r>
              <a:rPr lang="fr-FR" dirty="0" err="1" smtClean="0"/>
              <a:t>IntensityColocalisation</a:t>
            </a:r>
            <a:r>
              <a:rPr lang="fr-FR" smtClean="0"/>
              <a:t> sous ICY.</a:t>
            </a:r>
            <a:endParaRPr lang="fr-FR" dirty="0" smtClean="0"/>
          </a:p>
          <a:p>
            <a:endParaRPr lang="fr-FR" dirty="0" smtClean="0"/>
          </a:p>
          <a:p>
            <a:endParaRPr lang="fr-FR" dirty="0"/>
          </a:p>
        </p:txBody>
      </p:sp>
    </p:spTree>
    <p:extLst>
      <p:ext uri="{BB962C8B-B14F-4D97-AF65-F5344CB8AC3E}">
        <p14:creationId xmlns:p14="http://schemas.microsoft.com/office/powerpoint/2010/main" val="9241244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381090" y="264184"/>
            <a:ext cx="3408873" cy="3402042"/>
          </a:xfrm>
          <a:prstGeom prst="rect">
            <a:avLst/>
          </a:prstGeom>
        </p:spPr>
      </p:pic>
      <p:sp>
        <p:nvSpPr>
          <p:cNvPr id="5" name="ZoneTexte 4"/>
          <p:cNvSpPr txBox="1"/>
          <p:nvPr/>
        </p:nvSpPr>
        <p:spPr>
          <a:xfrm>
            <a:off x="4498181" y="3851393"/>
            <a:ext cx="3243532" cy="369332"/>
          </a:xfrm>
          <a:prstGeom prst="rect">
            <a:avLst/>
          </a:prstGeom>
          <a:noFill/>
        </p:spPr>
        <p:txBody>
          <a:bodyPr wrap="square" rtlCol="0">
            <a:spAutoFit/>
          </a:bodyPr>
          <a:lstStyle/>
          <a:p>
            <a:r>
              <a:rPr lang="fr-FR" dirty="0" smtClean="0"/>
              <a:t>Pearson sur toute l’image: 0.127</a:t>
            </a:r>
            <a:endParaRPr lang="fr-FR" dirty="0"/>
          </a:p>
        </p:txBody>
      </p:sp>
      <p:pic>
        <p:nvPicPr>
          <p:cNvPr id="6" name="Image 5"/>
          <p:cNvPicPr>
            <a:picLocks noChangeAspect="1"/>
          </p:cNvPicPr>
          <p:nvPr/>
        </p:nvPicPr>
        <p:blipFill>
          <a:blip r:embed="rId3"/>
          <a:stretch>
            <a:fillRect/>
          </a:stretch>
        </p:blipFill>
        <p:spPr>
          <a:xfrm>
            <a:off x="4425351" y="79017"/>
            <a:ext cx="3389192" cy="3772376"/>
          </a:xfrm>
          <a:prstGeom prst="rect">
            <a:avLst/>
          </a:prstGeom>
        </p:spPr>
      </p:pic>
      <p:sp>
        <p:nvSpPr>
          <p:cNvPr id="7" name="ZoneTexte 6"/>
          <p:cNvSpPr txBox="1"/>
          <p:nvPr/>
        </p:nvSpPr>
        <p:spPr>
          <a:xfrm>
            <a:off x="8289985" y="621102"/>
            <a:ext cx="1889185" cy="1477328"/>
          </a:xfrm>
          <a:prstGeom prst="rect">
            <a:avLst/>
          </a:prstGeom>
          <a:noFill/>
        </p:spPr>
        <p:txBody>
          <a:bodyPr wrap="square" rtlCol="0">
            <a:spAutoFit/>
          </a:bodyPr>
          <a:lstStyle/>
          <a:p>
            <a:r>
              <a:rPr lang="fr-FR" dirty="0" smtClean="0"/>
              <a:t>PDM (Li 2004)</a:t>
            </a:r>
            <a:endParaRPr lang="fr-FR" dirty="0" smtClean="0"/>
          </a:p>
          <a:p>
            <a:r>
              <a:rPr lang="fr-FR" dirty="0" smtClean="0"/>
              <a:t>Green: positive </a:t>
            </a:r>
            <a:r>
              <a:rPr lang="fr-FR" dirty="0" err="1" smtClean="0"/>
              <a:t>colocalization</a:t>
            </a:r>
            <a:r>
              <a:rPr lang="fr-FR" dirty="0" smtClean="0"/>
              <a:t>, </a:t>
            </a:r>
            <a:r>
              <a:rPr lang="fr-FR" dirty="0" err="1" smtClean="0"/>
              <a:t>Red</a:t>
            </a:r>
            <a:r>
              <a:rPr lang="fr-FR" dirty="0" smtClean="0"/>
              <a:t> </a:t>
            </a:r>
            <a:r>
              <a:rPr lang="fr-FR" dirty="0" err="1" smtClean="0"/>
              <a:t>negative</a:t>
            </a:r>
            <a:r>
              <a:rPr lang="fr-FR" dirty="0" smtClean="0"/>
              <a:t> </a:t>
            </a:r>
            <a:r>
              <a:rPr lang="fr-FR" dirty="0" err="1" smtClean="0"/>
              <a:t>colocalization</a:t>
            </a:r>
            <a:endParaRPr lang="fr-FR" dirty="0"/>
          </a:p>
        </p:txBody>
      </p:sp>
    </p:spTree>
    <p:extLst>
      <p:ext uri="{BB962C8B-B14F-4D97-AF65-F5344CB8AC3E}">
        <p14:creationId xmlns:p14="http://schemas.microsoft.com/office/powerpoint/2010/main" val="19697600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4593071" y="3834140"/>
            <a:ext cx="3243532" cy="1200329"/>
          </a:xfrm>
          <a:prstGeom prst="rect">
            <a:avLst/>
          </a:prstGeom>
          <a:noFill/>
        </p:spPr>
        <p:txBody>
          <a:bodyPr wrap="square" rtlCol="0">
            <a:spAutoFit/>
          </a:bodyPr>
          <a:lstStyle/>
          <a:p>
            <a:r>
              <a:rPr lang="fr-FR" dirty="0" smtClean="0"/>
              <a:t>Pearson Per </a:t>
            </a:r>
            <a:r>
              <a:rPr lang="fr-FR" dirty="0" err="1" smtClean="0"/>
              <a:t>cell</a:t>
            </a:r>
            <a:r>
              <a:rPr lang="fr-FR" dirty="0" smtClean="0"/>
              <a:t> :</a:t>
            </a:r>
          </a:p>
          <a:p>
            <a:r>
              <a:rPr lang="fr-FR" dirty="0" err="1" smtClean="0"/>
              <a:t>Cell</a:t>
            </a:r>
            <a:r>
              <a:rPr lang="fr-FR" dirty="0" smtClean="0"/>
              <a:t> 1:   -0.008</a:t>
            </a:r>
          </a:p>
          <a:p>
            <a:r>
              <a:rPr lang="fr-FR" dirty="0" err="1" smtClean="0"/>
              <a:t>Cell</a:t>
            </a:r>
            <a:r>
              <a:rPr lang="fr-FR" dirty="0" smtClean="0"/>
              <a:t> 2: 0.052</a:t>
            </a:r>
          </a:p>
          <a:p>
            <a:r>
              <a:rPr lang="fr-FR" dirty="0" err="1" smtClean="0"/>
              <a:t>Cell</a:t>
            </a:r>
            <a:r>
              <a:rPr lang="fr-FR" dirty="0" smtClean="0"/>
              <a:t> 3: 0.2925</a:t>
            </a:r>
            <a:endParaRPr lang="fr-FR" dirty="0"/>
          </a:p>
        </p:txBody>
      </p:sp>
      <p:sp>
        <p:nvSpPr>
          <p:cNvPr id="7" name="ZoneTexte 6"/>
          <p:cNvSpPr txBox="1"/>
          <p:nvPr/>
        </p:nvSpPr>
        <p:spPr>
          <a:xfrm>
            <a:off x="8289985" y="621102"/>
            <a:ext cx="1889185" cy="1477328"/>
          </a:xfrm>
          <a:prstGeom prst="rect">
            <a:avLst/>
          </a:prstGeom>
          <a:noFill/>
        </p:spPr>
        <p:txBody>
          <a:bodyPr wrap="square" rtlCol="0">
            <a:spAutoFit/>
          </a:bodyPr>
          <a:lstStyle/>
          <a:p>
            <a:r>
              <a:rPr lang="fr-FR" dirty="0" smtClean="0"/>
              <a:t>PDM (Li 2004) Green: positive </a:t>
            </a:r>
            <a:r>
              <a:rPr lang="fr-FR" dirty="0" err="1" smtClean="0"/>
              <a:t>colocalization</a:t>
            </a:r>
            <a:r>
              <a:rPr lang="fr-FR" dirty="0" smtClean="0"/>
              <a:t>, </a:t>
            </a:r>
            <a:r>
              <a:rPr lang="fr-FR" dirty="0" err="1" smtClean="0"/>
              <a:t>Red</a:t>
            </a:r>
            <a:r>
              <a:rPr lang="fr-FR" dirty="0" smtClean="0"/>
              <a:t> </a:t>
            </a:r>
            <a:r>
              <a:rPr lang="fr-FR" dirty="0" err="1" smtClean="0"/>
              <a:t>negative</a:t>
            </a:r>
            <a:r>
              <a:rPr lang="fr-FR" dirty="0" smtClean="0"/>
              <a:t> </a:t>
            </a:r>
            <a:r>
              <a:rPr lang="fr-FR" dirty="0" err="1" smtClean="0"/>
              <a:t>colocalization</a:t>
            </a:r>
            <a:endParaRPr lang="fr-FR" dirty="0"/>
          </a:p>
        </p:txBody>
      </p:sp>
      <p:pic>
        <p:nvPicPr>
          <p:cNvPr id="2" name="Image 1"/>
          <p:cNvPicPr>
            <a:picLocks noChangeAspect="1"/>
          </p:cNvPicPr>
          <p:nvPr/>
        </p:nvPicPr>
        <p:blipFill>
          <a:blip r:embed="rId2"/>
          <a:stretch>
            <a:fillRect/>
          </a:stretch>
        </p:blipFill>
        <p:spPr>
          <a:xfrm>
            <a:off x="4340884" y="264184"/>
            <a:ext cx="3172724" cy="3185215"/>
          </a:xfrm>
          <a:prstGeom prst="rect">
            <a:avLst/>
          </a:prstGeom>
        </p:spPr>
      </p:pic>
      <p:pic>
        <p:nvPicPr>
          <p:cNvPr id="3" name="Image 2"/>
          <p:cNvPicPr>
            <a:picLocks noChangeAspect="1"/>
          </p:cNvPicPr>
          <p:nvPr/>
        </p:nvPicPr>
        <p:blipFill>
          <a:blip r:embed="rId3"/>
          <a:stretch>
            <a:fillRect/>
          </a:stretch>
        </p:blipFill>
        <p:spPr>
          <a:xfrm>
            <a:off x="0" y="-177651"/>
            <a:ext cx="4152900" cy="4314825"/>
          </a:xfrm>
          <a:prstGeom prst="rect">
            <a:avLst/>
          </a:prstGeom>
        </p:spPr>
      </p:pic>
    </p:spTree>
    <p:extLst>
      <p:ext uri="{BB962C8B-B14F-4D97-AF65-F5344CB8AC3E}">
        <p14:creationId xmlns:p14="http://schemas.microsoft.com/office/powerpoint/2010/main" val="28192379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With</a:t>
            </a:r>
            <a:r>
              <a:rPr lang="fr-FR" dirty="0" smtClean="0"/>
              <a:t> </a:t>
            </a:r>
            <a:r>
              <a:rPr lang="fr-FR" dirty="0" err="1" smtClean="0"/>
              <a:t>denoising</a:t>
            </a:r>
            <a:r>
              <a:rPr lang="fr-FR" dirty="0" smtClean="0"/>
              <a:t> </a:t>
            </a:r>
            <a:r>
              <a:rPr lang="fr-FR" dirty="0" err="1" smtClean="0"/>
              <a:t>before</a:t>
            </a:r>
            <a:r>
              <a:rPr lang="fr-FR" dirty="0" smtClean="0"/>
              <a:t> (TV </a:t>
            </a:r>
            <a:r>
              <a:rPr lang="fr-FR" dirty="0" err="1" smtClean="0"/>
              <a:t>regularization</a:t>
            </a:r>
            <a:r>
              <a:rPr lang="fr-FR" dirty="0" smtClean="0"/>
              <a:t>)</a:t>
            </a:r>
            <a:endParaRPr lang="fr-FR" dirty="0"/>
          </a:p>
        </p:txBody>
      </p:sp>
      <p:sp>
        <p:nvSpPr>
          <p:cNvPr id="3" name="Espace réservé du contenu 2"/>
          <p:cNvSpPr>
            <a:spLocks noGrp="1"/>
          </p:cNvSpPr>
          <p:nvPr>
            <p:ph idx="1"/>
          </p:nvPr>
        </p:nvSpPr>
        <p:spPr/>
        <p:txBody>
          <a:bodyPr/>
          <a:lstStyle/>
          <a:p>
            <a:endParaRPr lang="fr-FR" dirty="0"/>
          </a:p>
        </p:txBody>
      </p:sp>
      <p:pic>
        <p:nvPicPr>
          <p:cNvPr id="4" name="Image 3"/>
          <p:cNvPicPr>
            <a:picLocks noChangeAspect="1"/>
          </p:cNvPicPr>
          <p:nvPr/>
        </p:nvPicPr>
        <p:blipFill>
          <a:blip r:embed="rId2"/>
          <a:stretch>
            <a:fillRect/>
          </a:stretch>
        </p:blipFill>
        <p:spPr>
          <a:xfrm>
            <a:off x="838200" y="1497222"/>
            <a:ext cx="3867150" cy="3829050"/>
          </a:xfrm>
          <a:prstGeom prst="rect">
            <a:avLst/>
          </a:prstGeom>
        </p:spPr>
      </p:pic>
      <p:sp>
        <p:nvSpPr>
          <p:cNvPr id="5" name="ZoneTexte 4"/>
          <p:cNvSpPr txBox="1"/>
          <p:nvPr/>
        </p:nvSpPr>
        <p:spPr>
          <a:xfrm>
            <a:off x="6323162" y="2268747"/>
            <a:ext cx="2066271" cy="369332"/>
          </a:xfrm>
          <a:prstGeom prst="rect">
            <a:avLst/>
          </a:prstGeom>
          <a:noFill/>
        </p:spPr>
        <p:txBody>
          <a:bodyPr wrap="none" rtlCol="0">
            <a:spAutoFit/>
          </a:bodyPr>
          <a:lstStyle/>
          <a:p>
            <a:r>
              <a:rPr lang="fr-FR" dirty="0" err="1" smtClean="0"/>
              <a:t>Whole</a:t>
            </a:r>
            <a:r>
              <a:rPr lang="fr-FR" dirty="0" smtClean="0"/>
              <a:t> image: 0.647</a:t>
            </a:r>
            <a:endParaRPr lang="fr-FR" dirty="0"/>
          </a:p>
        </p:txBody>
      </p:sp>
    </p:spTree>
    <p:extLst>
      <p:ext uri="{BB962C8B-B14F-4D97-AF65-F5344CB8AC3E}">
        <p14:creationId xmlns:p14="http://schemas.microsoft.com/office/powerpoint/2010/main" val="26688140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With</a:t>
            </a:r>
            <a:r>
              <a:rPr lang="fr-FR" dirty="0" smtClean="0"/>
              <a:t> </a:t>
            </a:r>
            <a:r>
              <a:rPr lang="fr-FR" dirty="0" err="1" smtClean="0"/>
              <a:t>denoising</a:t>
            </a:r>
            <a:r>
              <a:rPr lang="fr-FR" dirty="0" smtClean="0"/>
              <a:t> </a:t>
            </a:r>
            <a:r>
              <a:rPr lang="fr-FR" dirty="0" err="1" smtClean="0"/>
              <a:t>before</a:t>
            </a:r>
            <a:r>
              <a:rPr lang="fr-FR" dirty="0" smtClean="0"/>
              <a:t> (TV </a:t>
            </a:r>
            <a:r>
              <a:rPr lang="fr-FR" dirty="0" err="1" smtClean="0"/>
              <a:t>regularization</a:t>
            </a:r>
            <a:r>
              <a:rPr lang="fr-FR" dirty="0" smtClean="0"/>
              <a:t>)</a:t>
            </a:r>
            <a:endParaRPr lang="fr-FR" dirty="0"/>
          </a:p>
        </p:txBody>
      </p:sp>
      <p:sp>
        <p:nvSpPr>
          <p:cNvPr id="3" name="Espace réservé du contenu 2"/>
          <p:cNvSpPr>
            <a:spLocks noGrp="1"/>
          </p:cNvSpPr>
          <p:nvPr>
            <p:ph idx="1"/>
          </p:nvPr>
        </p:nvSpPr>
        <p:spPr/>
        <p:txBody>
          <a:bodyPr/>
          <a:lstStyle/>
          <a:p>
            <a:endParaRPr lang="fr-FR" dirty="0"/>
          </a:p>
        </p:txBody>
      </p:sp>
      <p:sp>
        <p:nvSpPr>
          <p:cNvPr id="5" name="ZoneTexte 4"/>
          <p:cNvSpPr txBox="1"/>
          <p:nvPr/>
        </p:nvSpPr>
        <p:spPr>
          <a:xfrm>
            <a:off x="6323162" y="2268747"/>
            <a:ext cx="2948884" cy="1754326"/>
          </a:xfrm>
          <a:prstGeom prst="rect">
            <a:avLst/>
          </a:prstGeom>
          <a:noFill/>
        </p:spPr>
        <p:txBody>
          <a:bodyPr wrap="none" rtlCol="0">
            <a:spAutoFit/>
          </a:bodyPr>
          <a:lstStyle/>
          <a:p>
            <a:r>
              <a:rPr lang="fr-FR" dirty="0" smtClean="0"/>
              <a:t>Pearson </a:t>
            </a:r>
            <a:r>
              <a:rPr lang="fr-FR" dirty="0" err="1" smtClean="0"/>
              <a:t>Cell</a:t>
            </a:r>
            <a:r>
              <a:rPr lang="fr-FR" dirty="0" smtClean="0"/>
              <a:t> by </a:t>
            </a:r>
            <a:r>
              <a:rPr lang="fr-FR" dirty="0" err="1" smtClean="0"/>
              <a:t>cell</a:t>
            </a:r>
            <a:r>
              <a:rPr lang="fr-FR" dirty="0" smtClean="0"/>
              <a:t> : </a:t>
            </a:r>
          </a:p>
          <a:p>
            <a:r>
              <a:rPr lang="fr-FR" dirty="0" err="1" smtClean="0"/>
              <a:t>Cell</a:t>
            </a:r>
            <a:r>
              <a:rPr lang="fr-FR" dirty="0" smtClean="0"/>
              <a:t> 1 : -0.125</a:t>
            </a:r>
          </a:p>
          <a:p>
            <a:r>
              <a:rPr lang="fr-FR" dirty="0" err="1" smtClean="0"/>
              <a:t>Cell</a:t>
            </a:r>
            <a:r>
              <a:rPr lang="fr-FR" dirty="0" smtClean="0"/>
              <a:t> 2: 0.495</a:t>
            </a:r>
          </a:p>
          <a:p>
            <a:r>
              <a:rPr lang="fr-FR" dirty="0" err="1" smtClean="0"/>
              <a:t>Cell</a:t>
            </a:r>
            <a:r>
              <a:rPr lang="fr-FR" dirty="0" smtClean="0"/>
              <a:t> 3: 0.858</a:t>
            </a:r>
          </a:p>
          <a:p>
            <a:endParaRPr lang="fr-FR" dirty="0"/>
          </a:p>
          <a:p>
            <a:r>
              <a:rPr lang="fr-FR" dirty="0" smtClean="0"/>
              <a:t>(Retour à un SNR d’environ 4)</a:t>
            </a:r>
            <a:endParaRPr lang="fr-FR" dirty="0"/>
          </a:p>
        </p:txBody>
      </p:sp>
      <p:pic>
        <p:nvPicPr>
          <p:cNvPr id="6" name="Image 5"/>
          <p:cNvPicPr>
            <a:picLocks noChangeAspect="1"/>
          </p:cNvPicPr>
          <p:nvPr/>
        </p:nvPicPr>
        <p:blipFill>
          <a:blip r:embed="rId2"/>
          <a:stretch>
            <a:fillRect/>
          </a:stretch>
        </p:blipFill>
        <p:spPr>
          <a:xfrm>
            <a:off x="652528" y="1825625"/>
            <a:ext cx="3710111" cy="3652478"/>
          </a:xfrm>
          <a:prstGeom prst="rect">
            <a:avLst/>
          </a:prstGeom>
        </p:spPr>
      </p:pic>
    </p:spTree>
    <p:extLst>
      <p:ext uri="{BB962C8B-B14F-4D97-AF65-F5344CB8AC3E}">
        <p14:creationId xmlns:p14="http://schemas.microsoft.com/office/powerpoint/2010/main" val="2505077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 ce que le PDM? </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smtClean="0"/>
              <a:t>Tel qu’utilisé dans </a:t>
            </a:r>
            <a:r>
              <a:rPr lang="fr-FR" dirty="0" err="1" smtClean="0"/>
              <a:t>volocity</a:t>
            </a:r>
            <a:r>
              <a:rPr lang="fr-FR" dirty="0" smtClean="0"/>
              <a:t> par exemple:</a:t>
            </a:r>
          </a:p>
          <a:p>
            <a:pPr marL="0" indent="0">
              <a:buNone/>
            </a:pPr>
            <a:r>
              <a:rPr lang="fr-FR" dirty="0" smtClean="0"/>
              <a:t>Crée une image ou chaque pixel à la valeur </a:t>
            </a:r>
          </a:p>
          <a:p>
            <a:pPr marL="0" indent="0">
              <a:buNone/>
            </a:pPr>
            <a:r>
              <a:rPr lang="fr-FR" dirty="0" smtClean="0"/>
              <a:t>(R(</a:t>
            </a:r>
            <a:r>
              <a:rPr lang="fr-FR" dirty="0" err="1" smtClean="0"/>
              <a:t>x,y</a:t>
            </a:r>
            <a:r>
              <a:rPr lang="fr-FR" dirty="0" smtClean="0"/>
              <a:t>)-</a:t>
            </a:r>
            <a:r>
              <a:rPr lang="fr-FR" dirty="0" err="1" smtClean="0"/>
              <a:t>mean</a:t>
            </a:r>
            <a:r>
              <a:rPr lang="fr-FR" dirty="0" smtClean="0"/>
              <a:t>(R))*(G(</a:t>
            </a:r>
            <a:r>
              <a:rPr lang="fr-FR" dirty="0" err="1" smtClean="0"/>
              <a:t>x,y</a:t>
            </a:r>
            <a:r>
              <a:rPr lang="fr-FR" dirty="0" smtClean="0"/>
              <a:t>)-</a:t>
            </a:r>
            <a:r>
              <a:rPr lang="fr-FR" dirty="0" err="1" smtClean="0"/>
              <a:t>mean</a:t>
            </a:r>
            <a:r>
              <a:rPr lang="fr-FR" dirty="0" smtClean="0"/>
              <a:t>(G))</a:t>
            </a:r>
          </a:p>
          <a:p>
            <a:pPr marL="0" indent="0">
              <a:buNone/>
            </a:pPr>
            <a:r>
              <a:rPr lang="fr-FR" dirty="0" smtClean="0"/>
              <a:t>Par exemple si  pour un pixel son </a:t>
            </a:r>
            <a:r>
              <a:rPr lang="fr-FR" dirty="0" err="1" smtClean="0"/>
              <a:t>intensite</a:t>
            </a:r>
            <a:r>
              <a:rPr lang="fr-FR" dirty="0" smtClean="0"/>
              <a:t> en Vert est plus élevé que la moyenne de l’image (ou de la ROI), et son intensité en rouge </a:t>
            </a:r>
            <a:r>
              <a:rPr lang="fr-FR" dirty="0" smtClean="0"/>
              <a:t>est plus élevé que la moyenne de l’image (ou de la ROI), alors le résultat sera POSITIF et d’autant plus élevé que les valeurs sont élevées (</a:t>
            </a:r>
            <a:r>
              <a:rPr lang="fr-FR" dirty="0" err="1" smtClean="0"/>
              <a:t>colocalisation</a:t>
            </a:r>
            <a:r>
              <a:rPr lang="fr-FR" dirty="0" smtClean="0"/>
              <a:t> plus ou moins forte)</a:t>
            </a:r>
          </a:p>
          <a:p>
            <a:pPr marL="0" indent="0">
              <a:buNone/>
            </a:pPr>
            <a:r>
              <a:rPr lang="fr-FR" dirty="0" smtClean="0"/>
              <a:t>si  pour un pixel son </a:t>
            </a:r>
            <a:r>
              <a:rPr lang="fr-FR" dirty="0" err="1" smtClean="0"/>
              <a:t>intensite</a:t>
            </a:r>
            <a:r>
              <a:rPr lang="fr-FR" dirty="0" smtClean="0"/>
              <a:t> en Vert est moins élevé que la moyenne de l’image (ou de la ROI), et son intensité en rouge est plus élevé que la moyenne de l’image (ou de la ROI), alors le résultat sera NEGATIF et d’autant plus élevé que les valeurs sont élevées (anti </a:t>
            </a:r>
            <a:r>
              <a:rPr lang="fr-FR" dirty="0" err="1" smtClean="0"/>
              <a:t>colocalisation</a:t>
            </a:r>
            <a:r>
              <a:rPr lang="fr-FR" dirty="0" smtClean="0"/>
              <a:t>)</a:t>
            </a:r>
          </a:p>
          <a:p>
            <a:pPr marL="0" indent="0">
              <a:buNone/>
            </a:pPr>
            <a:endParaRPr lang="fr-FR" dirty="0" smtClean="0"/>
          </a:p>
        </p:txBody>
      </p:sp>
    </p:spTree>
    <p:extLst>
      <p:ext uri="{BB962C8B-B14F-4D97-AF65-F5344CB8AC3E}">
        <p14:creationId xmlns:p14="http://schemas.microsoft.com/office/powerpoint/2010/main" val="21179287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QU’est</a:t>
            </a:r>
            <a:r>
              <a:rPr lang="fr-FR" dirty="0" smtClean="0"/>
              <a:t> ce que Pearson:</a:t>
            </a:r>
            <a:endParaRPr lang="fr-FR" dirty="0"/>
          </a:p>
        </p:txBody>
      </p:sp>
      <p:sp>
        <p:nvSpPr>
          <p:cNvPr id="3" name="Espace réservé du contenu 2"/>
          <p:cNvSpPr>
            <a:spLocks noGrp="1"/>
          </p:cNvSpPr>
          <p:nvPr>
            <p:ph idx="1"/>
          </p:nvPr>
        </p:nvSpPr>
        <p:spPr/>
        <p:txBody>
          <a:bodyPr/>
          <a:lstStyle/>
          <a:p>
            <a:r>
              <a:rPr lang="fr-FR" dirty="0" smtClean="0"/>
              <a:t>Le </a:t>
            </a:r>
            <a:r>
              <a:rPr lang="fr-FR" dirty="0" err="1" smtClean="0"/>
              <a:t>coefficent</a:t>
            </a:r>
            <a:r>
              <a:rPr lang="fr-FR" dirty="0" smtClean="0"/>
              <a:t> de </a:t>
            </a:r>
            <a:r>
              <a:rPr lang="fr-FR" dirty="0" err="1" smtClean="0"/>
              <a:t>correlation</a:t>
            </a:r>
            <a:r>
              <a:rPr lang="fr-FR" dirty="0" smtClean="0"/>
              <a:t> de Pearson mesure la covariance des deux intensités sur toute l’image (ou sur toute la ROI), et est normalisé par le produit des variances de chacune des intensités.</a:t>
            </a:r>
            <a:endParaRPr lang="fr-FR" dirty="0"/>
          </a:p>
        </p:txBody>
      </p:sp>
      <p:pic>
        <p:nvPicPr>
          <p:cNvPr id="4" name="Image 3"/>
          <p:cNvPicPr>
            <a:picLocks noChangeAspect="1"/>
          </p:cNvPicPr>
          <p:nvPr/>
        </p:nvPicPr>
        <p:blipFill>
          <a:blip r:embed="rId2"/>
          <a:stretch>
            <a:fillRect/>
          </a:stretch>
        </p:blipFill>
        <p:spPr>
          <a:xfrm>
            <a:off x="1024746" y="3291155"/>
            <a:ext cx="4815337" cy="2646814"/>
          </a:xfrm>
          <a:prstGeom prst="rect">
            <a:avLst/>
          </a:prstGeom>
        </p:spPr>
      </p:pic>
    </p:spTree>
    <p:extLst>
      <p:ext uri="{BB962C8B-B14F-4D97-AF65-F5344CB8AC3E}">
        <p14:creationId xmlns:p14="http://schemas.microsoft.com/office/powerpoint/2010/main" val="15294043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de données synthétiques</a:t>
            </a:r>
            <a:endParaRPr lang="fr-FR" dirty="0"/>
          </a:p>
        </p:txBody>
      </p:sp>
      <p:pic>
        <p:nvPicPr>
          <p:cNvPr id="4" name="Image 3"/>
          <p:cNvPicPr>
            <a:picLocks noChangeAspect="1"/>
          </p:cNvPicPr>
          <p:nvPr/>
        </p:nvPicPr>
        <p:blipFill>
          <a:blip r:embed="rId2"/>
          <a:stretch>
            <a:fillRect/>
          </a:stretch>
        </p:blipFill>
        <p:spPr>
          <a:xfrm>
            <a:off x="607711" y="1690688"/>
            <a:ext cx="4886325" cy="4886325"/>
          </a:xfrm>
          <a:prstGeom prst="rect">
            <a:avLst/>
          </a:prstGeom>
        </p:spPr>
      </p:pic>
      <p:sp>
        <p:nvSpPr>
          <p:cNvPr id="5" name="ZoneTexte 4"/>
          <p:cNvSpPr txBox="1"/>
          <p:nvPr/>
        </p:nvSpPr>
        <p:spPr>
          <a:xfrm>
            <a:off x="6021237" y="1690688"/>
            <a:ext cx="2984739" cy="646331"/>
          </a:xfrm>
          <a:prstGeom prst="rect">
            <a:avLst/>
          </a:prstGeom>
          <a:noFill/>
        </p:spPr>
        <p:txBody>
          <a:bodyPr wrap="square" rtlCol="0">
            <a:spAutoFit/>
          </a:bodyPr>
          <a:lstStyle/>
          <a:p>
            <a:r>
              <a:rPr lang="fr-FR" dirty="0" err="1" smtClean="0"/>
              <a:t>Cell</a:t>
            </a:r>
            <a:r>
              <a:rPr lang="fr-FR" dirty="0" smtClean="0"/>
              <a:t> 1 et </a:t>
            </a:r>
            <a:r>
              <a:rPr lang="fr-FR" dirty="0" err="1" smtClean="0"/>
              <a:t>cell</a:t>
            </a:r>
            <a:r>
              <a:rPr lang="fr-FR" dirty="0" smtClean="0"/>
              <a:t> 3 SNR=4</a:t>
            </a:r>
          </a:p>
          <a:p>
            <a:r>
              <a:rPr lang="fr-FR" dirty="0" err="1" smtClean="0"/>
              <a:t>Cell</a:t>
            </a:r>
            <a:r>
              <a:rPr lang="fr-FR" dirty="0" smtClean="0"/>
              <a:t> 2 SNR2 2 </a:t>
            </a:r>
            <a:endParaRPr lang="fr-FR" dirty="0"/>
          </a:p>
        </p:txBody>
      </p:sp>
      <p:pic>
        <p:nvPicPr>
          <p:cNvPr id="6" name="Image 5"/>
          <p:cNvPicPr>
            <a:picLocks noChangeAspect="1"/>
          </p:cNvPicPr>
          <p:nvPr/>
        </p:nvPicPr>
        <p:blipFill>
          <a:blip r:embed="rId3"/>
          <a:stretch>
            <a:fillRect/>
          </a:stretch>
        </p:blipFill>
        <p:spPr>
          <a:xfrm>
            <a:off x="7432465" y="2013853"/>
            <a:ext cx="3762375" cy="3771900"/>
          </a:xfrm>
          <a:prstGeom prst="rect">
            <a:avLst/>
          </a:prstGeom>
        </p:spPr>
      </p:pic>
    </p:spTree>
    <p:extLst>
      <p:ext uri="{BB962C8B-B14F-4D97-AF65-F5344CB8AC3E}">
        <p14:creationId xmlns:p14="http://schemas.microsoft.com/office/powerpoint/2010/main" val="708275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0834" y="-109328"/>
            <a:ext cx="10515600" cy="1325563"/>
          </a:xfrm>
        </p:spPr>
        <p:txBody>
          <a:bodyPr/>
          <a:lstStyle/>
          <a:p>
            <a:r>
              <a:rPr lang="fr-FR" dirty="0" err="1" smtClean="0"/>
              <a:t>Cytofluorograph</a:t>
            </a:r>
            <a:r>
              <a:rPr lang="fr-FR" dirty="0" smtClean="0"/>
              <a:t> </a:t>
            </a:r>
            <a:r>
              <a:rPr lang="fr-FR" dirty="0" err="1" smtClean="0"/>
              <a:t>denoised</a:t>
            </a:r>
            <a:endParaRPr lang="fr-FR" dirty="0"/>
          </a:p>
        </p:txBody>
      </p:sp>
      <p:sp>
        <p:nvSpPr>
          <p:cNvPr id="5" name="ZoneTexte 4"/>
          <p:cNvSpPr txBox="1"/>
          <p:nvPr/>
        </p:nvSpPr>
        <p:spPr>
          <a:xfrm>
            <a:off x="793630" y="3466948"/>
            <a:ext cx="1384995" cy="369332"/>
          </a:xfrm>
          <a:prstGeom prst="rect">
            <a:avLst/>
          </a:prstGeom>
          <a:noFill/>
        </p:spPr>
        <p:txBody>
          <a:bodyPr wrap="none" rtlCol="0">
            <a:spAutoFit/>
          </a:bodyPr>
          <a:lstStyle/>
          <a:p>
            <a:r>
              <a:rPr lang="fr-FR" dirty="0" err="1" smtClean="0"/>
              <a:t>whole</a:t>
            </a:r>
            <a:r>
              <a:rPr lang="fr-FR" dirty="0" smtClean="0"/>
              <a:t> image</a:t>
            </a:r>
            <a:endParaRPr lang="fr-FR" dirty="0"/>
          </a:p>
        </p:txBody>
      </p:sp>
      <p:pic>
        <p:nvPicPr>
          <p:cNvPr id="9" name="Image 8"/>
          <p:cNvPicPr>
            <a:picLocks noChangeAspect="1"/>
          </p:cNvPicPr>
          <p:nvPr/>
        </p:nvPicPr>
        <p:blipFill>
          <a:blip r:embed="rId2"/>
          <a:stretch>
            <a:fillRect/>
          </a:stretch>
        </p:blipFill>
        <p:spPr>
          <a:xfrm>
            <a:off x="7220309" y="828136"/>
            <a:ext cx="2539784" cy="2638812"/>
          </a:xfrm>
          <a:prstGeom prst="rect">
            <a:avLst/>
          </a:prstGeom>
        </p:spPr>
      </p:pic>
      <p:sp>
        <p:nvSpPr>
          <p:cNvPr id="10" name="ZoneTexte 9"/>
          <p:cNvSpPr txBox="1"/>
          <p:nvPr/>
        </p:nvSpPr>
        <p:spPr>
          <a:xfrm>
            <a:off x="3691046" y="3466948"/>
            <a:ext cx="620683" cy="369332"/>
          </a:xfrm>
          <a:prstGeom prst="rect">
            <a:avLst/>
          </a:prstGeom>
          <a:noFill/>
        </p:spPr>
        <p:txBody>
          <a:bodyPr wrap="none" rtlCol="0">
            <a:spAutoFit/>
          </a:bodyPr>
          <a:lstStyle/>
          <a:p>
            <a:r>
              <a:rPr lang="fr-FR" dirty="0" smtClean="0"/>
              <a:t>cell1</a:t>
            </a:r>
            <a:endParaRPr lang="fr-FR" dirty="0"/>
          </a:p>
        </p:txBody>
      </p:sp>
      <p:sp>
        <p:nvSpPr>
          <p:cNvPr id="12" name="ZoneTexte 11"/>
          <p:cNvSpPr txBox="1"/>
          <p:nvPr/>
        </p:nvSpPr>
        <p:spPr>
          <a:xfrm>
            <a:off x="774899" y="6333765"/>
            <a:ext cx="620683" cy="369332"/>
          </a:xfrm>
          <a:prstGeom prst="rect">
            <a:avLst/>
          </a:prstGeom>
          <a:noFill/>
        </p:spPr>
        <p:txBody>
          <a:bodyPr wrap="none" rtlCol="0">
            <a:spAutoFit/>
          </a:bodyPr>
          <a:lstStyle/>
          <a:p>
            <a:r>
              <a:rPr lang="fr-FR" dirty="0" smtClean="0"/>
              <a:t>cell2</a:t>
            </a:r>
            <a:endParaRPr lang="fr-FR" dirty="0"/>
          </a:p>
        </p:txBody>
      </p:sp>
      <p:sp>
        <p:nvSpPr>
          <p:cNvPr id="14" name="ZoneTexte 13"/>
          <p:cNvSpPr txBox="1"/>
          <p:nvPr/>
        </p:nvSpPr>
        <p:spPr>
          <a:xfrm>
            <a:off x="3791268" y="6333765"/>
            <a:ext cx="620683" cy="369332"/>
          </a:xfrm>
          <a:prstGeom prst="rect">
            <a:avLst/>
          </a:prstGeom>
          <a:noFill/>
        </p:spPr>
        <p:txBody>
          <a:bodyPr wrap="none" rtlCol="0">
            <a:spAutoFit/>
          </a:bodyPr>
          <a:lstStyle/>
          <a:p>
            <a:r>
              <a:rPr lang="fr-FR" dirty="0" smtClean="0"/>
              <a:t>cell3</a:t>
            </a:r>
            <a:endParaRPr lang="fr-FR" dirty="0"/>
          </a:p>
        </p:txBody>
      </p:sp>
      <p:sp>
        <p:nvSpPr>
          <p:cNvPr id="17" name="Ellipse 16"/>
          <p:cNvSpPr/>
          <p:nvPr/>
        </p:nvSpPr>
        <p:spPr>
          <a:xfrm>
            <a:off x="972357" y="1401348"/>
            <a:ext cx="1066353" cy="746194"/>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p:cNvSpPr/>
          <p:nvPr/>
        </p:nvSpPr>
        <p:spPr>
          <a:xfrm>
            <a:off x="658166" y="1028251"/>
            <a:ext cx="609918" cy="340384"/>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p:cNvSpPr/>
          <p:nvPr/>
        </p:nvSpPr>
        <p:spPr>
          <a:xfrm>
            <a:off x="3878774" y="4303944"/>
            <a:ext cx="1066353" cy="746194"/>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3" name="Connecteur droit avec flèche 22"/>
          <p:cNvCxnSpPr/>
          <p:nvPr/>
        </p:nvCxnSpPr>
        <p:spPr>
          <a:xfrm flipH="1">
            <a:off x="4120972" y="4677041"/>
            <a:ext cx="199384" cy="267419"/>
          </a:xfrm>
          <a:prstGeom prst="straightConnector1">
            <a:avLst/>
          </a:prstGeom>
          <a:ln w="28575">
            <a:solidFill>
              <a:schemeClr val="bg1"/>
            </a:solidFill>
            <a:headEnd type="triangle"/>
            <a:tailEnd type="triangle"/>
          </a:ln>
        </p:spPr>
        <p:style>
          <a:lnRef idx="3">
            <a:schemeClr val="accent4"/>
          </a:lnRef>
          <a:fillRef idx="0">
            <a:schemeClr val="accent4"/>
          </a:fillRef>
          <a:effectRef idx="2">
            <a:schemeClr val="accent4"/>
          </a:effectRef>
          <a:fontRef idx="minor">
            <a:schemeClr val="tx1"/>
          </a:fontRef>
        </p:style>
      </p:cxnSp>
      <p:sp>
        <p:nvSpPr>
          <p:cNvPr id="24" name="ZoneTexte 23"/>
          <p:cNvSpPr txBox="1"/>
          <p:nvPr/>
        </p:nvSpPr>
        <p:spPr>
          <a:xfrm>
            <a:off x="4220664" y="4683770"/>
            <a:ext cx="669008" cy="369332"/>
          </a:xfrm>
          <a:prstGeom prst="rect">
            <a:avLst/>
          </a:prstGeom>
          <a:noFill/>
        </p:spPr>
        <p:txBody>
          <a:bodyPr wrap="square" rtlCol="0">
            <a:spAutoFit/>
          </a:bodyPr>
          <a:lstStyle/>
          <a:p>
            <a:r>
              <a:rPr lang="fr-FR" dirty="0" smtClean="0">
                <a:solidFill>
                  <a:schemeClr val="bg1"/>
                </a:solidFill>
              </a:rPr>
              <a:t>bruit</a:t>
            </a:r>
            <a:endParaRPr lang="fr-FR" dirty="0">
              <a:solidFill>
                <a:schemeClr val="bg1"/>
              </a:solidFill>
            </a:endParaRPr>
          </a:p>
        </p:txBody>
      </p:sp>
      <p:pic>
        <p:nvPicPr>
          <p:cNvPr id="16" name="Image 15"/>
          <p:cNvPicPr>
            <a:picLocks noChangeAspect="1"/>
          </p:cNvPicPr>
          <p:nvPr/>
        </p:nvPicPr>
        <p:blipFill>
          <a:blip r:embed="rId3"/>
          <a:stretch>
            <a:fillRect/>
          </a:stretch>
        </p:blipFill>
        <p:spPr>
          <a:xfrm>
            <a:off x="3338312" y="3869168"/>
            <a:ext cx="2495550" cy="2495550"/>
          </a:xfrm>
          <a:prstGeom prst="rect">
            <a:avLst/>
          </a:prstGeom>
        </p:spPr>
      </p:pic>
      <p:pic>
        <p:nvPicPr>
          <p:cNvPr id="18" name="Image 17"/>
          <p:cNvPicPr>
            <a:picLocks noChangeAspect="1"/>
          </p:cNvPicPr>
          <p:nvPr/>
        </p:nvPicPr>
        <p:blipFill>
          <a:blip r:embed="rId4"/>
          <a:stretch>
            <a:fillRect/>
          </a:stretch>
        </p:blipFill>
        <p:spPr>
          <a:xfrm>
            <a:off x="483908" y="822125"/>
            <a:ext cx="2619375" cy="2486025"/>
          </a:xfrm>
          <a:prstGeom prst="rect">
            <a:avLst/>
          </a:prstGeom>
        </p:spPr>
      </p:pic>
      <p:pic>
        <p:nvPicPr>
          <p:cNvPr id="22" name="Image 21"/>
          <p:cNvPicPr>
            <a:picLocks noChangeAspect="1"/>
          </p:cNvPicPr>
          <p:nvPr/>
        </p:nvPicPr>
        <p:blipFill>
          <a:blip r:embed="rId5"/>
          <a:stretch>
            <a:fillRect/>
          </a:stretch>
        </p:blipFill>
        <p:spPr>
          <a:xfrm>
            <a:off x="518474" y="3828690"/>
            <a:ext cx="2543175" cy="2505075"/>
          </a:xfrm>
          <a:prstGeom prst="rect">
            <a:avLst/>
          </a:prstGeom>
        </p:spPr>
      </p:pic>
      <p:pic>
        <p:nvPicPr>
          <p:cNvPr id="25" name="Image 24"/>
          <p:cNvPicPr>
            <a:picLocks noChangeAspect="1"/>
          </p:cNvPicPr>
          <p:nvPr/>
        </p:nvPicPr>
        <p:blipFill>
          <a:blip r:embed="rId6"/>
          <a:stretch>
            <a:fillRect/>
          </a:stretch>
        </p:blipFill>
        <p:spPr>
          <a:xfrm>
            <a:off x="3197855" y="869457"/>
            <a:ext cx="2714625" cy="2533650"/>
          </a:xfrm>
          <a:prstGeom prst="rect">
            <a:avLst/>
          </a:prstGeom>
        </p:spPr>
      </p:pic>
    </p:spTree>
    <p:extLst>
      <p:ext uri="{BB962C8B-B14F-4D97-AF65-F5344CB8AC3E}">
        <p14:creationId xmlns:p14="http://schemas.microsoft.com/office/powerpoint/2010/main" val="28477356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pic>
        <p:nvPicPr>
          <p:cNvPr id="4" name="Image 3"/>
          <p:cNvPicPr>
            <a:picLocks noChangeAspect="1"/>
          </p:cNvPicPr>
          <p:nvPr/>
        </p:nvPicPr>
        <p:blipFill>
          <a:blip r:embed="rId2"/>
          <a:stretch>
            <a:fillRect/>
          </a:stretch>
        </p:blipFill>
        <p:spPr>
          <a:xfrm>
            <a:off x="356648" y="1239044"/>
            <a:ext cx="4905375" cy="5524500"/>
          </a:xfrm>
          <a:prstGeom prst="rect">
            <a:avLst/>
          </a:prstGeom>
        </p:spPr>
      </p:pic>
      <p:sp>
        <p:nvSpPr>
          <p:cNvPr id="5" name="ZoneTexte 4"/>
          <p:cNvSpPr txBox="1"/>
          <p:nvPr/>
        </p:nvSpPr>
        <p:spPr>
          <a:xfrm>
            <a:off x="6271404" y="1897811"/>
            <a:ext cx="1673524" cy="646331"/>
          </a:xfrm>
          <a:prstGeom prst="rect">
            <a:avLst/>
          </a:prstGeom>
          <a:noFill/>
        </p:spPr>
        <p:txBody>
          <a:bodyPr wrap="square" rtlCol="0">
            <a:spAutoFit/>
          </a:bodyPr>
          <a:lstStyle/>
          <a:p>
            <a:r>
              <a:rPr lang="fr-FR" dirty="0" smtClean="0"/>
              <a:t>Pearson= 0,37</a:t>
            </a:r>
          </a:p>
          <a:p>
            <a:endParaRPr lang="fr-FR" dirty="0"/>
          </a:p>
        </p:txBody>
      </p:sp>
    </p:spTree>
    <p:extLst>
      <p:ext uri="{BB962C8B-B14F-4D97-AF65-F5344CB8AC3E}">
        <p14:creationId xmlns:p14="http://schemas.microsoft.com/office/powerpoint/2010/main" val="9263850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Image 3"/>
          <p:cNvPicPr>
            <a:picLocks noChangeAspect="1"/>
          </p:cNvPicPr>
          <p:nvPr/>
        </p:nvPicPr>
        <p:blipFill>
          <a:blip r:embed="rId2"/>
          <a:stretch>
            <a:fillRect/>
          </a:stretch>
        </p:blipFill>
        <p:spPr>
          <a:xfrm>
            <a:off x="643387" y="1342544"/>
            <a:ext cx="4403066" cy="5165135"/>
          </a:xfrm>
          <a:prstGeom prst="rect">
            <a:avLst/>
          </a:prstGeom>
        </p:spPr>
      </p:pic>
      <p:pic>
        <p:nvPicPr>
          <p:cNvPr id="5" name="Image 4"/>
          <p:cNvPicPr>
            <a:picLocks noChangeAspect="1"/>
          </p:cNvPicPr>
          <p:nvPr/>
        </p:nvPicPr>
        <p:blipFill>
          <a:blip r:embed="rId3"/>
          <a:stretch>
            <a:fillRect/>
          </a:stretch>
        </p:blipFill>
        <p:spPr>
          <a:xfrm>
            <a:off x="9785016" y="-122059"/>
            <a:ext cx="2294121" cy="2299929"/>
          </a:xfrm>
          <a:prstGeom prst="rect">
            <a:avLst/>
          </a:prstGeom>
        </p:spPr>
      </p:pic>
      <p:sp>
        <p:nvSpPr>
          <p:cNvPr id="6" name="ZoneTexte 5"/>
          <p:cNvSpPr txBox="1"/>
          <p:nvPr/>
        </p:nvSpPr>
        <p:spPr>
          <a:xfrm>
            <a:off x="6271404" y="1897811"/>
            <a:ext cx="1673524" cy="1200329"/>
          </a:xfrm>
          <a:prstGeom prst="rect">
            <a:avLst/>
          </a:prstGeom>
          <a:noFill/>
        </p:spPr>
        <p:txBody>
          <a:bodyPr wrap="square" rtlCol="0">
            <a:spAutoFit/>
          </a:bodyPr>
          <a:lstStyle/>
          <a:p>
            <a:r>
              <a:rPr lang="fr-FR" dirty="0" smtClean="0"/>
              <a:t>Cell1  : -0,06</a:t>
            </a:r>
          </a:p>
          <a:p>
            <a:r>
              <a:rPr lang="fr-FR" dirty="0" err="1" smtClean="0"/>
              <a:t>Cell</a:t>
            </a:r>
            <a:r>
              <a:rPr lang="fr-FR" dirty="0" smtClean="0"/>
              <a:t> 2 : 0,20</a:t>
            </a:r>
          </a:p>
          <a:p>
            <a:r>
              <a:rPr lang="fr-FR" dirty="0" err="1" smtClean="0"/>
              <a:t>Cell</a:t>
            </a:r>
            <a:r>
              <a:rPr lang="fr-FR" dirty="0" smtClean="0"/>
              <a:t> 3 : 0,63</a:t>
            </a:r>
          </a:p>
          <a:p>
            <a:endParaRPr lang="fr-FR" dirty="0"/>
          </a:p>
        </p:txBody>
      </p:sp>
    </p:spTree>
    <p:extLst>
      <p:ext uri="{BB962C8B-B14F-4D97-AF65-F5344CB8AC3E}">
        <p14:creationId xmlns:p14="http://schemas.microsoft.com/office/powerpoint/2010/main" val="13176829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Influence du bruit</a:t>
            </a:r>
            <a:endParaRPr lang="fr-FR" dirty="0"/>
          </a:p>
        </p:txBody>
      </p:sp>
      <p:sp>
        <p:nvSpPr>
          <p:cNvPr id="3" name="Espace réservé du contenu 2"/>
          <p:cNvSpPr>
            <a:spLocks noGrp="1"/>
          </p:cNvSpPr>
          <p:nvPr>
            <p:ph idx="1"/>
          </p:nvPr>
        </p:nvSpPr>
        <p:spPr/>
        <p:txBody>
          <a:bodyPr/>
          <a:lstStyle/>
          <a:p>
            <a:r>
              <a:rPr lang="fr-FR" dirty="0" err="1" smtClean="0"/>
              <a:t>Demonstration</a:t>
            </a:r>
            <a:r>
              <a:rPr lang="fr-FR" dirty="0" smtClean="0"/>
              <a:t> sur images </a:t>
            </a:r>
            <a:r>
              <a:rPr lang="fr-FR" dirty="0" err="1" smtClean="0"/>
              <a:t>bruitee</a:t>
            </a:r>
            <a:r>
              <a:rPr lang="fr-FR" dirty="0" smtClean="0"/>
              <a:t> ++ (SNR cell3 =2,47; SNR cell2= 1,46; SNR </a:t>
            </a:r>
            <a:r>
              <a:rPr lang="fr-FR" dirty="0" err="1" smtClean="0"/>
              <a:t>Cell</a:t>
            </a:r>
            <a:r>
              <a:rPr lang="fr-FR" dirty="0" smtClean="0"/>
              <a:t> 1= 1,54), sans flou donc autour de valeur unique</a:t>
            </a:r>
            <a:endParaRPr lang="fr-FR" dirty="0"/>
          </a:p>
        </p:txBody>
      </p:sp>
      <p:pic>
        <p:nvPicPr>
          <p:cNvPr id="4" name="Image 3"/>
          <p:cNvPicPr>
            <a:picLocks noChangeAspect="1"/>
          </p:cNvPicPr>
          <p:nvPr/>
        </p:nvPicPr>
        <p:blipFill>
          <a:blip r:embed="rId2"/>
          <a:stretch>
            <a:fillRect/>
          </a:stretch>
        </p:blipFill>
        <p:spPr>
          <a:xfrm>
            <a:off x="4942933" y="2527538"/>
            <a:ext cx="3642343" cy="3784361"/>
          </a:xfrm>
          <a:prstGeom prst="rect">
            <a:avLst/>
          </a:prstGeom>
        </p:spPr>
      </p:pic>
      <p:pic>
        <p:nvPicPr>
          <p:cNvPr id="5" name="Image 4"/>
          <p:cNvPicPr>
            <a:picLocks noChangeAspect="1"/>
          </p:cNvPicPr>
          <p:nvPr/>
        </p:nvPicPr>
        <p:blipFill>
          <a:blip r:embed="rId3"/>
          <a:stretch>
            <a:fillRect/>
          </a:stretch>
        </p:blipFill>
        <p:spPr>
          <a:xfrm>
            <a:off x="907301" y="2774921"/>
            <a:ext cx="3408873" cy="3402042"/>
          </a:xfrm>
          <a:prstGeom prst="rect">
            <a:avLst/>
          </a:prstGeom>
        </p:spPr>
      </p:pic>
    </p:spTree>
    <p:extLst>
      <p:ext uri="{BB962C8B-B14F-4D97-AF65-F5344CB8AC3E}">
        <p14:creationId xmlns:p14="http://schemas.microsoft.com/office/powerpoint/2010/main" val="23546371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0834" y="-109328"/>
            <a:ext cx="10515600" cy="1325563"/>
          </a:xfrm>
        </p:spPr>
        <p:txBody>
          <a:bodyPr/>
          <a:lstStyle/>
          <a:p>
            <a:r>
              <a:rPr lang="fr-FR" dirty="0" err="1" smtClean="0"/>
              <a:t>Cytofluorograph</a:t>
            </a:r>
            <a:r>
              <a:rPr lang="fr-FR" dirty="0" smtClean="0"/>
              <a:t> </a:t>
            </a:r>
            <a:r>
              <a:rPr lang="fr-FR" dirty="0" err="1" smtClean="0"/>
              <a:t>denoised</a:t>
            </a:r>
            <a:endParaRPr lang="fr-FR" dirty="0"/>
          </a:p>
        </p:txBody>
      </p:sp>
      <p:sp>
        <p:nvSpPr>
          <p:cNvPr id="5" name="ZoneTexte 4"/>
          <p:cNvSpPr txBox="1"/>
          <p:nvPr/>
        </p:nvSpPr>
        <p:spPr>
          <a:xfrm>
            <a:off x="793630" y="3466948"/>
            <a:ext cx="1384995" cy="369332"/>
          </a:xfrm>
          <a:prstGeom prst="rect">
            <a:avLst/>
          </a:prstGeom>
          <a:noFill/>
        </p:spPr>
        <p:txBody>
          <a:bodyPr wrap="none" rtlCol="0">
            <a:spAutoFit/>
          </a:bodyPr>
          <a:lstStyle/>
          <a:p>
            <a:r>
              <a:rPr lang="fr-FR" dirty="0" err="1" smtClean="0"/>
              <a:t>whole</a:t>
            </a:r>
            <a:r>
              <a:rPr lang="fr-FR" dirty="0" smtClean="0"/>
              <a:t> image</a:t>
            </a:r>
            <a:endParaRPr lang="fr-FR" dirty="0"/>
          </a:p>
        </p:txBody>
      </p:sp>
      <p:pic>
        <p:nvPicPr>
          <p:cNvPr id="7" name="Image 6"/>
          <p:cNvPicPr>
            <a:picLocks noChangeAspect="1"/>
          </p:cNvPicPr>
          <p:nvPr/>
        </p:nvPicPr>
        <p:blipFill>
          <a:blip r:embed="rId2"/>
          <a:stretch>
            <a:fillRect/>
          </a:stretch>
        </p:blipFill>
        <p:spPr>
          <a:xfrm>
            <a:off x="419683" y="845357"/>
            <a:ext cx="2476500" cy="2505075"/>
          </a:xfrm>
          <a:prstGeom prst="rect">
            <a:avLst/>
          </a:prstGeom>
        </p:spPr>
      </p:pic>
      <p:pic>
        <p:nvPicPr>
          <p:cNvPr id="8" name="Image 7"/>
          <p:cNvPicPr>
            <a:picLocks noChangeAspect="1"/>
          </p:cNvPicPr>
          <p:nvPr/>
        </p:nvPicPr>
        <p:blipFill>
          <a:blip r:embed="rId3"/>
          <a:stretch>
            <a:fillRect/>
          </a:stretch>
        </p:blipFill>
        <p:spPr>
          <a:xfrm>
            <a:off x="3367447" y="899767"/>
            <a:ext cx="2524125" cy="2495550"/>
          </a:xfrm>
          <a:prstGeom prst="rect">
            <a:avLst/>
          </a:prstGeom>
        </p:spPr>
      </p:pic>
      <p:pic>
        <p:nvPicPr>
          <p:cNvPr id="9" name="Image 8"/>
          <p:cNvPicPr>
            <a:picLocks noChangeAspect="1"/>
          </p:cNvPicPr>
          <p:nvPr/>
        </p:nvPicPr>
        <p:blipFill>
          <a:blip r:embed="rId4"/>
          <a:stretch>
            <a:fillRect/>
          </a:stretch>
        </p:blipFill>
        <p:spPr>
          <a:xfrm>
            <a:off x="7220309" y="828136"/>
            <a:ext cx="2539784" cy="2638812"/>
          </a:xfrm>
          <a:prstGeom prst="rect">
            <a:avLst/>
          </a:prstGeom>
        </p:spPr>
      </p:pic>
      <p:sp>
        <p:nvSpPr>
          <p:cNvPr id="10" name="ZoneTexte 9"/>
          <p:cNvSpPr txBox="1"/>
          <p:nvPr/>
        </p:nvSpPr>
        <p:spPr>
          <a:xfrm>
            <a:off x="3691046" y="3466948"/>
            <a:ext cx="620683" cy="369332"/>
          </a:xfrm>
          <a:prstGeom prst="rect">
            <a:avLst/>
          </a:prstGeom>
          <a:noFill/>
        </p:spPr>
        <p:txBody>
          <a:bodyPr wrap="none" rtlCol="0">
            <a:spAutoFit/>
          </a:bodyPr>
          <a:lstStyle/>
          <a:p>
            <a:r>
              <a:rPr lang="fr-FR" dirty="0" smtClean="0"/>
              <a:t>cell1</a:t>
            </a:r>
            <a:endParaRPr lang="fr-FR" dirty="0"/>
          </a:p>
        </p:txBody>
      </p:sp>
      <p:pic>
        <p:nvPicPr>
          <p:cNvPr id="11" name="Image 10"/>
          <p:cNvPicPr>
            <a:picLocks noChangeAspect="1"/>
          </p:cNvPicPr>
          <p:nvPr/>
        </p:nvPicPr>
        <p:blipFill>
          <a:blip r:embed="rId5"/>
          <a:stretch>
            <a:fillRect/>
          </a:stretch>
        </p:blipFill>
        <p:spPr>
          <a:xfrm>
            <a:off x="436224" y="3898386"/>
            <a:ext cx="2495550" cy="2457450"/>
          </a:xfrm>
          <a:prstGeom prst="rect">
            <a:avLst/>
          </a:prstGeom>
        </p:spPr>
      </p:pic>
      <p:sp>
        <p:nvSpPr>
          <p:cNvPr id="12" name="ZoneTexte 11"/>
          <p:cNvSpPr txBox="1"/>
          <p:nvPr/>
        </p:nvSpPr>
        <p:spPr>
          <a:xfrm>
            <a:off x="774899" y="6333765"/>
            <a:ext cx="620683" cy="369332"/>
          </a:xfrm>
          <a:prstGeom prst="rect">
            <a:avLst/>
          </a:prstGeom>
          <a:noFill/>
        </p:spPr>
        <p:txBody>
          <a:bodyPr wrap="none" rtlCol="0">
            <a:spAutoFit/>
          </a:bodyPr>
          <a:lstStyle/>
          <a:p>
            <a:r>
              <a:rPr lang="fr-FR" dirty="0" smtClean="0"/>
              <a:t>cell2</a:t>
            </a:r>
            <a:endParaRPr lang="fr-FR" dirty="0"/>
          </a:p>
        </p:txBody>
      </p:sp>
      <p:pic>
        <p:nvPicPr>
          <p:cNvPr id="13" name="Image 12"/>
          <p:cNvPicPr>
            <a:picLocks noChangeAspect="1"/>
          </p:cNvPicPr>
          <p:nvPr/>
        </p:nvPicPr>
        <p:blipFill>
          <a:blip r:embed="rId6"/>
          <a:stretch>
            <a:fillRect/>
          </a:stretch>
        </p:blipFill>
        <p:spPr>
          <a:xfrm>
            <a:off x="3396021" y="3885840"/>
            <a:ext cx="2466975" cy="2447925"/>
          </a:xfrm>
          <a:prstGeom prst="rect">
            <a:avLst/>
          </a:prstGeom>
        </p:spPr>
      </p:pic>
      <p:sp>
        <p:nvSpPr>
          <p:cNvPr id="14" name="ZoneTexte 13"/>
          <p:cNvSpPr txBox="1"/>
          <p:nvPr/>
        </p:nvSpPr>
        <p:spPr>
          <a:xfrm>
            <a:off x="3791268" y="6333765"/>
            <a:ext cx="620683" cy="369332"/>
          </a:xfrm>
          <a:prstGeom prst="rect">
            <a:avLst/>
          </a:prstGeom>
          <a:noFill/>
        </p:spPr>
        <p:txBody>
          <a:bodyPr wrap="none" rtlCol="0">
            <a:spAutoFit/>
          </a:bodyPr>
          <a:lstStyle/>
          <a:p>
            <a:r>
              <a:rPr lang="fr-FR" dirty="0" smtClean="0"/>
              <a:t>cell3</a:t>
            </a:r>
            <a:endParaRPr lang="fr-FR" dirty="0"/>
          </a:p>
        </p:txBody>
      </p:sp>
      <p:sp>
        <p:nvSpPr>
          <p:cNvPr id="17" name="Ellipse 16"/>
          <p:cNvSpPr/>
          <p:nvPr/>
        </p:nvSpPr>
        <p:spPr>
          <a:xfrm>
            <a:off x="972357" y="1401348"/>
            <a:ext cx="1066353" cy="746194"/>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p:cNvSpPr/>
          <p:nvPr/>
        </p:nvSpPr>
        <p:spPr>
          <a:xfrm>
            <a:off x="658166" y="1028251"/>
            <a:ext cx="609918" cy="340384"/>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p:cNvSpPr/>
          <p:nvPr/>
        </p:nvSpPr>
        <p:spPr>
          <a:xfrm>
            <a:off x="3878774" y="4303944"/>
            <a:ext cx="1066353" cy="746194"/>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p:cNvSpPr/>
          <p:nvPr/>
        </p:nvSpPr>
        <p:spPr>
          <a:xfrm>
            <a:off x="586280" y="4050786"/>
            <a:ext cx="609918" cy="340384"/>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3" name="Connecteur droit avec flèche 22"/>
          <p:cNvCxnSpPr/>
          <p:nvPr/>
        </p:nvCxnSpPr>
        <p:spPr>
          <a:xfrm flipH="1">
            <a:off x="4120972" y="4677041"/>
            <a:ext cx="199384" cy="267419"/>
          </a:xfrm>
          <a:prstGeom prst="straightConnector1">
            <a:avLst/>
          </a:prstGeom>
          <a:ln w="28575">
            <a:solidFill>
              <a:schemeClr val="bg1"/>
            </a:solidFill>
            <a:headEnd type="triangle"/>
            <a:tailEnd type="triangle"/>
          </a:ln>
        </p:spPr>
        <p:style>
          <a:lnRef idx="3">
            <a:schemeClr val="accent4"/>
          </a:lnRef>
          <a:fillRef idx="0">
            <a:schemeClr val="accent4"/>
          </a:fillRef>
          <a:effectRef idx="2">
            <a:schemeClr val="accent4"/>
          </a:effectRef>
          <a:fontRef idx="minor">
            <a:schemeClr val="tx1"/>
          </a:fontRef>
        </p:style>
      </p:cxnSp>
      <p:sp>
        <p:nvSpPr>
          <p:cNvPr id="24" name="ZoneTexte 23"/>
          <p:cNvSpPr txBox="1"/>
          <p:nvPr/>
        </p:nvSpPr>
        <p:spPr>
          <a:xfrm>
            <a:off x="4220664" y="4683770"/>
            <a:ext cx="669008" cy="369332"/>
          </a:xfrm>
          <a:prstGeom prst="rect">
            <a:avLst/>
          </a:prstGeom>
          <a:noFill/>
        </p:spPr>
        <p:txBody>
          <a:bodyPr wrap="square" rtlCol="0">
            <a:spAutoFit/>
          </a:bodyPr>
          <a:lstStyle/>
          <a:p>
            <a:r>
              <a:rPr lang="fr-FR" dirty="0" smtClean="0">
                <a:solidFill>
                  <a:schemeClr val="bg1"/>
                </a:solidFill>
              </a:rPr>
              <a:t>bruit</a:t>
            </a:r>
            <a:endParaRPr lang="fr-FR" dirty="0">
              <a:solidFill>
                <a:schemeClr val="bg1"/>
              </a:solidFill>
            </a:endParaRPr>
          </a:p>
        </p:txBody>
      </p:sp>
    </p:spTree>
    <p:extLst>
      <p:ext uri="{BB962C8B-B14F-4D97-AF65-F5344CB8AC3E}">
        <p14:creationId xmlns:p14="http://schemas.microsoft.com/office/powerpoint/2010/main" val="88573997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396</Words>
  <Application>Microsoft Office PowerPoint</Application>
  <PresentationFormat>Grand écran</PresentationFormat>
  <Paragraphs>51</Paragraphs>
  <Slides>13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Arial</vt:lpstr>
      <vt:lpstr>Calibri</vt:lpstr>
      <vt:lpstr>Calibri Light</vt:lpstr>
      <vt:lpstr>Thème Office</vt:lpstr>
      <vt:lpstr>Colocalisation par Intensité</vt:lpstr>
      <vt:lpstr>Qu’est ce que le PDM? </vt:lpstr>
      <vt:lpstr>QU’est ce que Pearson:</vt:lpstr>
      <vt:lpstr>Exemple de données synthétiques</vt:lpstr>
      <vt:lpstr>Cytofluorograph denoised</vt:lpstr>
      <vt:lpstr>Présentation PowerPoint</vt:lpstr>
      <vt:lpstr>Présentation PowerPoint</vt:lpstr>
      <vt:lpstr>Influence du bruit</vt:lpstr>
      <vt:lpstr>Cytofluorograph denoised</vt:lpstr>
      <vt:lpstr>Présentation PowerPoint</vt:lpstr>
      <vt:lpstr>Présentation PowerPoint</vt:lpstr>
      <vt:lpstr>With denoising before (TV regularization)</vt:lpstr>
      <vt:lpstr>With denoising before (TV regularization)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perrine Gilloteaux</dc:creator>
  <cp:lastModifiedBy>perrine Gilloteaux</cp:lastModifiedBy>
  <cp:revision>11</cp:revision>
  <dcterms:created xsi:type="dcterms:W3CDTF">2018-08-06T14:01:35Z</dcterms:created>
  <dcterms:modified xsi:type="dcterms:W3CDTF">2018-08-06T16:43:31Z</dcterms:modified>
</cp:coreProperties>
</file>