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Robo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aticon.com/fr/icone-gratuite/des-difficultes_10220890?term=difficulties&amp;page=1&amp;position=1&amp;origin=search&amp;related_id=10220890"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aticon.com/fr/icone-gratuite/joueur-contre-joueur_4099354?term=vs&amp;page=1&amp;position=16&amp;origin=search&amp;related_id=4099354"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76432988/how-to-generate-mindmap-from-chatgpt-discussion-through-chatgpt-api" TargetMode="External"/><Relationship Id="rId3" Type="http://schemas.openxmlformats.org/officeDocument/2006/relationships/hyperlink" Target="https://huggingface.co/datasets/Dzeniks/wikipedia_keywords" TargetMode="External"/><Relationship Id="rId4" Type="http://schemas.openxmlformats.org/officeDocument/2006/relationships/hyperlink" Target="https://github.com/kavgan/nlp-in-practice/blob/master/tf-idf/data/stackoverflow-data-idf.json" TargetMode="External"/><Relationship Id="rId5" Type="http://schemas.openxmlformats.org/officeDocument/2006/relationships/hyperlink" Target="https://huggingface.co/datasets/Dzeniks/wikipedia_keyword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700"/>
              <a:t>Dans le cadre de notre projet,  nous avons décidé de travailler sur une application du topic modeling qui est la détection des mots-clé, dans l’objectif de comparer les 2 modèles que sont TF-IDF et LDA.</a:t>
            </a:r>
            <a:endParaRPr sz="17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c52613db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c52613d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0"/>
              </a:spcAft>
              <a:buClr>
                <a:schemeClr val="dk1"/>
              </a:buClr>
              <a:buSzPts val="1100"/>
              <a:buFont typeface="Arial"/>
              <a:buNone/>
            </a:pPr>
            <a:r>
              <a:rPr lang="fr" sz="1600">
                <a:solidFill>
                  <a:srgbClr val="0D0D0D"/>
                </a:solidFill>
                <a:latin typeface="Times New Roman"/>
                <a:ea typeface="Times New Roman"/>
                <a:cs typeface="Times New Roman"/>
                <a:sym typeface="Times New Roman"/>
              </a:rPr>
              <a:t>En ce qui concerne la comparaison des nombre de topics correctement détectés :</a:t>
            </a:r>
            <a:endParaRPr sz="1600">
              <a:solidFill>
                <a:srgbClr val="0D0D0D"/>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Clr>
                <a:schemeClr val="dk1"/>
              </a:buClr>
              <a:buSzPts val="1100"/>
              <a:buFont typeface="Arial"/>
              <a:buNone/>
            </a:pPr>
            <a:r>
              <a:rPr lang="fr" sz="1600">
                <a:solidFill>
                  <a:srgbClr val="0D0D0D"/>
                </a:solidFill>
                <a:latin typeface="Times New Roman"/>
                <a:ea typeface="Times New Roman"/>
                <a:cs typeface="Times New Roman"/>
                <a:sym typeface="Times New Roman"/>
              </a:rPr>
              <a:t>Ces mesurent leur capacité à extraire des mots-clés pertinents parmi tous ceux de référence dans les données. En d'autres termes, ils indiquent quelle proportion des mots-clés extraits par chaque modèle correspond aux mots-clés pertinents dans les données. Un ratio plus élevé suggère que le modèle a extrait un pourcentage plus important de mots-clés pertinents, ce qui est généralement considéré comme un signe de performance positive.</a:t>
            </a:r>
            <a:endParaRPr sz="1600">
              <a:solidFill>
                <a:srgbClr val="0D0D0D"/>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Clr>
                <a:schemeClr val="dk1"/>
              </a:buClr>
              <a:buSzPts val="1100"/>
              <a:buFont typeface="Arial"/>
              <a:buNone/>
            </a:pPr>
            <a:r>
              <a:rPr lang="fr" sz="1600">
                <a:solidFill>
                  <a:srgbClr val="0D0D0D"/>
                </a:solidFill>
                <a:latin typeface="Times New Roman"/>
                <a:ea typeface="Times New Roman"/>
                <a:cs typeface="Times New Roman"/>
                <a:sym typeface="Times New Roman"/>
              </a:rPr>
              <a:t>Pour l'ensemble de données StackOverflow, le pourcentage de correspondance total entre les mots-clés extraits par les modèles et les mots-clés de référence est de 14,34% pour LDA et de 20,09% pour TF-IDF. Cela suggère que TF-IDF tend à obtenir une meilleure correspondance avec les mots-clés de référence dans cet ensemble de données, indiquant une meilleure performance de TF-IDF dans l'extraction de mots-clés pertinents par rapport à LDA.</a:t>
            </a:r>
            <a:endParaRPr sz="1600">
              <a:solidFill>
                <a:srgbClr val="0D0D0D"/>
              </a:solidFill>
              <a:latin typeface="Times New Roman"/>
              <a:ea typeface="Times New Roman"/>
              <a:cs typeface="Times New Roman"/>
              <a:sym typeface="Times New Roman"/>
            </a:endParaRPr>
          </a:p>
          <a:p>
            <a:pPr indent="0" lvl="0" marL="0" rtl="0" algn="just">
              <a:lnSpc>
                <a:spcPct val="115000"/>
              </a:lnSpc>
              <a:spcBef>
                <a:spcPts val="1500"/>
              </a:spcBef>
              <a:spcAft>
                <a:spcPts val="1500"/>
              </a:spcAft>
              <a:buNone/>
            </a:pPr>
            <a:r>
              <a:rPr lang="fr" sz="1600">
                <a:solidFill>
                  <a:srgbClr val="0D0D0D"/>
                </a:solidFill>
                <a:latin typeface="Times New Roman"/>
                <a:ea typeface="Times New Roman"/>
                <a:cs typeface="Times New Roman"/>
                <a:sym typeface="Times New Roman"/>
              </a:rPr>
              <a:t>Dans l'ensemble, ces résultats confirment que TF-IDF surpasse LDA en termes de précision, de rappel et de F-mesure, notamment sur l'ensemble de données StackOverflow. Cependant, les performances des deux modèles sont plus comparables sur l'ensemble de données Wikipedia, soulignant ainsi l'importance de choisir le modèle approprié en fonction des caractéristiques spécifiques du corpus et des objectifs de l'analyse.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ae16d239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ae16d239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source de l’icône : </a:t>
            </a:r>
            <a:r>
              <a:rPr lang="fr" u="sng">
                <a:solidFill>
                  <a:schemeClr val="hlink"/>
                </a:solidFill>
                <a:hlinkClick r:id="rId2"/>
              </a:rPr>
              <a:t>https://www.flaticon.com/fr/icone-gratuite/des-difficultes_10220890?term=difficulties&amp;page=1&amp;position=1&amp;origin=search&amp;related_id=10220890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ae16d239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ae16d239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d48b9813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d48b9813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0"/>
              </a:spcAft>
              <a:buClr>
                <a:schemeClr val="dk1"/>
              </a:buClr>
              <a:buSzPts val="1100"/>
              <a:buFont typeface="Arial"/>
              <a:buNone/>
            </a:pPr>
            <a:r>
              <a:rPr lang="fr" sz="1600">
                <a:solidFill>
                  <a:srgbClr val="0D0D0D"/>
                </a:solidFill>
                <a:latin typeface="Times New Roman"/>
                <a:ea typeface="Times New Roman"/>
                <a:cs typeface="Times New Roman"/>
                <a:sym typeface="Times New Roman"/>
              </a:rPr>
              <a:t>Les résultats obtenus ont montré que le modèle TF-IDF présente généralement des performances supérieures à celles du modèle LDA. Cela peut s'expliquer par le fait que le TF-IDF se concentre spécifiquement sur l'identification des mots les plus pertinents dans un document, tandis que le LDA vise à découvrir les sujets sous-jacents dans un ensemble de documents. Ainsi, pour l'objectif de cette étude, qui était d'extraire les mots-clés d'un texte, il est logique que le TF-IDF fournisse de meilleurs résultats, étant donné sa nature axée sur l'identification des termes les plus pertinents.</a:t>
            </a:r>
            <a:endParaRPr sz="1600">
              <a:solidFill>
                <a:srgbClr val="0D0D0D"/>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Clr>
                <a:schemeClr val="dk1"/>
              </a:buClr>
              <a:buSzPts val="1100"/>
              <a:buFont typeface="Arial"/>
              <a:buNone/>
            </a:pPr>
            <a:r>
              <a:rPr lang="fr" sz="1600">
                <a:solidFill>
                  <a:srgbClr val="0D0D0D"/>
                </a:solidFill>
                <a:latin typeface="Times New Roman"/>
                <a:ea typeface="Times New Roman"/>
                <a:cs typeface="Times New Roman"/>
                <a:sym typeface="Times New Roman"/>
              </a:rPr>
              <a:t>Cependant, il est important de noter que le choix entre le TF-IDF et le LDA dépend du contexte spécifique de l'application et des objectifs de l'analyse. Dans certains cas, notamment lorsque l'on cherche à identifier les sujets principaux abordés dans un corpus de documents, le LDA peut être plus approprié en fournissant une vue d'ensemble des thèmes dominants. En revanche, si l'objectif est de mettre en évidence les mots-clés les plus saillants dans un texte individuel, le TF-IDF peut être une option plus efficace.</a:t>
            </a:r>
            <a:endParaRPr sz="1600">
              <a:solidFill>
                <a:srgbClr val="0D0D0D"/>
              </a:solidFill>
              <a:latin typeface="Times New Roman"/>
              <a:ea typeface="Times New Roman"/>
              <a:cs typeface="Times New Roman"/>
              <a:sym typeface="Times New Roman"/>
            </a:endParaRPr>
          </a:p>
          <a:p>
            <a:pPr indent="0" lvl="0" marL="0" rtl="0" algn="just">
              <a:lnSpc>
                <a:spcPct val="115000"/>
              </a:lnSpc>
              <a:spcBef>
                <a:spcPts val="1500"/>
              </a:spcBef>
              <a:spcAft>
                <a:spcPts val="1500"/>
              </a:spcAft>
              <a:buNone/>
            </a:pPr>
            <a:r>
              <a:rPr lang="fr" sz="1600">
                <a:solidFill>
                  <a:srgbClr val="0D0D0D"/>
                </a:solidFill>
                <a:latin typeface="Times New Roman"/>
                <a:ea typeface="Times New Roman"/>
                <a:cs typeface="Times New Roman"/>
                <a:sym typeface="Times New Roman"/>
              </a:rPr>
              <a:t>En conclusion, cette étude souligne l'importance de choisir le modèle de génération de mots-clés le plus approprié en fonction des exigences spécifiques de la tâche et du corpus de données. Les modèles TF-IDF et LDA offrent chacun des avantages uniques et complémentaires, et leur sélection dépendra des compromis entre précision, complexité et interprétabilité.</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ae16d239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ae16d239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fr" sz="1500"/>
              <a:t>Le topic modeling est une technique qui permet d’identifier automatiquement les sujets récurrents dans un ensemble de documents, sans avoir besoin de les catégoriser manuellement au préalable.</a:t>
            </a:r>
            <a:endParaRPr sz="1500"/>
          </a:p>
          <a:p>
            <a:pPr indent="-323850" lvl="0" marL="457200" rtl="0" algn="l">
              <a:spcBef>
                <a:spcPts val="0"/>
              </a:spcBef>
              <a:spcAft>
                <a:spcPts val="0"/>
              </a:spcAft>
              <a:buSzPts val="1500"/>
              <a:buChar char="-"/>
            </a:pPr>
            <a:r>
              <a:rPr lang="fr" sz="1500"/>
              <a:t>Cette </a:t>
            </a:r>
            <a:r>
              <a:rPr lang="fr" sz="1500"/>
              <a:t>tâche</a:t>
            </a:r>
            <a:r>
              <a:rPr lang="fr" sz="1500"/>
              <a:t> a de nombreuse application  dans divers domaines tel que la recherche d’information, le résumé automatique ou encore </a:t>
            </a:r>
            <a:r>
              <a:rPr lang="fr" sz="1500"/>
              <a:t>l'analyse</a:t>
            </a:r>
            <a:r>
              <a:rPr lang="fr" sz="1500"/>
              <a:t> des </a:t>
            </a:r>
            <a:r>
              <a:rPr lang="fr" sz="1500"/>
              <a:t>tendances.</a:t>
            </a:r>
            <a:endParaRPr sz="1500"/>
          </a:p>
          <a:p>
            <a:pPr indent="-323850" lvl="0" marL="457200" rtl="0" algn="l">
              <a:spcBef>
                <a:spcPts val="0"/>
              </a:spcBef>
              <a:spcAft>
                <a:spcPts val="0"/>
              </a:spcAft>
              <a:buSzPts val="1500"/>
              <a:buChar char="-"/>
            </a:pPr>
            <a:r>
              <a:rPr lang="fr" sz="1500"/>
              <a:t>il existe plusieurs modèle couramment utilisé pour le topic modeling dont TF-IDF et LDA dont je vais vous parler d’ici quelques instant puisque ce sont les deux modèles dont nous avons décidé de comparer pour la détection de sujet et de voir quel modèle est le plus approprié pour cette tâche.</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ae16d239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ae16d239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fr" sz="1800">
                <a:solidFill>
                  <a:schemeClr val="dk1"/>
                </a:solidFill>
              </a:rPr>
              <a:t>Tout d’abord, TF-IDF est un modèle qui permet d’identifier les mots les plus significatif d’un document par rapport à l’ensemble du corpus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fr" sz="1800">
                <a:solidFill>
                  <a:schemeClr val="dk1"/>
                </a:solidFill>
              </a:rPr>
              <a:t>Ce modèle a 2 composantes :</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fr" sz="1800">
                <a:solidFill>
                  <a:schemeClr val="dk1"/>
                </a:solidFill>
              </a:rPr>
              <a:t>TF (Term Frequency) qui calcule le nombre de fois qu'un mot apparaît dans un document spécifique. Cela nous donne une idée de l'importance de ce mot dans ce document en particulier.</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fr" sz="1800">
                <a:solidFill>
                  <a:schemeClr val="dk1"/>
                </a:solidFill>
              </a:rPr>
              <a:t>IDF (Inverse Document Frequency) qui réduit le poids des mots qui sont trop courants dans l'ensemble du corpus. </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fr" sz="1800">
                <a:solidFill>
                  <a:schemeClr val="dk1"/>
                </a:solidFill>
              </a:rPr>
              <a:t>Le score final TF-IDF est obtenu en multipliant TF par IDF.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fr" sz="1800">
                <a:solidFill>
                  <a:schemeClr val="dk1"/>
                </a:solidFill>
              </a:rPr>
              <a:t>Cette combinaison nous aide à attribuer un poids plus élevé aux mots qui sont importants dans un document spécifique tout en étant rares dans l'ensemble du corpus.</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ae16d2399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ae16d239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fr" sz="1600">
                <a:solidFill>
                  <a:schemeClr val="dk1"/>
                </a:solidFill>
              </a:rPr>
              <a:t>LDA quant à lui est un modèle </a:t>
            </a:r>
            <a:r>
              <a:rPr lang="fr" sz="1600">
                <a:solidFill>
                  <a:schemeClr val="dk1"/>
                </a:solidFill>
              </a:rPr>
              <a:t>probabiliste</a:t>
            </a:r>
            <a:r>
              <a:rPr lang="fr" sz="1600">
                <a:solidFill>
                  <a:schemeClr val="dk1"/>
                </a:solidFill>
              </a:rPr>
              <a:t>, qui permet </a:t>
            </a:r>
            <a:r>
              <a:rPr lang="fr" sz="1600">
                <a:solidFill>
                  <a:schemeClr val="dk1"/>
                </a:solidFill>
              </a:rPr>
              <a:t>d'identifier</a:t>
            </a:r>
            <a:r>
              <a:rPr lang="fr" sz="1600">
                <a:solidFill>
                  <a:schemeClr val="dk1"/>
                </a:solidFill>
              </a:rPr>
              <a:t> les groupes de mots, aussi appelé sujets, qui sont souvent utilisés ensemble dans un ensemble de documents.</a:t>
            </a:r>
            <a:endParaRPr sz="1600">
              <a:solidFill>
                <a:schemeClr val="dk1"/>
              </a:solidFill>
            </a:endParaRPr>
          </a:p>
          <a:p>
            <a:pPr indent="-381000" lvl="0" marL="457200" rtl="0" algn="just">
              <a:lnSpc>
                <a:spcPct val="150000"/>
              </a:lnSpc>
              <a:spcBef>
                <a:spcPts val="0"/>
              </a:spcBef>
              <a:spcAft>
                <a:spcPts val="0"/>
              </a:spcAft>
              <a:buSzPts val="2400"/>
              <a:buChar char="-"/>
            </a:pPr>
            <a:r>
              <a:rPr lang="fr" sz="1600">
                <a:solidFill>
                  <a:schemeClr val="dk1"/>
                </a:solidFill>
              </a:rPr>
              <a:t>Il suppose que chaque document est une combinaison de plusieurs sujets et que chaque sujet est caractérisé par une distribution de mots.</a:t>
            </a:r>
            <a:endParaRPr sz="2000">
              <a:solidFill>
                <a:schemeClr val="dk1"/>
              </a:solidFill>
            </a:endParaRPr>
          </a:p>
          <a:p>
            <a:pPr indent="-330200" lvl="0" marL="457200" rtl="0" algn="just">
              <a:lnSpc>
                <a:spcPct val="150000"/>
              </a:lnSpc>
              <a:spcBef>
                <a:spcPts val="0"/>
              </a:spcBef>
              <a:spcAft>
                <a:spcPts val="0"/>
              </a:spcAft>
              <a:buClr>
                <a:schemeClr val="dk1"/>
              </a:buClr>
              <a:buSzPts val="1600"/>
              <a:buChar char="-"/>
            </a:pPr>
            <a:r>
              <a:rPr lang="fr" sz="1600">
                <a:solidFill>
                  <a:schemeClr val="dk1"/>
                </a:solidFill>
              </a:rPr>
              <a:t>3 étapes majeures :</a:t>
            </a:r>
            <a:endParaRPr sz="1600">
              <a:solidFill>
                <a:schemeClr val="dk1"/>
              </a:solidFill>
            </a:endParaRPr>
          </a:p>
          <a:p>
            <a:pPr indent="-330200" lvl="1" marL="914400" rtl="0" algn="just">
              <a:lnSpc>
                <a:spcPct val="150000"/>
              </a:lnSpc>
              <a:spcBef>
                <a:spcPts val="0"/>
              </a:spcBef>
              <a:spcAft>
                <a:spcPts val="0"/>
              </a:spcAft>
              <a:buClr>
                <a:schemeClr val="dk1"/>
              </a:buClr>
              <a:buSzPts val="1600"/>
              <a:buChar char="-"/>
            </a:pPr>
            <a:r>
              <a:rPr lang="fr" sz="1600">
                <a:solidFill>
                  <a:schemeClr val="dk1"/>
                </a:solidFill>
              </a:rPr>
              <a:t>L’initialisation : on va choisir un nombre de sujets K à extraire du corpus, et il va être assigner aléatoirement un sujet à chaque mot du corpus.</a:t>
            </a:r>
            <a:endParaRPr sz="1600">
              <a:solidFill>
                <a:schemeClr val="dk1"/>
              </a:solidFill>
            </a:endParaRPr>
          </a:p>
          <a:p>
            <a:pPr indent="-330200" lvl="1" marL="914400" rtl="0" algn="just">
              <a:lnSpc>
                <a:spcPct val="150000"/>
              </a:lnSpc>
              <a:spcBef>
                <a:spcPts val="0"/>
              </a:spcBef>
              <a:spcAft>
                <a:spcPts val="0"/>
              </a:spcAft>
              <a:buClr>
                <a:schemeClr val="dk1"/>
              </a:buClr>
              <a:buSzPts val="1600"/>
              <a:buChar char="-"/>
            </a:pPr>
            <a:r>
              <a:rPr lang="fr" sz="1600">
                <a:solidFill>
                  <a:schemeClr val="dk1"/>
                </a:solidFill>
              </a:rPr>
              <a:t>L’assignation de sujets : Pour chaque mot dans un document on va </a:t>
            </a:r>
            <a:r>
              <a:rPr lang="fr" sz="1600">
                <a:solidFill>
                  <a:schemeClr val="dk1"/>
                </a:solidFill>
              </a:rPr>
              <a:t>calculer</a:t>
            </a:r>
            <a:r>
              <a:rPr lang="fr" sz="1600">
                <a:solidFill>
                  <a:schemeClr val="dk1"/>
                </a:solidFill>
              </a:rPr>
              <a:t> la </a:t>
            </a:r>
            <a:r>
              <a:rPr lang="fr" sz="1600">
                <a:solidFill>
                  <a:schemeClr val="dk1"/>
                </a:solidFill>
              </a:rPr>
              <a:t>probabilité</a:t>
            </a:r>
            <a:r>
              <a:rPr lang="fr" sz="1600">
                <a:solidFill>
                  <a:schemeClr val="dk1"/>
                </a:solidFill>
              </a:rPr>
              <a:t> qu’il appartienne à un sujet donné et on va utiliser la méthode d’échantillonnage de Gibbs Sampling pour affiner la distribution des mots aux sujets.</a:t>
            </a:r>
            <a:endParaRPr sz="1600">
              <a:solidFill>
                <a:schemeClr val="dk1"/>
              </a:solidFill>
            </a:endParaRPr>
          </a:p>
          <a:p>
            <a:pPr indent="-330200" lvl="1" marL="914400" rtl="0" algn="just">
              <a:lnSpc>
                <a:spcPct val="150000"/>
              </a:lnSpc>
              <a:spcBef>
                <a:spcPts val="0"/>
              </a:spcBef>
              <a:spcAft>
                <a:spcPts val="0"/>
              </a:spcAft>
              <a:buClr>
                <a:schemeClr val="dk1"/>
              </a:buClr>
              <a:buSzPts val="1600"/>
              <a:buChar char="-"/>
            </a:pPr>
            <a:r>
              <a:rPr lang="fr" sz="1600">
                <a:solidFill>
                  <a:schemeClr val="dk1"/>
                </a:solidFill>
              </a:rPr>
              <a:t>La convergence : qui va répéter le processus d’assignation jusqu’à ce que la répartition des mots dans les sujets se stabilise.</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fr" sz="1600">
                <a:solidFill>
                  <a:schemeClr val="dk1"/>
                </a:solidFill>
              </a:rPr>
              <a:t>Le modèle LDA va ainsi produire des distribution de probabilités pour chaque terme par sujet et chaque sujet par document, révélant les thèmes principaux du corpus.</a:t>
            </a:r>
            <a:endParaRPr sz="16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b5557500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b5557500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source de l’icône “vs” : </a:t>
            </a:r>
            <a:r>
              <a:rPr lang="fr" u="sng">
                <a:solidFill>
                  <a:schemeClr val="hlink"/>
                </a:solidFill>
                <a:hlinkClick r:id="rId2"/>
              </a:rPr>
              <a:t>https://www.flaticon.com/fr/icone-gratuite/joueur-contre-joueur_4099354?term=vs&amp;page=1&amp;position=16&amp;origin=search&amp;related_id=4099354</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b5557500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b5557500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source de l’extrait du corpus de stackoverflow : </a:t>
            </a:r>
            <a:r>
              <a:rPr lang="fr" u="sng">
                <a:solidFill>
                  <a:schemeClr val="hlink"/>
                </a:solidFill>
                <a:hlinkClick r:id="rId2"/>
              </a:rPr>
              <a:t>https://stackoverflow.com/questions/76432988/how-to-generate-mindmap-from-chatgpt-discussion-through-chatgpt-api</a:t>
            </a:r>
            <a:endParaRPr/>
          </a:p>
          <a:p>
            <a:pPr indent="0" lvl="0" marL="0" rtl="0" algn="l">
              <a:spcBef>
                <a:spcPts val="0"/>
              </a:spcBef>
              <a:spcAft>
                <a:spcPts val="0"/>
              </a:spcAft>
              <a:buClr>
                <a:schemeClr val="dk1"/>
              </a:buClr>
              <a:buSzPts val="1100"/>
              <a:buFont typeface="Arial"/>
              <a:buNone/>
            </a:pPr>
            <a:r>
              <a:rPr lang="fr">
                <a:solidFill>
                  <a:schemeClr val="dk1"/>
                </a:solidFill>
              </a:rPr>
              <a:t>source de l’extrait du corpus de wikipedia : </a:t>
            </a:r>
            <a:r>
              <a:rPr lang="fr" u="sng">
                <a:solidFill>
                  <a:schemeClr val="hlink"/>
                </a:solidFill>
                <a:hlinkClick r:id="rId3"/>
              </a:rPr>
              <a:t>https://huggingface.co/datasets/Dzeniks/wikipedia_keywords</a:t>
            </a:r>
            <a:endParaRPr/>
          </a:p>
          <a:p>
            <a:pPr indent="0" lvl="0" marL="0" rtl="0" algn="l">
              <a:spcBef>
                <a:spcPts val="0"/>
              </a:spcBef>
              <a:spcAft>
                <a:spcPts val="0"/>
              </a:spcAft>
              <a:buNone/>
            </a:pPr>
            <a:r>
              <a:rPr lang="fr"/>
              <a:t>lien vers le corpus de stackoverflow : </a:t>
            </a:r>
            <a:r>
              <a:rPr lang="fr" u="sng">
                <a:solidFill>
                  <a:srgbClr val="1155CC"/>
                </a:solidFill>
                <a:hlinkClick r:id="rId4">
                  <a:extLst>
                    <a:ext uri="{A12FA001-AC4F-418D-AE19-62706E023703}">
                      <ahyp:hlinkClr val="tx"/>
                    </a:ext>
                  </a:extLst>
                </a:hlinkClick>
              </a:rPr>
              <a:t>https://github.com/kavgan/nlp-in-practice/blob/master/tf-idf/data/stackoverflow-data-idf.json</a:t>
            </a:r>
            <a:endParaRPr/>
          </a:p>
          <a:p>
            <a:pPr indent="0" lvl="0" marL="0" rtl="0" algn="l">
              <a:spcBef>
                <a:spcPts val="0"/>
              </a:spcBef>
              <a:spcAft>
                <a:spcPts val="0"/>
              </a:spcAft>
              <a:buNone/>
            </a:pPr>
            <a:r>
              <a:rPr lang="fr"/>
              <a:t>lien vers le corpus de wikipedia : </a:t>
            </a:r>
            <a:r>
              <a:rPr lang="fr" u="sng">
                <a:solidFill>
                  <a:schemeClr val="hlink"/>
                </a:solidFill>
                <a:hlinkClick r:id="rId5"/>
              </a:rPr>
              <a:t>https://huggingface.co/datasets/Dzeniks/wikipedia_keywords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b55575001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b55575001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ae16d239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ae16d239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0"/>
              </a:spcAft>
              <a:buNone/>
            </a:pPr>
            <a:r>
              <a:rPr lang="fr" sz="1600">
                <a:solidFill>
                  <a:srgbClr val="0D0D0D"/>
                </a:solidFill>
                <a:latin typeface="Times New Roman"/>
                <a:ea typeface="Times New Roman"/>
                <a:cs typeface="Times New Roman"/>
                <a:sym typeface="Times New Roman"/>
              </a:rPr>
              <a:t>Je suis heureuse de partager avec vous les résultats de notre étude comparative sur la génération de mots-clés à l'aide des modèles TF-IDF et LDA appliqués à deux ensembles de données différents : StackOverflow et Wikipédia. </a:t>
            </a:r>
            <a:endParaRPr sz="1600">
              <a:solidFill>
                <a:srgbClr val="0D0D0D"/>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lang="fr" sz="1600">
                <a:solidFill>
                  <a:srgbClr val="0D0D0D"/>
                </a:solidFill>
                <a:latin typeface="Times New Roman"/>
                <a:ea typeface="Times New Roman"/>
                <a:cs typeface="Times New Roman"/>
                <a:sym typeface="Times New Roman"/>
              </a:rPr>
              <a:t>Les modèles TF-IDF et LDA ont été paramétrés pour exclure les mots trop fréquents et prendre en compte jusqu'à 1000 mots comme topics. </a:t>
            </a:r>
            <a:endParaRPr sz="1600">
              <a:solidFill>
                <a:srgbClr val="0D0D0D"/>
              </a:solidFill>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rPr lang="fr" sz="1600">
                <a:solidFill>
                  <a:srgbClr val="0D0D0D"/>
                </a:solidFill>
                <a:latin typeface="Times New Roman"/>
                <a:ea typeface="Times New Roman"/>
                <a:cs typeface="Times New Roman"/>
                <a:sym typeface="Times New Roman"/>
              </a:rPr>
              <a:t>Concernant l'évaluation, nous avons utilisé la précision, le rappel et la F-mesure comme mesures d'évaluation principales. </a:t>
            </a:r>
            <a:endParaRPr sz="1600">
              <a:solidFill>
                <a:srgbClr val="0D0D0D"/>
              </a:solidFill>
              <a:latin typeface="Times New Roman"/>
              <a:ea typeface="Times New Roman"/>
              <a:cs typeface="Times New Roman"/>
              <a:sym typeface="Times New Roman"/>
            </a:endParaRPr>
          </a:p>
          <a:p>
            <a:pPr indent="0" lvl="0" marL="0" rtl="0" algn="just">
              <a:lnSpc>
                <a:spcPct val="115000"/>
              </a:lnSpc>
              <a:spcBef>
                <a:spcPts val="1500"/>
              </a:spcBef>
              <a:spcAft>
                <a:spcPts val="1500"/>
              </a:spcAft>
              <a:buNone/>
            </a:pPr>
            <a:r>
              <a:rPr lang="fr" sz="1600">
                <a:solidFill>
                  <a:srgbClr val="0D0D0D"/>
                </a:solidFill>
                <a:latin typeface="Times New Roman"/>
                <a:ea typeface="Times New Roman"/>
                <a:cs typeface="Times New Roman"/>
                <a:sym typeface="Times New Roman"/>
              </a:rPr>
              <a:t>Passons maintenant aux résultats : Pour l'ensemble de données StackOverflow, TF-IDF a surpassé LDA en termes de précision, de rappel et de F-mesure. TF-IDF a obtenu une précision de 3.17%, un rappel de 20.54%, et une F-mesure de 5.28%, tandis que les scores correspondants pour LDA étaient de 1.47%, 15.47%, et 2.56% respectivement. </a:t>
            </a:r>
            <a:endParaRPr sz="1600">
              <a:solidFill>
                <a:srgbClr val="0D0D0D"/>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c52613d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c52613d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1500"/>
              </a:spcAft>
              <a:buNone/>
            </a:pPr>
            <a:r>
              <a:rPr lang="fr" sz="1600">
                <a:solidFill>
                  <a:srgbClr val="0D0D0D"/>
                </a:solidFill>
                <a:latin typeface="Times New Roman"/>
                <a:ea typeface="Times New Roman"/>
                <a:cs typeface="Times New Roman"/>
                <a:sym typeface="Times New Roman"/>
              </a:rPr>
              <a:t>Sur l'ensemble de données Wikipedia, les performances des deux modèles étaient plus comparables, bien que TF-IDF ait légèrement surpassé LDA dans certains aspects. Concernant l'ensemble de données Wikipedia, les pourcentages de correspondance totale sont de 14,46% pour LDA et de 14,25% pour TF-IDF. Dans ce cas, bien que les performances de TF-IDF soient légèrement inférieures à celles de LDA, les deux modèles présentent des résultats assez comparables en termes de correspondance avec les mots-clés de référence.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104099"/>
            <a:ext cx="3054600" cy="1877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sz="2600"/>
              <a:t>Étude de détection de mots-clés avec TF-IDF et LDA</a:t>
            </a:r>
            <a:endParaRPr sz="5600"/>
          </a:p>
        </p:txBody>
      </p:sp>
      <p:sp>
        <p:nvSpPr>
          <p:cNvPr id="63" name="Google Shape;63;p13"/>
          <p:cNvSpPr txBox="1"/>
          <p:nvPr>
            <p:ph idx="1" type="subTitle"/>
          </p:nvPr>
        </p:nvSpPr>
        <p:spPr>
          <a:xfrm>
            <a:off x="3044700" y="2981505"/>
            <a:ext cx="3054600" cy="701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1200"/>
              </a:spcAft>
              <a:buNone/>
            </a:pPr>
            <a:r>
              <a:rPr lang="fr" sz="1700"/>
              <a:t>Problématique : </a:t>
            </a:r>
            <a:r>
              <a:rPr lang="fr" sz="1600"/>
              <a:t>En quoi le modèle du LDA se distingue-t-il de celui du TF-IDF dans le cadre de l’extraction de mots-clés ?</a:t>
            </a:r>
            <a:endParaRPr sz="2600"/>
          </a:p>
        </p:txBody>
      </p:sp>
      <p:sp>
        <p:nvSpPr>
          <p:cNvPr id="64" name="Google Shape;64;p13"/>
          <p:cNvSpPr txBox="1"/>
          <p:nvPr/>
        </p:nvSpPr>
        <p:spPr>
          <a:xfrm>
            <a:off x="-150" y="4582650"/>
            <a:ext cx="9144000" cy="434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15000"/>
              </a:lnSpc>
              <a:spcBef>
                <a:spcPts val="0"/>
              </a:spcBef>
              <a:spcAft>
                <a:spcPts val="1200"/>
              </a:spcAft>
              <a:buNone/>
            </a:pPr>
            <a:r>
              <a:rPr lang="fr" sz="1308">
                <a:solidFill>
                  <a:schemeClr val="dk1"/>
                </a:solidFill>
                <a:latin typeface="Economica"/>
                <a:ea typeface="Economica"/>
                <a:cs typeface="Economica"/>
                <a:sym typeface="Economica"/>
              </a:rPr>
              <a:t>Projet mené par : Zhongjie LI, Zhiya MA, Perrine QUENNEHEN</a:t>
            </a:r>
            <a:endParaRPr sz="1908">
              <a:solidFill>
                <a:schemeClr val="dk1"/>
              </a:solidFill>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fr"/>
              <a:t>Résultats des Expériences</a:t>
            </a:r>
            <a:endParaRPr b="1"/>
          </a:p>
        </p:txBody>
      </p:sp>
      <p:pic>
        <p:nvPicPr>
          <p:cNvPr id="127" name="Google Shape;127;p22"/>
          <p:cNvPicPr preferRelativeResize="0"/>
          <p:nvPr/>
        </p:nvPicPr>
        <p:blipFill>
          <a:blip r:embed="rId3">
            <a:alphaModFix/>
          </a:blip>
          <a:stretch>
            <a:fillRect/>
          </a:stretch>
        </p:blipFill>
        <p:spPr>
          <a:xfrm>
            <a:off x="1682038" y="1147225"/>
            <a:ext cx="5779927" cy="36914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315925"/>
            <a:ext cx="8520600" cy="8313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b="1" lang="fr"/>
              <a:t>Difficultés rencontrées</a:t>
            </a:r>
            <a:endParaRPr b="1"/>
          </a:p>
        </p:txBody>
      </p:sp>
      <p:sp>
        <p:nvSpPr>
          <p:cNvPr id="133" name="Google Shape;133;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fr">
                <a:latin typeface="Economica"/>
                <a:ea typeface="Economica"/>
                <a:cs typeface="Economica"/>
                <a:sym typeface="Economica"/>
              </a:rPr>
              <a:t>Trouver un corpus annoté avec les mots-clés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fr">
                <a:latin typeface="Economica"/>
                <a:ea typeface="Economica"/>
                <a:cs typeface="Economica"/>
                <a:sym typeface="Economica"/>
              </a:rPr>
              <a:t>Égalisation des paramètres des modèles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fr">
                <a:latin typeface="Economica"/>
                <a:ea typeface="Economica"/>
                <a:cs typeface="Economica"/>
                <a:sym typeface="Economica"/>
              </a:rPr>
              <a:t>Non obtention de scores pour les bigrammes et trigrammes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fr">
                <a:latin typeface="Economica"/>
                <a:ea typeface="Economica"/>
                <a:cs typeface="Economica"/>
                <a:sym typeface="Economica"/>
              </a:rPr>
              <a:t>…</a:t>
            </a:r>
            <a:endParaRPr>
              <a:latin typeface="Economica"/>
              <a:ea typeface="Economica"/>
              <a:cs typeface="Economica"/>
              <a:sym typeface="Economica"/>
            </a:endParaRPr>
          </a:p>
        </p:txBody>
      </p:sp>
      <p:pic>
        <p:nvPicPr>
          <p:cNvPr id="134" name="Google Shape;134;p23"/>
          <p:cNvPicPr preferRelativeResize="0"/>
          <p:nvPr/>
        </p:nvPicPr>
        <p:blipFill>
          <a:blip r:embed="rId3">
            <a:alphaModFix/>
          </a:blip>
          <a:stretch>
            <a:fillRect/>
          </a:stretch>
        </p:blipFill>
        <p:spPr>
          <a:xfrm>
            <a:off x="5846950" y="1432738"/>
            <a:ext cx="2278025" cy="227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315925"/>
            <a:ext cx="8520600" cy="8313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b="1" lang="fr"/>
              <a:t>Perspectives d'amélioration</a:t>
            </a:r>
            <a:endParaRPr/>
          </a:p>
        </p:txBody>
      </p:sp>
      <p:sp>
        <p:nvSpPr>
          <p:cNvPr id="140" name="Google Shape;140;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2100"/>
              </a:spcBef>
              <a:spcAft>
                <a:spcPts val="0"/>
              </a:spcAft>
              <a:buNone/>
            </a:pPr>
            <a:r>
              <a:t/>
            </a:r>
            <a:endParaRPr b="1"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2100"/>
              </a:spcBef>
              <a:spcAft>
                <a:spcPts val="0"/>
              </a:spcAft>
              <a:buClr>
                <a:srgbClr val="0D0D0D"/>
              </a:buClr>
              <a:buSzPts val="1200"/>
              <a:buFont typeface="Roboto"/>
              <a:buChar char="-"/>
            </a:pPr>
            <a:r>
              <a:rPr b="1" lang="fr" sz="1200">
                <a:solidFill>
                  <a:srgbClr val="0D0D0D"/>
                </a:solidFill>
                <a:highlight>
                  <a:srgbClr val="FFFFFF"/>
                </a:highlight>
                <a:latin typeface="Roboto"/>
                <a:ea typeface="Roboto"/>
                <a:cs typeface="Roboto"/>
                <a:sym typeface="Roboto"/>
              </a:rPr>
              <a:t>Exploration des bigrammes et trigrammes </a:t>
            </a:r>
            <a:r>
              <a:rPr lang="fr" sz="1200">
                <a:solidFill>
                  <a:srgbClr val="0D0D0D"/>
                </a:solidFill>
                <a:highlight>
                  <a:srgbClr val="FFFFFF"/>
                </a:highlight>
                <a:latin typeface="Roboto"/>
                <a:ea typeface="Roboto"/>
                <a:cs typeface="Roboto"/>
                <a:sym typeface="Roboto"/>
              </a:rPr>
              <a:t>: Trouver un moyen pour les intégrer dans le processus de génération de mots-clés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1500"/>
              </a:spcBef>
              <a:spcAft>
                <a:spcPts val="0"/>
              </a:spcAft>
              <a:buClr>
                <a:srgbClr val="0D0D0D"/>
              </a:buClr>
              <a:buSzPts val="1200"/>
              <a:buFont typeface="Roboto"/>
              <a:buChar char="-"/>
            </a:pPr>
            <a:r>
              <a:rPr b="1" lang="fr" sz="1200">
                <a:solidFill>
                  <a:srgbClr val="0D0D0D"/>
                </a:solidFill>
                <a:highlight>
                  <a:srgbClr val="FFFFFF"/>
                </a:highlight>
                <a:latin typeface="Roboto"/>
                <a:ea typeface="Roboto"/>
                <a:cs typeface="Roboto"/>
                <a:sym typeface="Roboto"/>
              </a:rPr>
              <a:t>Traitement des données multilingues </a:t>
            </a:r>
            <a:r>
              <a:rPr lang="fr" sz="1200">
                <a:solidFill>
                  <a:srgbClr val="0D0D0D"/>
                </a:solidFill>
                <a:highlight>
                  <a:srgbClr val="FFFFFF"/>
                </a:highlight>
                <a:latin typeface="Roboto"/>
                <a:ea typeface="Roboto"/>
                <a:cs typeface="Roboto"/>
                <a:sym typeface="Roboto"/>
              </a:rPr>
              <a:t>: Étendre les modèles pour prendre en charge des données textuelles dans plusieurs langues.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1500"/>
              </a:spcBef>
              <a:spcAft>
                <a:spcPts val="2100"/>
              </a:spcAft>
              <a:buClr>
                <a:srgbClr val="0D0D0D"/>
              </a:buClr>
              <a:buSzPts val="1200"/>
              <a:buFont typeface="Roboto"/>
              <a:buChar char="-"/>
            </a:pPr>
            <a:r>
              <a:rPr b="1" lang="fr" sz="1200">
                <a:solidFill>
                  <a:srgbClr val="0D0D0D"/>
                </a:solidFill>
                <a:highlight>
                  <a:srgbClr val="FFFFFF"/>
                </a:highlight>
                <a:latin typeface="Roboto"/>
                <a:ea typeface="Roboto"/>
                <a:cs typeface="Roboto"/>
                <a:sym typeface="Roboto"/>
              </a:rPr>
              <a:t>Exploration de modèles hybrides </a:t>
            </a:r>
            <a:r>
              <a:rPr lang="fr" sz="1200">
                <a:solidFill>
                  <a:srgbClr val="0D0D0D"/>
                </a:solidFill>
                <a:highlight>
                  <a:srgbClr val="FFFFFF"/>
                </a:highlight>
                <a:latin typeface="Roboto"/>
                <a:ea typeface="Roboto"/>
                <a:cs typeface="Roboto"/>
                <a:sym typeface="Roboto"/>
              </a:rPr>
              <a:t>: Explorer des approches hybrides combinant les forces du TF-IDF et du LDA. </a:t>
            </a:r>
            <a:endParaRPr sz="1200">
              <a:solidFill>
                <a:srgbClr val="0D0D0D"/>
              </a:solidFill>
              <a:highlight>
                <a:srgbClr val="FFFFFF"/>
              </a:highlight>
              <a:latin typeface="Roboto"/>
              <a:ea typeface="Roboto"/>
              <a:cs typeface="Roboto"/>
              <a:sym typeface="Roboto"/>
            </a:endParaRPr>
          </a:p>
        </p:txBody>
      </p:sp>
      <p:pic>
        <p:nvPicPr>
          <p:cNvPr id="141" name="Google Shape;141;p24"/>
          <p:cNvPicPr preferRelativeResize="0"/>
          <p:nvPr/>
        </p:nvPicPr>
        <p:blipFill>
          <a:blip r:embed="rId3">
            <a:alphaModFix/>
          </a:blip>
          <a:stretch>
            <a:fillRect/>
          </a:stretch>
        </p:blipFill>
        <p:spPr>
          <a:xfrm>
            <a:off x="6472576" y="3337824"/>
            <a:ext cx="2359726" cy="1485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493150" y="1965275"/>
            <a:ext cx="2252100" cy="8313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b="1" lang="fr"/>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fr"/>
              <a:t>Topic Modeling (détection de sujet)</a:t>
            </a:r>
            <a:endParaRPr b="1"/>
          </a:p>
        </p:txBody>
      </p:sp>
      <p:sp>
        <p:nvSpPr>
          <p:cNvPr id="70" name="Google Shape;70;p14"/>
          <p:cNvSpPr txBox="1"/>
          <p:nvPr>
            <p:ph idx="1" type="body"/>
          </p:nvPr>
        </p:nvSpPr>
        <p:spPr>
          <a:xfrm>
            <a:off x="311700" y="1225225"/>
            <a:ext cx="8520600" cy="381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fr">
                <a:latin typeface="Economica"/>
                <a:ea typeface="Economica"/>
                <a:cs typeface="Economica"/>
                <a:sym typeface="Economica"/>
              </a:rPr>
              <a:t>Topic modeling</a:t>
            </a:r>
            <a:r>
              <a:rPr lang="fr">
                <a:latin typeface="Economica"/>
                <a:ea typeface="Economica"/>
                <a:cs typeface="Economica"/>
                <a:sym typeface="Economica"/>
              </a:rPr>
              <a:t> : </a:t>
            </a:r>
            <a:r>
              <a:rPr lang="fr">
                <a:latin typeface="Economica"/>
                <a:ea typeface="Economica"/>
                <a:cs typeface="Economica"/>
                <a:sym typeface="Economica"/>
              </a:rPr>
              <a:t>Identifier les sujets récurrents sans nécessiter une catégorisation manuelle préalable.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fr">
                <a:latin typeface="Economica"/>
                <a:ea typeface="Economica"/>
                <a:cs typeface="Economica"/>
                <a:sym typeface="Economica"/>
              </a:rPr>
              <a:t>Applications</a:t>
            </a:r>
            <a:endParaRPr b="1">
              <a:latin typeface="Economica"/>
              <a:ea typeface="Economica"/>
              <a:cs typeface="Economica"/>
              <a:sym typeface="Economica"/>
            </a:endParaRPr>
          </a:p>
          <a:p>
            <a:pPr indent="-342900" lvl="1" marL="914400" rtl="0" algn="l">
              <a:spcBef>
                <a:spcPts val="0"/>
              </a:spcBef>
              <a:spcAft>
                <a:spcPts val="0"/>
              </a:spcAft>
              <a:buSzPts val="1800"/>
              <a:buFont typeface="Economica"/>
              <a:buChar char="○"/>
            </a:pPr>
            <a:r>
              <a:rPr lang="fr" sz="1800">
                <a:latin typeface="Economica"/>
                <a:ea typeface="Economica"/>
                <a:cs typeface="Economica"/>
                <a:sym typeface="Economica"/>
              </a:rPr>
              <a:t>Recherche d'informations</a:t>
            </a:r>
            <a:endParaRPr sz="1800">
              <a:latin typeface="Economica"/>
              <a:ea typeface="Economica"/>
              <a:cs typeface="Economica"/>
              <a:sym typeface="Economica"/>
            </a:endParaRPr>
          </a:p>
          <a:p>
            <a:pPr indent="-342900" lvl="1" marL="914400" rtl="0" algn="l">
              <a:spcBef>
                <a:spcPts val="0"/>
              </a:spcBef>
              <a:spcAft>
                <a:spcPts val="0"/>
              </a:spcAft>
              <a:buSzPts val="1800"/>
              <a:buFont typeface="Economica"/>
              <a:buChar char="○"/>
            </a:pPr>
            <a:r>
              <a:rPr lang="fr" sz="1800">
                <a:latin typeface="Economica"/>
                <a:ea typeface="Economica"/>
                <a:cs typeface="Economica"/>
                <a:sym typeface="Economica"/>
              </a:rPr>
              <a:t>Extraction de mots-clés</a:t>
            </a:r>
            <a:endParaRPr sz="1800">
              <a:latin typeface="Economica"/>
              <a:ea typeface="Economica"/>
              <a:cs typeface="Economica"/>
              <a:sym typeface="Economica"/>
            </a:endParaRPr>
          </a:p>
          <a:p>
            <a:pPr indent="-342900" lvl="1" marL="914400" rtl="0" algn="l">
              <a:spcBef>
                <a:spcPts val="0"/>
              </a:spcBef>
              <a:spcAft>
                <a:spcPts val="0"/>
              </a:spcAft>
              <a:buSzPts val="1800"/>
              <a:buFont typeface="Economica"/>
              <a:buChar char="○"/>
            </a:pPr>
            <a:r>
              <a:rPr lang="fr" sz="1800">
                <a:latin typeface="Economica"/>
                <a:ea typeface="Economica"/>
                <a:cs typeface="Economica"/>
                <a:sym typeface="Economica"/>
              </a:rPr>
              <a:t>Résumé Automatique</a:t>
            </a:r>
            <a:endParaRPr sz="1800">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fr" sz="1800">
                <a:latin typeface="Economica"/>
                <a:ea typeface="Economica"/>
                <a:cs typeface="Economica"/>
                <a:sym typeface="Economica"/>
              </a:rPr>
              <a:t>Modèles Courants</a:t>
            </a:r>
            <a:endParaRPr>
              <a:latin typeface="Economica"/>
              <a:ea typeface="Economica"/>
              <a:cs typeface="Economica"/>
              <a:sym typeface="Economica"/>
            </a:endParaRPr>
          </a:p>
          <a:p>
            <a:pPr indent="-342900" lvl="1" marL="914400" rtl="0" algn="l">
              <a:spcBef>
                <a:spcPts val="0"/>
              </a:spcBef>
              <a:spcAft>
                <a:spcPts val="0"/>
              </a:spcAft>
              <a:buSzPts val="1800"/>
              <a:buFont typeface="Economica"/>
              <a:buChar char="○"/>
            </a:pPr>
            <a:r>
              <a:rPr b="1" lang="fr" sz="1800">
                <a:latin typeface="Economica"/>
                <a:ea typeface="Economica"/>
                <a:cs typeface="Economica"/>
                <a:sym typeface="Economica"/>
              </a:rPr>
              <a:t>BERT-based Topic Modeling : </a:t>
            </a:r>
            <a:r>
              <a:rPr lang="fr" sz="1800">
                <a:latin typeface="Economica"/>
                <a:ea typeface="Economica"/>
                <a:cs typeface="Economica"/>
                <a:sym typeface="Economica"/>
              </a:rPr>
              <a:t>Utilise des modèles de Transformer comme BERT pour capturer le contexte des mots</a:t>
            </a:r>
            <a:endParaRPr sz="1800">
              <a:latin typeface="Economica"/>
              <a:ea typeface="Economica"/>
              <a:cs typeface="Economica"/>
              <a:sym typeface="Economica"/>
            </a:endParaRPr>
          </a:p>
          <a:p>
            <a:pPr indent="-342900" lvl="1" marL="914400" rtl="0" algn="l">
              <a:spcBef>
                <a:spcPts val="0"/>
              </a:spcBef>
              <a:spcAft>
                <a:spcPts val="0"/>
              </a:spcAft>
              <a:buSzPts val="1800"/>
              <a:buFont typeface="Economica"/>
              <a:buChar char="○"/>
            </a:pPr>
            <a:r>
              <a:rPr b="1" lang="fr" sz="1800">
                <a:latin typeface="Economica"/>
                <a:ea typeface="Economica"/>
                <a:cs typeface="Economica"/>
                <a:sym typeface="Economica"/>
              </a:rPr>
              <a:t>Top2Vec : </a:t>
            </a:r>
            <a:r>
              <a:rPr lang="fr" sz="1800">
                <a:latin typeface="Economica"/>
                <a:ea typeface="Economica"/>
                <a:cs typeface="Economica"/>
                <a:sym typeface="Economica"/>
              </a:rPr>
              <a:t>Utilise des embeddings de documents pour découvrir automatiquement des sujets</a:t>
            </a:r>
            <a:endParaRPr b="1" sz="1800">
              <a:latin typeface="Economica"/>
              <a:ea typeface="Economica"/>
              <a:cs typeface="Economica"/>
              <a:sym typeface="Economica"/>
            </a:endParaRPr>
          </a:p>
          <a:p>
            <a:pPr indent="-342900" lvl="1" marL="914400" rtl="0" algn="l">
              <a:spcBef>
                <a:spcPts val="0"/>
              </a:spcBef>
              <a:spcAft>
                <a:spcPts val="0"/>
              </a:spcAft>
              <a:buSzPts val="1800"/>
              <a:buFont typeface="Roboto"/>
              <a:buChar char="○"/>
            </a:pPr>
            <a:r>
              <a:rPr b="1" lang="fr" sz="1800">
                <a:latin typeface="Economica"/>
                <a:ea typeface="Economica"/>
                <a:cs typeface="Economica"/>
                <a:sym typeface="Economica"/>
              </a:rPr>
              <a:t>TF-IDF</a:t>
            </a:r>
            <a:r>
              <a:rPr lang="fr" sz="1800">
                <a:latin typeface="Economica"/>
                <a:ea typeface="Economica"/>
                <a:cs typeface="Economica"/>
                <a:sym typeface="Economica"/>
              </a:rPr>
              <a:t> : Pondère les mots en fonction de leur fréquence dans le document et du corpus.</a:t>
            </a:r>
            <a:endParaRPr sz="1800">
              <a:latin typeface="Economica"/>
              <a:ea typeface="Economica"/>
              <a:cs typeface="Economica"/>
              <a:sym typeface="Economica"/>
            </a:endParaRPr>
          </a:p>
          <a:p>
            <a:pPr indent="-342900" lvl="1" marL="914400" rtl="0" algn="l">
              <a:spcBef>
                <a:spcPts val="0"/>
              </a:spcBef>
              <a:spcAft>
                <a:spcPts val="0"/>
              </a:spcAft>
              <a:buSzPts val="1800"/>
              <a:buFont typeface="Roboto"/>
              <a:buChar char="○"/>
            </a:pPr>
            <a:r>
              <a:rPr b="1" lang="fr" sz="1800">
                <a:latin typeface="Economica"/>
                <a:ea typeface="Economica"/>
                <a:cs typeface="Economica"/>
                <a:sym typeface="Economica"/>
              </a:rPr>
              <a:t>LDA</a:t>
            </a:r>
            <a:r>
              <a:rPr lang="fr" sz="1800">
                <a:latin typeface="Economica"/>
                <a:ea typeface="Economica"/>
                <a:cs typeface="Economica"/>
                <a:sym typeface="Economica"/>
              </a:rPr>
              <a:t> : Utilise un modèle probabiliste pour découvrir des sujets cachés.</a:t>
            </a:r>
            <a:endParaRPr sz="1800">
              <a:latin typeface="Economica"/>
              <a:ea typeface="Economica"/>
              <a:cs typeface="Economica"/>
              <a:sym typeface="Economica"/>
            </a:endParaRPr>
          </a:p>
          <a:p>
            <a:pPr indent="0" lvl="0" marL="914400" rtl="0" algn="l">
              <a:spcBef>
                <a:spcPts val="0"/>
              </a:spcBef>
              <a:spcAft>
                <a:spcPts val="0"/>
              </a:spcAft>
              <a:buNone/>
            </a:pPr>
            <a:r>
              <a:t/>
            </a:r>
            <a:endParaRPr b="1" sz="1800">
              <a:solidFill>
                <a:srgbClr val="ECECEC"/>
              </a:solidFill>
              <a:latin typeface="Economica"/>
              <a:ea typeface="Economica"/>
              <a:cs typeface="Economica"/>
              <a:sym typeface="Economica"/>
            </a:endParaRPr>
          </a:p>
          <a:p>
            <a:pPr indent="0" lvl="0" marL="0" rtl="0" algn="l">
              <a:spcBef>
                <a:spcPts val="0"/>
              </a:spcBef>
              <a:spcAft>
                <a:spcPts val="0"/>
              </a:spcAft>
              <a:buNone/>
            </a:pPr>
            <a:r>
              <a:t/>
            </a:r>
            <a:endParaRPr b="1" sz="1800">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b="1" lang="fr"/>
              <a:t>Modèle TF-IDF</a:t>
            </a:r>
            <a:endParaRPr b="1"/>
          </a:p>
        </p:txBody>
      </p:sp>
      <p:sp>
        <p:nvSpPr>
          <p:cNvPr id="76" name="Google Shape;76;p15"/>
          <p:cNvSpPr txBox="1"/>
          <p:nvPr>
            <p:ph idx="1" type="body"/>
          </p:nvPr>
        </p:nvSpPr>
        <p:spPr>
          <a:xfrm>
            <a:off x="311700" y="1225225"/>
            <a:ext cx="8645700" cy="376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b="1" lang="fr">
                <a:latin typeface="Economica"/>
                <a:ea typeface="Economica"/>
                <a:cs typeface="Economica"/>
                <a:sym typeface="Economica"/>
              </a:rPr>
              <a:t>Définition : </a:t>
            </a:r>
            <a:r>
              <a:rPr lang="fr">
                <a:latin typeface="Economica"/>
                <a:ea typeface="Economica"/>
                <a:cs typeface="Economica"/>
                <a:sym typeface="Economica"/>
              </a:rPr>
              <a:t>Le modèle TF-IDF est une méthode utilisée pour mesurer l'importance d'un mot dans un document par rapport à un corpus.</a:t>
            </a:r>
            <a:r>
              <a:rPr b="1" lang="fr">
                <a:latin typeface="Economica"/>
                <a:ea typeface="Economica"/>
                <a:cs typeface="Economica"/>
                <a:sym typeface="Economica"/>
              </a:rPr>
              <a:t> </a:t>
            </a:r>
            <a:endParaRPr b="1">
              <a:latin typeface="Economica"/>
              <a:ea typeface="Economica"/>
              <a:cs typeface="Economica"/>
              <a:sym typeface="Economica"/>
            </a:endParaRPr>
          </a:p>
          <a:p>
            <a:pPr indent="-336550" lvl="1" marL="914400" rtl="0" algn="l">
              <a:spcBef>
                <a:spcPts val="0"/>
              </a:spcBef>
              <a:spcAft>
                <a:spcPts val="0"/>
              </a:spcAft>
              <a:buSzPts val="1700"/>
              <a:buFont typeface="Economica"/>
              <a:buChar char="○"/>
            </a:pPr>
            <a:r>
              <a:rPr b="1" lang="fr" sz="1700">
                <a:latin typeface="Economica"/>
                <a:ea typeface="Economica"/>
                <a:cs typeface="Economica"/>
                <a:sym typeface="Economica"/>
              </a:rPr>
              <a:t>TF</a:t>
            </a:r>
            <a:r>
              <a:rPr lang="fr" sz="1700">
                <a:latin typeface="Economica"/>
                <a:ea typeface="Economica"/>
                <a:cs typeface="Economica"/>
                <a:sym typeface="Economica"/>
              </a:rPr>
              <a:t> : mesure la fréquence d’un terme dans un document spécifique</a:t>
            </a:r>
            <a:endParaRPr sz="2200">
              <a:latin typeface="Economica"/>
              <a:ea typeface="Economica"/>
              <a:cs typeface="Economica"/>
              <a:sym typeface="Economica"/>
            </a:endParaRPr>
          </a:p>
          <a:p>
            <a:pPr indent="0" lvl="0" marL="914400" rtl="0" algn="just">
              <a:lnSpc>
                <a:spcPct val="150000"/>
              </a:lnSpc>
              <a:spcBef>
                <a:spcPts val="1500"/>
              </a:spcBef>
              <a:spcAft>
                <a:spcPts val="0"/>
              </a:spcAft>
              <a:buNone/>
            </a:pPr>
            <a:r>
              <a:t/>
            </a:r>
            <a:endParaRPr sz="1700">
              <a:latin typeface="Economica"/>
              <a:ea typeface="Economica"/>
              <a:cs typeface="Economica"/>
              <a:sym typeface="Economica"/>
            </a:endParaRPr>
          </a:p>
          <a:p>
            <a:pPr indent="-361950" lvl="1" marL="914400" rtl="0" algn="l">
              <a:spcBef>
                <a:spcPts val="0"/>
              </a:spcBef>
              <a:spcAft>
                <a:spcPts val="0"/>
              </a:spcAft>
              <a:buClr>
                <a:schemeClr val="dk1"/>
              </a:buClr>
              <a:buSzPts val="2100"/>
              <a:buFont typeface="Arial"/>
              <a:buChar char="○"/>
            </a:pPr>
            <a:r>
              <a:rPr b="1" lang="fr" sz="1700">
                <a:latin typeface="Economica"/>
                <a:ea typeface="Economica"/>
                <a:cs typeface="Economica"/>
                <a:sym typeface="Economica"/>
              </a:rPr>
              <a:t>IDF</a:t>
            </a:r>
            <a:r>
              <a:rPr lang="fr" sz="1700">
                <a:latin typeface="Economica"/>
                <a:ea typeface="Economica"/>
                <a:cs typeface="Economica"/>
                <a:sym typeface="Economica"/>
              </a:rPr>
              <a:t> : mesure l’importance d’un terme en tenant compte de sa fréquence dans le corpus. Plus un terme est rare, plus son IDF est élevé.</a:t>
            </a:r>
            <a:endParaRPr sz="1700">
              <a:latin typeface="Economica"/>
              <a:ea typeface="Economica"/>
              <a:cs typeface="Economica"/>
              <a:sym typeface="Economica"/>
            </a:endParaRPr>
          </a:p>
          <a:p>
            <a:pPr indent="0" lvl="0" marL="914400" rtl="0" algn="l">
              <a:spcBef>
                <a:spcPts val="1200"/>
              </a:spcBef>
              <a:spcAft>
                <a:spcPts val="0"/>
              </a:spcAft>
              <a:buNone/>
            </a:pPr>
            <a:r>
              <a:t/>
            </a:r>
            <a:endParaRPr sz="1700">
              <a:latin typeface="Economica"/>
              <a:ea typeface="Economica"/>
              <a:cs typeface="Economica"/>
              <a:sym typeface="Economica"/>
            </a:endParaRPr>
          </a:p>
          <a:p>
            <a:pPr indent="-342900" lvl="1" marL="914400" rtl="0" algn="l">
              <a:spcBef>
                <a:spcPts val="1200"/>
              </a:spcBef>
              <a:spcAft>
                <a:spcPts val="0"/>
              </a:spcAft>
              <a:buClr>
                <a:schemeClr val="dk1"/>
              </a:buClr>
              <a:buSzPts val="1800"/>
              <a:buFont typeface="Arial"/>
              <a:buChar char="○"/>
            </a:pPr>
            <a:r>
              <a:rPr b="1" lang="fr" sz="1700">
                <a:latin typeface="Economica"/>
                <a:ea typeface="Economica"/>
                <a:cs typeface="Economica"/>
                <a:sym typeface="Economica"/>
              </a:rPr>
              <a:t>TF-IDF</a:t>
            </a:r>
            <a:r>
              <a:rPr lang="fr" sz="1700">
                <a:latin typeface="Economica"/>
                <a:ea typeface="Economica"/>
                <a:cs typeface="Economica"/>
                <a:sym typeface="Economica"/>
              </a:rPr>
              <a:t> : la valeur TF-IDF d’un terme est le produit de TF et d’IDF.</a:t>
            </a:r>
            <a:r>
              <a:rPr lang="fr" sz="1600">
                <a:latin typeface="Economica"/>
                <a:ea typeface="Economica"/>
                <a:cs typeface="Economica"/>
                <a:sym typeface="Economica"/>
              </a:rPr>
              <a:t> </a:t>
            </a:r>
            <a:endParaRPr sz="1600">
              <a:latin typeface="Economica"/>
              <a:ea typeface="Economica"/>
              <a:cs typeface="Economica"/>
              <a:sym typeface="Economica"/>
            </a:endParaRPr>
          </a:p>
          <a:p>
            <a:pPr indent="-342900" lvl="0" marL="457200" rtl="0" algn="l">
              <a:spcBef>
                <a:spcPts val="1000"/>
              </a:spcBef>
              <a:spcAft>
                <a:spcPts val="0"/>
              </a:spcAft>
              <a:buClr>
                <a:schemeClr val="dk1"/>
              </a:buClr>
              <a:buSzPts val="1800"/>
              <a:buFont typeface="Roboto"/>
              <a:buChar char="●"/>
            </a:pPr>
            <a:r>
              <a:rPr b="1" lang="fr">
                <a:latin typeface="Economica"/>
                <a:ea typeface="Economica"/>
                <a:cs typeface="Economica"/>
                <a:sym typeface="Economica"/>
              </a:rPr>
              <a:t>Objectif</a:t>
            </a:r>
            <a:r>
              <a:rPr lang="fr">
                <a:latin typeface="Economica"/>
                <a:ea typeface="Economica"/>
                <a:cs typeface="Economica"/>
                <a:sym typeface="Economica"/>
              </a:rPr>
              <a:t> : Évaluer l'importance d'un mot dans un document par rapport à un corpus.</a:t>
            </a:r>
            <a:endParaRPr>
              <a:latin typeface="Economica"/>
              <a:ea typeface="Economica"/>
              <a:cs typeface="Economica"/>
              <a:sym typeface="Economica"/>
            </a:endParaRPr>
          </a:p>
          <a:p>
            <a:pPr indent="0" lvl="0" marL="0" rtl="0" algn="l">
              <a:spcBef>
                <a:spcPts val="1200"/>
              </a:spcBef>
              <a:spcAft>
                <a:spcPts val="0"/>
              </a:spcAft>
              <a:buNone/>
            </a:pPr>
            <a:r>
              <a:t/>
            </a:r>
            <a:endParaRPr>
              <a:latin typeface="Economica"/>
              <a:ea typeface="Economica"/>
              <a:cs typeface="Economica"/>
              <a:sym typeface="Economica"/>
            </a:endParaRPr>
          </a:p>
          <a:p>
            <a:pPr indent="0" lvl="0" marL="0" rtl="0" algn="l">
              <a:spcBef>
                <a:spcPts val="1200"/>
              </a:spcBef>
              <a:spcAft>
                <a:spcPts val="0"/>
              </a:spcAft>
              <a:buNone/>
            </a:pPr>
            <a:r>
              <a:t/>
            </a:r>
            <a:endParaRPr>
              <a:latin typeface="Economica"/>
              <a:ea typeface="Economica"/>
              <a:cs typeface="Economica"/>
              <a:sym typeface="Economica"/>
            </a:endParaRPr>
          </a:p>
          <a:p>
            <a:pPr indent="0" lvl="0" marL="0" rtl="0" algn="l">
              <a:spcBef>
                <a:spcPts val="1200"/>
              </a:spcBef>
              <a:spcAft>
                <a:spcPts val="1200"/>
              </a:spcAft>
              <a:buNone/>
            </a:pPr>
            <a:r>
              <a:t/>
            </a:r>
            <a:endParaRPr>
              <a:latin typeface="Economica"/>
              <a:ea typeface="Economica"/>
              <a:cs typeface="Economica"/>
              <a:sym typeface="Economica"/>
            </a:endParaRPr>
          </a:p>
        </p:txBody>
      </p:sp>
      <p:pic>
        <p:nvPicPr>
          <p:cNvPr id="77" name="Google Shape;77;p15"/>
          <p:cNvPicPr preferRelativeResize="0"/>
          <p:nvPr/>
        </p:nvPicPr>
        <p:blipFill>
          <a:blip r:embed="rId3">
            <a:alphaModFix/>
          </a:blip>
          <a:stretch>
            <a:fillRect/>
          </a:stretch>
        </p:blipFill>
        <p:spPr>
          <a:xfrm>
            <a:off x="6972400" y="177188"/>
            <a:ext cx="1859899" cy="1108776"/>
          </a:xfrm>
          <a:prstGeom prst="rect">
            <a:avLst/>
          </a:prstGeom>
          <a:noFill/>
          <a:ln>
            <a:noFill/>
          </a:ln>
        </p:spPr>
      </p:pic>
      <p:pic>
        <p:nvPicPr>
          <p:cNvPr id="78" name="Google Shape;78;p15"/>
          <p:cNvPicPr preferRelativeResize="0"/>
          <p:nvPr/>
        </p:nvPicPr>
        <p:blipFill>
          <a:blip r:embed="rId4">
            <a:alphaModFix/>
          </a:blip>
          <a:stretch>
            <a:fillRect/>
          </a:stretch>
        </p:blipFill>
        <p:spPr>
          <a:xfrm>
            <a:off x="2552275" y="2330625"/>
            <a:ext cx="4164549" cy="451425"/>
          </a:xfrm>
          <a:prstGeom prst="rect">
            <a:avLst/>
          </a:prstGeom>
          <a:noFill/>
          <a:ln>
            <a:noFill/>
          </a:ln>
        </p:spPr>
      </p:pic>
      <p:pic>
        <p:nvPicPr>
          <p:cNvPr id="79" name="Google Shape;79;p15"/>
          <p:cNvPicPr preferRelativeResize="0"/>
          <p:nvPr/>
        </p:nvPicPr>
        <p:blipFill>
          <a:blip r:embed="rId5">
            <a:alphaModFix/>
          </a:blip>
          <a:stretch>
            <a:fillRect/>
          </a:stretch>
        </p:blipFill>
        <p:spPr>
          <a:xfrm>
            <a:off x="2552275" y="3553604"/>
            <a:ext cx="4164549" cy="429421"/>
          </a:xfrm>
          <a:prstGeom prst="rect">
            <a:avLst/>
          </a:prstGeom>
          <a:noFill/>
          <a:ln>
            <a:noFill/>
          </a:ln>
        </p:spPr>
      </p:pic>
      <p:pic>
        <p:nvPicPr>
          <p:cNvPr id="80" name="Google Shape;80;p15"/>
          <p:cNvPicPr preferRelativeResize="0"/>
          <p:nvPr/>
        </p:nvPicPr>
        <p:blipFill>
          <a:blip r:embed="rId6">
            <a:alphaModFix/>
          </a:blip>
          <a:stretch>
            <a:fillRect/>
          </a:stretch>
        </p:blipFill>
        <p:spPr>
          <a:xfrm>
            <a:off x="5669850" y="4133175"/>
            <a:ext cx="3162449" cy="21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fr"/>
              <a:t>Modèle</a:t>
            </a:r>
            <a:r>
              <a:rPr b="1" lang="fr"/>
              <a:t> LDA (Latent Dirichlet Allocation)</a:t>
            </a:r>
            <a:endParaRPr b="1"/>
          </a:p>
        </p:txBody>
      </p:sp>
      <p:sp>
        <p:nvSpPr>
          <p:cNvPr id="86" name="Google Shape;86;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Economica"/>
              <a:buChar char="●"/>
            </a:pPr>
            <a:r>
              <a:rPr b="1" lang="fr">
                <a:latin typeface="Economica"/>
                <a:ea typeface="Economica"/>
                <a:cs typeface="Economica"/>
                <a:sym typeface="Economica"/>
              </a:rPr>
              <a:t>Définition</a:t>
            </a:r>
            <a:r>
              <a:rPr lang="fr">
                <a:latin typeface="Economica"/>
                <a:ea typeface="Economica"/>
                <a:cs typeface="Economica"/>
                <a:sym typeface="Economica"/>
              </a:rPr>
              <a:t> : Modèle </a:t>
            </a:r>
            <a:r>
              <a:rPr lang="fr">
                <a:latin typeface="Economica"/>
                <a:ea typeface="Economica"/>
                <a:cs typeface="Economica"/>
                <a:sym typeface="Economica"/>
              </a:rPr>
              <a:t>probabiliste</a:t>
            </a:r>
            <a:r>
              <a:rPr lang="fr">
                <a:latin typeface="Economica"/>
                <a:ea typeface="Economica"/>
                <a:cs typeface="Economica"/>
                <a:sym typeface="Economica"/>
              </a:rPr>
              <a:t> génératif</a:t>
            </a:r>
            <a:r>
              <a:rPr lang="fr">
                <a:latin typeface="Economica"/>
                <a:ea typeface="Economica"/>
                <a:cs typeface="Economica"/>
                <a:sym typeface="Economica"/>
              </a:rPr>
              <a:t> qui permet de détecter les sujets cachés dans les documents.</a:t>
            </a:r>
            <a:endParaRPr b="1" sz="1200">
              <a:latin typeface="Economica"/>
              <a:ea typeface="Economica"/>
              <a:cs typeface="Economica"/>
              <a:sym typeface="Economica"/>
            </a:endParaRPr>
          </a:p>
          <a:p>
            <a:pPr indent="-330200" lvl="1" marL="914400" rtl="0" algn="l">
              <a:spcBef>
                <a:spcPts val="0"/>
              </a:spcBef>
              <a:spcAft>
                <a:spcPts val="0"/>
              </a:spcAft>
              <a:buClr>
                <a:schemeClr val="dk1"/>
              </a:buClr>
              <a:buSzPts val="1600"/>
              <a:buFont typeface="Roboto"/>
              <a:buAutoNum type="alphaLcPeriod"/>
            </a:pPr>
            <a:r>
              <a:rPr b="1" lang="fr" sz="1600">
                <a:latin typeface="Economica"/>
                <a:ea typeface="Economica"/>
                <a:cs typeface="Economica"/>
                <a:sym typeface="Economica"/>
              </a:rPr>
              <a:t>Initialisation</a:t>
            </a:r>
            <a:r>
              <a:rPr lang="fr" sz="1600">
                <a:latin typeface="Economica"/>
                <a:ea typeface="Economica"/>
                <a:cs typeface="Economica"/>
                <a:sym typeface="Economica"/>
              </a:rPr>
              <a:t> :</a:t>
            </a:r>
            <a:endParaRPr sz="1600">
              <a:latin typeface="Economica"/>
              <a:ea typeface="Economica"/>
              <a:cs typeface="Economica"/>
              <a:sym typeface="Economica"/>
            </a:endParaRPr>
          </a:p>
          <a:p>
            <a:pPr indent="-330200" lvl="2" marL="1371600" rtl="0" algn="l">
              <a:lnSpc>
                <a:spcPct val="120000"/>
              </a:lnSpc>
              <a:spcBef>
                <a:spcPts val="0"/>
              </a:spcBef>
              <a:spcAft>
                <a:spcPts val="0"/>
              </a:spcAft>
              <a:buClr>
                <a:schemeClr val="dk1"/>
              </a:buClr>
              <a:buSzPts val="1600"/>
              <a:buFont typeface="Economica"/>
              <a:buAutoNum type="romanLcPeriod"/>
            </a:pPr>
            <a:r>
              <a:rPr lang="fr" sz="1600">
                <a:latin typeface="Economica"/>
                <a:ea typeface="Economica"/>
                <a:cs typeface="Economica"/>
                <a:sym typeface="Economica"/>
              </a:rPr>
              <a:t>Choix du nombre de sujets K à extraire</a:t>
            </a:r>
            <a:endParaRPr i="1" sz="1600">
              <a:latin typeface="Economica"/>
              <a:ea typeface="Economica"/>
              <a:cs typeface="Economica"/>
              <a:sym typeface="Economica"/>
            </a:endParaRPr>
          </a:p>
          <a:p>
            <a:pPr indent="-330200" lvl="2" marL="1371600" rtl="0" algn="l">
              <a:spcBef>
                <a:spcPts val="0"/>
              </a:spcBef>
              <a:spcAft>
                <a:spcPts val="0"/>
              </a:spcAft>
              <a:buClr>
                <a:schemeClr val="dk1"/>
              </a:buClr>
              <a:buSzPts val="1600"/>
              <a:buFont typeface="Economica"/>
              <a:buAutoNum type="romanLcPeriod"/>
            </a:pPr>
            <a:r>
              <a:rPr lang="fr" sz="1600">
                <a:latin typeface="Economica"/>
                <a:ea typeface="Economica"/>
                <a:cs typeface="Economica"/>
                <a:sym typeface="Economica"/>
              </a:rPr>
              <a:t>Attribution aléatoire de sujets à chaque mot</a:t>
            </a:r>
            <a:endParaRPr sz="1600">
              <a:latin typeface="Economica"/>
              <a:ea typeface="Economica"/>
              <a:cs typeface="Economica"/>
              <a:sym typeface="Economica"/>
            </a:endParaRPr>
          </a:p>
          <a:p>
            <a:pPr indent="-330200" lvl="1" marL="914400" rtl="0" algn="l">
              <a:spcBef>
                <a:spcPts val="0"/>
              </a:spcBef>
              <a:spcAft>
                <a:spcPts val="0"/>
              </a:spcAft>
              <a:buClr>
                <a:schemeClr val="dk1"/>
              </a:buClr>
              <a:buSzPts val="1600"/>
              <a:buFont typeface="Roboto"/>
              <a:buAutoNum type="alphaLcPeriod"/>
            </a:pPr>
            <a:r>
              <a:rPr b="1" lang="fr" sz="1600">
                <a:latin typeface="Economica"/>
                <a:ea typeface="Economica"/>
                <a:cs typeface="Economica"/>
                <a:sym typeface="Economica"/>
              </a:rPr>
              <a:t>Assignation de sujets</a:t>
            </a:r>
            <a:r>
              <a:rPr lang="fr" sz="1600">
                <a:latin typeface="Economica"/>
                <a:ea typeface="Economica"/>
                <a:cs typeface="Economica"/>
                <a:sym typeface="Economica"/>
              </a:rPr>
              <a:t> :</a:t>
            </a:r>
            <a:endParaRPr sz="1600">
              <a:latin typeface="Economica"/>
              <a:ea typeface="Economica"/>
              <a:cs typeface="Economica"/>
              <a:sym typeface="Economica"/>
            </a:endParaRPr>
          </a:p>
          <a:p>
            <a:pPr indent="-330200" lvl="2" marL="1371600" rtl="0" algn="l">
              <a:spcBef>
                <a:spcPts val="0"/>
              </a:spcBef>
              <a:spcAft>
                <a:spcPts val="0"/>
              </a:spcAft>
              <a:buClr>
                <a:schemeClr val="dk1"/>
              </a:buClr>
              <a:buSzPts val="1600"/>
              <a:buFont typeface="Economica"/>
              <a:buAutoNum type="romanLcPeriod"/>
            </a:pPr>
            <a:r>
              <a:rPr lang="fr" sz="1600">
                <a:latin typeface="Economica"/>
                <a:ea typeface="Economica"/>
                <a:cs typeface="Economica"/>
                <a:sym typeface="Economica"/>
              </a:rPr>
              <a:t>Recalcul des probabilités de sujets pour chaque mot</a:t>
            </a:r>
            <a:endParaRPr sz="1600">
              <a:latin typeface="Economica"/>
              <a:ea typeface="Economica"/>
              <a:cs typeface="Economica"/>
              <a:sym typeface="Economica"/>
            </a:endParaRPr>
          </a:p>
          <a:p>
            <a:pPr indent="-330200" lvl="2" marL="1371600" rtl="0" algn="l">
              <a:spcBef>
                <a:spcPts val="0"/>
              </a:spcBef>
              <a:spcAft>
                <a:spcPts val="0"/>
              </a:spcAft>
              <a:buClr>
                <a:schemeClr val="dk1"/>
              </a:buClr>
              <a:buSzPts val="1600"/>
              <a:buFont typeface="Economica"/>
              <a:buAutoNum type="romanLcPeriod"/>
            </a:pPr>
            <a:r>
              <a:rPr lang="fr" sz="1600">
                <a:latin typeface="Economica"/>
                <a:ea typeface="Economica"/>
                <a:cs typeface="Economica"/>
                <a:sym typeface="Economica"/>
              </a:rPr>
              <a:t>Utilisation de Gibbs Sampling (méthode d'échantillonnage) pour ajuster les attributions</a:t>
            </a:r>
            <a:endParaRPr sz="1600">
              <a:latin typeface="Economica"/>
              <a:ea typeface="Economica"/>
              <a:cs typeface="Economica"/>
              <a:sym typeface="Economica"/>
            </a:endParaRPr>
          </a:p>
          <a:p>
            <a:pPr indent="-330200" lvl="1" marL="914400" rtl="0" algn="l">
              <a:spcBef>
                <a:spcPts val="0"/>
              </a:spcBef>
              <a:spcAft>
                <a:spcPts val="0"/>
              </a:spcAft>
              <a:buClr>
                <a:schemeClr val="dk1"/>
              </a:buClr>
              <a:buSzPts val="1600"/>
              <a:buFont typeface="Roboto"/>
              <a:buAutoNum type="alphaLcPeriod"/>
            </a:pPr>
            <a:r>
              <a:rPr b="1" lang="fr" sz="1600">
                <a:latin typeface="Economica"/>
                <a:ea typeface="Economica"/>
                <a:cs typeface="Economica"/>
                <a:sym typeface="Economica"/>
              </a:rPr>
              <a:t>Convergence</a:t>
            </a:r>
            <a:r>
              <a:rPr lang="fr" sz="1600">
                <a:latin typeface="Economica"/>
                <a:ea typeface="Economica"/>
                <a:cs typeface="Economica"/>
                <a:sym typeface="Economica"/>
              </a:rPr>
              <a:t> :</a:t>
            </a:r>
            <a:endParaRPr sz="1600">
              <a:latin typeface="Economica"/>
              <a:ea typeface="Economica"/>
              <a:cs typeface="Economica"/>
              <a:sym typeface="Economica"/>
            </a:endParaRPr>
          </a:p>
          <a:p>
            <a:pPr indent="-330200" lvl="2" marL="1371600" rtl="0" algn="l">
              <a:spcBef>
                <a:spcPts val="0"/>
              </a:spcBef>
              <a:spcAft>
                <a:spcPts val="0"/>
              </a:spcAft>
              <a:buClr>
                <a:schemeClr val="dk1"/>
              </a:buClr>
              <a:buSzPts val="1600"/>
              <a:buFont typeface="Economica"/>
              <a:buAutoNum type="romanLcPeriod"/>
            </a:pPr>
            <a:r>
              <a:rPr lang="fr" sz="1600">
                <a:latin typeface="Economica"/>
                <a:ea typeface="Economica"/>
                <a:cs typeface="Economica"/>
                <a:sym typeface="Economica"/>
              </a:rPr>
              <a:t>Répétition des assignations jusqu’à stabilisation</a:t>
            </a:r>
            <a:endParaRPr b="1" sz="1600">
              <a:latin typeface="Economica"/>
              <a:ea typeface="Economica"/>
              <a:cs typeface="Economica"/>
              <a:sym typeface="Economica"/>
            </a:endParaRPr>
          </a:p>
          <a:p>
            <a:pPr indent="-342900" lvl="0" marL="457200" rtl="0" algn="l">
              <a:spcBef>
                <a:spcPts val="1000"/>
              </a:spcBef>
              <a:spcAft>
                <a:spcPts val="0"/>
              </a:spcAft>
              <a:buSzPts val="1800"/>
              <a:buFont typeface="Economica"/>
              <a:buChar char="●"/>
            </a:pPr>
            <a:r>
              <a:rPr b="1" lang="fr">
                <a:latin typeface="Economica"/>
                <a:ea typeface="Economica"/>
                <a:cs typeface="Economica"/>
                <a:sym typeface="Economica"/>
              </a:rPr>
              <a:t>Objectif</a:t>
            </a:r>
            <a:r>
              <a:rPr lang="fr">
                <a:latin typeface="Economica"/>
                <a:ea typeface="Economica"/>
                <a:cs typeface="Economica"/>
                <a:sym typeface="Economica"/>
              </a:rPr>
              <a:t> : Révéler les thèmes principaux du corpus</a:t>
            </a:r>
            <a:endParaRPr>
              <a:latin typeface="Economica"/>
              <a:ea typeface="Economica"/>
              <a:cs typeface="Economica"/>
              <a:sym typeface="Economica"/>
            </a:endParaRPr>
          </a:p>
        </p:txBody>
      </p:sp>
      <p:pic>
        <p:nvPicPr>
          <p:cNvPr id="87" name="Google Shape;87;p16"/>
          <p:cNvPicPr preferRelativeResize="0"/>
          <p:nvPr/>
        </p:nvPicPr>
        <p:blipFill>
          <a:blip r:embed="rId3">
            <a:alphaModFix/>
          </a:blip>
          <a:stretch>
            <a:fillRect/>
          </a:stretch>
        </p:blipFill>
        <p:spPr>
          <a:xfrm>
            <a:off x="4977925" y="3607175"/>
            <a:ext cx="4024800" cy="1106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110700" y="588325"/>
            <a:ext cx="8520600" cy="46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fr"/>
              <a:t>if (</a:t>
            </a:r>
            <a:r>
              <a:rPr b="1" lang="fr"/>
              <a:t>TF-IDF != LDA)</a:t>
            </a:r>
            <a:endParaRPr b="1"/>
          </a:p>
          <a:p>
            <a:pPr indent="0" lvl="0" marL="0" rtl="0" algn="l">
              <a:spcBef>
                <a:spcPts val="0"/>
              </a:spcBef>
              <a:spcAft>
                <a:spcPts val="0"/>
              </a:spcAft>
              <a:buNone/>
            </a:pPr>
            <a:r>
              <a:rPr b="1" lang="fr"/>
              <a:t>{</a:t>
            </a:r>
            <a:endParaRPr b="1"/>
          </a:p>
          <a:p>
            <a:pPr indent="0" lvl="0" marL="0" rtl="0" algn="l">
              <a:spcBef>
                <a:spcPts val="0"/>
              </a:spcBef>
              <a:spcAft>
                <a:spcPts val="0"/>
              </a:spcAft>
              <a:buNone/>
            </a:pPr>
            <a:r>
              <a:rPr b="1" lang="fr" sz="1600"/>
              <a:t>std::cout &lt;&lt;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fr" sz="1600"/>
              <a:t>&lt;&lt; std::endl;</a:t>
            </a:r>
            <a:endParaRPr b="1" sz="1600"/>
          </a:p>
          <a:p>
            <a:pPr indent="0" lvl="0" marL="0" rtl="0" algn="l">
              <a:spcBef>
                <a:spcPts val="0"/>
              </a:spcBef>
              <a:spcAft>
                <a:spcPts val="0"/>
              </a:spcAft>
              <a:buNone/>
            </a:pPr>
            <a:r>
              <a:rPr b="1" lang="fr"/>
              <a:t>}</a:t>
            </a:r>
            <a:endParaRPr b="1"/>
          </a:p>
        </p:txBody>
      </p:sp>
      <p:sp>
        <p:nvSpPr>
          <p:cNvPr id="93" name="Google Shape;93;p17"/>
          <p:cNvSpPr txBox="1"/>
          <p:nvPr>
            <p:ph idx="1" type="body"/>
          </p:nvPr>
        </p:nvSpPr>
        <p:spPr>
          <a:xfrm>
            <a:off x="13" y="1417100"/>
            <a:ext cx="3623100" cy="27123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i="1" lang="fr">
                <a:latin typeface="Economica"/>
                <a:ea typeface="Economica"/>
                <a:cs typeface="Economica"/>
                <a:sym typeface="Economica"/>
              </a:rPr>
              <a:t>TF-IDF</a:t>
            </a:r>
            <a:endParaRPr b="1" i="1">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fr">
                <a:latin typeface="Economica"/>
                <a:ea typeface="Economica"/>
                <a:cs typeface="Economica"/>
                <a:sym typeface="Economica"/>
              </a:rPr>
              <a:t>Utiliser la fréquence des mots pour attribuer leur importance.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fr">
                <a:latin typeface="Economica"/>
                <a:ea typeface="Economica"/>
                <a:cs typeface="Economica"/>
                <a:sym typeface="Economica"/>
              </a:rPr>
              <a:t>Les mots courants peuvent avoir une importance disproportionnée.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fr">
                <a:latin typeface="Economica"/>
                <a:ea typeface="Economica"/>
                <a:cs typeface="Economica"/>
                <a:sym typeface="Economica"/>
              </a:rPr>
              <a:t>Ajuster l'importance des mots en utilisant l'inverse de leur fréquence.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fr">
                <a:latin typeface="Economica"/>
                <a:ea typeface="Economica"/>
                <a:cs typeface="Economica"/>
                <a:sym typeface="Economica"/>
              </a:rPr>
              <a:t>Fournir une évaluation rapide mais moins contextuelle des topics.</a:t>
            </a:r>
            <a:endParaRPr>
              <a:latin typeface="Economica"/>
              <a:ea typeface="Economica"/>
              <a:cs typeface="Economica"/>
              <a:sym typeface="Economica"/>
            </a:endParaRPr>
          </a:p>
        </p:txBody>
      </p:sp>
      <p:sp>
        <p:nvSpPr>
          <p:cNvPr id="94" name="Google Shape;94;p17"/>
          <p:cNvSpPr txBox="1"/>
          <p:nvPr>
            <p:ph idx="1" type="body"/>
          </p:nvPr>
        </p:nvSpPr>
        <p:spPr>
          <a:xfrm>
            <a:off x="5325286" y="1343888"/>
            <a:ext cx="3818700" cy="2785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i="1" lang="fr">
                <a:latin typeface="Economica"/>
                <a:ea typeface="Economica"/>
                <a:cs typeface="Economica"/>
                <a:sym typeface="Economica"/>
              </a:rPr>
              <a:t>LDA</a:t>
            </a:r>
            <a:endParaRPr b="1" i="1">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fr">
                <a:latin typeface="Economica"/>
                <a:ea typeface="Economica"/>
                <a:cs typeface="Economica"/>
                <a:sym typeface="Economica"/>
              </a:rPr>
              <a:t>Adopter une approche probabiliste pour détecter les topics.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fr">
                <a:latin typeface="Economica"/>
                <a:ea typeface="Economica"/>
                <a:cs typeface="Economica"/>
                <a:sym typeface="Economica"/>
              </a:rPr>
              <a:t>Chaque document est généré à partir d'une distribution de topics latente.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fr">
                <a:latin typeface="Economica"/>
                <a:ea typeface="Economica"/>
                <a:cs typeface="Economica"/>
                <a:sym typeface="Economica"/>
              </a:rPr>
              <a:t>Utiliser des itérations pour estimer les distributions de topics.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fr">
                <a:latin typeface="Economica"/>
                <a:ea typeface="Economica"/>
                <a:cs typeface="Economica"/>
                <a:sym typeface="Economica"/>
              </a:rPr>
              <a:t>Permettre une analyse plus approfondie mais nécessite plus de temps de calcul.</a:t>
            </a:r>
            <a:endParaRPr>
              <a:latin typeface="Economica"/>
              <a:ea typeface="Economica"/>
              <a:cs typeface="Economica"/>
              <a:sym typeface="Economica"/>
            </a:endParaRPr>
          </a:p>
        </p:txBody>
      </p:sp>
      <p:pic>
        <p:nvPicPr>
          <p:cNvPr id="95" name="Google Shape;95;p17"/>
          <p:cNvPicPr preferRelativeResize="0"/>
          <p:nvPr/>
        </p:nvPicPr>
        <p:blipFill>
          <a:blip r:embed="rId3">
            <a:alphaModFix/>
          </a:blip>
          <a:stretch>
            <a:fillRect/>
          </a:stretch>
        </p:blipFill>
        <p:spPr>
          <a:xfrm>
            <a:off x="3827763" y="2126800"/>
            <a:ext cx="1292876" cy="12928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fr"/>
              <a:t>e</a:t>
            </a:r>
            <a:r>
              <a:rPr b="1" lang="fr"/>
              <a:t>xperiences::corpus</a:t>
            </a:r>
            <a:endParaRPr b="1"/>
          </a:p>
        </p:txBody>
      </p:sp>
      <p:sp>
        <p:nvSpPr>
          <p:cNvPr id="101" name="Google Shape;101;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fr">
                <a:latin typeface="Economica"/>
                <a:ea typeface="Economica"/>
                <a:cs typeface="Economica"/>
                <a:sym typeface="Economica"/>
              </a:rPr>
              <a:t>Corpus de</a:t>
            </a:r>
            <a:r>
              <a:rPr lang="fr">
                <a:latin typeface="Economica"/>
                <a:ea typeface="Economica"/>
                <a:cs typeface="Economica"/>
                <a:sym typeface="Economica"/>
              </a:rPr>
              <a:t> stack</a:t>
            </a:r>
            <a:r>
              <a:rPr b="1" lang="fr">
                <a:latin typeface="Economica"/>
                <a:ea typeface="Economica"/>
                <a:cs typeface="Economica"/>
                <a:sym typeface="Economica"/>
              </a:rPr>
              <a:t>overflow</a:t>
            </a:r>
            <a:endParaRPr b="1">
              <a:latin typeface="Economica"/>
              <a:ea typeface="Economica"/>
              <a:cs typeface="Economica"/>
              <a:sym typeface="Economica"/>
            </a:endParaRPr>
          </a:p>
          <a:p>
            <a:pPr indent="457200" lvl="0" marL="0" rtl="0" algn="l">
              <a:spcBef>
                <a:spcPts val="1200"/>
              </a:spcBef>
              <a:spcAft>
                <a:spcPts val="0"/>
              </a:spcAft>
              <a:buNone/>
            </a:pPr>
            <a:r>
              <a:rPr lang="fr">
                <a:latin typeface="Economica"/>
                <a:ea typeface="Economica"/>
                <a:cs typeface="Economica"/>
                <a:sym typeface="Economica"/>
              </a:rPr>
              <a:t>titre + corps + étiquettes</a:t>
            </a:r>
            <a:endParaRPr>
              <a:latin typeface="Economica"/>
              <a:ea typeface="Economica"/>
              <a:cs typeface="Economica"/>
              <a:sym typeface="Economica"/>
            </a:endParaRPr>
          </a:p>
          <a:p>
            <a:pPr indent="457200" lvl="0" marL="0" rtl="0" algn="l">
              <a:spcBef>
                <a:spcPts val="1200"/>
              </a:spcBef>
              <a:spcAft>
                <a:spcPts val="0"/>
              </a:spcAft>
              <a:buNone/>
            </a:pPr>
            <a:r>
              <a:rPr lang="fr">
                <a:latin typeface="Economica"/>
                <a:ea typeface="Economica"/>
                <a:cs typeface="Economica"/>
                <a:sym typeface="Economica"/>
              </a:rPr>
              <a:t>titre et corps : texte brut à analyser</a:t>
            </a:r>
            <a:endParaRPr>
              <a:latin typeface="Economica"/>
              <a:ea typeface="Economica"/>
              <a:cs typeface="Economica"/>
              <a:sym typeface="Economica"/>
            </a:endParaRPr>
          </a:p>
          <a:p>
            <a:pPr indent="457200" lvl="0" marL="0" rtl="0" algn="l">
              <a:spcBef>
                <a:spcPts val="1200"/>
              </a:spcBef>
              <a:spcAft>
                <a:spcPts val="0"/>
              </a:spcAft>
              <a:buNone/>
            </a:pPr>
            <a:r>
              <a:rPr lang="fr">
                <a:latin typeface="Economica"/>
                <a:ea typeface="Economica"/>
                <a:cs typeface="Economica"/>
                <a:sym typeface="Economica"/>
              </a:rPr>
              <a:t>étiquettes : topics de référence</a:t>
            </a:r>
            <a:endParaRPr>
              <a:latin typeface="Economica"/>
              <a:ea typeface="Economica"/>
              <a:cs typeface="Economica"/>
              <a:sym typeface="Economica"/>
            </a:endParaRPr>
          </a:p>
          <a:p>
            <a:pPr indent="0" lvl="0" marL="0" rtl="0" algn="l">
              <a:spcBef>
                <a:spcPts val="1200"/>
              </a:spcBef>
              <a:spcAft>
                <a:spcPts val="0"/>
              </a:spcAft>
              <a:buNone/>
            </a:pPr>
            <a:r>
              <a:rPr b="1" lang="fr">
                <a:latin typeface="Economica"/>
                <a:ea typeface="Economica"/>
                <a:cs typeface="Economica"/>
                <a:sym typeface="Economica"/>
              </a:rPr>
              <a:t>Corpus de </a:t>
            </a:r>
            <a:r>
              <a:rPr lang="fr">
                <a:latin typeface="Times New Roman"/>
                <a:ea typeface="Times New Roman"/>
                <a:cs typeface="Times New Roman"/>
                <a:sym typeface="Times New Roman"/>
              </a:rPr>
              <a:t>Wikipedia</a:t>
            </a:r>
            <a:endParaRPr>
              <a:latin typeface="Times New Roman"/>
              <a:ea typeface="Times New Roman"/>
              <a:cs typeface="Times New Roman"/>
              <a:sym typeface="Times New Roman"/>
            </a:endParaRPr>
          </a:p>
          <a:p>
            <a:pPr indent="0" lvl="0" marL="0" rtl="0" algn="l">
              <a:spcBef>
                <a:spcPts val="1200"/>
              </a:spcBef>
              <a:spcAft>
                <a:spcPts val="0"/>
              </a:spcAft>
              <a:buNone/>
            </a:pPr>
            <a:r>
              <a:rPr lang="fr">
                <a:latin typeface="Times New Roman"/>
                <a:ea typeface="Times New Roman"/>
                <a:cs typeface="Times New Roman"/>
                <a:sym typeface="Times New Roman"/>
              </a:rPr>
              <a:t>	</a:t>
            </a:r>
            <a:r>
              <a:rPr lang="fr">
                <a:latin typeface="Economica"/>
                <a:ea typeface="Economica"/>
                <a:cs typeface="Economica"/>
                <a:sym typeface="Economica"/>
              </a:rPr>
              <a:t>Phrases des pages de Wikipédia : texte brut à analyser</a:t>
            </a:r>
            <a:endParaRPr>
              <a:latin typeface="Economica"/>
              <a:ea typeface="Economica"/>
              <a:cs typeface="Economica"/>
              <a:sym typeface="Economica"/>
            </a:endParaRPr>
          </a:p>
          <a:p>
            <a:pPr indent="0" lvl="0" marL="0" rtl="0" algn="l">
              <a:spcBef>
                <a:spcPts val="1200"/>
              </a:spcBef>
              <a:spcAft>
                <a:spcPts val="0"/>
              </a:spcAft>
              <a:buNone/>
            </a:pPr>
            <a:r>
              <a:rPr lang="fr">
                <a:latin typeface="Economica"/>
                <a:ea typeface="Economica"/>
                <a:cs typeface="Economica"/>
                <a:sym typeface="Economica"/>
              </a:rPr>
              <a:t>	Une liste de mots-clé pour chaque phrase : topics de référence</a:t>
            </a:r>
            <a:endParaRPr>
              <a:latin typeface="Economica"/>
              <a:ea typeface="Economica"/>
              <a:cs typeface="Economica"/>
              <a:sym typeface="Economica"/>
            </a:endParaRPr>
          </a:p>
          <a:p>
            <a:pPr indent="0" lvl="0" marL="0" rtl="0" algn="l">
              <a:spcBef>
                <a:spcPts val="1200"/>
              </a:spcBef>
              <a:spcAft>
                <a:spcPts val="1200"/>
              </a:spcAft>
              <a:buNone/>
            </a:pPr>
            <a:r>
              <a:t/>
            </a:r>
            <a:endParaRPr b="1">
              <a:latin typeface="Times New Roman"/>
              <a:ea typeface="Times New Roman"/>
              <a:cs typeface="Times New Roman"/>
              <a:sym typeface="Times New Roman"/>
            </a:endParaRPr>
          </a:p>
        </p:txBody>
      </p:sp>
      <p:pic>
        <p:nvPicPr>
          <p:cNvPr id="102" name="Google Shape;102;p18"/>
          <p:cNvPicPr preferRelativeResize="0"/>
          <p:nvPr/>
        </p:nvPicPr>
        <p:blipFill>
          <a:blip r:embed="rId3">
            <a:alphaModFix/>
          </a:blip>
          <a:stretch>
            <a:fillRect/>
          </a:stretch>
        </p:blipFill>
        <p:spPr>
          <a:xfrm>
            <a:off x="3480750" y="1666775"/>
            <a:ext cx="5498801" cy="1124225"/>
          </a:xfrm>
          <a:prstGeom prst="rect">
            <a:avLst/>
          </a:prstGeom>
          <a:noFill/>
          <a:ln>
            <a:noFill/>
          </a:ln>
        </p:spPr>
      </p:pic>
      <p:pic>
        <p:nvPicPr>
          <p:cNvPr id="103" name="Google Shape;103;p18"/>
          <p:cNvPicPr preferRelativeResize="0"/>
          <p:nvPr/>
        </p:nvPicPr>
        <p:blipFill>
          <a:blip r:embed="rId4">
            <a:alphaModFix/>
          </a:blip>
          <a:stretch>
            <a:fillRect/>
          </a:stretch>
        </p:blipFill>
        <p:spPr>
          <a:xfrm>
            <a:off x="860474" y="4156801"/>
            <a:ext cx="6360926" cy="77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fr"/>
              <a:t>e</a:t>
            </a:r>
            <a:r>
              <a:rPr b="1" lang="fr"/>
              <a:t>xperiences::ACTIONS</a:t>
            </a:r>
            <a:endParaRPr/>
          </a:p>
        </p:txBody>
      </p:sp>
      <p:sp>
        <p:nvSpPr>
          <p:cNvPr id="109" name="Google Shape;109;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fr">
                <a:latin typeface="Economica"/>
                <a:ea typeface="Economica"/>
                <a:cs typeface="Economica"/>
                <a:sym typeface="Economica"/>
              </a:rPr>
              <a:t>Prétraitement </a:t>
            </a:r>
            <a:endParaRPr b="1">
              <a:latin typeface="Economica"/>
              <a:ea typeface="Economica"/>
              <a:cs typeface="Economica"/>
              <a:sym typeface="Economica"/>
            </a:endParaRPr>
          </a:p>
          <a:p>
            <a:pPr indent="-342900" lvl="0" marL="457200" rtl="0" algn="l">
              <a:spcBef>
                <a:spcPts val="1200"/>
              </a:spcBef>
              <a:spcAft>
                <a:spcPts val="0"/>
              </a:spcAft>
              <a:buSzPts val="1800"/>
              <a:buFont typeface="Economica"/>
              <a:buChar char="-"/>
            </a:pPr>
            <a:r>
              <a:rPr lang="fr">
                <a:latin typeface="Economica"/>
                <a:ea typeface="Economica"/>
                <a:cs typeface="Economica"/>
                <a:sym typeface="Economica"/>
              </a:rPr>
              <a:t>60% train, 20% test, 20% dev</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fr">
                <a:latin typeface="Economica"/>
                <a:ea typeface="Economica"/>
                <a:cs typeface="Economica"/>
                <a:sym typeface="Economica"/>
              </a:rPr>
              <a:t>Retrait des caractères spéciaux, stopwords…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fr">
                <a:latin typeface="Economica"/>
                <a:ea typeface="Economica"/>
                <a:cs typeface="Economica"/>
                <a:sym typeface="Economica"/>
              </a:rPr>
              <a:t>Stemming, lemmatisation</a:t>
            </a:r>
            <a:endParaRPr>
              <a:latin typeface="Economica"/>
              <a:ea typeface="Economica"/>
              <a:cs typeface="Economica"/>
              <a:sym typeface="Economica"/>
            </a:endParaRPr>
          </a:p>
          <a:p>
            <a:pPr indent="0" lvl="0" marL="0" rtl="0" algn="l">
              <a:spcBef>
                <a:spcPts val="1200"/>
              </a:spcBef>
              <a:spcAft>
                <a:spcPts val="0"/>
              </a:spcAft>
              <a:buNone/>
            </a:pPr>
            <a:r>
              <a:rPr b="1" lang="fr">
                <a:latin typeface="Economica"/>
                <a:ea typeface="Economica"/>
                <a:cs typeface="Economica"/>
                <a:sym typeface="Economica"/>
              </a:rPr>
              <a:t>Bigrammes et trigrammes</a:t>
            </a:r>
            <a:endParaRPr b="1">
              <a:latin typeface="Economica"/>
              <a:ea typeface="Economica"/>
              <a:cs typeface="Economica"/>
              <a:sym typeface="Economica"/>
            </a:endParaRPr>
          </a:p>
          <a:p>
            <a:pPr indent="0" lvl="0" marL="0" rtl="0" algn="l">
              <a:spcBef>
                <a:spcPts val="1200"/>
              </a:spcBef>
              <a:spcAft>
                <a:spcPts val="0"/>
              </a:spcAft>
              <a:buNone/>
            </a:pPr>
            <a:r>
              <a:rPr b="1" lang="fr">
                <a:latin typeface="Economica"/>
                <a:ea typeface="Economica"/>
                <a:cs typeface="Economica"/>
                <a:sym typeface="Economica"/>
              </a:rPr>
              <a:t>Égalisation des paramètres des modèles</a:t>
            </a:r>
            <a:endParaRPr b="1">
              <a:latin typeface="Economica"/>
              <a:ea typeface="Economica"/>
              <a:cs typeface="Economica"/>
              <a:sym typeface="Economica"/>
            </a:endParaRPr>
          </a:p>
          <a:p>
            <a:pPr indent="0" lvl="0" marL="0" rtl="0" algn="l">
              <a:spcBef>
                <a:spcPts val="1200"/>
              </a:spcBef>
              <a:spcAft>
                <a:spcPts val="0"/>
              </a:spcAft>
              <a:buNone/>
            </a:pPr>
            <a:r>
              <a:rPr b="1" lang="fr">
                <a:latin typeface="Economica"/>
                <a:ea typeface="Economica"/>
                <a:cs typeface="Economica"/>
                <a:sym typeface="Economica"/>
              </a:rPr>
              <a:t>Évaluation</a:t>
            </a:r>
            <a:endParaRPr b="1">
              <a:latin typeface="Economica"/>
              <a:ea typeface="Economica"/>
              <a:cs typeface="Economica"/>
              <a:sym typeface="Economica"/>
            </a:endParaRPr>
          </a:p>
          <a:p>
            <a:pPr indent="-342900" lvl="0" marL="457200" rtl="0" algn="l">
              <a:spcBef>
                <a:spcPts val="1200"/>
              </a:spcBef>
              <a:spcAft>
                <a:spcPts val="0"/>
              </a:spcAft>
              <a:buSzPts val="1800"/>
              <a:buFont typeface="Economica"/>
              <a:buChar char="-"/>
            </a:pPr>
            <a:r>
              <a:rPr lang="fr">
                <a:latin typeface="Economica"/>
                <a:ea typeface="Economica"/>
                <a:cs typeface="Economica"/>
                <a:sym typeface="Economica"/>
              </a:rPr>
              <a:t>Précision, rappel, f-mesure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fr">
                <a:latin typeface="Economica"/>
                <a:ea typeface="Economica"/>
                <a:cs typeface="Economica"/>
                <a:sym typeface="Economica"/>
              </a:rPr>
              <a:t>nombre de topics correctement détectés</a:t>
            </a:r>
            <a:r>
              <a:rPr i="1" lang="fr">
                <a:latin typeface="Economica"/>
                <a:ea typeface="Economica"/>
                <a:cs typeface="Economica"/>
                <a:sym typeface="Economica"/>
              </a:rPr>
              <a:t> </a:t>
            </a:r>
            <a:endParaRPr>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fr"/>
              <a:t>Résultats des Expériences</a:t>
            </a:r>
            <a:endParaRPr b="1"/>
          </a:p>
        </p:txBody>
      </p:sp>
      <p:pic>
        <p:nvPicPr>
          <p:cNvPr id="115" name="Google Shape;115;p20"/>
          <p:cNvPicPr preferRelativeResize="0"/>
          <p:nvPr/>
        </p:nvPicPr>
        <p:blipFill>
          <a:blip r:embed="rId3">
            <a:alphaModFix/>
          </a:blip>
          <a:stretch>
            <a:fillRect/>
          </a:stretch>
        </p:blipFill>
        <p:spPr>
          <a:xfrm>
            <a:off x="2122200" y="1147225"/>
            <a:ext cx="4899600" cy="3678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00000"/>
              </a:lnSpc>
              <a:spcBef>
                <a:spcPts val="0"/>
              </a:spcBef>
              <a:spcAft>
                <a:spcPts val="0"/>
              </a:spcAft>
              <a:buNone/>
            </a:pPr>
            <a:r>
              <a:rPr b="1" lang="fr"/>
              <a:t>Résultats des Expériences</a:t>
            </a:r>
            <a:endParaRPr b="1"/>
          </a:p>
        </p:txBody>
      </p:sp>
      <p:pic>
        <p:nvPicPr>
          <p:cNvPr id="121" name="Google Shape;121;p21"/>
          <p:cNvPicPr preferRelativeResize="0"/>
          <p:nvPr/>
        </p:nvPicPr>
        <p:blipFill>
          <a:blip r:embed="rId3">
            <a:alphaModFix/>
          </a:blip>
          <a:stretch>
            <a:fillRect/>
          </a:stretch>
        </p:blipFill>
        <p:spPr>
          <a:xfrm>
            <a:off x="2111013" y="1147225"/>
            <a:ext cx="4921968" cy="3691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