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" charset="1" panose="020B0503030501040103"/>
      <p:regular r:id="rId18"/>
    </p:embeddedFont>
    <p:embeddedFont>
      <p:font typeface="Shrikhand" charset="1" panose="02000000000000000000"/>
      <p:regular r:id="rId19"/>
    </p:embeddedFont>
    <p:embeddedFont>
      <p:font typeface="Canva Sans Bold" charset="1" panose="020B0803030501040103"/>
      <p:regular r:id="rId20"/>
    </p:embeddedFont>
    <p:embeddedFont>
      <p:font typeface="Playwrite US Modern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6522" y="7254444"/>
            <a:ext cx="2374125" cy="2374125"/>
          </a:xfrm>
          <a:custGeom>
            <a:avLst/>
            <a:gdLst/>
            <a:ahLst/>
            <a:cxnLst/>
            <a:rect r="r" b="b" t="t" l="l"/>
            <a:pathLst>
              <a:path h="2374125" w="2374125">
                <a:moveTo>
                  <a:pt x="0" y="0"/>
                </a:moveTo>
                <a:lnTo>
                  <a:pt x="2374125" y="0"/>
                </a:lnTo>
                <a:lnTo>
                  <a:pt x="2374125" y="2374125"/>
                </a:lnTo>
                <a:lnTo>
                  <a:pt x="0" y="2374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08431" y="7376908"/>
            <a:ext cx="2274412" cy="2274412"/>
          </a:xfrm>
          <a:custGeom>
            <a:avLst/>
            <a:gdLst/>
            <a:ahLst/>
            <a:cxnLst/>
            <a:rect r="r" b="b" t="t" l="l"/>
            <a:pathLst>
              <a:path h="2274412" w="2274412">
                <a:moveTo>
                  <a:pt x="0" y="0"/>
                </a:moveTo>
                <a:lnTo>
                  <a:pt x="2274413" y="0"/>
                </a:lnTo>
                <a:lnTo>
                  <a:pt x="2274413" y="2274413"/>
                </a:lnTo>
                <a:lnTo>
                  <a:pt x="0" y="22744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2162" y="885825"/>
            <a:ext cx="17983677" cy="121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DeOrganized Media + Rising Tide Protocol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823972"/>
            <a:ext cx="18288000" cy="3734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</a:pPr>
            <a:r>
              <a:rPr lang="en-US" sz="71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Empowering Creators &amp; Driving Bitcoin Adoption</a:t>
            </a:r>
          </a:p>
          <a:p>
            <a:pPr algn="ctr">
              <a:lnSpc>
                <a:spcPts val="994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47948" y="7726550"/>
            <a:ext cx="10510719" cy="158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7"/>
              </a:lnSpc>
            </a:pPr>
            <a:r>
              <a:rPr lang="en-US" sz="4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Decentralized Media Meets Bitcoin L2</a:t>
            </a:r>
          </a:p>
          <a:p>
            <a:pPr algn="ctr">
              <a:lnSpc>
                <a:spcPts val="6397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4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2211" y="885825"/>
            <a:ext cx="16644699" cy="121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Join Us in Revolutionizing Web3 Media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660" y="4120471"/>
            <a:ext cx="16550640" cy="322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Seeking funding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partnerships to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accelerate development.</a:t>
            </a:r>
          </a:p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Expanding Rising 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Tide’s adoption across cre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ators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communities.</a:t>
            </a:r>
          </a:p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Onbo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arding top-tier projects for sponsorship and media coverage.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9810" y="885825"/>
            <a:ext cx="15529501" cy="121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40"/>
              </a:lnSpc>
              <a:spcBef>
                <a:spcPct val="0"/>
              </a:spcBef>
            </a:pPr>
            <a:r>
              <a:rPr lang="en-US" sz="71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Meet the Builders Behind the Vision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660" y="3445140"/>
            <a:ext cx="16550640" cy="547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Stephen Perrino (@PeaceLoveMusicG): DeOrganized Founder, Media &amp; Product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Strategist.</a:t>
            </a:r>
          </a:p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TripnM0nkey: Rising Tide Engineer, Smart Contract Dev.</a:t>
            </a:r>
          </a:p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Brendyn "Haddy" Hadfield: Business Development Strategy.</a:t>
            </a:r>
          </a:p>
          <a:p>
            <a:pPr algn="l" marL="792333" indent="-396167" lvl="1">
              <a:lnSpc>
                <a:spcPts val="8881"/>
              </a:lnSpc>
              <a:buFont typeface="Arial"/>
              <a:buChar char="•"/>
            </a:pP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Supporting Team: De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ners, conte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36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creators, and developers.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009" y="464187"/>
            <a:ext cx="18209121" cy="2334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80"/>
              </a:lnSpc>
              <a:spcBef>
                <a:spcPct val="0"/>
              </a:spcBef>
            </a:pPr>
            <a:r>
              <a:rPr lang="en-US" sz="6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Let’s Build the Future of Decentralized Media Together!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2742" y="4851030"/>
            <a:ext cx="17934389" cy="109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19"/>
              </a:lnSpc>
            </a:pPr>
            <a:r>
              <a:rPr lang="en-US" b="true" sz="4098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deorganized.com | @DeOrganizedBTC | deorganizedshow@gmail.com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8856" y="8654907"/>
            <a:ext cx="17007427" cy="570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0"/>
              </a:lnSpc>
              <a:spcBef>
                <a:spcPct val="0"/>
              </a:spcBef>
            </a:pPr>
            <a:r>
              <a:rPr lang="en-US" sz="3422">
                <a:solidFill>
                  <a:srgbClr val="000000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Thank you for your time today! We look forward to chatting with you soon!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40693" y="436882"/>
            <a:ext cx="18288000" cy="237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Creators and Web3 Projects Struggle with Monetization &amp; Exposure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840" y="3657470"/>
            <a:ext cx="14658320" cy="4035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86638" indent="-493319" lvl="1">
              <a:lnSpc>
                <a:spcPts val="8134"/>
              </a:lnSpc>
              <a:buFont typeface="Arial"/>
              <a:buChar char="•"/>
            </a:pPr>
            <a:r>
              <a:rPr lang="en-US" sz="4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Creators lack sustainable monetization options.</a:t>
            </a:r>
          </a:p>
          <a:p>
            <a:pPr algn="ctr" marL="986638" indent="-493319" lvl="1">
              <a:lnSpc>
                <a:spcPts val="8134"/>
              </a:lnSpc>
              <a:buFont typeface="Arial"/>
              <a:buChar char="•"/>
            </a:pPr>
            <a:r>
              <a:rPr lang="en-US" sz="4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Web3 projects struggle with media outreach.</a:t>
            </a:r>
          </a:p>
          <a:p>
            <a:pPr algn="ctr" marL="986638" indent="-493319" lvl="1">
              <a:lnSpc>
                <a:spcPts val="8134"/>
              </a:lnSpc>
              <a:buFont typeface="Arial"/>
              <a:buChar char="•"/>
            </a:pPr>
            <a:r>
              <a:rPr lang="en-US" sz="4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Current platforms are centralized and extractive.</a:t>
            </a:r>
          </a:p>
          <a:p>
            <a:pPr algn="ctr" marL="986638" indent="-493319" lvl="1">
              <a:lnSpc>
                <a:spcPts val="8134"/>
              </a:lnSpc>
              <a:buFont typeface="Arial"/>
              <a:buChar char="•"/>
            </a:pPr>
            <a:r>
              <a:rPr lang="en-US" sz="4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control tools are lacking in functionality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339727"/>
            <a:ext cx="18206614" cy="2574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  <a:spcBef>
                <a:spcPct val="0"/>
              </a:spcBef>
            </a:pPr>
            <a:r>
              <a:rPr lang="en-US" sz="74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Decentralized Media and Monetization Suite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090" y="3563618"/>
            <a:ext cx="16847820" cy="469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8691" indent="-439345" lvl="1">
              <a:lnSpc>
                <a:spcPts val="9564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DeOrganized Media: </a:t>
            </a:r>
            <a:r>
              <a:rPr lang="en-US" b="true" sz="4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Independent, Web3-native media network</a:t>
            </a:r>
          </a:p>
          <a:p>
            <a:pPr algn="l" marL="878691" indent="-439345" lvl="1">
              <a:lnSpc>
                <a:spcPts val="9564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Rising Tide Protocol: </a:t>
            </a:r>
            <a:r>
              <a:rPr lang="en-US" b="true" sz="40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Smart contract-driven monetization</a:t>
            </a:r>
          </a:p>
          <a:p>
            <a:pPr algn="l" marL="878691" indent="-439345" lvl="1">
              <a:lnSpc>
                <a:spcPts val="9564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NFT-based ticketing and gated content.</a:t>
            </a:r>
          </a:p>
          <a:p>
            <a:pPr algn="l" marL="878691" indent="-439345" lvl="1">
              <a:lnSpc>
                <a:spcPts val="9564"/>
              </a:lnSpc>
              <a:buFont typeface="Arial"/>
              <a:buChar char="•"/>
            </a:pPr>
            <a:r>
              <a:rPr lang="en-US" sz="40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Direct P2P commerce for creators.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697" y="847725"/>
            <a:ext cx="17865746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  <a:spcBef>
                <a:spcPct val="0"/>
              </a:spcBef>
            </a:pPr>
            <a:r>
              <a:rPr lang="en-US" sz="8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on Stacks, Powered by Bitcoin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090" y="3601718"/>
            <a:ext cx="16847820" cy="3984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975" indent="-352988" lvl="1">
              <a:lnSpc>
                <a:spcPts val="8174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DeOrganized Media: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Liv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shows, 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cas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s,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age.</a:t>
            </a:r>
          </a:p>
          <a:p>
            <a:pPr algn="l" marL="705975" indent="-352988" lvl="1">
              <a:lnSpc>
                <a:spcPts val="8174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Rising Tide Protocol: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NFT-b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sed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keti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g, ga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cess, an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ven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monetization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05975" indent="-352988" lvl="1">
              <a:lnSpc>
                <a:spcPts val="8174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acks Smart Contracts: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Transparent, programmable revenue streams.</a:t>
            </a:r>
          </a:p>
          <a:p>
            <a:pPr algn="l" marL="705975" indent="-352988" lvl="1">
              <a:lnSpc>
                <a:spcPts val="8174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BTC Integration:</a:t>
            </a:r>
            <a:r>
              <a:rPr lang="en-US" sz="32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No need to onboard into complex DeFi systems.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9697" y="847725"/>
            <a:ext cx="17865746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19"/>
              </a:lnSpc>
              <a:spcBef>
                <a:spcPct val="0"/>
              </a:spcBef>
            </a:pPr>
            <a:r>
              <a:rPr lang="en-US" sz="8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Built on Stacks, Powered by Bitcoin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0090" y="3515993"/>
            <a:ext cx="16847820" cy="4869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7101" indent="-428551" lvl="1">
              <a:lnSpc>
                <a:spcPts val="9924"/>
              </a:lnSpc>
              <a:buFont typeface="Arial"/>
              <a:buChar char="•"/>
            </a:pPr>
            <a:r>
              <a:rPr lang="en-US" b="true" sz="3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</a:t>
            </a:r>
            <a:r>
              <a:rPr lang="en-US" b="true" sz="3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 Economy projected to reach $480B+ by 2027.</a:t>
            </a:r>
          </a:p>
          <a:p>
            <a:pPr algn="l" marL="857101" indent="-428551" lvl="1">
              <a:lnSpc>
                <a:spcPts val="9924"/>
              </a:lnSpc>
              <a:buFont typeface="Arial"/>
              <a:buChar char="•"/>
            </a:pPr>
            <a:r>
              <a:rPr lang="en-US" b="true" sz="3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Web3 adoption in media and gaming is accelerating.</a:t>
            </a:r>
          </a:p>
          <a:p>
            <a:pPr algn="l" marL="857101" indent="-428551" lvl="1">
              <a:lnSpc>
                <a:spcPts val="9924"/>
              </a:lnSpc>
              <a:buFont typeface="Arial"/>
              <a:buChar char="•"/>
            </a:pPr>
            <a:r>
              <a:rPr lang="en-US" b="true" sz="3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</a:t>
            </a:r>
            <a:r>
              <a:rPr lang="en-US" b="true" sz="3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mand for decentralized live streaming &amp; event platforms is growing.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4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7103" y="928054"/>
            <a:ext cx="17470934" cy="1292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Multiple Revenue Streams for Growth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660" y="3895204"/>
            <a:ext cx="16847820" cy="350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207" indent="-320603" lvl="1">
              <a:lnSpc>
                <a:spcPts val="7187"/>
              </a:lnSpc>
              <a:buFont typeface="Arial"/>
              <a:buChar char="•"/>
            </a:pP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NFT-based Show Passes &amp;</a:t>
            </a: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Event Tickets: Paywalled live streams &amp; gated content.</a:t>
            </a:r>
          </a:p>
          <a:p>
            <a:pPr algn="l" marL="641207" indent="-320603" lvl="1">
              <a:lnSpc>
                <a:spcPts val="7187"/>
              </a:lnSpc>
              <a:buFont typeface="Arial"/>
              <a:buChar char="•"/>
            </a:pP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</a:t>
            </a: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eator Revenue Sharing: Direct monetization for creators via Rising Tide.</a:t>
            </a:r>
          </a:p>
          <a:p>
            <a:pPr algn="l" marL="641207" indent="-320603" lvl="1">
              <a:lnSpc>
                <a:spcPts val="7187"/>
              </a:lnSpc>
              <a:buFont typeface="Arial"/>
              <a:buChar char="•"/>
            </a:pP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Sponsorship &amp; Project Promotions: W</a:t>
            </a: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eb3 projects g</a:t>
            </a: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ain exposure via DeOrganized Media.</a:t>
            </a:r>
          </a:p>
          <a:p>
            <a:pPr algn="l" marL="641207" indent="-320603" lvl="1">
              <a:lnSpc>
                <a:spcPts val="7187"/>
              </a:lnSpc>
              <a:buFont typeface="Arial"/>
              <a:buChar char="•"/>
            </a:pPr>
            <a:r>
              <a:rPr lang="en-US" b="true" sz="29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Platform Fees &amp; Premium Features: Customization, analytics, and premium placements.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26393"/>
            <a:ext cx="18265140" cy="263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Web3 Needs a Decentralized Media and Monetization Platform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660" y="3828529"/>
            <a:ext cx="16847820" cy="314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0744" indent="-385372" lvl="1">
              <a:lnSpc>
                <a:spcPts val="8639"/>
              </a:lnSpc>
              <a:buFont typeface="Arial"/>
              <a:buChar char="•"/>
            </a:pP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Web3 communities ar</a:t>
            </a: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moving away from extractive platforms.</a:t>
            </a:r>
          </a:p>
          <a:p>
            <a:pPr algn="l" marL="770744" indent="-385372" lvl="1">
              <a:lnSpc>
                <a:spcPts val="8639"/>
              </a:lnSpc>
              <a:buFont typeface="Arial"/>
              <a:buChar char="•"/>
            </a:pP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NFTs, DAOs, and tokenized content a</a:t>
            </a: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</a:t>
            </a: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unlocking new business models.</a:t>
            </a:r>
          </a:p>
          <a:p>
            <a:pPr algn="l" marL="770744" indent="-385372" lvl="1">
              <a:lnSpc>
                <a:spcPts val="8639"/>
              </a:lnSpc>
              <a:buFont typeface="Arial"/>
              <a:buChar char="•"/>
            </a:pP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Stacks L2 is g</a:t>
            </a: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row</a:t>
            </a:r>
            <a:r>
              <a:rPr lang="en-US" b="true" sz="35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ing rapidly as the largest Bitcoin Layer 2.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326393"/>
            <a:ext cx="18265140" cy="2635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40"/>
              </a:lnSpc>
              <a:spcBef>
                <a:spcPct val="0"/>
              </a:spcBef>
            </a:pPr>
            <a:r>
              <a:rPr lang="en-US" sz="7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DeOrganized Media &amp; Rising Tide Are Already Gaining Momentum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5780" y="4076179"/>
            <a:ext cx="17236440" cy="3884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DeOrganized Media: 300-600 liv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viewers per show, 100+ Web3 projects covered.</a:t>
            </a:r>
          </a:p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Rising 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Tide: MVPs created across multiple verticals for early alpha testing, ticketing/access model in development.</a:t>
            </a:r>
          </a:p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tnerships: Active discussions with Web3 projects and Stacks ecosystem.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94360" y="424815"/>
            <a:ext cx="19453860" cy="2537460"/>
            <a:chOff x="0" y="0"/>
            <a:chExt cx="5123650" cy="6683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23650" cy="668302"/>
            </a:xfrm>
            <a:custGeom>
              <a:avLst/>
              <a:gdLst/>
              <a:ahLst/>
              <a:cxnLst/>
              <a:rect r="r" b="b" t="t" l="l"/>
              <a:pathLst>
                <a:path h="668302" w="5123650">
                  <a:moveTo>
                    <a:pt x="20296" y="0"/>
                  </a:moveTo>
                  <a:lnTo>
                    <a:pt x="5103354" y="0"/>
                  </a:lnTo>
                  <a:cubicBezTo>
                    <a:pt x="5108737" y="0"/>
                    <a:pt x="5113899" y="2138"/>
                    <a:pt x="5117706" y="5945"/>
                  </a:cubicBezTo>
                  <a:cubicBezTo>
                    <a:pt x="5121512" y="9751"/>
                    <a:pt x="5123650" y="14913"/>
                    <a:pt x="5123650" y="20296"/>
                  </a:cubicBezTo>
                  <a:lnTo>
                    <a:pt x="5123650" y="648006"/>
                  </a:lnTo>
                  <a:cubicBezTo>
                    <a:pt x="5123650" y="659215"/>
                    <a:pt x="5114563" y="668302"/>
                    <a:pt x="5103354" y="668302"/>
                  </a:cubicBezTo>
                  <a:lnTo>
                    <a:pt x="20296" y="668302"/>
                  </a:lnTo>
                  <a:cubicBezTo>
                    <a:pt x="9087" y="668302"/>
                    <a:pt x="0" y="659215"/>
                    <a:pt x="0" y="648006"/>
                  </a:cubicBezTo>
                  <a:lnTo>
                    <a:pt x="0" y="20296"/>
                  </a:lnTo>
                  <a:cubicBezTo>
                    <a:pt x="0" y="9087"/>
                    <a:pt x="9087" y="0"/>
                    <a:pt x="202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23650" cy="70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31636" y="6126480"/>
            <a:ext cx="4401868" cy="4401868"/>
          </a:xfrm>
          <a:custGeom>
            <a:avLst/>
            <a:gdLst/>
            <a:ahLst/>
            <a:cxnLst/>
            <a:rect r="r" b="b" t="t" l="l"/>
            <a:pathLst>
              <a:path h="4401868" w="4401868">
                <a:moveTo>
                  <a:pt x="0" y="0"/>
                </a:moveTo>
                <a:lnTo>
                  <a:pt x="4401868" y="0"/>
                </a:lnTo>
                <a:lnTo>
                  <a:pt x="4401868" y="4401868"/>
                </a:lnTo>
                <a:lnTo>
                  <a:pt x="0" y="4401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4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38778" y="3284586"/>
            <a:ext cx="6210443" cy="6210443"/>
          </a:xfrm>
          <a:custGeom>
            <a:avLst/>
            <a:gdLst/>
            <a:ahLst/>
            <a:cxnLst/>
            <a:rect r="r" b="b" t="t" l="l"/>
            <a:pathLst>
              <a:path h="6210443" w="6210443">
                <a:moveTo>
                  <a:pt x="0" y="0"/>
                </a:moveTo>
                <a:lnTo>
                  <a:pt x="6210444" y="0"/>
                </a:lnTo>
                <a:lnTo>
                  <a:pt x="6210444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6901" y="904875"/>
            <a:ext cx="17315319" cy="1127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sz="66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What's Next for DeOrganized &amp; Rising Tide?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060" y="3989026"/>
            <a:ext cx="17327880" cy="3884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Q2 2025: Full launch of NFT-based ticketing.</a:t>
            </a:r>
          </a:p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Q3 2025: 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DeOrganized Platform Expansion (str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eaming, articles, games, music, art).</a:t>
            </a:r>
          </a:p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Q4 2025: Web 2 and Web 3</a:t>
            </a: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integrations.</a:t>
            </a:r>
          </a:p>
          <a:p>
            <a:pPr algn="l" marL="705975" indent="-352988" lvl="1">
              <a:lnSpc>
                <a:spcPts val="7913"/>
              </a:lnSpc>
              <a:buFont typeface="Arial"/>
              <a:buChar char="•"/>
            </a:pPr>
            <a:r>
              <a:rPr lang="en-US" b="true" sz="326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2026: Scaling adoption across Bitcoin &amp; Web3.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DAGh0t1qdKw</dc:identifier>
  <dcterms:modified xsi:type="dcterms:W3CDTF">2011-08-01T06:04:30Z</dcterms:modified>
  <cp:revision>1</cp:revision>
  <dc:title>DeOrganized Media + Rising Tide Protocol</dc:title>
</cp:coreProperties>
</file>