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1310.xml" ContentType="application/vnd.openxmlformats-officedocument.presentationml.tags+xml"/>
  <Override PartName="/ppt/tags/tag1460.xml" ContentType="application/vnd.openxmlformats-officedocument.presentationml.tags+xml"/>
  <Override PartName="/ppt/tags/tag1740.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3"/>
  </p:notesMasterIdLst>
  <p:handoutMasterIdLst>
    <p:handoutMasterId r:id="rId34"/>
  </p:handoutMasterIdLst>
  <p:sldIdLst>
    <p:sldId id="717" r:id="rId3"/>
    <p:sldId id="1086" r:id="rId4"/>
    <p:sldId id="1087" r:id="rId5"/>
    <p:sldId id="1115" r:id="rId6"/>
    <p:sldId id="1116" r:id="rId7"/>
    <p:sldId id="1117" r:id="rId8"/>
    <p:sldId id="1118" r:id="rId9"/>
    <p:sldId id="1119" r:id="rId10"/>
    <p:sldId id="1120" r:id="rId11"/>
    <p:sldId id="1121" r:id="rId12"/>
    <p:sldId id="1122" r:id="rId13"/>
    <p:sldId id="1091" r:id="rId14"/>
    <p:sldId id="1092" r:id="rId15"/>
    <p:sldId id="1093" r:id="rId16"/>
    <p:sldId id="1094" r:id="rId17"/>
    <p:sldId id="1095" r:id="rId18"/>
    <p:sldId id="1096" r:id="rId19"/>
    <p:sldId id="1097" r:id="rId20"/>
    <p:sldId id="1099" r:id="rId21"/>
    <p:sldId id="1123" r:id="rId22"/>
    <p:sldId id="1124" r:id="rId23"/>
    <p:sldId id="1125" r:id="rId24"/>
    <p:sldId id="1126" r:id="rId25"/>
    <p:sldId id="1127" r:id="rId26"/>
    <p:sldId id="1128" r:id="rId27"/>
    <p:sldId id="1129" r:id="rId28"/>
    <p:sldId id="1130" r:id="rId29"/>
    <p:sldId id="1131" r:id="rId30"/>
    <p:sldId id="1132" r:id="rId31"/>
    <p:sldId id="1089" r:id="rId32"/>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18" userDrawn="1">
          <p15:clr>
            <a:srgbClr val="A4A3A4"/>
          </p15:clr>
        </p15:guide>
        <p15:guide id="2" pos="38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4079"/>
    <a:srgbClr val="EB7C22"/>
    <a:srgbClr val="55127B"/>
    <a:srgbClr val="851CBC"/>
    <a:srgbClr val="0E2DCE"/>
    <a:srgbClr val="571278"/>
    <a:srgbClr val="9C03BD"/>
    <a:srgbClr val="551B5E"/>
    <a:srgbClr val="420E5E"/>
    <a:srgbClr val="007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6" autoAdjust="0"/>
    <p:restoredTop sz="94660"/>
  </p:normalViewPr>
  <p:slideViewPr>
    <p:cSldViewPr snapToGrid="0" showGuides="1">
      <p:cViewPr varScale="1">
        <p:scale>
          <a:sx n="102" d="100"/>
          <a:sy n="102" d="100"/>
        </p:scale>
        <p:origin x="872" y="184"/>
      </p:cViewPr>
      <p:guideLst>
        <p:guide orient="horz" pos="2018"/>
        <p:guide pos="3848"/>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2023/10/6</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2023/10/6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Master" Target="../slideMasters/slideMaster1.xml"/><Relationship Id="rId5" Type="http://schemas.openxmlformats.org/officeDocument/2006/relationships/tags" Target="../tags/tag8.xml"/><Relationship Id="rId4"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slideMaster" Target="../slideMasters/slideMaster1.xml"/><Relationship Id="rId4" Type="http://schemas.openxmlformats.org/officeDocument/2006/relationships/tags" Target="../tags/tag54.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Master" Target="../slideMasters/slideMaster1.xml"/><Relationship Id="rId5" Type="http://schemas.openxmlformats.org/officeDocument/2006/relationships/tags" Target="../tags/tag13.xml"/><Relationship Id="rId4" Type="http://schemas.openxmlformats.org/officeDocument/2006/relationships/tags" Target="../tags/tag1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slideMaster" Target="../slideMasters/slideMaster1.xml"/><Relationship Id="rId4" Type="http://schemas.openxmlformats.org/officeDocument/2006/relationships/tags" Target="../tags/tag36.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slideMaster" Target="../slideMasters/slideMaster1.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slideMaster" Target="../slideMasters/slideMaster1.xml"/><Relationship Id="rId5" Type="http://schemas.openxmlformats.org/officeDocument/2006/relationships/tags" Target="../tags/tag50.xml"/><Relationship Id="rId4" Type="http://schemas.openxmlformats.org/officeDocument/2006/relationships/tags" Target="../tags/tag4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t>2023/10/6</a:t>
            </a:fld>
            <a:endParaRPr lang="zh-CN" altLang="en-US"/>
          </a:p>
        </p:txBody>
      </p:sp>
      <p:sp>
        <p:nvSpPr>
          <p:cNvPr id="17" name="页脚占位符 16"/>
          <p:cNvSpPr>
            <a:spLocks noGrp="1"/>
          </p:cNvSpPr>
          <p:nvPr>
            <p:ph type="ftr" sz="quarter" idx="11"/>
            <p:custDataLst>
              <p:tags r:id="rId4"/>
            </p:custDataLst>
          </p:nvPr>
        </p:nvSpPr>
        <p:spPr>
          <a:xfrm>
            <a:off x="4116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2023/10/6</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2023/10/6</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2023/10/6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2023/10/6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2023/10/6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2023/10/6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2023/10/6</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t>2023/10/6</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2023/10/6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2023/10/6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t>2023/10/6</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2023/10/6</a:t>
            </a:fld>
            <a:endParaRPr lang="zh-CN" altLang="en-US"/>
          </a:p>
        </p:txBody>
      </p:sp>
      <p:sp>
        <p:nvSpPr>
          <p:cNvPr id="6" name="页脚占位符 5"/>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7" name="灯片编号占位符 6"/>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a:xfrm>
            <a:off x="879742" y="6349833"/>
            <a:ext cx="2700000" cy="316800"/>
          </a:xfrm>
        </p:spPr>
        <p:txBody>
          <a:bodyPr/>
          <a:lstStyle/>
          <a:p>
            <a:fld id="{760FBDFE-C587-4B4C-A407-44438C67B59E}" type="datetimeFigureOut">
              <a:rPr lang="zh-CN" altLang="en-US" smtClean="0"/>
              <a:t>2023/10/6</a:t>
            </a:fld>
            <a:endParaRPr lang="zh-CN" altLang="en-US"/>
          </a:p>
        </p:txBody>
      </p:sp>
      <p:sp>
        <p:nvSpPr>
          <p:cNvPr id="8" name="页脚占位符 7"/>
          <p:cNvSpPr>
            <a:spLocks noGrp="1"/>
          </p:cNvSpPr>
          <p:nvPr>
            <p:ph type="ftr" sz="quarter" idx="11"/>
            <p:custDataLst>
              <p:tags r:id="rId7"/>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8"/>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t>2023/10/6</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879742" y="6349833"/>
            <a:ext cx="2700000" cy="316800"/>
          </a:xfrm>
        </p:spPr>
        <p:txBody>
          <a:bodyPr/>
          <a:lstStyle/>
          <a:p>
            <a:fld id="{760FBDFE-C587-4B4C-A407-44438C67B59E}" type="datetimeFigureOut">
              <a:rPr lang="zh-CN" altLang="en-US" smtClean="0"/>
              <a:t>2023/10/6</a:t>
            </a:fld>
            <a:endParaRPr lang="zh-CN" altLang="en-US"/>
          </a:p>
        </p:txBody>
      </p:sp>
      <p:sp>
        <p:nvSpPr>
          <p:cNvPr id="3" name="页脚占位符 2"/>
          <p:cNvSpPr>
            <a:spLocks noGrp="1"/>
          </p:cNvSpPr>
          <p:nvPr>
            <p:ph type="ftr" sz="quarter" idx="11"/>
            <p:custDataLst>
              <p:tags r:id="rId2"/>
            </p:custDataLst>
          </p:nvPr>
        </p:nvSpPr>
        <p:spPr>
          <a:xfrm>
            <a:off x="4116000" y="6349833"/>
            <a:ext cx="3960000" cy="316800"/>
          </a:xfrm>
        </p:spPr>
        <p:txBody>
          <a:bodyPr/>
          <a:lstStyle/>
          <a:p>
            <a:endParaRPr lang="zh-CN" altLang="en-US"/>
          </a:p>
        </p:txBody>
      </p:sp>
      <p:sp>
        <p:nvSpPr>
          <p:cNvPr id="4" name="灯片编号占位符 3"/>
          <p:cNvSpPr>
            <a:spLocks noGrp="1"/>
          </p:cNvSpPr>
          <p:nvPr>
            <p:ph type="sldNum" sz="quarter" idx="12"/>
            <p:custDataLst>
              <p:tags r:id="rId3"/>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p:spPr>
        <p:txBody>
          <a:bodyPr/>
          <a:lstStyle/>
          <a:p>
            <a:fld id="{9EFD9D74-47D9-4702-A33C-335B63B48DBF}" type="datetimeFigureOut">
              <a:rPr lang="zh-CN" altLang="en-US" smtClean="0"/>
              <a:t>2023/10/6</a:t>
            </a:fld>
            <a:endParaRPr lang="zh-CN" altLang="en-US" dirty="0"/>
          </a:p>
        </p:txBody>
      </p:sp>
      <p:sp>
        <p:nvSpPr>
          <p:cNvPr id="6" name="页脚占位符 5"/>
          <p:cNvSpPr>
            <a:spLocks noGrp="1"/>
          </p:cNvSpPr>
          <p:nvPr>
            <p:ph type="ftr" sz="quarter" idx="11"/>
            <p:custDataLst>
              <p:tags r:id="rId4"/>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5"/>
            </p:custDataLst>
          </p:nvPr>
        </p:nvSpPr>
        <p:spPr>
          <a:xfrm>
            <a:off x="8610600" y="6349833"/>
            <a:ext cx="2700000" cy="316800"/>
          </a:xfrm>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a:xfrm>
            <a:off x="669882" y="432000"/>
            <a:ext cx="10852237" cy="648000"/>
          </a:xfrm>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t>2023/10/6</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userDrawn="1"/>
        </p:nvSpPr>
        <p:spPr>
          <a:xfrm>
            <a:off x="3761740" y="6532880"/>
            <a:ext cx="8445500" cy="325120"/>
          </a:xfrm>
          <a:prstGeom prst="rect">
            <a:avLst/>
          </a:prstGeom>
          <a:noFill/>
          <a:extLst>
            <a:ext uri="{909E8E84-426E-40DD-AFC4-6F175D3DCCD1}">
              <a14:hiddenFill xmlns:a14="http://schemas.microsoft.com/office/drawing/2010/main">
                <a:solidFill>
                  <a:srgbClr val="571278"/>
                </a:solidFill>
              </a14:hiddenFill>
            </a:ext>
          </a:extLst>
        </p:spPr>
        <p:txBody>
          <a:bodyPr wrap="square" rtlCol="0">
            <a:noAutofit/>
          </a:bodyPr>
          <a:lstStyle/>
          <a:p>
            <a:pPr algn="r"/>
            <a:r>
              <a:rPr lang="en-US" altLang="zh-CN">
                <a:solidFill>
                  <a:schemeClr val="tx1"/>
                </a:solidFill>
                <a:latin typeface="Times New Roman" panose="02020603050405020304" charset="0"/>
                <a:cs typeface="Times New Roman" panose="02020603050405020304" charset="0"/>
              </a:rPr>
              <a:t>National University of Singapore</a:t>
            </a:r>
          </a:p>
        </p:txBody>
      </p:sp>
      <p:grpSp>
        <p:nvGrpSpPr>
          <p:cNvPr id="15" name="组合 14"/>
          <p:cNvGrpSpPr/>
          <p:nvPr userDrawn="1"/>
        </p:nvGrpSpPr>
        <p:grpSpPr>
          <a:xfrm>
            <a:off x="-156210" y="-2540"/>
            <a:ext cx="12538710" cy="439420"/>
            <a:chOff x="2584397" y="217491"/>
            <a:chExt cx="10096500" cy="439541"/>
          </a:xfrm>
          <a:solidFill>
            <a:srgbClr val="1E4079"/>
          </a:solidFill>
        </p:grpSpPr>
        <p:sp>
          <p:nvSpPr>
            <p:cNvPr id="4" name="圆角矩形 3"/>
            <p:cNvSpPr/>
            <p:nvPr/>
          </p:nvSpPr>
          <p:spPr>
            <a:xfrm>
              <a:off x="2584397" y="217491"/>
              <a:ext cx="10083800" cy="32860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flipV="1">
              <a:off x="2597097" y="621032"/>
              <a:ext cx="10083800" cy="36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userDrawn="1"/>
        </p:nvSpPr>
        <p:spPr>
          <a:xfrm>
            <a:off x="3175" y="6485255"/>
            <a:ext cx="12204065" cy="75565"/>
          </a:xfrm>
          <a:prstGeom prst="rect">
            <a:avLst/>
          </a:prstGeom>
          <a:solidFill>
            <a:srgbClr val="1E4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userDrawn="1">
            <p:custDataLst>
              <p:tags r:id="rId14"/>
            </p:custDataLst>
          </p:nvPr>
        </p:nvPicPr>
        <p:blipFill>
          <a:blip/>
          <a:stretch>
            <a:fillRect/>
          </a:stretch>
        </p:blipFill>
        <p:spPr>
          <a:xfrm>
            <a:off x="9981565" y="-2540"/>
            <a:ext cx="2210435" cy="405765"/>
          </a:xfrm>
          <a:prstGeom prst="rect">
            <a:avLst/>
          </a:prstGeom>
        </p:spPr>
      </p:pic>
      <p:sp>
        <p:nvSpPr>
          <p:cNvPr id="6" name="文本框 5"/>
          <p:cNvSpPr txBox="1"/>
          <p:nvPr userDrawn="1"/>
        </p:nvSpPr>
        <p:spPr>
          <a:xfrm>
            <a:off x="0" y="6532880"/>
            <a:ext cx="4064000" cy="368300"/>
          </a:xfrm>
          <a:prstGeom prst="rect">
            <a:avLst/>
          </a:prstGeom>
          <a:noFill/>
        </p:spPr>
        <p:txBody>
          <a:bodyPr wrap="square" rtlCol="0">
            <a:spAutoFit/>
          </a:bodyPr>
          <a:lstStyle/>
          <a:p>
            <a:r>
              <a:rPr lang="en-US" altLang="zh-CN">
                <a:latin typeface="Times New Roman" panose="02020603050405020304" charset="0"/>
                <a:cs typeface="Times New Roman" panose="02020603050405020304" charset="0"/>
              </a:rPr>
              <a:t>GROUP XXX.</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2023/10/6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
        <p:nvSpPr>
          <p:cNvPr id="7" name="KSO_TEMPLATE" hidden="1"/>
          <p:cNvSpPr/>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61.xml"/><Relationship Id="rId7" Type="http://schemas.openxmlformats.org/officeDocument/2006/relationships/tags" Target="../tags/tag65.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s>
</file>

<file path=ppt/slides/_rels/slide10.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slideLayout" Target="../slideLayouts/slideLayout3.xml"/><Relationship Id="rId4" Type="http://schemas.openxmlformats.org/officeDocument/2006/relationships/tags" Target="../tags/tag121.xml"/></Relationships>
</file>

<file path=ppt/slides/_rels/slide1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slideLayout" Target="../slideLayouts/slideLayout3.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s>
</file>

<file path=ppt/slides/_rels/slide13.xml.rels><?xml version="1.0" encoding="UTF-8" standalone="yes"?>
<Relationships xmlns="http://schemas.openxmlformats.org/package/2006/relationships"><Relationship Id="rId8" Type="http://schemas.openxmlformats.org/officeDocument/2006/relationships/tags" Target="../tags/tag138.xml"/><Relationship Id="rId13" Type="http://schemas.openxmlformats.org/officeDocument/2006/relationships/tags" Target="../tags/tag143.xml"/><Relationship Id="rId18" Type="http://schemas.openxmlformats.org/officeDocument/2006/relationships/oleObject" Target="../embeddings/oleObject1.bin"/><Relationship Id="rId3" Type="http://schemas.openxmlformats.org/officeDocument/2006/relationships/tags" Target="../tags/tag133.xml"/><Relationship Id="rId7" Type="http://schemas.openxmlformats.org/officeDocument/2006/relationships/tags" Target="../tags/tag137.xml"/><Relationship Id="rId12" Type="http://schemas.openxmlformats.org/officeDocument/2006/relationships/tags" Target="../tags/tag142.xml"/><Relationship Id="rId17" Type="http://schemas.openxmlformats.org/officeDocument/2006/relationships/image" Target="../media/image9.png"/><Relationship Id="rId2" Type="http://schemas.openxmlformats.org/officeDocument/2006/relationships/tags" Target="../tags/tag132.xml"/><Relationship Id="rId16" Type="http://schemas.openxmlformats.org/officeDocument/2006/relationships/tags" Target="../tags/tag1310.xml"/><Relationship Id="rId20" Type="http://schemas.openxmlformats.org/officeDocument/2006/relationships/oleObject" Target="../embeddings/oleObject3.bin"/><Relationship Id="rId1" Type="http://schemas.openxmlformats.org/officeDocument/2006/relationships/tags" Target="../tags/tag131.xml"/><Relationship Id="rId6" Type="http://schemas.openxmlformats.org/officeDocument/2006/relationships/tags" Target="../tags/tag136.xml"/><Relationship Id="rId11" Type="http://schemas.openxmlformats.org/officeDocument/2006/relationships/tags" Target="../tags/tag141.xml"/><Relationship Id="rId5" Type="http://schemas.openxmlformats.org/officeDocument/2006/relationships/tags" Target="../tags/tag135.xml"/><Relationship Id="rId15" Type="http://schemas.openxmlformats.org/officeDocument/2006/relationships/slideLayout" Target="../slideLayouts/slideLayout3.xml"/><Relationship Id="rId10" Type="http://schemas.openxmlformats.org/officeDocument/2006/relationships/tags" Target="../tags/tag140.xml"/><Relationship Id="rId19" Type="http://schemas.openxmlformats.org/officeDocument/2006/relationships/oleObject" Target="../embeddings/oleObject2.bin"/><Relationship Id="rId4" Type="http://schemas.openxmlformats.org/officeDocument/2006/relationships/tags" Target="../tags/tag134.xml"/><Relationship Id="rId9" Type="http://schemas.openxmlformats.org/officeDocument/2006/relationships/tags" Target="../tags/tag139.xml"/><Relationship Id="rId14" Type="http://schemas.openxmlformats.org/officeDocument/2006/relationships/tags" Target="../tags/tag144.xml"/></Relationships>
</file>

<file path=ppt/slides/_rels/slide14.xml.rels><?xml version="1.0" encoding="UTF-8" standalone="yes"?>
<Relationships xmlns="http://schemas.openxmlformats.org/package/2006/relationships"><Relationship Id="rId8" Type="http://schemas.openxmlformats.org/officeDocument/2006/relationships/tags" Target="../tags/tag152.xml"/><Relationship Id="rId13" Type="http://schemas.openxmlformats.org/officeDocument/2006/relationships/tags" Target="../tags/tag157.xml"/><Relationship Id="rId18" Type="http://schemas.openxmlformats.org/officeDocument/2006/relationships/oleObject" Target="../embeddings/oleObject5.bin"/><Relationship Id="rId3" Type="http://schemas.openxmlformats.org/officeDocument/2006/relationships/tags" Target="../tags/tag147.xml"/><Relationship Id="rId7" Type="http://schemas.openxmlformats.org/officeDocument/2006/relationships/tags" Target="../tags/tag151.xml"/><Relationship Id="rId12" Type="http://schemas.openxmlformats.org/officeDocument/2006/relationships/tags" Target="../tags/tag156.xml"/><Relationship Id="rId17" Type="http://schemas.openxmlformats.org/officeDocument/2006/relationships/oleObject" Target="../embeddings/oleObject4.bin"/><Relationship Id="rId2" Type="http://schemas.openxmlformats.org/officeDocument/2006/relationships/tags" Target="../tags/tag146.xml"/><Relationship Id="rId16" Type="http://schemas.openxmlformats.org/officeDocument/2006/relationships/image" Target="../media/image13.png"/><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tags" Target="../tags/tag155.xml"/><Relationship Id="rId5" Type="http://schemas.openxmlformats.org/officeDocument/2006/relationships/tags" Target="../tags/tag149.xml"/><Relationship Id="rId15" Type="http://schemas.openxmlformats.org/officeDocument/2006/relationships/tags" Target="../tags/tag1460.xml"/><Relationship Id="rId10" Type="http://schemas.openxmlformats.org/officeDocument/2006/relationships/tags" Target="../tags/tag154.xml"/><Relationship Id="rId4" Type="http://schemas.openxmlformats.org/officeDocument/2006/relationships/tags" Target="../tags/tag148.xml"/><Relationship Id="rId9" Type="http://schemas.openxmlformats.org/officeDocument/2006/relationships/tags" Target="../tags/tag153.xml"/><Relationship Id="rId1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tags" Target="../tags/tag165.xml"/><Relationship Id="rId13" Type="http://schemas.openxmlformats.org/officeDocument/2006/relationships/oleObject" Target="../embeddings/oleObject6.bin"/><Relationship Id="rId3" Type="http://schemas.openxmlformats.org/officeDocument/2006/relationships/tags" Target="../tags/tag160.xml"/><Relationship Id="rId7" Type="http://schemas.openxmlformats.org/officeDocument/2006/relationships/tags" Target="../tags/tag164.xml"/><Relationship Id="rId12" Type="http://schemas.openxmlformats.org/officeDocument/2006/relationships/slideLayout" Target="../slideLayouts/slideLayout3.xml"/><Relationship Id="rId2" Type="http://schemas.openxmlformats.org/officeDocument/2006/relationships/tags" Target="../tags/tag159.xml"/><Relationship Id="rId16" Type="http://schemas.openxmlformats.org/officeDocument/2006/relationships/oleObject" Target="../embeddings/oleObject9.bin"/><Relationship Id="rId1" Type="http://schemas.openxmlformats.org/officeDocument/2006/relationships/tags" Target="../tags/tag158.xml"/><Relationship Id="rId6" Type="http://schemas.openxmlformats.org/officeDocument/2006/relationships/tags" Target="../tags/tag163.xml"/><Relationship Id="rId11" Type="http://schemas.openxmlformats.org/officeDocument/2006/relationships/tags" Target="../tags/tag168.xml"/><Relationship Id="rId5" Type="http://schemas.openxmlformats.org/officeDocument/2006/relationships/tags" Target="../tags/tag162.xml"/><Relationship Id="rId15" Type="http://schemas.openxmlformats.org/officeDocument/2006/relationships/oleObject" Target="../embeddings/oleObject8.bin"/><Relationship Id="rId10" Type="http://schemas.openxmlformats.org/officeDocument/2006/relationships/tags" Target="../tags/tag167.xml"/><Relationship Id="rId4" Type="http://schemas.openxmlformats.org/officeDocument/2006/relationships/tags" Target="../tags/tag161.xml"/><Relationship Id="rId9" Type="http://schemas.openxmlformats.org/officeDocument/2006/relationships/tags" Target="../tags/tag166.xml"/><Relationship Id="rId1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8" Type="http://schemas.openxmlformats.org/officeDocument/2006/relationships/tags" Target="../tags/tag176.xml"/><Relationship Id="rId13" Type="http://schemas.openxmlformats.org/officeDocument/2006/relationships/tags" Target="../tags/tag181.xml"/><Relationship Id="rId3" Type="http://schemas.openxmlformats.org/officeDocument/2006/relationships/tags" Target="../tags/tag171.xml"/><Relationship Id="rId21" Type="http://schemas.openxmlformats.org/officeDocument/2006/relationships/oleObject" Target="../embeddings/oleObject11.bin"/><Relationship Id="rId7" Type="http://schemas.openxmlformats.org/officeDocument/2006/relationships/tags" Target="../tags/tag175.xml"/><Relationship Id="rId12" Type="http://schemas.openxmlformats.org/officeDocument/2006/relationships/tags" Target="../tags/tag180.xml"/><Relationship Id="rId17" Type="http://schemas.openxmlformats.org/officeDocument/2006/relationships/oleObject" Target="../embeddings/oleObject10.bin"/><Relationship Id="rId2" Type="http://schemas.openxmlformats.org/officeDocument/2006/relationships/tags" Target="../tags/tag170.xml"/><Relationship Id="rId16" Type="http://schemas.openxmlformats.org/officeDocument/2006/relationships/slideLayout" Target="../slideLayouts/slideLayout3.xml"/><Relationship Id="rId20" Type="http://schemas.openxmlformats.org/officeDocument/2006/relationships/image" Target="../media/image21.png"/><Relationship Id="rId1" Type="http://schemas.openxmlformats.org/officeDocument/2006/relationships/tags" Target="../tags/tag169.xml"/><Relationship Id="rId6" Type="http://schemas.openxmlformats.org/officeDocument/2006/relationships/tags" Target="../tags/tag174.xml"/><Relationship Id="rId11" Type="http://schemas.openxmlformats.org/officeDocument/2006/relationships/tags" Target="../tags/tag179.xml"/><Relationship Id="rId24" Type="http://schemas.openxmlformats.org/officeDocument/2006/relationships/oleObject" Target="../embeddings/oleObject14.bin"/><Relationship Id="rId5" Type="http://schemas.openxmlformats.org/officeDocument/2006/relationships/tags" Target="../tags/tag173.xml"/><Relationship Id="rId15" Type="http://schemas.openxmlformats.org/officeDocument/2006/relationships/tags" Target="../tags/tag183.xml"/><Relationship Id="rId23" Type="http://schemas.openxmlformats.org/officeDocument/2006/relationships/oleObject" Target="../embeddings/oleObject13.bin"/><Relationship Id="rId10" Type="http://schemas.openxmlformats.org/officeDocument/2006/relationships/tags" Target="../tags/tag178.xml"/><Relationship Id="rId19" Type="http://schemas.openxmlformats.org/officeDocument/2006/relationships/tags" Target="../tags/tag1740.xml"/><Relationship Id="rId4" Type="http://schemas.openxmlformats.org/officeDocument/2006/relationships/tags" Target="../tags/tag172.xml"/><Relationship Id="rId9" Type="http://schemas.openxmlformats.org/officeDocument/2006/relationships/tags" Target="../tags/tag177.xml"/><Relationship Id="rId14" Type="http://schemas.openxmlformats.org/officeDocument/2006/relationships/tags" Target="../tags/tag182.xml"/><Relationship Id="rId22" Type="http://schemas.openxmlformats.org/officeDocument/2006/relationships/oleObject" Target="../embeddings/oleObject12.bin"/></Relationships>
</file>

<file path=ppt/slides/_rels/slide17.xml.rels><?xml version="1.0" encoding="UTF-8" standalone="yes"?>
<Relationships xmlns="http://schemas.openxmlformats.org/package/2006/relationships"><Relationship Id="rId13" Type="http://schemas.openxmlformats.org/officeDocument/2006/relationships/tags" Target="../tags/tag196.xml"/><Relationship Id="rId18" Type="http://schemas.openxmlformats.org/officeDocument/2006/relationships/tags" Target="../tags/tag201.xml"/><Relationship Id="rId26" Type="http://schemas.openxmlformats.org/officeDocument/2006/relationships/tags" Target="../tags/tag209.xml"/><Relationship Id="rId21" Type="http://schemas.openxmlformats.org/officeDocument/2006/relationships/tags" Target="../tags/tag204.xml"/><Relationship Id="rId34" Type="http://schemas.openxmlformats.org/officeDocument/2006/relationships/oleObject" Target="../embeddings/oleObject19.bin"/><Relationship Id="rId7" Type="http://schemas.openxmlformats.org/officeDocument/2006/relationships/tags" Target="../tags/tag190.xml"/><Relationship Id="rId12" Type="http://schemas.openxmlformats.org/officeDocument/2006/relationships/tags" Target="../tags/tag195.xml"/><Relationship Id="rId17" Type="http://schemas.openxmlformats.org/officeDocument/2006/relationships/tags" Target="../tags/tag200.xml"/><Relationship Id="rId25" Type="http://schemas.openxmlformats.org/officeDocument/2006/relationships/tags" Target="../tags/tag208.xml"/><Relationship Id="rId33" Type="http://schemas.openxmlformats.org/officeDocument/2006/relationships/oleObject" Target="../embeddings/oleObject18.bin"/><Relationship Id="rId2" Type="http://schemas.openxmlformats.org/officeDocument/2006/relationships/tags" Target="../tags/tag185.xml"/><Relationship Id="rId16" Type="http://schemas.openxmlformats.org/officeDocument/2006/relationships/tags" Target="../tags/tag199.xml"/><Relationship Id="rId20" Type="http://schemas.openxmlformats.org/officeDocument/2006/relationships/tags" Target="../tags/tag203.xml"/><Relationship Id="rId29" Type="http://schemas.openxmlformats.org/officeDocument/2006/relationships/slideLayout" Target="../slideLayouts/slideLayout3.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tags" Target="../tags/tag194.xml"/><Relationship Id="rId24" Type="http://schemas.openxmlformats.org/officeDocument/2006/relationships/tags" Target="../tags/tag207.xml"/><Relationship Id="rId32" Type="http://schemas.openxmlformats.org/officeDocument/2006/relationships/oleObject" Target="../embeddings/oleObject17.bin"/><Relationship Id="rId37" Type="http://schemas.openxmlformats.org/officeDocument/2006/relationships/oleObject" Target="../embeddings/oleObject22.bin"/><Relationship Id="rId5" Type="http://schemas.openxmlformats.org/officeDocument/2006/relationships/tags" Target="../tags/tag188.xml"/><Relationship Id="rId15" Type="http://schemas.openxmlformats.org/officeDocument/2006/relationships/tags" Target="../tags/tag198.xml"/><Relationship Id="rId23" Type="http://schemas.openxmlformats.org/officeDocument/2006/relationships/tags" Target="../tags/tag206.xml"/><Relationship Id="rId28" Type="http://schemas.openxmlformats.org/officeDocument/2006/relationships/tags" Target="../tags/tag211.xml"/><Relationship Id="rId36" Type="http://schemas.openxmlformats.org/officeDocument/2006/relationships/oleObject" Target="../embeddings/oleObject21.bin"/><Relationship Id="rId10" Type="http://schemas.openxmlformats.org/officeDocument/2006/relationships/tags" Target="../tags/tag193.xml"/><Relationship Id="rId19" Type="http://schemas.openxmlformats.org/officeDocument/2006/relationships/tags" Target="../tags/tag202.xml"/><Relationship Id="rId31" Type="http://schemas.openxmlformats.org/officeDocument/2006/relationships/oleObject" Target="../embeddings/oleObject16.bin"/><Relationship Id="rId4" Type="http://schemas.openxmlformats.org/officeDocument/2006/relationships/tags" Target="../tags/tag187.xml"/><Relationship Id="rId9" Type="http://schemas.openxmlformats.org/officeDocument/2006/relationships/tags" Target="../tags/tag192.xml"/><Relationship Id="rId14" Type="http://schemas.openxmlformats.org/officeDocument/2006/relationships/tags" Target="../tags/tag197.xml"/><Relationship Id="rId22" Type="http://schemas.openxmlformats.org/officeDocument/2006/relationships/tags" Target="../tags/tag205.xml"/><Relationship Id="rId27" Type="http://schemas.openxmlformats.org/officeDocument/2006/relationships/tags" Target="../tags/tag210.xml"/><Relationship Id="rId30" Type="http://schemas.openxmlformats.org/officeDocument/2006/relationships/oleObject" Target="../embeddings/oleObject15.bin"/><Relationship Id="rId35" Type="http://schemas.openxmlformats.org/officeDocument/2006/relationships/oleObject" Target="../embeddings/oleObject20.bin"/><Relationship Id="rId8" Type="http://schemas.openxmlformats.org/officeDocument/2006/relationships/tags" Target="../tags/tag191.xml"/><Relationship Id="rId3" Type="http://schemas.openxmlformats.org/officeDocument/2006/relationships/tags" Target="../tags/tag186.xml"/></Relationships>
</file>

<file path=ppt/slides/_rels/slide18.xml.rels><?xml version="1.0" encoding="UTF-8" standalone="yes"?>
<Relationships xmlns="http://schemas.openxmlformats.org/package/2006/relationships"><Relationship Id="rId13" Type="http://schemas.openxmlformats.org/officeDocument/2006/relationships/tags" Target="../tags/tag224.xml"/><Relationship Id="rId18" Type="http://schemas.openxmlformats.org/officeDocument/2006/relationships/tags" Target="../tags/tag229.xml"/><Relationship Id="rId26" Type="http://schemas.openxmlformats.org/officeDocument/2006/relationships/slideLayout" Target="../slideLayouts/slideLayout3.xml"/><Relationship Id="rId3" Type="http://schemas.openxmlformats.org/officeDocument/2006/relationships/tags" Target="../tags/tag214.xml"/><Relationship Id="rId21" Type="http://schemas.openxmlformats.org/officeDocument/2006/relationships/tags" Target="../tags/tag232.xml"/><Relationship Id="rId7" Type="http://schemas.openxmlformats.org/officeDocument/2006/relationships/tags" Target="../tags/tag218.xml"/><Relationship Id="rId12" Type="http://schemas.openxmlformats.org/officeDocument/2006/relationships/tags" Target="../tags/tag223.xml"/><Relationship Id="rId17" Type="http://schemas.openxmlformats.org/officeDocument/2006/relationships/tags" Target="../tags/tag228.xml"/><Relationship Id="rId25" Type="http://schemas.openxmlformats.org/officeDocument/2006/relationships/tags" Target="../tags/tag236.xml"/><Relationship Id="rId33" Type="http://schemas.openxmlformats.org/officeDocument/2006/relationships/oleObject" Target="../embeddings/oleObject29.bin"/><Relationship Id="rId2" Type="http://schemas.openxmlformats.org/officeDocument/2006/relationships/tags" Target="../tags/tag213.xml"/><Relationship Id="rId16" Type="http://schemas.openxmlformats.org/officeDocument/2006/relationships/tags" Target="../tags/tag227.xml"/><Relationship Id="rId20" Type="http://schemas.openxmlformats.org/officeDocument/2006/relationships/tags" Target="../tags/tag231.xml"/><Relationship Id="rId29" Type="http://schemas.openxmlformats.org/officeDocument/2006/relationships/oleObject" Target="../embeddings/oleObject25.bin"/><Relationship Id="rId1" Type="http://schemas.openxmlformats.org/officeDocument/2006/relationships/tags" Target="../tags/tag212.xml"/><Relationship Id="rId6" Type="http://schemas.openxmlformats.org/officeDocument/2006/relationships/tags" Target="../tags/tag217.xml"/><Relationship Id="rId11" Type="http://schemas.openxmlformats.org/officeDocument/2006/relationships/tags" Target="../tags/tag222.xml"/><Relationship Id="rId24" Type="http://schemas.openxmlformats.org/officeDocument/2006/relationships/tags" Target="../tags/tag235.xml"/><Relationship Id="rId32" Type="http://schemas.openxmlformats.org/officeDocument/2006/relationships/oleObject" Target="../embeddings/oleObject28.bin"/><Relationship Id="rId5" Type="http://schemas.openxmlformats.org/officeDocument/2006/relationships/tags" Target="../tags/tag216.xml"/><Relationship Id="rId15" Type="http://schemas.openxmlformats.org/officeDocument/2006/relationships/tags" Target="../tags/tag226.xml"/><Relationship Id="rId23" Type="http://schemas.openxmlformats.org/officeDocument/2006/relationships/tags" Target="../tags/tag234.xml"/><Relationship Id="rId28" Type="http://schemas.openxmlformats.org/officeDocument/2006/relationships/oleObject" Target="../embeddings/oleObject24.bin"/><Relationship Id="rId10" Type="http://schemas.openxmlformats.org/officeDocument/2006/relationships/tags" Target="../tags/tag221.xml"/><Relationship Id="rId19" Type="http://schemas.openxmlformats.org/officeDocument/2006/relationships/tags" Target="../tags/tag230.xml"/><Relationship Id="rId31" Type="http://schemas.openxmlformats.org/officeDocument/2006/relationships/oleObject" Target="../embeddings/oleObject27.bin"/><Relationship Id="rId4" Type="http://schemas.openxmlformats.org/officeDocument/2006/relationships/tags" Target="../tags/tag215.xml"/><Relationship Id="rId9" Type="http://schemas.openxmlformats.org/officeDocument/2006/relationships/tags" Target="../tags/tag220.xml"/><Relationship Id="rId14" Type="http://schemas.openxmlformats.org/officeDocument/2006/relationships/tags" Target="../tags/tag225.xml"/><Relationship Id="rId22" Type="http://schemas.openxmlformats.org/officeDocument/2006/relationships/tags" Target="../tags/tag233.xml"/><Relationship Id="rId27" Type="http://schemas.openxmlformats.org/officeDocument/2006/relationships/oleObject" Target="../embeddings/oleObject23.bin"/><Relationship Id="rId30" Type="http://schemas.openxmlformats.org/officeDocument/2006/relationships/oleObject" Target="../embeddings/oleObject26.bin"/><Relationship Id="rId8" Type="http://schemas.openxmlformats.org/officeDocument/2006/relationships/tags" Target="../tags/tag219.xml"/></Relationships>
</file>

<file path=ppt/slides/_rels/slide19.xml.rels><?xml version="1.0" encoding="UTF-8" standalone="yes"?>
<Relationships xmlns="http://schemas.openxmlformats.org/package/2006/relationships"><Relationship Id="rId13" Type="http://schemas.openxmlformats.org/officeDocument/2006/relationships/tags" Target="../tags/tag249.xml"/><Relationship Id="rId18" Type="http://schemas.openxmlformats.org/officeDocument/2006/relationships/tags" Target="../tags/tag254.xml"/><Relationship Id="rId26" Type="http://schemas.openxmlformats.org/officeDocument/2006/relationships/tags" Target="../tags/tag262.xml"/><Relationship Id="rId39" Type="http://schemas.openxmlformats.org/officeDocument/2006/relationships/oleObject" Target="../embeddings/oleObject35.bin"/><Relationship Id="rId21" Type="http://schemas.openxmlformats.org/officeDocument/2006/relationships/tags" Target="../tags/tag257.xml"/><Relationship Id="rId34" Type="http://schemas.openxmlformats.org/officeDocument/2006/relationships/oleObject" Target="../embeddings/oleObject30.bin"/><Relationship Id="rId42" Type="http://schemas.openxmlformats.org/officeDocument/2006/relationships/oleObject" Target="../embeddings/oleObject38.bin"/><Relationship Id="rId7" Type="http://schemas.openxmlformats.org/officeDocument/2006/relationships/tags" Target="../tags/tag243.xml"/><Relationship Id="rId2" Type="http://schemas.openxmlformats.org/officeDocument/2006/relationships/tags" Target="../tags/tag238.xml"/><Relationship Id="rId16" Type="http://schemas.openxmlformats.org/officeDocument/2006/relationships/tags" Target="../tags/tag252.xml"/><Relationship Id="rId20" Type="http://schemas.openxmlformats.org/officeDocument/2006/relationships/tags" Target="../tags/tag256.xml"/><Relationship Id="rId29" Type="http://schemas.openxmlformats.org/officeDocument/2006/relationships/tags" Target="../tags/tag265.xml"/><Relationship Id="rId41" Type="http://schemas.openxmlformats.org/officeDocument/2006/relationships/oleObject" Target="../embeddings/oleObject37.bin"/><Relationship Id="rId1" Type="http://schemas.openxmlformats.org/officeDocument/2006/relationships/tags" Target="../tags/tag237.xml"/><Relationship Id="rId6" Type="http://schemas.openxmlformats.org/officeDocument/2006/relationships/tags" Target="../tags/tag242.xml"/><Relationship Id="rId11" Type="http://schemas.openxmlformats.org/officeDocument/2006/relationships/tags" Target="../tags/tag247.xml"/><Relationship Id="rId24" Type="http://schemas.openxmlformats.org/officeDocument/2006/relationships/tags" Target="../tags/tag260.xml"/><Relationship Id="rId32" Type="http://schemas.openxmlformats.org/officeDocument/2006/relationships/tags" Target="../tags/tag268.xml"/><Relationship Id="rId37" Type="http://schemas.openxmlformats.org/officeDocument/2006/relationships/oleObject" Target="../embeddings/oleObject33.bin"/><Relationship Id="rId40" Type="http://schemas.openxmlformats.org/officeDocument/2006/relationships/oleObject" Target="../embeddings/oleObject36.bin"/><Relationship Id="rId5" Type="http://schemas.openxmlformats.org/officeDocument/2006/relationships/tags" Target="../tags/tag241.xml"/><Relationship Id="rId15" Type="http://schemas.openxmlformats.org/officeDocument/2006/relationships/tags" Target="../tags/tag251.xml"/><Relationship Id="rId23" Type="http://schemas.openxmlformats.org/officeDocument/2006/relationships/tags" Target="../tags/tag259.xml"/><Relationship Id="rId28" Type="http://schemas.openxmlformats.org/officeDocument/2006/relationships/tags" Target="../tags/tag264.xml"/><Relationship Id="rId36" Type="http://schemas.openxmlformats.org/officeDocument/2006/relationships/oleObject" Target="../embeddings/oleObject32.bin"/><Relationship Id="rId10" Type="http://schemas.openxmlformats.org/officeDocument/2006/relationships/tags" Target="../tags/tag246.xml"/><Relationship Id="rId19" Type="http://schemas.openxmlformats.org/officeDocument/2006/relationships/tags" Target="../tags/tag255.xml"/><Relationship Id="rId31" Type="http://schemas.openxmlformats.org/officeDocument/2006/relationships/tags" Target="../tags/tag267.xml"/><Relationship Id="rId4" Type="http://schemas.openxmlformats.org/officeDocument/2006/relationships/tags" Target="../tags/tag240.xml"/><Relationship Id="rId9" Type="http://schemas.openxmlformats.org/officeDocument/2006/relationships/tags" Target="../tags/tag245.xml"/><Relationship Id="rId14" Type="http://schemas.openxmlformats.org/officeDocument/2006/relationships/tags" Target="../tags/tag250.xml"/><Relationship Id="rId22" Type="http://schemas.openxmlformats.org/officeDocument/2006/relationships/tags" Target="../tags/tag258.xml"/><Relationship Id="rId27" Type="http://schemas.openxmlformats.org/officeDocument/2006/relationships/tags" Target="../tags/tag263.xml"/><Relationship Id="rId30" Type="http://schemas.openxmlformats.org/officeDocument/2006/relationships/tags" Target="../tags/tag266.xml"/><Relationship Id="rId35" Type="http://schemas.openxmlformats.org/officeDocument/2006/relationships/oleObject" Target="../embeddings/oleObject31.bin"/><Relationship Id="rId8" Type="http://schemas.openxmlformats.org/officeDocument/2006/relationships/tags" Target="../tags/tag244.xml"/><Relationship Id="rId3" Type="http://schemas.openxmlformats.org/officeDocument/2006/relationships/tags" Target="../tags/tag239.xml"/><Relationship Id="rId12" Type="http://schemas.openxmlformats.org/officeDocument/2006/relationships/tags" Target="../tags/tag248.xml"/><Relationship Id="rId17" Type="http://schemas.openxmlformats.org/officeDocument/2006/relationships/tags" Target="../tags/tag253.xml"/><Relationship Id="rId25" Type="http://schemas.openxmlformats.org/officeDocument/2006/relationships/tags" Target="../tags/tag261.xml"/><Relationship Id="rId33" Type="http://schemas.openxmlformats.org/officeDocument/2006/relationships/slideLayout" Target="../slideLayouts/slideLayout3.xml"/><Relationship Id="rId38" Type="http://schemas.openxmlformats.org/officeDocument/2006/relationships/oleObject" Target="../embeddings/oleObject34.bin"/></Relationships>
</file>

<file path=ppt/slides/_rels/slide2.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tags" Target="../tags/tag78.xml"/><Relationship Id="rId18" Type="http://schemas.openxmlformats.org/officeDocument/2006/relationships/tags" Target="../tags/tag83.xml"/><Relationship Id="rId3" Type="http://schemas.openxmlformats.org/officeDocument/2006/relationships/tags" Target="../tags/tag68.xml"/><Relationship Id="rId21" Type="http://schemas.openxmlformats.org/officeDocument/2006/relationships/tags" Target="../tags/tag86.xml"/><Relationship Id="rId7" Type="http://schemas.openxmlformats.org/officeDocument/2006/relationships/tags" Target="../tags/tag72.xml"/><Relationship Id="rId12" Type="http://schemas.openxmlformats.org/officeDocument/2006/relationships/tags" Target="../tags/tag77.xml"/><Relationship Id="rId17" Type="http://schemas.openxmlformats.org/officeDocument/2006/relationships/tags" Target="../tags/tag82.xml"/><Relationship Id="rId2" Type="http://schemas.openxmlformats.org/officeDocument/2006/relationships/tags" Target="../tags/tag67.xml"/><Relationship Id="rId16" Type="http://schemas.openxmlformats.org/officeDocument/2006/relationships/tags" Target="../tags/tag81.xml"/><Relationship Id="rId20" Type="http://schemas.openxmlformats.org/officeDocument/2006/relationships/tags" Target="../tags/tag85.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tags" Target="../tags/tag76.xml"/><Relationship Id="rId5" Type="http://schemas.openxmlformats.org/officeDocument/2006/relationships/tags" Target="../tags/tag70.xml"/><Relationship Id="rId15" Type="http://schemas.openxmlformats.org/officeDocument/2006/relationships/tags" Target="../tags/tag80.xml"/><Relationship Id="rId23" Type="http://schemas.openxmlformats.org/officeDocument/2006/relationships/slideLayout" Target="../slideLayouts/slideLayout3.xml"/><Relationship Id="rId10" Type="http://schemas.openxmlformats.org/officeDocument/2006/relationships/tags" Target="../tags/tag75.xml"/><Relationship Id="rId19" Type="http://schemas.openxmlformats.org/officeDocument/2006/relationships/tags" Target="../tags/tag84.xml"/><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tags" Target="../tags/tag79.xml"/><Relationship Id="rId22" Type="http://schemas.openxmlformats.org/officeDocument/2006/relationships/tags" Target="../tags/tag8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tags" Target="../tags/tag271.xml"/><Relationship Id="rId7" Type="http://schemas.openxmlformats.org/officeDocument/2006/relationships/image" Target="../media/image45.png"/><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slideLayout" Target="../slideLayouts/slideLayout3.xml"/><Relationship Id="rId5" Type="http://schemas.openxmlformats.org/officeDocument/2006/relationships/tags" Target="../tags/tag273.xml"/><Relationship Id="rId4" Type="http://schemas.openxmlformats.org/officeDocument/2006/relationships/tags" Target="../tags/tag272.xml"/><Relationship Id="rId9" Type="http://schemas.openxmlformats.org/officeDocument/2006/relationships/oleObject" Target="../embeddings/oleObject40.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tags" Target="../tags/tag276.xml"/><Relationship Id="rId7" Type="http://schemas.openxmlformats.org/officeDocument/2006/relationships/image" Target="../media/image46.png"/><Relationship Id="rId2" Type="http://schemas.openxmlformats.org/officeDocument/2006/relationships/tags" Target="../tags/tag275.xml"/><Relationship Id="rId1" Type="http://schemas.openxmlformats.org/officeDocument/2006/relationships/tags" Target="../tags/tag274.xml"/><Relationship Id="rId6" Type="http://schemas.openxmlformats.org/officeDocument/2006/relationships/slideLayout" Target="../slideLayouts/slideLayout3.xml"/><Relationship Id="rId5" Type="http://schemas.openxmlformats.org/officeDocument/2006/relationships/tags" Target="../tags/tag278.xml"/><Relationship Id="rId4" Type="http://schemas.openxmlformats.org/officeDocument/2006/relationships/tags" Target="../tags/tag277.xml"/><Relationship Id="rId9" Type="http://schemas.openxmlformats.org/officeDocument/2006/relationships/oleObject" Target="../embeddings/oleObject42.bin"/></Relationships>
</file>

<file path=ppt/slides/_rels/slide22.xml.rels><?xml version="1.0" encoding="UTF-8" standalone="yes"?>
<Relationships xmlns="http://schemas.openxmlformats.org/package/2006/relationships"><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tags" Target="../tags/tag279.xml"/><Relationship Id="rId5" Type="http://schemas.openxmlformats.org/officeDocument/2006/relationships/image" Target="../media/image47.png"/><Relationship Id="rId4"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tags" Target="../tags/tag282.xml"/><Relationship Id="rId4"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tags" Target="../tags/tag287.xml"/><Relationship Id="rId7" Type="http://schemas.openxmlformats.org/officeDocument/2006/relationships/oleObject" Target="../embeddings/oleObject43.bin"/><Relationship Id="rId2" Type="http://schemas.openxmlformats.org/officeDocument/2006/relationships/tags" Target="../tags/tag286.xml"/><Relationship Id="rId1" Type="http://schemas.openxmlformats.org/officeDocument/2006/relationships/tags" Target="../tags/tag285.xml"/><Relationship Id="rId6" Type="http://schemas.openxmlformats.org/officeDocument/2006/relationships/image" Target="../media/image50.png"/><Relationship Id="rId5" Type="http://schemas.openxmlformats.org/officeDocument/2006/relationships/slideLayout" Target="../slideLayouts/slideLayout3.xml"/><Relationship Id="rId4" Type="http://schemas.openxmlformats.org/officeDocument/2006/relationships/tags" Target="../tags/tag288.xml"/><Relationship Id="rId9"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tags" Target="../tags/tag289.xml"/><Relationship Id="rId5" Type="http://schemas.openxmlformats.org/officeDocument/2006/relationships/image" Target="../media/image52.png"/><Relationship Id="rId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tags" Target="../tags/tag294.xml"/><Relationship Id="rId2" Type="http://schemas.openxmlformats.org/officeDocument/2006/relationships/tags" Target="../tags/tag293.xml"/><Relationship Id="rId1" Type="http://schemas.openxmlformats.org/officeDocument/2006/relationships/tags" Target="../tags/tag292.xml"/><Relationship Id="rId4"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tags" Target="../tags/tag297.xml"/><Relationship Id="rId2" Type="http://schemas.openxmlformats.org/officeDocument/2006/relationships/tags" Target="../tags/tag296.xml"/><Relationship Id="rId1" Type="http://schemas.openxmlformats.org/officeDocument/2006/relationships/tags" Target="../tags/tag295.xml"/><Relationship Id="rId4"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tags" Target="../tags/tag300.xml"/><Relationship Id="rId2" Type="http://schemas.openxmlformats.org/officeDocument/2006/relationships/tags" Target="../tags/tag299.xml"/><Relationship Id="rId1" Type="http://schemas.openxmlformats.org/officeDocument/2006/relationships/tags" Target="../tags/tag298.xml"/><Relationship Id="rId5" Type="http://schemas.openxmlformats.org/officeDocument/2006/relationships/slideLayout" Target="../slideLayouts/slideLayout3.xml"/><Relationship Id="rId4" Type="http://schemas.openxmlformats.org/officeDocument/2006/relationships/tags" Target="../tags/tag301.xml"/></Relationships>
</file>

<file path=ppt/slides/_rels/slide29.xml.rels><?xml version="1.0" encoding="UTF-8" standalone="yes"?>
<Relationships xmlns="http://schemas.openxmlformats.org/package/2006/relationships"><Relationship Id="rId3" Type="http://schemas.openxmlformats.org/officeDocument/2006/relationships/tags" Target="../tags/tag304.xml"/><Relationship Id="rId2" Type="http://schemas.openxmlformats.org/officeDocument/2006/relationships/tags" Target="../tags/tag303.xml"/><Relationship Id="rId1" Type="http://schemas.openxmlformats.org/officeDocument/2006/relationships/tags" Target="../tags/tag30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90.xml"/><Relationship Id="rId7" Type="http://schemas.openxmlformats.org/officeDocument/2006/relationships/tags" Target="../tags/tag94.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s>
</file>

<file path=ppt/slides/_rels/slide30.xml.rels><?xml version="1.0" encoding="UTF-8" standalone="yes"?>
<Relationships xmlns="http://schemas.openxmlformats.org/package/2006/relationships"><Relationship Id="rId3" Type="http://schemas.openxmlformats.org/officeDocument/2006/relationships/tags" Target="../tags/tag307.xml"/><Relationship Id="rId7" Type="http://schemas.openxmlformats.org/officeDocument/2006/relationships/slideLayout" Target="../slideLayouts/slideLayout14.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s/_rels/slide4.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slideLayout" Target="../slideLayouts/slideLayout3.xml"/><Relationship Id="rId4" Type="http://schemas.openxmlformats.org/officeDocument/2006/relationships/tags" Target="../tags/tag98.xml"/></Relationships>
</file>

<file path=ppt/slides/_rels/slide5.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package" Target="../embeddings/Microsoft_Excel____.xlsx"/><Relationship Id="rId5" Type="http://schemas.openxmlformats.org/officeDocument/2006/relationships/slideLayout" Target="../slideLayouts/slideLayout3.xml"/><Relationship Id="rId4" Type="http://schemas.openxmlformats.org/officeDocument/2006/relationships/tags" Target="../tags/tag102.xml"/></Relationships>
</file>

<file path=ppt/slides/_rels/slide6.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slideLayout" Target="../slideLayouts/slideLayout3.xml"/><Relationship Id="rId5" Type="http://schemas.openxmlformats.org/officeDocument/2006/relationships/tags" Target="../tags/tag113.xml"/><Relationship Id="rId4" Type="http://schemas.openxmlformats.org/officeDocument/2006/relationships/tags" Target="../tags/tag112.xml"/></Relationships>
</file>

<file path=ppt/slides/_rels/slide9.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package" Target="../embeddings/Microsoft_Excel____1.xlsx"/><Relationship Id="rId5" Type="http://schemas.openxmlformats.org/officeDocument/2006/relationships/slideLayout" Target="../slideLayouts/slideLayout3.xml"/><Relationship Id="rId4" Type="http://schemas.openxmlformats.org/officeDocument/2006/relationships/tags" Target="../tags/tag1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素材CNN sccnn.com-34440"/>
          <p:cNvPicPr>
            <a:picLocks noChangeAspect="1"/>
          </p:cNvPicPr>
          <p:nvPr userDrawn="1">
            <p:custDataLst>
              <p:tags r:id="rId2"/>
            </p:custDataLst>
          </p:nvPr>
        </p:nvPicPr>
        <p:blipFill>
          <a:blip/>
          <a:srcRect b="12478"/>
          <a:stretch>
            <a:fillRect/>
          </a:stretch>
        </p:blipFill>
        <p:spPr>
          <a:xfrm>
            <a:off x="-20320" y="-24765"/>
            <a:ext cx="12232640" cy="6947535"/>
          </a:xfrm>
          <a:prstGeom prst="rect">
            <a:avLst/>
          </a:prstGeom>
        </p:spPr>
      </p:pic>
      <p:sp>
        <p:nvSpPr>
          <p:cNvPr id="14" name="矩形 13"/>
          <p:cNvSpPr/>
          <p:nvPr>
            <p:custDataLst>
              <p:tags r:id="rId3"/>
            </p:custDataLst>
          </p:nvPr>
        </p:nvSpPr>
        <p:spPr>
          <a:xfrm>
            <a:off x="0" y="4739005"/>
            <a:ext cx="12192000" cy="2118995"/>
          </a:xfrm>
          <a:prstGeom prst="rect">
            <a:avLst/>
          </a:prstGeom>
          <a:gradFill flip="none" rotWithShape="1">
            <a:gsLst>
              <a:gs pos="0">
                <a:srgbClr val="EB7C22"/>
              </a:gs>
              <a:gs pos="100000">
                <a:srgbClr val="1E407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4"/>
            </p:custDataLst>
          </p:nvPr>
        </p:nvSpPr>
        <p:spPr>
          <a:xfrm>
            <a:off x="-20320" y="4438993"/>
            <a:ext cx="12192000" cy="77108"/>
          </a:xfrm>
          <a:prstGeom prst="rect">
            <a:avLst/>
          </a:prstGeom>
          <a:gradFill>
            <a:gsLst>
              <a:gs pos="0">
                <a:srgbClr val="EB7C22"/>
              </a:gs>
              <a:gs pos="100000">
                <a:srgbClr val="1E407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custDataLst>
              <p:tags r:id="rId5"/>
            </p:custDataLst>
          </p:nvPr>
        </p:nvSpPr>
        <p:spPr>
          <a:xfrm>
            <a:off x="739140" y="1196975"/>
            <a:ext cx="10100945" cy="1398905"/>
          </a:xfrm>
          <a:prstGeom prst="rect">
            <a:avLst/>
          </a:prstGeom>
          <a:noFill/>
        </p:spPr>
        <p:txBody>
          <a:bodyPr wrap="square" rtlCol="0">
            <a:spAutoFit/>
          </a:bodyPr>
          <a:lstStyle/>
          <a:p>
            <a:pPr indent="0" algn="ctr" fontAlgn="auto">
              <a:lnSpc>
                <a:spcPct val="125000"/>
              </a:lnSpc>
            </a:pPr>
            <a:r>
              <a:rPr lang="en-US" sz="3600" b="1">
                <a:latin typeface="Times New Roman" panose="02020603050405020304" charset="0"/>
                <a:ea typeface="华文楷体" panose="02010600040101010101" charset="-122"/>
                <a:cs typeface="Times New Roman" panose="02020603050405020304" charset="0"/>
              </a:rPr>
              <a:t>EE5111-CA1</a:t>
            </a:r>
          </a:p>
          <a:p>
            <a:pPr indent="0" algn="ctr" fontAlgn="auto">
              <a:lnSpc>
                <a:spcPct val="125000"/>
              </a:lnSpc>
            </a:pPr>
            <a:r>
              <a:rPr lang="en-US" sz="3200" b="1">
                <a:latin typeface="Times New Roman" panose="02020603050405020304" charset="0"/>
                <a:ea typeface="华文楷体" panose="02010600040101010101" charset="-122"/>
                <a:cs typeface="Times New Roman" panose="02020603050405020304" charset="0"/>
              </a:rPr>
              <a:t>Multi-Sensor Pose Estimation for Autonomous Vehicles</a:t>
            </a:r>
          </a:p>
        </p:txBody>
      </p:sp>
      <p:sp>
        <p:nvSpPr>
          <p:cNvPr id="5" name="文本框 4"/>
          <p:cNvSpPr txBox="1"/>
          <p:nvPr>
            <p:custDataLst>
              <p:tags r:id="rId6"/>
            </p:custDataLst>
          </p:nvPr>
        </p:nvSpPr>
        <p:spPr>
          <a:xfrm>
            <a:off x="2280920" y="5231765"/>
            <a:ext cx="7693074" cy="829945"/>
          </a:xfrm>
          <a:prstGeom prst="rect">
            <a:avLst/>
          </a:prstGeom>
          <a:noFill/>
        </p:spPr>
        <p:txBody>
          <a:bodyPr wrap="square" rtlCol="0">
            <a:spAutoFit/>
          </a:bodyPr>
          <a:lstStyle/>
          <a:p>
            <a:pPr algn="l"/>
            <a:r>
              <a:rPr lang="en-US" sz="2400" b="1" dirty="0">
                <a:solidFill>
                  <a:schemeClr val="bg1"/>
                </a:solidFill>
                <a:latin typeface="Times New Roman" panose="02020603050405020304" charset="0"/>
                <a:ea typeface="华文楷体" panose="02010600040101010101" charset="-122"/>
                <a:cs typeface="Times New Roman" panose="02020603050405020304" charset="0"/>
              </a:rPr>
              <a:t>Team 14 members: Li </a:t>
            </a:r>
            <a:r>
              <a:rPr lang="en-US" sz="2400" b="1" dirty="0" err="1">
                <a:solidFill>
                  <a:schemeClr val="bg1"/>
                </a:solidFill>
                <a:latin typeface="Times New Roman" panose="02020603050405020304" charset="0"/>
                <a:ea typeface="华文楷体" panose="02010600040101010101" charset="-122"/>
                <a:cs typeface="Times New Roman" panose="02020603050405020304" charset="0"/>
              </a:rPr>
              <a:t>Weihao</a:t>
            </a:r>
            <a:r>
              <a:rPr lang="en-US" sz="2400" b="1" baseline="30000" dirty="0">
                <a:solidFill>
                  <a:schemeClr val="bg1"/>
                </a:solidFill>
                <a:latin typeface="Times New Roman" panose="02020603050405020304" charset="0"/>
                <a:ea typeface="华文楷体" panose="02010600040101010101" charset="-122"/>
                <a:cs typeface="Times New Roman" panose="02020603050405020304" charset="0"/>
              </a:rPr>
              <a:t>*</a:t>
            </a:r>
            <a:r>
              <a:rPr lang="en-US" sz="2400" b="1" dirty="0">
                <a:solidFill>
                  <a:schemeClr val="bg1"/>
                </a:solidFill>
                <a:latin typeface="Times New Roman" panose="02020603050405020304" charset="0"/>
                <a:ea typeface="华文楷体" panose="02010600040101010101" charset="-122"/>
                <a:cs typeface="Times New Roman" panose="02020603050405020304" charset="0"/>
              </a:rPr>
              <a:t>, Li </a:t>
            </a:r>
            <a:r>
              <a:rPr lang="en-US" sz="2400" b="1" dirty="0" err="1">
                <a:solidFill>
                  <a:schemeClr val="bg1"/>
                </a:solidFill>
                <a:latin typeface="Times New Roman" panose="02020603050405020304" charset="0"/>
                <a:ea typeface="华文楷体" panose="02010600040101010101" charset="-122"/>
                <a:cs typeface="Times New Roman" panose="02020603050405020304" charset="0"/>
              </a:rPr>
              <a:t>Xiaotian</a:t>
            </a:r>
            <a:r>
              <a:rPr lang="en-US" sz="2400" b="1" dirty="0">
                <a:solidFill>
                  <a:schemeClr val="bg1"/>
                </a:solidFill>
                <a:latin typeface="Times New Roman" panose="02020603050405020304" charset="0"/>
                <a:ea typeface="华文楷体" panose="02010600040101010101" charset="-122"/>
                <a:cs typeface="Times New Roman" panose="02020603050405020304" charset="0"/>
              </a:rPr>
              <a:t>, Wan </a:t>
            </a:r>
            <a:r>
              <a:rPr lang="en-US" sz="2400" b="1" dirty="0" err="1">
                <a:solidFill>
                  <a:schemeClr val="bg1"/>
                </a:solidFill>
                <a:latin typeface="Times New Roman" panose="02020603050405020304" charset="0"/>
                <a:ea typeface="华文楷体" panose="02010600040101010101" charset="-122"/>
                <a:cs typeface="Times New Roman" panose="02020603050405020304" charset="0"/>
              </a:rPr>
              <a:t>Quanzhen</a:t>
            </a:r>
            <a:r>
              <a:rPr lang="en-US" sz="2400" b="1" dirty="0">
                <a:solidFill>
                  <a:schemeClr val="bg1"/>
                </a:solidFill>
                <a:latin typeface="Times New Roman" panose="02020603050405020304" charset="0"/>
                <a:ea typeface="华文楷体" panose="02010600040101010101" charset="-122"/>
                <a:cs typeface="Times New Roman" panose="02020603050405020304" charset="0"/>
              </a:rPr>
              <a:t>, Miao </a:t>
            </a:r>
            <a:r>
              <a:rPr lang="en-US" sz="2400" b="1" dirty="0" err="1">
                <a:solidFill>
                  <a:schemeClr val="bg1"/>
                </a:solidFill>
                <a:latin typeface="Times New Roman" panose="02020603050405020304" charset="0"/>
                <a:ea typeface="华文楷体" panose="02010600040101010101" charset="-122"/>
                <a:cs typeface="Times New Roman" panose="02020603050405020304" charset="0"/>
              </a:rPr>
              <a:t>Chenxin</a:t>
            </a:r>
            <a:r>
              <a:rPr lang="en-US" sz="2400" b="1" dirty="0">
                <a:solidFill>
                  <a:schemeClr val="bg1"/>
                </a:solidFill>
                <a:latin typeface="Times New Roman" panose="02020603050405020304" charset="0"/>
                <a:ea typeface="华文楷体" panose="02010600040101010101" charset="-122"/>
                <a:cs typeface="Times New Roman" panose="02020603050405020304" charset="0"/>
              </a:rPr>
              <a:t>, Zou Yanfeng</a:t>
            </a:r>
          </a:p>
        </p:txBody>
      </p:sp>
      <p:pic>
        <p:nvPicPr>
          <p:cNvPr id="3" name="图片 2"/>
          <p:cNvPicPr>
            <a:picLocks noChangeAspect="1"/>
          </p:cNvPicPr>
          <p:nvPr>
            <p:custDataLst>
              <p:tags r:id="rId7"/>
            </p:custDataLst>
          </p:nvPr>
        </p:nvPicPr>
        <p:blipFill>
          <a:blip/>
          <a:stretch>
            <a:fillRect/>
          </a:stretch>
        </p:blipFill>
        <p:spPr>
          <a:xfrm>
            <a:off x="0" y="0"/>
            <a:ext cx="4202430" cy="770890"/>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3148" y="1607932"/>
            <a:ext cx="10852237" cy="4164654"/>
          </a:xfrm>
        </p:spPr>
        <p:txBody>
          <a:bodyPr/>
          <a:lstStyle/>
          <a:p>
            <a:pPr marL="285750" indent="-285750">
              <a:buFont typeface="Arial" panose="020B0604020202020204" pitchFamily="34" charset="0"/>
              <a:buChar char="•"/>
            </a:pPr>
            <a:r>
              <a:rPr sz="2000" spc="0" dirty="0">
                <a:latin typeface="Times New Roman" panose="02020603050405020304" charset="0"/>
                <a:ea typeface="微软雅黑" panose="020B0503020204020204" charset="-122"/>
              </a:rPr>
              <a:t>For the cheapest model, from the datasheet itself:</a:t>
            </a:r>
          </a:p>
          <a:p>
            <a:pPr marL="742950" lvl="1" indent="-285750">
              <a:buFont typeface="Arial" panose="020B0604020202020204" pitchFamily="34" charset="0"/>
              <a:buChar char="•"/>
            </a:pPr>
            <a:r>
              <a:rPr lang="zh-CN" altLang="en-US" sz="2000" spc="0" dirty="0">
                <a:solidFill>
                  <a:schemeClr val="tx1"/>
                </a:solidFill>
                <a:latin typeface="Times New Roman" panose="02020603050405020304" charset="0"/>
                <a:ea typeface="微软雅黑" panose="020B0503020204020204" charset="-122"/>
              </a:rPr>
              <a:t>“…delivers best-in-class motion sensing that can detect orientation and gestures…”</a:t>
            </a:r>
          </a:p>
          <a:p>
            <a:pPr marL="742950" lvl="1" indent="-285750">
              <a:buFont typeface="Arial" panose="020B0604020202020204" pitchFamily="34" charset="0"/>
              <a:buChar char="•"/>
            </a:pPr>
            <a:r>
              <a:rPr lang="zh-CN" altLang="en-US" sz="2000" spc="0" dirty="0">
                <a:solidFill>
                  <a:schemeClr val="tx1"/>
                </a:solidFill>
                <a:latin typeface="Times New Roman" panose="02020603050405020304" charset="0"/>
                <a:ea typeface="微软雅黑" panose="020B0503020204020204" charset="-122"/>
              </a:rPr>
              <a:t>Missing lots of specification including resolution, drift etc….</a:t>
            </a:r>
          </a:p>
          <a:p>
            <a:pPr marL="742950" lvl="1" indent="-285750">
              <a:buFont typeface="Arial" panose="020B0604020202020204" pitchFamily="34" charset="0"/>
              <a:buChar char="•"/>
            </a:pPr>
            <a:r>
              <a:rPr lang="zh-CN" altLang="en-US" sz="2000" spc="0" dirty="0">
                <a:solidFill>
                  <a:schemeClr val="tx1"/>
                </a:solidFill>
                <a:latin typeface="Times New Roman" panose="02020603050405020304" charset="0"/>
                <a:ea typeface="微软雅黑" panose="020B0503020204020204" charset="-122"/>
              </a:rPr>
              <a:t>Likely not suited for robot unless cost is really of concern since it does not provide bias stability and accuracy</a:t>
            </a:r>
          </a:p>
          <a:p>
            <a:pPr marL="742950" lvl="1" indent="-285750">
              <a:buFont typeface="Arial" panose="020B0604020202020204" pitchFamily="34" charset="0"/>
              <a:buChar char="•"/>
            </a:pPr>
            <a:endParaRPr lang="en-SG" dirty="0">
              <a:effectLst/>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dirty="0"/>
          </a:p>
        </p:txBody>
      </p:sp>
      <p:sp>
        <p:nvSpPr>
          <p:cNvPr id="6" name="文本框 5"/>
          <p:cNvSpPr txBox="1"/>
          <p:nvPr>
            <p:custDataLst>
              <p:tags r:id="rId2"/>
            </p:custDataLst>
          </p:nvPr>
        </p:nvSpPr>
        <p:spPr>
          <a:xfrm>
            <a:off x="0" y="0"/>
            <a:ext cx="3029585"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Sensor Proposal - IMU</a:t>
            </a:r>
            <a:endParaRPr lang="zh-CN" altLang="en-US" dirty="0">
              <a:solidFill>
                <a:schemeClr val="bg1"/>
              </a:solidFill>
              <a:latin typeface="Times New Roman" panose="02020603050405020304" charset="0"/>
              <a:cs typeface="Times New Roman" panose="02020603050405020304" charset="0"/>
            </a:endParaRPr>
          </a:p>
        </p:txBody>
      </p:sp>
      <p:sp>
        <p:nvSpPr>
          <p:cNvPr id="8" name="Title 1"/>
          <p:cNvSpPr>
            <a:spLocks noGrp="1"/>
          </p:cNvSpPr>
          <p:nvPr>
            <p:custDataLst>
              <p:tags r:id="rId3"/>
            </p:custDataLst>
          </p:nvPr>
        </p:nvSpPr>
        <p:spPr>
          <a:xfrm>
            <a:off x="593149" y="643495"/>
            <a:ext cx="10852237" cy="624845"/>
          </a:xfrm>
        </p:spPr>
        <p:txBody>
          <a:bodyPr lIns="101600" tIns="38100" rIns="63500" bIns="38100" anchor="t" anchorCtr="0">
            <a:noAutofit/>
          </a:bodyPr>
          <a:lstStyle>
            <a:lvl1pPr algn="l" defTabSz="914400" rtl="0" eaLnBrk="1" fontAlgn="auto" latinLnBrk="0" hangingPunct="1">
              <a:lnSpc>
                <a:spcPct val="100000"/>
              </a:lnSpc>
              <a:spcBef>
                <a:spcPct val="0"/>
              </a:spcBef>
              <a:buNone/>
              <a:defRPr sz="3600" b="0" u="none" strike="noStrike" kern="1200" cap="none" spc="3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SG" b="0" i="0" u="none" strike="noStrike" dirty="0">
                <a:effectLst/>
                <a:latin typeface="Times New Roman" panose="02020603050405020304" charset="0"/>
                <a:cs typeface="Times New Roman" panose="02020603050405020304" charset="0"/>
              </a:rPr>
              <a:t>IMU</a:t>
            </a:r>
            <a:endParaRPr lang="en-US" dirty="0">
              <a:latin typeface="Times New Roman" panose="02020603050405020304" charset="0"/>
              <a:cs typeface="Times New Roman" panose="02020603050405020304" charset="0"/>
            </a:endParaRPr>
          </a:p>
        </p:txBody>
      </p:sp>
      <p:sp>
        <p:nvSpPr>
          <p:cNvPr id="2" name="文本框 1"/>
          <p:cNvSpPr txBox="1"/>
          <p:nvPr>
            <p:custDataLst>
              <p:tags r:id="rId4"/>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3148" y="1607932"/>
            <a:ext cx="10852237" cy="4164654"/>
          </a:xfrm>
        </p:spPr>
        <p:txBody>
          <a:bodyPr/>
          <a:lstStyle/>
          <a:p>
            <a:pPr marL="285750" indent="-285750">
              <a:buFont typeface="Arial" panose="020B0604020202020204" pitchFamily="34" charset="0"/>
              <a:buChar char="•"/>
            </a:pPr>
            <a:r>
              <a:rPr sz="2000" spc="0" dirty="0">
                <a:solidFill>
                  <a:schemeClr val="tx1"/>
                </a:solidFill>
                <a:latin typeface="Times New Roman" panose="02020603050405020304" charset="0"/>
                <a:ea typeface="微软雅黑" panose="020B0503020204020204" charset="-122"/>
              </a:rPr>
              <a:t>For the other two models</a:t>
            </a:r>
          </a:p>
          <a:p>
            <a:pPr marL="742950" lvl="1" indent="-285750">
              <a:buFont typeface="Arial" panose="020B0604020202020204" pitchFamily="34" charset="0"/>
              <a:buChar char="•"/>
            </a:pPr>
            <a:r>
              <a:rPr lang="zh-CN" altLang="en-US" spc="0" dirty="0">
                <a:solidFill>
                  <a:schemeClr val="tx1"/>
                </a:solidFill>
                <a:latin typeface="Times New Roman" panose="02020603050405020304" charset="0"/>
                <a:ea typeface="微软雅黑" panose="020B0503020204020204" charset="-122"/>
              </a:rPr>
              <a:t>Both take advantage of multi-axis sensing and high simplicity</a:t>
            </a:r>
          </a:p>
          <a:p>
            <a:pPr marL="742950" lvl="1" indent="-285750">
              <a:buFont typeface="Arial" panose="020B0604020202020204" pitchFamily="34" charset="0"/>
              <a:buChar char="•"/>
            </a:pPr>
            <a:r>
              <a:rPr lang="zh-CN" altLang="en-US" b="1" spc="0" dirty="0">
                <a:solidFill>
                  <a:schemeClr val="tx1"/>
                </a:solidFill>
                <a:latin typeface="Times New Roman" panose="02020603050405020304" charset="0"/>
                <a:ea typeface="微软雅黑" panose="020B0503020204020204" charset="-122"/>
              </a:rPr>
              <a:t>3DM-GX5-IMU</a:t>
            </a:r>
            <a:r>
              <a:rPr lang="zh-CN" altLang="en-US" spc="0" dirty="0">
                <a:solidFill>
                  <a:schemeClr val="tx1"/>
                </a:solidFill>
                <a:latin typeface="Times New Roman" panose="02020603050405020304" charset="0"/>
                <a:ea typeface="微软雅黑" panose="020B0503020204020204" charset="-122"/>
              </a:rPr>
              <a:t> has a much higher sampling rate, lower bias stability and higher accuracy. However it is also more expensive.</a:t>
            </a:r>
          </a:p>
          <a:p>
            <a:pPr marL="742950" lvl="1" indent="-285750">
              <a:buFont typeface="Arial" panose="020B0604020202020204" pitchFamily="34" charset="0"/>
              <a:buChar char="•"/>
            </a:pPr>
            <a:r>
              <a:rPr lang="zh-CN" altLang="en-US" spc="0" dirty="0">
                <a:solidFill>
                  <a:schemeClr val="tx1"/>
                </a:solidFill>
                <a:latin typeface="Times New Roman" panose="02020603050405020304" charset="0"/>
                <a:ea typeface="微软雅黑" panose="020B0503020204020204" charset="-122"/>
              </a:rPr>
              <a:t>438-OPENIMU300RI is sufficient for most scenario where bias stability is not as important an factor, as its accuracy, resolution and noise stability are sufficient for many commercial robots as per our research</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dirty="0"/>
          </a:p>
        </p:txBody>
      </p:sp>
      <p:sp>
        <p:nvSpPr>
          <p:cNvPr id="4" name="Title 1"/>
          <p:cNvSpPr>
            <a:spLocks noGrp="1"/>
          </p:cNvSpPr>
          <p:nvPr>
            <p:ph type="title"/>
          </p:nvPr>
        </p:nvSpPr>
        <p:spPr>
          <a:xfrm>
            <a:off x="593149" y="643495"/>
            <a:ext cx="10852237" cy="624845"/>
          </a:xfrm>
        </p:spPr>
        <p:txBody>
          <a:bodyPr/>
          <a:lstStyle/>
          <a:p>
            <a:r>
              <a:rPr lang="en-SG" b="0" i="0" u="none" strike="noStrike" dirty="0">
                <a:effectLst/>
                <a:latin typeface="Times New Roman" panose="02020603050405020304" charset="0"/>
                <a:cs typeface="Times New Roman" panose="02020603050405020304" charset="0"/>
              </a:rPr>
              <a:t>IMU</a:t>
            </a:r>
            <a:endParaRPr lang="en-US" dirty="0">
              <a:latin typeface="Times New Roman" panose="02020603050405020304" charset="0"/>
              <a:cs typeface="Times New Roman" panose="02020603050405020304" charset="0"/>
            </a:endParaRPr>
          </a:p>
        </p:txBody>
      </p:sp>
      <p:sp>
        <p:nvSpPr>
          <p:cNvPr id="12" name="文本框 11"/>
          <p:cNvSpPr txBox="1"/>
          <p:nvPr>
            <p:custDataLst>
              <p:tags r:id="rId2"/>
            </p:custDataLst>
          </p:nvPr>
        </p:nvSpPr>
        <p:spPr>
          <a:xfrm>
            <a:off x="0" y="0"/>
            <a:ext cx="3029585"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Sensor Proposal - IMU</a:t>
            </a:r>
            <a:endParaRPr lang="zh-CN" altLang="en-US" dirty="0">
              <a:solidFill>
                <a:schemeClr val="bg1"/>
              </a:solidFill>
              <a:latin typeface="Times New Roman" panose="02020603050405020304" charset="0"/>
              <a:cs typeface="Times New Roman" panose="02020603050405020304" charset="0"/>
            </a:endParaRPr>
          </a:p>
        </p:txBody>
      </p:sp>
      <p:sp>
        <p:nvSpPr>
          <p:cNvPr id="2" name="文本框 1"/>
          <p:cNvSpPr txBox="1"/>
          <p:nvPr>
            <p:custDataLst>
              <p:tags r:id="rId3"/>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图片 2"/>
          <p:cNvPicPr>
            <a:picLocks noChangeAspect="1"/>
          </p:cNvPicPr>
          <p:nvPr>
            <p:custDataLst>
              <p:tags r:id="rId2"/>
            </p:custDataLst>
          </p:nvPr>
        </p:nvPicPr>
        <p:blipFill>
          <a:blip/>
          <a:stretch>
            <a:fillRect/>
          </a:stretch>
        </p:blipFill>
        <p:spPr>
          <a:xfrm>
            <a:off x="1128395" y="3088640"/>
            <a:ext cx="3139440" cy="2542540"/>
          </a:xfrm>
          <a:prstGeom prst="rect">
            <a:avLst/>
          </a:prstGeom>
          <a:noFill/>
          <a:ln w="9525">
            <a:noFill/>
          </a:ln>
        </p:spPr>
      </p:pic>
      <p:sp>
        <p:nvSpPr>
          <p:cNvPr id="5122" name="文本框 3"/>
          <p:cNvSpPr txBox="1"/>
          <p:nvPr>
            <p:custDataLst>
              <p:tags r:id="rId3"/>
            </p:custDataLst>
          </p:nvPr>
        </p:nvSpPr>
        <p:spPr>
          <a:xfrm>
            <a:off x="974090" y="733425"/>
            <a:ext cx="10264775" cy="2091690"/>
          </a:xfrm>
          <a:prstGeom prst="rect">
            <a:avLst/>
          </a:prstGeom>
          <a:noFill/>
          <a:ln w="9525">
            <a:noFill/>
          </a:ln>
        </p:spPr>
        <p:txBody>
          <a:bodyPr wrap="square" anchor="t" anchorCtr="0">
            <a:spAutoFit/>
          </a:bodyPr>
          <a:lstStyle/>
          <a:p>
            <a:pPr indent="0" fontAlgn="auto">
              <a:lnSpc>
                <a:spcPct val="125000"/>
              </a:lnSpc>
              <a:spcAft>
                <a:spcPts val="600"/>
              </a:spcAft>
            </a:pPr>
            <a:r>
              <a:rPr lang="zh-CN" altLang="en-US" sz="2000" dirty="0">
                <a:solidFill>
                  <a:srgbClr val="FF0000"/>
                </a:solidFill>
                <a:latin typeface="Times New Roman" panose="02020603050405020304" charset="0"/>
                <a:ea typeface="微软雅黑" panose="020B0503020204020204" charset="-122"/>
              </a:rPr>
              <a:t>Inertial Measurement Unit (IMU)</a:t>
            </a:r>
            <a:r>
              <a:rPr lang="zh-CN" altLang="en-US" sz="2000" dirty="0">
                <a:latin typeface="Times New Roman" panose="02020603050405020304" charset="0"/>
                <a:ea typeface="微软雅黑" panose="020B0503020204020204" charset="-122"/>
              </a:rPr>
              <a:t> is a sensor device that measures and records motion-related data, including acceleration and angular velocity.</a:t>
            </a:r>
          </a:p>
          <a:p>
            <a:pPr>
              <a:lnSpc>
                <a:spcPct val="125000"/>
              </a:lnSpc>
            </a:pPr>
            <a:r>
              <a:rPr lang="en-US" altLang="zh-CN" sz="2000" b="1" dirty="0">
                <a:latin typeface="Times New Roman" panose="02020603050405020304" charset="0"/>
                <a:ea typeface="微软雅黑" panose="020B0503020204020204" charset="-122"/>
              </a:rPr>
              <a:t>I. </a:t>
            </a:r>
            <a:r>
              <a:rPr lang="zh-CN" altLang="en-US" sz="2000" b="1" dirty="0">
                <a:latin typeface="Times New Roman" panose="02020603050405020304" charset="0"/>
                <a:ea typeface="微软雅黑" panose="020B0503020204020204" charset="-122"/>
              </a:rPr>
              <a:t>Time Synchronization:</a:t>
            </a:r>
            <a:r>
              <a:rPr lang="zh-CN" altLang="en-US" sz="2000" dirty="0">
                <a:latin typeface="Times New Roman" panose="02020603050405020304" charset="0"/>
                <a:ea typeface="微软雅黑" panose="020B0503020204020204" charset="-122"/>
              </a:rPr>
              <a:t> IMUs provide real-time data, measuring and recording object motion and orientation at high frequencies. </a:t>
            </a:r>
          </a:p>
          <a:p>
            <a:pPr>
              <a:lnSpc>
                <a:spcPct val="125000"/>
              </a:lnSpc>
            </a:pPr>
            <a:r>
              <a:rPr lang="en-US" altLang="zh-CN" sz="2000" b="1" dirty="0">
                <a:latin typeface="Times New Roman" panose="02020603050405020304" charset="0"/>
                <a:ea typeface="微软雅黑" panose="020B0503020204020204" charset="-122"/>
              </a:rPr>
              <a:t>II. </a:t>
            </a:r>
            <a:r>
              <a:rPr lang="zh-CN" altLang="en-US" sz="2000" b="1" dirty="0">
                <a:latin typeface="Times New Roman" panose="02020603050405020304" charset="0"/>
                <a:ea typeface="微软雅黑" panose="020B0503020204020204" charset="-122"/>
              </a:rPr>
              <a:t>High Precision:</a:t>
            </a:r>
            <a:r>
              <a:rPr lang="zh-CN" altLang="en-US" sz="2000" dirty="0">
                <a:latin typeface="Times New Roman" panose="02020603050405020304" charset="0"/>
                <a:ea typeface="微软雅黑" panose="020B0503020204020204" charset="-122"/>
              </a:rPr>
              <a:t> IMUs can offer high precision in measuring accelerations and angular rates.</a:t>
            </a:r>
          </a:p>
        </p:txBody>
      </p:sp>
      <p:sp>
        <p:nvSpPr>
          <p:cNvPr id="5123" name="文本框 4"/>
          <p:cNvSpPr txBox="1"/>
          <p:nvPr>
            <p:custDataLst>
              <p:tags r:id="rId4"/>
            </p:custDataLst>
          </p:nvPr>
        </p:nvSpPr>
        <p:spPr>
          <a:xfrm>
            <a:off x="4733290" y="3211195"/>
            <a:ext cx="6281420" cy="2014855"/>
          </a:xfrm>
          <a:prstGeom prst="rect">
            <a:avLst/>
          </a:prstGeom>
          <a:noFill/>
          <a:ln w="9525">
            <a:noFill/>
          </a:ln>
        </p:spPr>
        <p:txBody>
          <a:bodyPr wrap="square" anchor="t" anchorCtr="0">
            <a:spAutoFit/>
          </a:bodyPr>
          <a:lstStyle/>
          <a:p>
            <a:pPr>
              <a:lnSpc>
                <a:spcPct val="125000"/>
              </a:lnSpc>
            </a:pPr>
            <a:r>
              <a:rPr lang="en-US" altLang="zh-CN" sz="2000" b="1" dirty="0">
                <a:latin typeface="Times New Roman" panose="02020603050405020304" charset="0"/>
                <a:ea typeface="微软雅黑" panose="020B0503020204020204" charset="-122"/>
              </a:rPr>
              <a:t>III. </a:t>
            </a:r>
            <a:r>
              <a:rPr lang="zh-CN" altLang="en-US" sz="2000" b="1" dirty="0">
                <a:latin typeface="Times New Roman" panose="02020603050405020304" charset="0"/>
                <a:ea typeface="微软雅黑" panose="020B0503020204020204" charset="-122"/>
              </a:rPr>
              <a:t>Redundancy:</a:t>
            </a:r>
            <a:r>
              <a:rPr lang="zh-CN" altLang="en-US" sz="2000" dirty="0">
                <a:latin typeface="Times New Roman" panose="02020603050405020304" charset="0"/>
                <a:ea typeface="微软雅黑" panose="020B0503020204020204" charset="-122"/>
              </a:rPr>
              <a:t> IMUs can be used in conjunction with other sensors, such as GPS, to provide redundancy and enhance overall system reliability and accuracy.</a:t>
            </a:r>
          </a:p>
          <a:p>
            <a:pPr>
              <a:lnSpc>
                <a:spcPct val="125000"/>
              </a:lnSpc>
            </a:pPr>
            <a:r>
              <a:rPr lang="en-US" altLang="zh-CN" sz="2000" b="1" dirty="0">
                <a:latin typeface="Times New Roman" panose="02020603050405020304" charset="0"/>
                <a:ea typeface="微软雅黑" panose="020B0503020204020204" charset="-122"/>
              </a:rPr>
              <a:t>IV. </a:t>
            </a:r>
            <a:r>
              <a:rPr lang="zh-CN" altLang="en-US" sz="2000" b="1" dirty="0">
                <a:latin typeface="Times New Roman" panose="02020603050405020304" charset="0"/>
                <a:ea typeface="微软雅黑" panose="020B0503020204020204" charset="-122"/>
                <a:sym typeface="+mn-ea"/>
              </a:rPr>
              <a:t>Robustness and Reliability</a:t>
            </a:r>
            <a:r>
              <a:rPr lang="zh-CN" altLang="en-US" sz="2000" b="1" dirty="0">
                <a:latin typeface="Times New Roman" panose="02020603050405020304" charset="0"/>
                <a:ea typeface="微软雅黑" panose="020B0503020204020204" charset="-122"/>
              </a:rPr>
              <a:t>:</a:t>
            </a:r>
            <a:r>
              <a:rPr lang="zh-CN" altLang="en-US" sz="2000" dirty="0">
                <a:latin typeface="Times New Roman" panose="02020603050405020304" charset="0"/>
                <a:ea typeface="微软雅黑" panose="020B0503020204020204" charset="-122"/>
              </a:rPr>
              <a:t> IMUs are less susceptible to environmental factors like magnetic interference.</a:t>
            </a:r>
          </a:p>
        </p:txBody>
      </p:sp>
      <p:sp>
        <p:nvSpPr>
          <p:cNvPr id="53" name="文本框 52"/>
          <p:cNvSpPr txBox="1"/>
          <p:nvPr>
            <p:custDataLst>
              <p:tags r:id="rId5"/>
            </p:custDataLst>
          </p:nvPr>
        </p:nvSpPr>
        <p:spPr>
          <a:xfrm>
            <a:off x="0" y="0"/>
            <a:ext cx="3029585"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Sensors</a:t>
            </a:r>
            <a:endParaRPr lang="zh-CN" altLang="en-US" dirty="0">
              <a:solidFill>
                <a:schemeClr val="bg1"/>
              </a:solidFill>
              <a:latin typeface="Times New Roman" panose="02020603050405020304" charset="0"/>
              <a:cs typeface="Times New Roman" panose="02020603050405020304" charset="0"/>
            </a:endParaRPr>
          </a:p>
        </p:txBody>
      </p:sp>
      <p:sp>
        <p:nvSpPr>
          <p:cNvPr id="3" name="文本框 2"/>
          <p:cNvSpPr txBox="1"/>
          <p:nvPr>
            <p:custDataLst>
              <p:tags r:id="rId6"/>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custDataLst>
                  <p:tags r:id="rId2"/>
                </p:custDataLst>
              </p:nvPr>
            </p:nvSpPr>
            <p:spPr>
              <a:xfrm>
                <a:off x="1571088" y="405765"/>
                <a:ext cx="9434195" cy="3122295"/>
              </a:xfrm>
              <a:prstGeom prst="rect">
                <a:avLst/>
              </a:prstGeom>
              <a:noFill/>
            </p:spPr>
            <p:txBody>
              <a:bodyPr wrap="square" rtlCol="0">
                <a:spAutoFit/>
              </a:bodyPr>
              <a:lstStyle/>
              <a:p>
                <a:pPr>
                  <a:lnSpc>
                    <a:spcPct val="125000"/>
                  </a:lnSpc>
                </a:pPr>
                <a:r>
                  <a:rPr lang="en-US" altLang="zh-CN" sz="2000" dirty="0">
                    <a:latin typeface="Times New Roman" panose="02020603050405020304" charset="0"/>
                    <a:cs typeface="Times New Roman" panose="02020603050405020304" charset="0"/>
                  </a:rPr>
                  <a:t>Consider the situation: </a:t>
                </a:r>
              </a:p>
              <a:p>
                <a:pPr indent="457200">
                  <a:lnSpc>
                    <a:spcPct val="125000"/>
                  </a:lnSpc>
                </a:pPr>
                <a:r>
                  <a:rPr lang="en-US" altLang="zh-CN" sz="2000" dirty="0">
                    <a:latin typeface="Times New Roman" panose="02020603050405020304" charset="0"/>
                    <a:cs typeface="Times New Roman" panose="02020603050405020304" charset="0"/>
                  </a:rPr>
                  <a:t>A vehicle moving on a 2D plane, ignoring the size and treating it as a mass point</a:t>
                </a:r>
              </a:p>
              <a:p>
                <a:pPr indent="457200">
                  <a:lnSpc>
                    <a:spcPct val="125000"/>
                  </a:lnSpc>
                </a:pPr>
                <a:r>
                  <a:rPr lang="en-US" altLang="zh-CN" sz="2000" dirty="0">
                    <a:latin typeface="Times New Roman" panose="02020603050405020304" charset="0"/>
                    <a:cs typeface="Times New Roman" panose="02020603050405020304" charset="0"/>
                  </a:rPr>
                  <a:t>Combine the IMU &amp; GPS, the state variable could be expressed as:</a:t>
                </a:r>
                <a:endParaRPr lang="zh-CN" altLang="zh-CN" sz="1800" kern="100" dirty="0">
                  <a:effectLst/>
                  <a:latin typeface="Arial" panose="020B0604020202020204" pitchFamily="34" charset="0"/>
                  <a:ea typeface="宋体" panose="02010600030101010101" pitchFamily="2" charset="-122"/>
                </a:endParaRPr>
              </a:p>
              <a:p>
                <a:pPr indent="457200">
                  <a:lnSpc>
                    <a:spcPct val="125000"/>
                  </a:lnSpc>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cs typeface="Times New Roman" panose="02020603050405020304" charset="0"/>
                            </a:rPr>
                          </m:ctrlPr>
                        </m:sSubPr>
                        <m:e>
                          <m:r>
                            <a:rPr lang="en-US" altLang="zh-CN" sz="2000" b="1" i="1">
                              <a:latin typeface="Cambria Math" panose="02040503050406030204" pitchFamily="18" charset="0"/>
                              <a:cs typeface="Times New Roman" panose="02020603050405020304" charset="0"/>
                            </a:rPr>
                            <m:t>𝒙</m:t>
                          </m:r>
                        </m:e>
                        <m:sub>
                          <m:r>
                            <a:rPr lang="en-US" altLang="zh-CN" sz="2000" b="1" i="1">
                              <a:latin typeface="Cambria Math" panose="02040503050406030204" pitchFamily="18" charset="0"/>
                              <a:cs typeface="Times New Roman" panose="02020603050405020304" charset="0"/>
                            </a:rPr>
                            <m:t>𝒏</m:t>
                          </m:r>
                        </m:sub>
                      </m:sSub>
                      <m:r>
                        <a:rPr lang="en-US" altLang="zh-CN" sz="2000" b="0" i="1" smtClean="0">
                          <a:latin typeface="Cambria Math" panose="02040503050406030204" pitchFamily="18" charset="0"/>
                          <a:cs typeface="Times New Roman" panose="02020603050405020304" charset="0"/>
                        </a:rPr>
                        <m:t>=</m:t>
                      </m:r>
                      <m:sSup>
                        <m:sSupPr>
                          <m:ctrlPr>
                            <a:rPr lang="en-US" altLang="zh-CN" sz="2000" b="0" i="1" smtClean="0">
                              <a:latin typeface="Cambria Math" panose="02040503050406030204" pitchFamily="18" charset="0"/>
                              <a:cs typeface="Times New Roman" panose="02020603050405020304" charset="0"/>
                            </a:rPr>
                          </m:ctrlPr>
                        </m:sSupPr>
                        <m:e>
                          <m:r>
                            <a:rPr lang="en-US" altLang="zh-CN" sz="2000" b="0" i="1" smtClean="0">
                              <a:latin typeface="Cambria Math" panose="02040503050406030204" pitchFamily="18" charset="0"/>
                              <a:cs typeface="Times New Roman" panose="02020603050405020304" charset="0"/>
                            </a:rPr>
                            <m:t>[</m:t>
                          </m:r>
                          <m:sSub>
                            <m:sSubPr>
                              <m:ctrlPr>
                                <a:rPr lang="en-US" altLang="zh-CN" sz="2000" i="1">
                                  <a:latin typeface="Cambria Math" panose="02040503050406030204" pitchFamily="18" charset="0"/>
                                  <a:cs typeface="Times New Roman" panose="02020603050405020304" charset="0"/>
                                </a:rPr>
                              </m:ctrlPr>
                            </m:sSubPr>
                            <m:e>
                              <m:r>
                                <a:rPr lang="en-US" altLang="zh-CN" sz="2000" i="1">
                                  <a:latin typeface="Cambria Math" panose="02040503050406030204" pitchFamily="18" charset="0"/>
                                  <a:cs typeface="Times New Roman" panose="02020603050405020304" charset="0"/>
                                </a:rPr>
                                <m:t>𝑥</m:t>
                              </m:r>
                            </m:e>
                            <m:sub>
                              <m:r>
                                <a:rPr lang="en-US" altLang="zh-CN" sz="2000" i="1">
                                  <a:latin typeface="Cambria Math" panose="02040503050406030204" pitchFamily="18" charset="0"/>
                                  <a:cs typeface="Times New Roman" panose="02020603050405020304" charset="0"/>
                                </a:rPr>
                                <m:t>𝑛</m:t>
                              </m:r>
                            </m:sub>
                          </m:sSub>
                          <m:r>
                            <a:rPr lang="en-US" altLang="zh-CN" sz="2000" i="1">
                              <a:latin typeface="Cambria Math" panose="02040503050406030204" pitchFamily="18" charset="0"/>
                              <a:cs typeface="Times New Roman" panose="02020603050405020304" charset="0"/>
                            </a:rPr>
                            <m:t>  </m:t>
                          </m:r>
                          <m:sSub>
                            <m:sSubPr>
                              <m:ctrlPr>
                                <a:rPr lang="en-US" altLang="zh-CN" sz="2000" i="1">
                                  <a:latin typeface="Cambria Math" panose="02040503050406030204" pitchFamily="18" charset="0"/>
                                  <a:cs typeface="Times New Roman" panose="02020603050405020304" charset="0"/>
                                </a:rPr>
                              </m:ctrlPr>
                            </m:sSubPr>
                            <m:e>
                              <m:r>
                                <a:rPr lang="en-US" altLang="zh-CN" sz="2000" i="1">
                                  <a:latin typeface="Cambria Math" panose="02040503050406030204" pitchFamily="18" charset="0"/>
                                  <a:cs typeface="Times New Roman" panose="02020603050405020304" charset="0"/>
                                </a:rPr>
                                <m:t>𝑦</m:t>
                              </m:r>
                            </m:e>
                            <m:sub>
                              <m:r>
                                <a:rPr lang="en-US" altLang="zh-CN" sz="2000" i="1">
                                  <a:latin typeface="Cambria Math" panose="02040503050406030204" pitchFamily="18" charset="0"/>
                                  <a:cs typeface="Times New Roman" panose="02020603050405020304" charset="0"/>
                                </a:rPr>
                                <m:t>𝑛</m:t>
                              </m:r>
                            </m:sub>
                          </m:sSub>
                          <m:r>
                            <a:rPr lang="en-US" altLang="zh-CN" sz="2000" b="1" i="1">
                              <a:latin typeface="Cambria Math" panose="02040503050406030204" pitchFamily="18" charset="0"/>
                              <a:cs typeface="Times New Roman" panose="02020603050405020304" charset="0"/>
                            </a:rPr>
                            <m:t>  </m:t>
                          </m:r>
                          <m:acc>
                            <m:accPr>
                              <m:chr m:val="̇"/>
                              <m:ctrlPr>
                                <a:rPr lang="en-US" altLang="zh-CN" sz="2000" b="1" i="1">
                                  <a:latin typeface="Cambria Math" panose="02040503050406030204" pitchFamily="18" charset="0"/>
                                  <a:cs typeface="Times New Roman" panose="02020603050405020304" charset="0"/>
                                </a:rPr>
                              </m:ctrlPr>
                            </m:accPr>
                            <m:e>
                              <m:sSub>
                                <m:sSubPr>
                                  <m:ctrlPr>
                                    <a:rPr lang="en-US" altLang="zh-CN" sz="2000" i="1">
                                      <a:latin typeface="Cambria Math" panose="02040503050406030204" pitchFamily="18" charset="0"/>
                                      <a:cs typeface="Times New Roman" panose="02020603050405020304" charset="0"/>
                                    </a:rPr>
                                  </m:ctrlPr>
                                </m:sSubPr>
                                <m:e>
                                  <m:r>
                                    <a:rPr lang="en-US" altLang="zh-CN" sz="2000" i="1">
                                      <a:latin typeface="Cambria Math" panose="02040503050406030204" pitchFamily="18" charset="0"/>
                                      <a:cs typeface="Times New Roman" panose="02020603050405020304" charset="0"/>
                                    </a:rPr>
                                    <m:t>𝑥</m:t>
                                  </m:r>
                                </m:e>
                                <m:sub>
                                  <m:r>
                                    <a:rPr lang="en-US" altLang="zh-CN" sz="2000" i="1">
                                      <a:latin typeface="Cambria Math" panose="02040503050406030204" pitchFamily="18" charset="0"/>
                                      <a:cs typeface="Times New Roman" panose="02020603050405020304" charset="0"/>
                                    </a:rPr>
                                    <m:t>𝑛</m:t>
                                  </m:r>
                                </m:sub>
                              </m:sSub>
                            </m:e>
                          </m:acc>
                          <m:r>
                            <a:rPr lang="en-US" altLang="zh-CN" sz="2000" b="1" i="1">
                              <a:latin typeface="Cambria Math" panose="02040503050406030204" pitchFamily="18" charset="0"/>
                              <a:cs typeface="Times New Roman" panose="02020603050405020304" charset="0"/>
                            </a:rPr>
                            <m:t>  </m:t>
                          </m:r>
                          <m:acc>
                            <m:accPr>
                              <m:chr m:val="̇"/>
                              <m:ctrlPr>
                                <a:rPr lang="en-US" altLang="zh-CN" sz="2000" b="1" i="1">
                                  <a:latin typeface="Cambria Math" panose="02040503050406030204" pitchFamily="18" charset="0"/>
                                  <a:cs typeface="Times New Roman" panose="02020603050405020304" charset="0"/>
                                </a:rPr>
                              </m:ctrlPr>
                            </m:accPr>
                            <m:e>
                              <m:sSub>
                                <m:sSubPr>
                                  <m:ctrlPr>
                                    <a:rPr lang="en-US" altLang="zh-CN" sz="2000" i="1">
                                      <a:latin typeface="Cambria Math" panose="02040503050406030204" pitchFamily="18" charset="0"/>
                                      <a:cs typeface="Times New Roman" panose="02020603050405020304" charset="0"/>
                                    </a:rPr>
                                  </m:ctrlPr>
                                </m:sSubPr>
                                <m:e>
                                  <m:r>
                                    <a:rPr lang="en-US" altLang="zh-CN" sz="2000" i="1">
                                      <a:latin typeface="Cambria Math" panose="02040503050406030204" pitchFamily="18" charset="0"/>
                                      <a:cs typeface="Times New Roman" panose="02020603050405020304" charset="0"/>
                                    </a:rPr>
                                    <m:t>𝑦</m:t>
                                  </m:r>
                                </m:e>
                                <m:sub>
                                  <m:r>
                                    <a:rPr lang="en-US" altLang="zh-CN" sz="2000" i="1">
                                      <a:latin typeface="Cambria Math" panose="02040503050406030204" pitchFamily="18" charset="0"/>
                                      <a:cs typeface="Times New Roman" panose="02020603050405020304" charset="0"/>
                                    </a:rPr>
                                    <m:t>𝑛</m:t>
                                  </m:r>
                                </m:sub>
                              </m:sSub>
                            </m:e>
                          </m:acc>
                          <m:r>
                            <a:rPr lang="en-US" altLang="zh-CN" sz="2000" b="1" i="1">
                              <a:latin typeface="Cambria Math" panose="02040503050406030204" pitchFamily="18" charset="0"/>
                              <a:cs typeface="Times New Roman" panose="02020603050405020304" charset="0"/>
                            </a:rPr>
                            <m:t>  </m:t>
                          </m:r>
                          <m:acc>
                            <m:accPr>
                              <m:chr m:val="̈"/>
                              <m:ctrlPr>
                                <a:rPr lang="en-US" altLang="zh-CN" sz="2000" b="1" i="1">
                                  <a:latin typeface="Cambria Math" panose="02040503050406030204" pitchFamily="18" charset="0"/>
                                  <a:cs typeface="Times New Roman" panose="02020603050405020304" charset="0"/>
                                </a:rPr>
                              </m:ctrlPr>
                            </m:accPr>
                            <m:e>
                              <m:sSub>
                                <m:sSubPr>
                                  <m:ctrlPr>
                                    <a:rPr lang="en-US" altLang="zh-CN" sz="2000" i="1">
                                      <a:latin typeface="Cambria Math" panose="02040503050406030204" pitchFamily="18" charset="0"/>
                                      <a:cs typeface="Times New Roman" panose="02020603050405020304" charset="0"/>
                                    </a:rPr>
                                  </m:ctrlPr>
                                </m:sSubPr>
                                <m:e>
                                  <m:r>
                                    <a:rPr lang="en-US" altLang="zh-CN" sz="2000" i="1">
                                      <a:latin typeface="Cambria Math" panose="02040503050406030204" pitchFamily="18" charset="0"/>
                                      <a:cs typeface="Times New Roman" panose="02020603050405020304" charset="0"/>
                                    </a:rPr>
                                    <m:t>𝑥</m:t>
                                  </m:r>
                                </m:e>
                                <m:sub>
                                  <m:r>
                                    <a:rPr lang="en-US" altLang="zh-CN" sz="2000" i="1">
                                      <a:latin typeface="Cambria Math" panose="02040503050406030204" pitchFamily="18" charset="0"/>
                                      <a:cs typeface="Times New Roman" panose="02020603050405020304" charset="0"/>
                                    </a:rPr>
                                    <m:t>𝑛</m:t>
                                  </m:r>
                                </m:sub>
                              </m:sSub>
                            </m:e>
                          </m:acc>
                          <m:r>
                            <a:rPr lang="en-US" altLang="zh-CN" sz="2000" b="1" i="1">
                              <a:latin typeface="Cambria Math" panose="02040503050406030204" pitchFamily="18" charset="0"/>
                              <a:cs typeface="Times New Roman" panose="02020603050405020304" charset="0"/>
                            </a:rPr>
                            <m:t>  </m:t>
                          </m:r>
                          <m:acc>
                            <m:accPr>
                              <m:chr m:val="̈"/>
                              <m:ctrlPr>
                                <a:rPr lang="en-US" altLang="zh-CN" sz="2000" b="1" i="1">
                                  <a:latin typeface="Cambria Math" panose="02040503050406030204" pitchFamily="18" charset="0"/>
                                  <a:cs typeface="Times New Roman" panose="02020603050405020304" charset="0"/>
                                </a:rPr>
                              </m:ctrlPr>
                            </m:accPr>
                            <m:e>
                              <m:sSub>
                                <m:sSubPr>
                                  <m:ctrlPr>
                                    <a:rPr lang="en-US" altLang="zh-CN" sz="2000" i="1">
                                      <a:latin typeface="Cambria Math" panose="02040503050406030204" pitchFamily="18" charset="0"/>
                                      <a:cs typeface="Times New Roman" panose="02020603050405020304" charset="0"/>
                                    </a:rPr>
                                  </m:ctrlPr>
                                </m:sSubPr>
                                <m:e>
                                  <m:r>
                                    <a:rPr lang="en-US" altLang="zh-CN" sz="2000" i="1">
                                      <a:latin typeface="Cambria Math" panose="02040503050406030204" pitchFamily="18" charset="0"/>
                                      <a:cs typeface="Times New Roman" panose="02020603050405020304" charset="0"/>
                                    </a:rPr>
                                    <m:t>𝑦</m:t>
                                  </m:r>
                                </m:e>
                                <m:sub>
                                  <m:r>
                                    <a:rPr lang="en-US" altLang="zh-CN" sz="2000" i="1">
                                      <a:latin typeface="Cambria Math" panose="02040503050406030204" pitchFamily="18" charset="0"/>
                                      <a:cs typeface="Times New Roman" panose="02020603050405020304" charset="0"/>
                                    </a:rPr>
                                    <m:t>𝑛</m:t>
                                  </m:r>
                                </m:sub>
                              </m:sSub>
                            </m:e>
                          </m:acc>
                          <m:r>
                            <a:rPr lang="en-US" altLang="zh-CN" sz="2000" b="1" i="1">
                              <a:latin typeface="Cambria Math" panose="02040503050406030204" pitchFamily="18" charset="0"/>
                              <a:cs typeface="Times New Roman" panose="02020603050405020304" charset="0"/>
                            </a:rPr>
                            <m:t>]</m:t>
                          </m:r>
                        </m:e>
                        <m:sup>
                          <m:r>
                            <a:rPr lang="en-US" altLang="zh-CN" sz="2000" b="0" i="1" smtClean="0">
                              <a:latin typeface="Cambria Math" panose="02040503050406030204" pitchFamily="18" charset="0"/>
                              <a:cs typeface="Times New Roman" panose="02020603050405020304" charset="0"/>
                            </a:rPr>
                            <m:t>𝑇</m:t>
                          </m:r>
                        </m:sup>
                      </m:sSup>
                    </m:oMath>
                  </m:oMathPara>
                </a14:m>
                <a:endParaRPr lang="en-US" altLang="zh-CN" sz="2000" dirty="0">
                  <a:latin typeface="Times New Roman" panose="02020603050405020304" charset="0"/>
                  <a:cs typeface="Times New Roman" panose="02020603050405020304" charset="0"/>
                </a:endParaRPr>
              </a:p>
              <a:p>
                <a:pPr indent="457200">
                  <a:lnSpc>
                    <a:spcPct val="125000"/>
                  </a:lnSpc>
                </a:pPr>
                <a:r>
                  <a:rPr lang="en-US" altLang="zh-CN" sz="2000" dirty="0">
                    <a:latin typeface="Times New Roman" panose="02020603050405020304" charset="0"/>
                    <a:cs typeface="Times New Roman" panose="02020603050405020304" charset="0"/>
                  </a:rPr>
                  <a:t>The symbols represent the coordinates, velocities as well as accelerations on two directions correspondingly.</a:t>
                </a:r>
              </a:p>
              <a:p>
                <a:pPr indent="457200">
                  <a:lnSpc>
                    <a:spcPct val="125000"/>
                  </a:lnSpc>
                </a:pPr>
                <a:r>
                  <a:rPr lang="en-US" altLang="zh-CN" sz="2000" dirty="0">
                    <a:latin typeface="Times New Roman" panose="02020603050405020304" charset="0"/>
                    <a:cs typeface="Times New Roman" panose="02020603050405020304" charset="0"/>
                  </a:rPr>
                  <a:t>Therefore, the </a:t>
                </a:r>
                <a:r>
                  <a:rPr lang="en-US" altLang="zh-CN" sz="2000" b="1" dirty="0">
                    <a:solidFill>
                      <a:srgbClr val="FF0000"/>
                    </a:solidFill>
                    <a:latin typeface="Times New Roman" panose="02020603050405020304" charset="0"/>
                    <a:cs typeface="Times New Roman" panose="02020603050405020304" charset="0"/>
                  </a:rPr>
                  <a:t>Process Equation</a:t>
                </a:r>
                <a:r>
                  <a:rPr lang="en-US" altLang="zh-CN" sz="2000" b="1"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is:</a:t>
                </a:r>
              </a:p>
              <a:p>
                <a:pPr indent="457200">
                  <a:lnSpc>
                    <a:spcPct val="125000"/>
                  </a:lnSpc>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cs typeface="Times New Roman" panose="02020603050405020304" charset="0"/>
                            </a:rPr>
                          </m:ctrlPr>
                        </m:sSubPr>
                        <m:e>
                          <m:r>
                            <a:rPr lang="en-US" altLang="zh-CN" b="1" i="1">
                              <a:latin typeface="Cambria Math" panose="02040503050406030204" pitchFamily="18" charset="0"/>
                              <a:cs typeface="Times New Roman" panose="02020603050405020304" charset="0"/>
                            </a:rPr>
                            <m:t>𝒙</m:t>
                          </m:r>
                        </m:e>
                        <m:sub>
                          <m:r>
                            <a:rPr lang="en-US" altLang="zh-CN" b="1" i="1">
                              <a:latin typeface="Cambria Math" panose="02040503050406030204" pitchFamily="18" charset="0"/>
                              <a:cs typeface="Times New Roman" panose="02020603050405020304" charset="0"/>
                            </a:rPr>
                            <m:t>𝒏</m:t>
                          </m:r>
                          <m:r>
                            <a:rPr lang="en-US" altLang="zh-CN" b="1" i="1" smtClean="0">
                              <a:latin typeface="Cambria Math" panose="02040503050406030204" pitchFamily="18" charset="0"/>
                              <a:cs typeface="Times New Roman" panose="02020603050405020304" charset="0"/>
                            </a:rPr>
                            <m:t>+</m:t>
                          </m:r>
                          <m:r>
                            <a:rPr lang="en-US" altLang="zh-CN" b="1" i="1" smtClean="0">
                              <a:latin typeface="Cambria Math" panose="02040503050406030204" pitchFamily="18" charset="0"/>
                              <a:cs typeface="Times New Roman" panose="02020603050405020304" charset="0"/>
                            </a:rPr>
                            <m:t>𝟏</m:t>
                          </m:r>
                        </m:sub>
                      </m:sSub>
                      <m:r>
                        <a:rPr lang="en-US" altLang="zh-CN" sz="1800" i="1" kern="100" smtClean="0">
                          <a:effectLst/>
                          <a:latin typeface="Cambria Math" panose="02040503050406030204" pitchFamily="18" charset="0"/>
                          <a:ea typeface="宋体" panose="02010600030101010101" pitchFamily="2" charset="-122"/>
                        </a:rPr>
                        <m:t>=</m:t>
                      </m:r>
                      <m:sSub>
                        <m:sSubPr>
                          <m:ctrlPr>
                            <a:rPr lang="en-US"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ea typeface="Cambria Math" panose="02040503050406030204" pitchFamily="18" charset="0"/>
                            </a:rPr>
                            <m:t>𝐹</m:t>
                          </m:r>
                        </m:e>
                        <m:sub>
                          <m:r>
                            <a:rPr lang="en-US" altLang="zh-CN" i="1" kern="100">
                              <a:latin typeface="Cambria Math" panose="02040503050406030204" pitchFamily="18" charset="0"/>
                              <a:ea typeface="Cambria Math" panose="02040503050406030204" pitchFamily="18" charset="0"/>
                            </a:rPr>
                            <m:t>𝑛</m:t>
                          </m:r>
                        </m:sub>
                      </m:sSub>
                      <m:sSub>
                        <m:sSubPr>
                          <m:ctrlPr>
                            <a:rPr lang="en-US" altLang="zh-CN" b="1" i="1">
                              <a:latin typeface="Cambria Math" panose="02040503050406030204" pitchFamily="18" charset="0"/>
                              <a:cs typeface="Times New Roman" panose="02020603050405020304" charset="0"/>
                            </a:rPr>
                          </m:ctrlPr>
                        </m:sSubPr>
                        <m:e>
                          <m:r>
                            <a:rPr lang="en-US" altLang="zh-CN" b="1" i="1">
                              <a:latin typeface="Cambria Math" panose="02040503050406030204" pitchFamily="18" charset="0"/>
                              <a:cs typeface="Times New Roman" panose="02020603050405020304" charset="0"/>
                            </a:rPr>
                            <m:t>𝒙</m:t>
                          </m:r>
                        </m:e>
                        <m:sub>
                          <m:r>
                            <a:rPr lang="en-US" altLang="zh-CN" b="1" i="1">
                              <a:latin typeface="Cambria Math" panose="02040503050406030204" pitchFamily="18" charset="0"/>
                              <a:cs typeface="Times New Roman" panose="02020603050405020304" charset="0"/>
                            </a:rPr>
                            <m:t>𝒏</m:t>
                          </m:r>
                        </m:sub>
                      </m:sSub>
                      <m:r>
                        <a:rPr lang="en-US" altLang="zh-CN" sz="1800" i="1" kern="100" smtClean="0">
                          <a:effectLst/>
                          <a:latin typeface="Cambria Math" panose="02040503050406030204" pitchFamily="18" charset="0"/>
                          <a:ea typeface="宋体" panose="02010600030101010101" pitchFamily="2" charset="-122"/>
                        </a:rPr>
                        <m:t>+</m:t>
                      </m:r>
                      <m:sSub>
                        <m:sSubPr>
                          <m:ctrlPr>
                            <a:rPr lang="en-US" altLang="zh-CN" i="1" kern="100">
                              <a:latin typeface="Cambria Math" panose="02040503050406030204" pitchFamily="18" charset="0"/>
                              <a:ea typeface="Cambria Math" panose="02040503050406030204" pitchFamily="18" charset="0"/>
                            </a:rPr>
                          </m:ctrlPr>
                        </m:sSubPr>
                        <m:e>
                          <m:r>
                            <a:rPr lang="en-US" altLang="zh-CN" b="0" i="1" kern="100" smtClean="0">
                              <a:latin typeface="Cambria Math" panose="02040503050406030204" pitchFamily="18" charset="0"/>
                              <a:ea typeface="Cambria Math" panose="02040503050406030204" pitchFamily="18" charset="0"/>
                            </a:rPr>
                            <m:t>𝐺</m:t>
                          </m:r>
                        </m:e>
                        <m:sub>
                          <m:r>
                            <a:rPr lang="en-US" altLang="zh-CN" i="1" kern="100">
                              <a:latin typeface="Cambria Math" panose="02040503050406030204" pitchFamily="18" charset="0"/>
                              <a:ea typeface="Cambria Math" panose="02040503050406030204" pitchFamily="18" charset="0"/>
                            </a:rPr>
                            <m:t>𝑛</m:t>
                          </m:r>
                        </m:sub>
                      </m:sSub>
                      <m:sSub>
                        <m:sSubPr>
                          <m:ctrlPr>
                            <a:rPr lang="en-US" altLang="zh-CN" b="1" i="1">
                              <a:latin typeface="Cambria Math" panose="02040503050406030204" pitchFamily="18" charset="0"/>
                              <a:cs typeface="Times New Roman" panose="02020603050405020304" charset="0"/>
                            </a:rPr>
                          </m:ctrlPr>
                        </m:sSubPr>
                        <m:e>
                          <m:r>
                            <a:rPr lang="en-US" altLang="zh-CN" b="1" i="1" smtClean="0">
                              <a:latin typeface="Cambria Math" panose="02040503050406030204" pitchFamily="18" charset="0"/>
                              <a:cs typeface="Times New Roman" panose="02020603050405020304" charset="0"/>
                            </a:rPr>
                            <m:t>𝒘</m:t>
                          </m:r>
                        </m:e>
                        <m:sub>
                          <m:r>
                            <a:rPr lang="en-US" altLang="zh-CN" b="1" i="1">
                              <a:latin typeface="Cambria Math" panose="02040503050406030204" pitchFamily="18" charset="0"/>
                              <a:cs typeface="Times New Roman" panose="02020603050405020304" charset="0"/>
                            </a:rPr>
                            <m:t>𝒏</m:t>
                          </m:r>
                        </m:sub>
                      </m:sSub>
                    </m:oMath>
                  </m:oMathPara>
                </a14:m>
                <a:endParaRPr lang="zh-CN" altLang="zh-CN" sz="1800" kern="100" dirty="0">
                  <a:effectLst/>
                  <a:latin typeface="Arial" panose="020B0604020202020204" pitchFamily="34" charset="0"/>
                  <a:ea typeface="宋体" panose="02010600030101010101" pitchFamily="2" charset="-122"/>
                </a:endParaRPr>
              </a:p>
            </p:txBody>
          </p:sp>
        </mc:Choice>
        <mc:Fallback xmlns="">
          <p:sp>
            <p:nvSpPr>
              <p:cNvPr id="2" name="文本框 1"/>
              <p:cNvSpPr txBox="1">
                <a:spLocks noRot="1" noChangeAspect="1" noMove="1" noResize="1" noEditPoints="1" noAdjustHandles="1" noChangeArrowheads="1" noChangeShapeType="1" noTextEdit="1"/>
              </p:cNvSpPr>
              <p:nvPr>
                <p:custDataLst>
                  <p:tags r:id="rId16"/>
                </p:custDataLst>
              </p:nvPr>
            </p:nvSpPr>
            <p:spPr>
              <a:xfrm>
                <a:off x="1571088" y="405765"/>
                <a:ext cx="9434195" cy="3122295"/>
              </a:xfrm>
              <a:prstGeom prst="rect">
                <a:avLst/>
              </a:prstGeom>
              <a:blipFill rotWithShape="1">
                <a:blip r:embed="rId17"/>
                <a:stretch>
                  <a:fillRect l="-1" r="1"/>
                </a:stretch>
              </a:blipFill>
            </p:spPr>
            <p:txBody>
              <a:bodyPr/>
              <a:lstStyle/>
              <a:p>
                <a:r>
                  <a:rPr lang="zh-CN" altLang="en-US">
                    <a:noFill/>
                  </a:rPr>
                  <a:t> </a:t>
                </a:r>
              </a:p>
            </p:txBody>
          </p:sp>
        </mc:Fallback>
      </mc:AlternateContent>
      <p:sp>
        <p:nvSpPr>
          <p:cNvPr id="7" name="箭头: 燕尾形 6"/>
          <p:cNvSpPr/>
          <p:nvPr>
            <p:custDataLst>
              <p:tags r:id="rId3"/>
            </p:custDataLst>
          </p:nvPr>
        </p:nvSpPr>
        <p:spPr>
          <a:xfrm>
            <a:off x="1190235" y="573160"/>
            <a:ext cx="347003" cy="206327"/>
          </a:xfrm>
          <a:prstGeom prst="notchedRightArrow">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燕尾形 7"/>
          <p:cNvSpPr/>
          <p:nvPr>
            <p:custDataLst>
              <p:tags r:id="rId4"/>
            </p:custDataLst>
          </p:nvPr>
        </p:nvSpPr>
        <p:spPr>
          <a:xfrm>
            <a:off x="1594339" y="2851051"/>
            <a:ext cx="347003" cy="206327"/>
          </a:xfrm>
          <a:prstGeom prst="notchedRightArrow">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custDataLst>
              <p:tags r:id="rId5"/>
            </p:custDataLst>
          </p:nvPr>
        </p:nvCxnSpPr>
        <p:spPr>
          <a:xfrm flipH="1">
            <a:off x="4723667" y="3504174"/>
            <a:ext cx="1863725" cy="7023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custDataLst>
              <p:tags r:id="rId6"/>
            </p:custDataLst>
          </p:nvPr>
        </p:nvSpPr>
        <p:spPr>
          <a:xfrm>
            <a:off x="3634739" y="3613114"/>
            <a:ext cx="1537665" cy="369332"/>
          </a:xfrm>
          <a:prstGeom prst="rect">
            <a:avLst/>
          </a:prstGeom>
          <a:noFill/>
        </p:spPr>
        <p:txBody>
          <a:bodyPr wrap="none" rtlCol="0">
            <a:spAutoFit/>
          </a:bodyPr>
          <a:lstStyle/>
          <a:p>
            <a:r>
              <a:rPr lang="en-US" altLang="zh-CN" dirty="0">
                <a:latin typeface="Times New Roman" panose="02020603050405020304" charset="0"/>
                <a:cs typeface="Times New Roman" panose="02020603050405020304" charset="0"/>
              </a:rPr>
              <a:t>Newton’s Law</a:t>
            </a:r>
            <a:endParaRPr lang="zh-CN" altLang="en-US" dirty="0">
              <a:latin typeface="Times New Roman" panose="02020603050405020304" charset="0"/>
              <a:cs typeface="Times New Roman" panose="02020603050405020304" charset="0"/>
            </a:endParaRPr>
          </a:p>
        </p:txBody>
      </p:sp>
      <p:sp>
        <p:nvSpPr>
          <p:cNvPr id="24" name="文本框 23"/>
          <p:cNvSpPr txBox="1"/>
          <p:nvPr>
            <p:custDataLst>
              <p:tags r:id="rId7"/>
            </p:custDataLst>
          </p:nvPr>
        </p:nvSpPr>
        <p:spPr>
          <a:xfrm>
            <a:off x="8183566" y="2954214"/>
            <a:ext cx="4412567" cy="369332"/>
          </a:xfrm>
          <a:prstGeom prst="rect">
            <a:avLst/>
          </a:prstGeom>
          <a:noFill/>
        </p:spPr>
        <p:txBody>
          <a:bodyPr wrap="square">
            <a:spAutoFit/>
          </a:bodyPr>
          <a:lstStyle/>
          <a:p>
            <a:r>
              <a:rPr lang="en-US" altLang="zh-CN" sz="1800" dirty="0">
                <a:solidFill>
                  <a:srgbClr val="000000"/>
                </a:solidFill>
                <a:effectLst/>
                <a:latin typeface="Times New Roman" panose="02020603050405020304" charset="0"/>
              </a:rPr>
              <a:t>Gaussian noises:</a:t>
            </a:r>
          </a:p>
        </p:txBody>
      </p:sp>
      <p:cxnSp>
        <p:nvCxnSpPr>
          <p:cNvPr id="27" name="直接箭头连接符 26"/>
          <p:cNvCxnSpPr/>
          <p:nvPr>
            <p:custDataLst>
              <p:tags r:id="rId8"/>
            </p:custDataLst>
          </p:nvPr>
        </p:nvCxnSpPr>
        <p:spPr>
          <a:xfrm flipH="1">
            <a:off x="7292115" y="3456549"/>
            <a:ext cx="88900" cy="7772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42" name="对象 41"/>
          <p:cNvGraphicFramePr>
            <a:graphicFrameLocks noChangeAspect="1"/>
          </p:cNvGraphicFramePr>
          <p:nvPr>
            <p:custDataLst>
              <p:tags r:id="rId9"/>
            </p:custDataLst>
          </p:nvPr>
        </p:nvGraphicFramePr>
        <p:xfrm>
          <a:off x="2124690" y="4233620"/>
          <a:ext cx="3583266" cy="1913394"/>
        </p:xfrm>
        <a:graphic>
          <a:graphicData uri="http://schemas.openxmlformats.org/presentationml/2006/ole">
            <mc:AlternateContent xmlns:mc="http://schemas.openxmlformats.org/markup-compatibility/2006">
              <mc:Choice xmlns:v="urn:schemas-microsoft-com:vml" Requires="v">
                <p:oleObj name="Equation" r:id="rId18" imgW="62788800" imgH="33528000" progId="Equation.DSMT4">
                  <p:embed/>
                </p:oleObj>
              </mc:Choice>
              <mc:Fallback>
                <p:oleObj name="Equation" r:id="rId18" imgW="62788800" imgH="33528000" progId="Equation.DSMT4">
                  <p:embed/>
                  <p:pic>
                    <p:nvPicPr>
                      <p:cNvPr id="0" name="图片 2"/>
                      <p:cNvPicPr/>
                      <p:nvPr/>
                    </p:nvPicPr>
                    <p:blipFill>
                      <a:blip/>
                      <a:stretch>
                        <a:fillRect/>
                      </a:stretch>
                    </p:blipFill>
                    <p:spPr>
                      <a:xfrm>
                        <a:off x="2124690" y="4233620"/>
                        <a:ext cx="3583266" cy="1913394"/>
                      </a:xfrm>
                      <a:prstGeom prst="rect">
                        <a:avLst/>
                      </a:prstGeom>
                    </p:spPr>
                  </p:pic>
                </p:oleObj>
              </mc:Fallback>
            </mc:AlternateContent>
          </a:graphicData>
        </a:graphic>
      </p:graphicFrame>
      <p:graphicFrame>
        <p:nvGraphicFramePr>
          <p:cNvPr id="43" name="对象 42"/>
          <p:cNvGraphicFramePr>
            <a:graphicFrameLocks noChangeAspect="1"/>
          </p:cNvGraphicFramePr>
          <p:nvPr>
            <p:custDataLst>
              <p:tags r:id="rId10"/>
            </p:custDataLst>
          </p:nvPr>
        </p:nvGraphicFramePr>
        <p:xfrm>
          <a:off x="6958753" y="3913720"/>
          <a:ext cx="1777283" cy="2392496"/>
        </p:xfrm>
        <a:graphic>
          <a:graphicData uri="http://schemas.openxmlformats.org/presentationml/2006/ole">
            <mc:AlternateContent xmlns:mc="http://schemas.openxmlformats.org/markup-compatibility/2006">
              <mc:Choice xmlns:v="urn:schemas-microsoft-com:vml" Requires="v">
                <p:oleObj name="Equation" r:id="rId19" imgW="31699200" imgH="42672000" progId="Equation.DSMT4">
                  <p:embed/>
                </p:oleObj>
              </mc:Choice>
              <mc:Fallback>
                <p:oleObj name="Equation" r:id="rId19" imgW="31699200" imgH="42672000" progId="Equation.DSMT4">
                  <p:embed/>
                  <p:pic>
                    <p:nvPicPr>
                      <p:cNvPr id="0" name="图片 3"/>
                      <p:cNvPicPr/>
                      <p:nvPr/>
                    </p:nvPicPr>
                    <p:blipFill>
                      <a:blip/>
                      <a:stretch>
                        <a:fillRect/>
                      </a:stretch>
                    </p:blipFill>
                    <p:spPr>
                      <a:xfrm>
                        <a:off x="6958753" y="3913720"/>
                        <a:ext cx="1777283" cy="2392496"/>
                      </a:xfrm>
                      <a:prstGeom prst="rect">
                        <a:avLst/>
                      </a:prstGeom>
                    </p:spPr>
                  </p:pic>
                </p:oleObj>
              </mc:Fallback>
            </mc:AlternateContent>
          </a:graphicData>
        </a:graphic>
      </p:graphicFrame>
      <p:graphicFrame>
        <p:nvGraphicFramePr>
          <p:cNvPr id="44" name="对象 43"/>
          <p:cNvGraphicFramePr>
            <a:graphicFrameLocks noChangeAspect="1"/>
          </p:cNvGraphicFramePr>
          <p:nvPr>
            <p:custDataLst>
              <p:tags r:id="rId11"/>
            </p:custDataLst>
          </p:nvPr>
        </p:nvGraphicFramePr>
        <p:xfrm>
          <a:off x="9375661" y="3140869"/>
          <a:ext cx="2053994" cy="889358"/>
        </p:xfrm>
        <a:graphic>
          <a:graphicData uri="http://schemas.openxmlformats.org/presentationml/2006/ole">
            <mc:AlternateContent xmlns:mc="http://schemas.openxmlformats.org/markup-compatibility/2006">
              <mc:Choice xmlns:v="urn:schemas-microsoft-com:vml" Requires="v">
                <p:oleObj name="Equation" r:id="rId20" imgW="29565600" imgH="12801600" progId="Equation.DSMT4">
                  <p:embed/>
                </p:oleObj>
              </mc:Choice>
              <mc:Fallback>
                <p:oleObj name="Equation" r:id="rId20" imgW="29565600" imgH="12801600" progId="Equation.DSMT4">
                  <p:embed/>
                  <p:pic>
                    <p:nvPicPr>
                      <p:cNvPr id="0" name="图片 4"/>
                      <p:cNvPicPr/>
                      <p:nvPr/>
                    </p:nvPicPr>
                    <p:blipFill>
                      <a:blip/>
                      <a:stretch>
                        <a:fillRect/>
                      </a:stretch>
                    </p:blipFill>
                    <p:spPr>
                      <a:xfrm>
                        <a:off x="9375661" y="3140869"/>
                        <a:ext cx="2053994" cy="889358"/>
                      </a:xfrm>
                      <a:prstGeom prst="rect">
                        <a:avLst/>
                      </a:prstGeom>
                    </p:spPr>
                  </p:pic>
                </p:oleObj>
              </mc:Fallback>
            </mc:AlternateContent>
          </a:graphicData>
        </a:graphic>
      </p:graphicFrame>
      <p:sp>
        <p:nvSpPr>
          <p:cNvPr id="53" name="文本框 52"/>
          <p:cNvSpPr txBox="1"/>
          <p:nvPr>
            <p:custDataLst>
              <p:tags r:id="rId12"/>
            </p:custDataLst>
          </p:nvPr>
        </p:nvSpPr>
        <p:spPr>
          <a:xfrm>
            <a:off x="0" y="0"/>
            <a:ext cx="4078605"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Methodology - Status Equation</a:t>
            </a:r>
            <a:endParaRPr lang="zh-CN" altLang="en-US" dirty="0">
              <a:solidFill>
                <a:schemeClr val="bg1"/>
              </a:solidFill>
              <a:latin typeface="Times New Roman" panose="02020603050405020304" charset="0"/>
              <a:cs typeface="Times New Roman" panose="02020603050405020304" charset="0"/>
            </a:endParaRPr>
          </a:p>
        </p:txBody>
      </p:sp>
      <p:cxnSp>
        <p:nvCxnSpPr>
          <p:cNvPr id="6" name="直接箭头连接符 5"/>
          <p:cNvCxnSpPr/>
          <p:nvPr>
            <p:custDataLst>
              <p:tags r:id="rId13"/>
            </p:custDataLst>
          </p:nvPr>
        </p:nvCxnSpPr>
        <p:spPr>
          <a:xfrm>
            <a:off x="7891555" y="3429244"/>
            <a:ext cx="1473200" cy="2355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custDataLst>
              <p:tags r:id="rId14"/>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custDataLst>
                  <p:tags r:id="rId2"/>
                </p:custDataLst>
              </p:nvPr>
            </p:nvSpPr>
            <p:spPr>
              <a:xfrm>
                <a:off x="1528689" y="426006"/>
                <a:ext cx="10227212" cy="3509010"/>
              </a:xfrm>
              <a:prstGeom prst="rect">
                <a:avLst/>
              </a:prstGeom>
              <a:noFill/>
            </p:spPr>
            <p:txBody>
              <a:bodyPr wrap="square" rtlCol="0">
                <a:spAutoFit/>
              </a:bodyPr>
              <a:lstStyle/>
              <a:p>
                <a:pPr>
                  <a:lnSpc>
                    <a:spcPct val="125000"/>
                  </a:lnSpc>
                </a:pPr>
                <a:r>
                  <a:rPr lang="en-US" altLang="zh-CN" sz="2000" dirty="0">
                    <a:latin typeface="Times New Roman" panose="02020603050405020304" charset="0"/>
                    <a:cs typeface="Times New Roman" panose="02020603050405020304" charset="0"/>
                  </a:rPr>
                  <a:t>Consider the situation: </a:t>
                </a:r>
              </a:p>
              <a:p>
                <a:pPr indent="457200">
                  <a:lnSpc>
                    <a:spcPct val="125000"/>
                  </a:lnSpc>
                </a:pPr>
                <a:r>
                  <a:rPr lang="en-US" altLang="zh-CN" sz="2000" dirty="0">
                    <a:latin typeface="Times New Roman" panose="02020603050405020304" charset="0"/>
                    <a:cs typeface="Times New Roman" panose="02020603050405020304" charset="0"/>
                  </a:rPr>
                  <a:t>A vehicle moving on a 2D plane, ignoring the size and treating it as a mass point</a:t>
                </a:r>
              </a:p>
              <a:p>
                <a:pPr indent="457200">
                  <a:lnSpc>
                    <a:spcPct val="125000"/>
                  </a:lnSpc>
                </a:pPr>
                <a:r>
                  <a:rPr lang="en-US" altLang="zh-CN" sz="2000" dirty="0">
                    <a:latin typeface="Times New Roman" panose="02020603050405020304" charset="0"/>
                    <a:cs typeface="Times New Roman" panose="02020603050405020304" charset="0"/>
                  </a:rPr>
                  <a:t>Combine the sensors selected and applied, the state variable could be expressed as:</a:t>
                </a:r>
                <a:endParaRPr lang="zh-CN" altLang="zh-CN" sz="1800" kern="100" dirty="0">
                  <a:effectLst/>
                  <a:latin typeface="Arial" panose="020B0604020202020204" pitchFamily="34" charset="0"/>
                  <a:ea typeface="宋体" panose="02010600030101010101" pitchFamily="2" charset="-122"/>
                </a:endParaRPr>
              </a:p>
              <a:p>
                <a:pPr indent="457200">
                  <a:lnSpc>
                    <a:spcPct val="125000"/>
                  </a:lnSpc>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cs typeface="Times New Roman" panose="02020603050405020304" charset="0"/>
                            </a:rPr>
                          </m:ctrlPr>
                        </m:sSubPr>
                        <m:e>
                          <m:r>
                            <a:rPr lang="en-US" altLang="zh-CN" sz="2000" b="1" i="1">
                              <a:latin typeface="Cambria Math" panose="02040503050406030204" pitchFamily="18" charset="0"/>
                              <a:cs typeface="Times New Roman" panose="02020603050405020304" charset="0"/>
                            </a:rPr>
                            <m:t>𝒙</m:t>
                          </m:r>
                        </m:e>
                        <m:sub>
                          <m:r>
                            <a:rPr lang="en-US" altLang="zh-CN" sz="2000" b="1" i="1">
                              <a:latin typeface="Cambria Math" panose="02040503050406030204" pitchFamily="18" charset="0"/>
                              <a:cs typeface="Times New Roman" panose="02020603050405020304" charset="0"/>
                            </a:rPr>
                            <m:t>𝒏</m:t>
                          </m:r>
                        </m:sub>
                      </m:sSub>
                      <m:r>
                        <a:rPr lang="en-US" altLang="zh-CN" sz="2000" b="0" i="1" smtClean="0">
                          <a:latin typeface="Cambria Math" panose="02040503050406030204" pitchFamily="18" charset="0"/>
                          <a:cs typeface="Times New Roman" panose="02020603050405020304" charset="0"/>
                        </a:rPr>
                        <m:t>=</m:t>
                      </m:r>
                      <m:sSup>
                        <m:sSupPr>
                          <m:ctrlPr>
                            <a:rPr lang="en-US" altLang="zh-CN" sz="2000" b="0" i="1" smtClean="0">
                              <a:latin typeface="Cambria Math" panose="02040503050406030204" pitchFamily="18" charset="0"/>
                              <a:cs typeface="Times New Roman" panose="02020603050405020304" charset="0"/>
                            </a:rPr>
                          </m:ctrlPr>
                        </m:sSupPr>
                        <m:e>
                          <m:r>
                            <a:rPr lang="en-US" altLang="zh-CN" sz="2000" b="0" i="1" smtClean="0">
                              <a:latin typeface="Cambria Math" panose="02040503050406030204" pitchFamily="18" charset="0"/>
                              <a:cs typeface="Times New Roman" panose="02020603050405020304" charset="0"/>
                            </a:rPr>
                            <m:t>[</m:t>
                          </m:r>
                          <m:sSub>
                            <m:sSubPr>
                              <m:ctrlPr>
                                <a:rPr lang="en-US" altLang="zh-CN" sz="2000" i="1">
                                  <a:latin typeface="Cambria Math" panose="02040503050406030204" pitchFamily="18" charset="0"/>
                                  <a:cs typeface="Times New Roman" panose="02020603050405020304" charset="0"/>
                                </a:rPr>
                              </m:ctrlPr>
                            </m:sSubPr>
                            <m:e>
                              <m:r>
                                <a:rPr lang="en-US" altLang="zh-CN" sz="2000" i="1">
                                  <a:latin typeface="Cambria Math" panose="02040503050406030204" pitchFamily="18" charset="0"/>
                                  <a:cs typeface="Times New Roman" panose="02020603050405020304" charset="0"/>
                                </a:rPr>
                                <m:t>𝑥</m:t>
                              </m:r>
                            </m:e>
                            <m:sub>
                              <m:r>
                                <a:rPr lang="en-US" altLang="zh-CN" sz="2000" i="1">
                                  <a:latin typeface="Cambria Math" panose="02040503050406030204" pitchFamily="18" charset="0"/>
                                  <a:cs typeface="Times New Roman" panose="02020603050405020304" charset="0"/>
                                </a:rPr>
                                <m:t>𝑛</m:t>
                              </m:r>
                            </m:sub>
                          </m:sSub>
                          <m:r>
                            <a:rPr lang="en-US" altLang="zh-CN" sz="2000" i="1">
                              <a:latin typeface="Cambria Math" panose="02040503050406030204" pitchFamily="18" charset="0"/>
                              <a:cs typeface="Times New Roman" panose="02020603050405020304" charset="0"/>
                            </a:rPr>
                            <m:t>  </m:t>
                          </m:r>
                          <m:sSub>
                            <m:sSubPr>
                              <m:ctrlPr>
                                <a:rPr lang="en-US" altLang="zh-CN" sz="2000" i="1">
                                  <a:latin typeface="Cambria Math" panose="02040503050406030204" pitchFamily="18" charset="0"/>
                                  <a:cs typeface="Times New Roman" panose="02020603050405020304" charset="0"/>
                                </a:rPr>
                              </m:ctrlPr>
                            </m:sSubPr>
                            <m:e>
                              <m:r>
                                <a:rPr lang="en-US" altLang="zh-CN" sz="2000" i="1">
                                  <a:latin typeface="Cambria Math" panose="02040503050406030204" pitchFamily="18" charset="0"/>
                                  <a:cs typeface="Times New Roman" panose="02020603050405020304" charset="0"/>
                                </a:rPr>
                                <m:t>𝑦</m:t>
                              </m:r>
                            </m:e>
                            <m:sub>
                              <m:r>
                                <a:rPr lang="en-US" altLang="zh-CN" sz="2000" i="1">
                                  <a:latin typeface="Cambria Math" panose="02040503050406030204" pitchFamily="18" charset="0"/>
                                  <a:cs typeface="Times New Roman" panose="02020603050405020304" charset="0"/>
                                </a:rPr>
                                <m:t>𝑛</m:t>
                              </m:r>
                            </m:sub>
                          </m:sSub>
                          <m:r>
                            <a:rPr lang="en-US" altLang="zh-CN" sz="2000" b="1" i="1">
                              <a:latin typeface="Cambria Math" panose="02040503050406030204" pitchFamily="18" charset="0"/>
                              <a:cs typeface="Times New Roman" panose="02020603050405020304" charset="0"/>
                            </a:rPr>
                            <m:t>  </m:t>
                          </m:r>
                          <m:acc>
                            <m:accPr>
                              <m:chr m:val="̇"/>
                              <m:ctrlPr>
                                <a:rPr lang="en-US" altLang="zh-CN" sz="2000" b="1" i="1">
                                  <a:latin typeface="Cambria Math" panose="02040503050406030204" pitchFamily="18" charset="0"/>
                                  <a:cs typeface="Times New Roman" panose="02020603050405020304" charset="0"/>
                                </a:rPr>
                              </m:ctrlPr>
                            </m:accPr>
                            <m:e>
                              <m:sSub>
                                <m:sSubPr>
                                  <m:ctrlPr>
                                    <a:rPr lang="en-US" altLang="zh-CN" sz="2000" i="1">
                                      <a:latin typeface="Cambria Math" panose="02040503050406030204" pitchFamily="18" charset="0"/>
                                      <a:cs typeface="Times New Roman" panose="02020603050405020304" charset="0"/>
                                    </a:rPr>
                                  </m:ctrlPr>
                                </m:sSubPr>
                                <m:e>
                                  <m:r>
                                    <a:rPr lang="en-US" altLang="zh-CN" sz="2000" i="1">
                                      <a:latin typeface="Cambria Math" panose="02040503050406030204" pitchFamily="18" charset="0"/>
                                      <a:cs typeface="Times New Roman" panose="02020603050405020304" charset="0"/>
                                    </a:rPr>
                                    <m:t>𝑥</m:t>
                                  </m:r>
                                </m:e>
                                <m:sub>
                                  <m:r>
                                    <a:rPr lang="en-US" altLang="zh-CN" sz="2000" i="1">
                                      <a:latin typeface="Cambria Math" panose="02040503050406030204" pitchFamily="18" charset="0"/>
                                      <a:cs typeface="Times New Roman" panose="02020603050405020304" charset="0"/>
                                    </a:rPr>
                                    <m:t>𝑛</m:t>
                                  </m:r>
                                </m:sub>
                              </m:sSub>
                            </m:e>
                          </m:acc>
                          <m:r>
                            <a:rPr lang="en-US" altLang="zh-CN" sz="2000" b="1" i="1">
                              <a:latin typeface="Cambria Math" panose="02040503050406030204" pitchFamily="18" charset="0"/>
                              <a:cs typeface="Times New Roman" panose="02020603050405020304" charset="0"/>
                            </a:rPr>
                            <m:t>  </m:t>
                          </m:r>
                          <m:acc>
                            <m:accPr>
                              <m:chr m:val="̇"/>
                              <m:ctrlPr>
                                <a:rPr lang="en-US" altLang="zh-CN" sz="2000" b="1" i="1">
                                  <a:latin typeface="Cambria Math" panose="02040503050406030204" pitchFamily="18" charset="0"/>
                                  <a:cs typeface="Times New Roman" panose="02020603050405020304" charset="0"/>
                                </a:rPr>
                              </m:ctrlPr>
                            </m:accPr>
                            <m:e>
                              <m:sSub>
                                <m:sSubPr>
                                  <m:ctrlPr>
                                    <a:rPr lang="en-US" altLang="zh-CN" sz="2000" i="1">
                                      <a:latin typeface="Cambria Math" panose="02040503050406030204" pitchFamily="18" charset="0"/>
                                      <a:cs typeface="Times New Roman" panose="02020603050405020304" charset="0"/>
                                    </a:rPr>
                                  </m:ctrlPr>
                                </m:sSubPr>
                                <m:e>
                                  <m:r>
                                    <a:rPr lang="en-US" altLang="zh-CN" sz="2000" i="1">
                                      <a:latin typeface="Cambria Math" panose="02040503050406030204" pitchFamily="18" charset="0"/>
                                      <a:cs typeface="Times New Roman" panose="02020603050405020304" charset="0"/>
                                    </a:rPr>
                                    <m:t>𝑦</m:t>
                                  </m:r>
                                </m:e>
                                <m:sub>
                                  <m:r>
                                    <a:rPr lang="en-US" altLang="zh-CN" sz="2000" i="1">
                                      <a:latin typeface="Cambria Math" panose="02040503050406030204" pitchFamily="18" charset="0"/>
                                      <a:cs typeface="Times New Roman" panose="02020603050405020304" charset="0"/>
                                    </a:rPr>
                                    <m:t>𝑛</m:t>
                                  </m:r>
                                </m:sub>
                              </m:sSub>
                            </m:e>
                          </m:acc>
                          <m:r>
                            <a:rPr lang="en-US" altLang="zh-CN" sz="2000" b="1" i="1">
                              <a:latin typeface="Cambria Math" panose="02040503050406030204" pitchFamily="18" charset="0"/>
                              <a:cs typeface="Times New Roman" panose="02020603050405020304" charset="0"/>
                            </a:rPr>
                            <m:t>  </m:t>
                          </m:r>
                          <m:acc>
                            <m:accPr>
                              <m:chr m:val="̈"/>
                              <m:ctrlPr>
                                <a:rPr lang="en-US" altLang="zh-CN" sz="2000" b="1" i="1">
                                  <a:latin typeface="Cambria Math" panose="02040503050406030204" pitchFamily="18" charset="0"/>
                                  <a:cs typeface="Times New Roman" panose="02020603050405020304" charset="0"/>
                                </a:rPr>
                              </m:ctrlPr>
                            </m:accPr>
                            <m:e>
                              <m:sSub>
                                <m:sSubPr>
                                  <m:ctrlPr>
                                    <a:rPr lang="en-US" altLang="zh-CN" sz="2000" i="1">
                                      <a:latin typeface="Cambria Math" panose="02040503050406030204" pitchFamily="18" charset="0"/>
                                      <a:cs typeface="Times New Roman" panose="02020603050405020304" charset="0"/>
                                    </a:rPr>
                                  </m:ctrlPr>
                                </m:sSubPr>
                                <m:e>
                                  <m:r>
                                    <a:rPr lang="en-US" altLang="zh-CN" sz="2000" i="1">
                                      <a:latin typeface="Cambria Math" panose="02040503050406030204" pitchFamily="18" charset="0"/>
                                      <a:cs typeface="Times New Roman" panose="02020603050405020304" charset="0"/>
                                    </a:rPr>
                                    <m:t>𝑥</m:t>
                                  </m:r>
                                </m:e>
                                <m:sub>
                                  <m:r>
                                    <a:rPr lang="en-US" altLang="zh-CN" sz="2000" i="1">
                                      <a:latin typeface="Cambria Math" panose="02040503050406030204" pitchFamily="18" charset="0"/>
                                      <a:cs typeface="Times New Roman" panose="02020603050405020304" charset="0"/>
                                    </a:rPr>
                                    <m:t>𝑛</m:t>
                                  </m:r>
                                </m:sub>
                              </m:sSub>
                            </m:e>
                          </m:acc>
                          <m:r>
                            <a:rPr lang="en-US" altLang="zh-CN" sz="2000" b="1" i="1">
                              <a:latin typeface="Cambria Math" panose="02040503050406030204" pitchFamily="18" charset="0"/>
                              <a:cs typeface="Times New Roman" panose="02020603050405020304" charset="0"/>
                            </a:rPr>
                            <m:t>  </m:t>
                          </m:r>
                          <m:acc>
                            <m:accPr>
                              <m:chr m:val="̈"/>
                              <m:ctrlPr>
                                <a:rPr lang="en-US" altLang="zh-CN" sz="2000" b="1" i="1">
                                  <a:latin typeface="Cambria Math" panose="02040503050406030204" pitchFamily="18" charset="0"/>
                                  <a:cs typeface="Times New Roman" panose="02020603050405020304" charset="0"/>
                                </a:rPr>
                              </m:ctrlPr>
                            </m:accPr>
                            <m:e>
                              <m:sSub>
                                <m:sSubPr>
                                  <m:ctrlPr>
                                    <a:rPr lang="en-US" altLang="zh-CN" sz="2000" i="1">
                                      <a:latin typeface="Cambria Math" panose="02040503050406030204" pitchFamily="18" charset="0"/>
                                      <a:cs typeface="Times New Roman" panose="02020603050405020304" charset="0"/>
                                    </a:rPr>
                                  </m:ctrlPr>
                                </m:sSubPr>
                                <m:e>
                                  <m:r>
                                    <a:rPr lang="en-US" altLang="zh-CN" sz="2000" i="1">
                                      <a:latin typeface="Cambria Math" panose="02040503050406030204" pitchFamily="18" charset="0"/>
                                      <a:cs typeface="Times New Roman" panose="02020603050405020304" charset="0"/>
                                    </a:rPr>
                                    <m:t>𝑦</m:t>
                                  </m:r>
                                </m:e>
                                <m:sub>
                                  <m:r>
                                    <a:rPr lang="en-US" altLang="zh-CN" sz="2000" i="1">
                                      <a:latin typeface="Cambria Math" panose="02040503050406030204" pitchFamily="18" charset="0"/>
                                      <a:cs typeface="Times New Roman" panose="02020603050405020304" charset="0"/>
                                    </a:rPr>
                                    <m:t>𝑛</m:t>
                                  </m:r>
                                </m:sub>
                              </m:sSub>
                            </m:e>
                          </m:acc>
                          <m:r>
                            <a:rPr lang="en-US" altLang="zh-CN" sz="2000" b="1" i="1">
                              <a:latin typeface="Cambria Math" panose="02040503050406030204" pitchFamily="18" charset="0"/>
                              <a:cs typeface="Times New Roman" panose="02020603050405020304" charset="0"/>
                            </a:rPr>
                            <m:t>]</m:t>
                          </m:r>
                        </m:e>
                        <m:sup>
                          <m:r>
                            <a:rPr lang="en-US" altLang="zh-CN" sz="2000" b="0" i="1" smtClean="0">
                              <a:latin typeface="Cambria Math" panose="02040503050406030204" pitchFamily="18" charset="0"/>
                              <a:cs typeface="Times New Roman" panose="02020603050405020304" charset="0"/>
                            </a:rPr>
                            <m:t>𝑇</m:t>
                          </m:r>
                        </m:sup>
                      </m:sSup>
                    </m:oMath>
                  </m:oMathPara>
                </a14:m>
                <a:endParaRPr lang="en-US" altLang="zh-CN" sz="2000" dirty="0">
                  <a:latin typeface="Times New Roman" panose="02020603050405020304" charset="0"/>
                  <a:cs typeface="Times New Roman" panose="02020603050405020304" charset="0"/>
                </a:endParaRPr>
              </a:p>
              <a:p>
                <a:pPr indent="457200">
                  <a:lnSpc>
                    <a:spcPct val="125000"/>
                  </a:lnSpc>
                </a:pPr>
                <a:r>
                  <a:rPr lang="en-US" altLang="zh-CN" sz="2000" dirty="0">
                    <a:latin typeface="Times New Roman" panose="02020603050405020304" charset="0"/>
                    <a:cs typeface="Times New Roman" panose="02020603050405020304" charset="0"/>
                  </a:rPr>
                  <a:t>The symbols represent the coordinates, velocities as well as accelerations on two directions correspondingly.</a:t>
                </a:r>
              </a:p>
              <a:p>
                <a:pPr indent="457200">
                  <a:lnSpc>
                    <a:spcPct val="125000"/>
                  </a:lnSpc>
                </a:pPr>
                <a:r>
                  <a:rPr lang="en-US" altLang="zh-CN" sz="2000" dirty="0">
                    <a:latin typeface="Times New Roman" panose="02020603050405020304" charset="0"/>
                    <a:cs typeface="Times New Roman" panose="02020603050405020304" charset="0"/>
                  </a:rPr>
                  <a:t>Therefore, the </a:t>
                </a:r>
                <a:r>
                  <a:rPr lang="en-US" altLang="zh-CN" sz="2000" b="1" dirty="0">
                    <a:solidFill>
                      <a:srgbClr val="FF0000"/>
                    </a:solidFill>
                    <a:latin typeface="Times New Roman" panose="02020603050405020304" charset="0"/>
                    <a:cs typeface="Times New Roman" panose="02020603050405020304" charset="0"/>
                  </a:rPr>
                  <a:t>Measurement Equation</a:t>
                </a:r>
                <a:r>
                  <a:rPr lang="en-US" altLang="zh-CN" sz="2000" b="1"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is:</a:t>
                </a:r>
              </a:p>
              <a:p>
                <a:pPr indent="457200">
                  <a:lnSpc>
                    <a:spcPct val="125000"/>
                  </a:lnSpc>
                </a:pPr>
                <a14:m>
                  <m:oMathPara xmlns:m="http://schemas.openxmlformats.org/officeDocument/2006/math">
                    <m:oMathParaPr>
                      <m:jc m:val="centerGroup"/>
                    </m:oMathParaPr>
                    <m:oMath xmlns:m="http://schemas.openxmlformats.org/officeDocument/2006/math">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𝒛</m:t>
                          </m:r>
                        </m:e>
                        <m:sub>
                          <m:r>
                            <a:rPr lang="en-US" altLang="zh-CN" b="1" i="1">
                              <a:latin typeface="Cambria Math" panose="02040503050406030204" pitchFamily="18" charset="0"/>
                            </a:rPr>
                            <m:t>𝒏</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b="1" i="1">
                              <a:latin typeface="Cambria Math" panose="02040503050406030204" pitchFamily="18" charset="0"/>
                            </a:rPr>
                            <m:t>𝑮</m:t>
                          </m:r>
                        </m:e>
                        <m:sub>
                          <m:r>
                            <a:rPr lang="en-US" altLang="zh-CN" i="1">
                              <a:latin typeface="Cambria Math" panose="02040503050406030204" pitchFamily="18" charset="0"/>
                            </a:rPr>
                            <m:t>𝑛</m:t>
                          </m:r>
                        </m:sub>
                      </m:sSub>
                      <m:sSub>
                        <m:sSubPr>
                          <m:ctrlPr>
                            <a:rPr lang="zh-CN" altLang="zh-CN" i="1">
                              <a:latin typeface="Cambria Math" panose="02040503050406030204" pitchFamily="18" charset="0"/>
                            </a:rPr>
                          </m:ctrlPr>
                        </m:sSubPr>
                        <m:e>
                          <m:r>
                            <a:rPr lang="en-US" altLang="zh-CN" b="1" i="1">
                              <a:latin typeface="Cambria Math" panose="02040503050406030204" pitchFamily="18" charset="0"/>
                            </a:rPr>
                            <m:t>𝐱</m:t>
                          </m:r>
                        </m:e>
                        <m:sub>
                          <m:r>
                            <a:rPr lang="en-US" altLang="zh-CN" i="1">
                              <a:latin typeface="Cambria Math" panose="02040503050406030204" pitchFamily="18" charset="0"/>
                            </a:rPr>
                            <m:t>𝑛</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b="1" i="1">
                              <a:latin typeface="Cambria Math" panose="02040503050406030204" pitchFamily="18" charset="0"/>
                            </a:rPr>
                            <m:t>𝒓</m:t>
                          </m:r>
                        </m:e>
                        <m:sub>
                          <m:r>
                            <a:rPr lang="en-US" altLang="zh-CN" i="1">
                              <a:latin typeface="Cambria Math" panose="02040503050406030204" pitchFamily="18" charset="0"/>
                            </a:rPr>
                            <m:t>𝑛</m:t>
                          </m:r>
                        </m:sub>
                      </m:sSub>
                    </m:oMath>
                  </m:oMathPara>
                </a14:m>
                <a:endParaRPr lang="zh-CN" altLang="zh-CN" dirty="0"/>
              </a:p>
              <a:p>
                <a:pPr indent="457200">
                  <a:lnSpc>
                    <a:spcPct val="125000"/>
                  </a:lnSpc>
                </a:pPr>
                <a:endParaRPr lang="zh-CN" altLang="zh-CN" sz="1800" kern="100" dirty="0">
                  <a:effectLst/>
                  <a:latin typeface="Arial" panose="020B0604020202020204" pitchFamily="34" charset="0"/>
                  <a:ea typeface="宋体" panose="02010600030101010101" pitchFamily="2" charset="-122"/>
                </a:endParaRPr>
              </a:p>
            </p:txBody>
          </p:sp>
        </mc:Choice>
        <mc:Fallback xmlns="">
          <p:sp>
            <p:nvSpPr>
              <p:cNvPr id="2" name="文本框 1"/>
              <p:cNvSpPr txBox="1">
                <a:spLocks noRot="1" noChangeAspect="1" noMove="1" noResize="1" noEditPoints="1" noAdjustHandles="1" noChangeArrowheads="1" noChangeShapeType="1" noTextEdit="1"/>
              </p:cNvSpPr>
              <p:nvPr>
                <p:custDataLst>
                  <p:tags r:id="rId15"/>
                </p:custDataLst>
              </p:nvPr>
            </p:nvSpPr>
            <p:spPr>
              <a:xfrm>
                <a:off x="1528689" y="426006"/>
                <a:ext cx="10227212" cy="3509010"/>
              </a:xfrm>
              <a:prstGeom prst="rect">
                <a:avLst/>
              </a:prstGeom>
              <a:blipFill rotWithShape="1">
                <a:blip r:embed="rId16"/>
                <a:stretch>
                  <a:fillRect l="-2" t="-16" r="1" b="16"/>
                </a:stretch>
              </a:blipFill>
            </p:spPr>
            <p:txBody>
              <a:bodyPr/>
              <a:lstStyle/>
              <a:p>
                <a:r>
                  <a:rPr lang="zh-CN" altLang="en-US">
                    <a:noFill/>
                  </a:rPr>
                  <a:t> </a:t>
                </a:r>
              </a:p>
            </p:txBody>
          </p:sp>
        </mc:Fallback>
      </mc:AlternateContent>
      <p:sp>
        <p:nvSpPr>
          <p:cNvPr id="7" name="箭头: 燕尾形 6"/>
          <p:cNvSpPr/>
          <p:nvPr>
            <p:custDataLst>
              <p:tags r:id="rId3"/>
            </p:custDataLst>
          </p:nvPr>
        </p:nvSpPr>
        <p:spPr>
          <a:xfrm>
            <a:off x="1181686" y="564483"/>
            <a:ext cx="347003" cy="206327"/>
          </a:xfrm>
          <a:prstGeom prst="notchedRightArrow">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燕尾形 7"/>
          <p:cNvSpPr/>
          <p:nvPr>
            <p:custDataLst>
              <p:tags r:id="rId4"/>
            </p:custDataLst>
          </p:nvPr>
        </p:nvSpPr>
        <p:spPr>
          <a:xfrm>
            <a:off x="1552135" y="2871584"/>
            <a:ext cx="347003" cy="206327"/>
          </a:xfrm>
          <a:prstGeom prst="notchedRightArrow">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custDataLst>
              <p:tags r:id="rId5"/>
            </p:custDataLst>
          </p:nvPr>
        </p:nvCxnSpPr>
        <p:spPr>
          <a:xfrm flipH="1">
            <a:off x="6240632" y="3452693"/>
            <a:ext cx="706120" cy="10052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custDataLst>
              <p:tags r:id="rId6"/>
            </p:custDataLst>
          </p:nvPr>
        </p:nvCxnSpPr>
        <p:spPr>
          <a:xfrm>
            <a:off x="7834518" y="3509254"/>
            <a:ext cx="1038225" cy="7156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custDataLst>
              <p:tags r:id="rId7"/>
            </p:custDataLst>
          </p:nvPr>
        </p:nvSpPr>
        <p:spPr>
          <a:xfrm>
            <a:off x="7880350" y="4225290"/>
            <a:ext cx="2187575" cy="398780"/>
          </a:xfrm>
          <a:prstGeom prst="rect">
            <a:avLst/>
          </a:prstGeom>
          <a:noFill/>
        </p:spPr>
        <p:txBody>
          <a:bodyPr wrap="square">
            <a:spAutoFit/>
          </a:bodyPr>
          <a:lstStyle/>
          <a:p>
            <a:r>
              <a:rPr lang="en-US" altLang="zh-CN" sz="2000" dirty="0">
                <a:solidFill>
                  <a:srgbClr val="000000"/>
                </a:solidFill>
                <a:effectLst/>
                <a:latin typeface="Times New Roman" panose="02020603050405020304" charset="0"/>
              </a:rPr>
              <a:t>Gaussian noises:</a:t>
            </a:r>
          </a:p>
        </p:txBody>
      </p:sp>
      <p:cxnSp>
        <p:nvCxnSpPr>
          <p:cNvPr id="20" name="直接箭头连接符 19"/>
          <p:cNvCxnSpPr/>
          <p:nvPr>
            <p:custDataLst>
              <p:tags r:id="rId8"/>
            </p:custDataLst>
          </p:nvPr>
        </p:nvCxnSpPr>
        <p:spPr>
          <a:xfrm flipH="1">
            <a:off x="3852825" y="3452739"/>
            <a:ext cx="2385695" cy="10052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custDataLst>
              <p:tags r:id="rId9"/>
            </p:custDataLst>
          </p:nvPr>
        </p:nvSpPr>
        <p:spPr>
          <a:xfrm>
            <a:off x="2156015" y="4457859"/>
            <a:ext cx="2707793" cy="400110"/>
          </a:xfrm>
          <a:prstGeom prst="rect">
            <a:avLst/>
          </a:prstGeom>
          <a:noFill/>
        </p:spPr>
        <p:txBody>
          <a:bodyPr wrap="none" rtlCol="0">
            <a:spAutoFit/>
          </a:bodyPr>
          <a:lstStyle/>
          <a:p>
            <a:r>
              <a:rPr lang="en-US" altLang="zh-CN" sz="2000" dirty="0">
                <a:latin typeface="Times New Roman" panose="02020603050405020304" charset="0"/>
                <a:cs typeface="Times New Roman" panose="02020603050405020304" charset="0"/>
              </a:rPr>
              <a:t>2D-Position Information</a:t>
            </a:r>
            <a:endParaRPr lang="zh-CN" altLang="en-US" sz="2000" dirty="0">
              <a:latin typeface="Times New Roman" panose="02020603050405020304" charset="0"/>
              <a:cs typeface="Times New Roman" panose="02020603050405020304" charset="0"/>
            </a:endParaRPr>
          </a:p>
        </p:txBody>
      </p:sp>
      <p:graphicFrame>
        <p:nvGraphicFramePr>
          <p:cNvPr id="33" name="对象 32"/>
          <p:cNvGraphicFramePr>
            <a:graphicFrameLocks noChangeAspect="1"/>
          </p:cNvGraphicFramePr>
          <p:nvPr>
            <p:custDataLst>
              <p:tags r:id="rId10"/>
            </p:custDataLst>
          </p:nvPr>
        </p:nvGraphicFramePr>
        <p:xfrm>
          <a:off x="5160835" y="4542573"/>
          <a:ext cx="2325352" cy="639028"/>
        </p:xfrm>
        <a:graphic>
          <a:graphicData uri="http://schemas.openxmlformats.org/presentationml/2006/ole">
            <mc:AlternateContent xmlns:mc="http://schemas.openxmlformats.org/markup-compatibility/2006">
              <mc:Choice xmlns:v="urn:schemas-microsoft-com:vml" Requires="v">
                <p:oleObj name="Equation" r:id="rId17" imgW="39928800" imgH="10972800" progId="Equation.DSMT4">
                  <p:embed/>
                </p:oleObj>
              </mc:Choice>
              <mc:Fallback>
                <p:oleObj name="Equation" r:id="rId17" imgW="39928800" imgH="10972800" progId="Equation.DSMT4">
                  <p:embed/>
                  <p:pic>
                    <p:nvPicPr>
                      <p:cNvPr id="0" name="图片 2"/>
                      <p:cNvPicPr/>
                      <p:nvPr/>
                    </p:nvPicPr>
                    <p:blipFill>
                      <a:blip/>
                      <a:stretch>
                        <a:fillRect/>
                      </a:stretch>
                    </p:blipFill>
                    <p:spPr>
                      <a:xfrm>
                        <a:off x="5160835" y="4542573"/>
                        <a:ext cx="2325352" cy="639028"/>
                      </a:xfrm>
                      <a:prstGeom prst="rect">
                        <a:avLst/>
                      </a:prstGeom>
                    </p:spPr>
                  </p:pic>
                </p:oleObj>
              </mc:Fallback>
            </mc:AlternateContent>
          </a:graphicData>
        </a:graphic>
      </p:graphicFrame>
      <p:graphicFrame>
        <p:nvGraphicFramePr>
          <p:cNvPr id="34" name="对象 33"/>
          <p:cNvGraphicFramePr>
            <a:graphicFrameLocks noChangeAspect="1"/>
          </p:cNvGraphicFramePr>
          <p:nvPr>
            <p:custDataLst>
              <p:tags r:id="rId11"/>
            </p:custDataLst>
          </p:nvPr>
        </p:nvGraphicFramePr>
        <p:xfrm>
          <a:off x="8829675" y="4506595"/>
          <a:ext cx="1790700" cy="808990"/>
        </p:xfrm>
        <a:graphic>
          <a:graphicData uri="http://schemas.openxmlformats.org/presentationml/2006/ole">
            <mc:AlternateContent xmlns:mc="http://schemas.openxmlformats.org/markup-compatibility/2006">
              <mc:Choice xmlns:v="urn:schemas-microsoft-com:vml" Requires="v">
                <p:oleObj name="Equation" r:id="rId18" imgW="28346400" imgH="12801600" progId="Equation.DSMT4">
                  <p:embed/>
                </p:oleObj>
              </mc:Choice>
              <mc:Fallback>
                <p:oleObj name="Equation" r:id="rId18" imgW="28346400" imgH="12801600" progId="Equation.DSMT4">
                  <p:embed/>
                  <p:pic>
                    <p:nvPicPr>
                      <p:cNvPr id="0" name="图片 3"/>
                      <p:cNvPicPr/>
                      <p:nvPr/>
                    </p:nvPicPr>
                    <p:blipFill>
                      <a:blip/>
                      <a:stretch>
                        <a:fillRect/>
                      </a:stretch>
                    </p:blipFill>
                    <p:spPr>
                      <a:xfrm>
                        <a:off x="8829675" y="4506595"/>
                        <a:ext cx="1790700" cy="808990"/>
                      </a:xfrm>
                      <a:prstGeom prst="rect">
                        <a:avLst/>
                      </a:prstGeom>
                    </p:spPr>
                  </p:pic>
                </p:oleObj>
              </mc:Fallback>
            </mc:AlternateContent>
          </a:graphicData>
        </a:graphic>
      </p:graphicFrame>
      <p:sp>
        <p:nvSpPr>
          <p:cNvPr id="5" name="文本框 4"/>
          <p:cNvSpPr txBox="1"/>
          <p:nvPr>
            <p:custDataLst>
              <p:tags r:id="rId12"/>
            </p:custDataLst>
          </p:nvPr>
        </p:nvSpPr>
        <p:spPr>
          <a:xfrm>
            <a:off x="0" y="0"/>
            <a:ext cx="4078605"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Methodology - Status Equation</a:t>
            </a:r>
            <a:endParaRPr lang="zh-CN" altLang="en-US" dirty="0">
              <a:solidFill>
                <a:schemeClr val="bg1"/>
              </a:solidFill>
              <a:latin typeface="Times New Roman" panose="02020603050405020304" charset="0"/>
              <a:cs typeface="Times New Roman" panose="02020603050405020304" charset="0"/>
            </a:endParaRPr>
          </a:p>
        </p:txBody>
      </p:sp>
      <p:sp>
        <p:nvSpPr>
          <p:cNvPr id="6" name="文本框 5"/>
          <p:cNvSpPr txBox="1"/>
          <p:nvPr>
            <p:custDataLst>
              <p:tags r:id="rId13"/>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534549" y="612449"/>
            <a:ext cx="9122900" cy="400110"/>
          </a:xfrm>
          <a:prstGeom prst="rect">
            <a:avLst/>
          </a:prstGeom>
          <a:noFill/>
        </p:spPr>
        <p:txBody>
          <a:bodyPr wrap="square">
            <a:spAutoFit/>
          </a:bodyPr>
          <a:lstStyle/>
          <a:p>
            <a:r>
              <a:rPr lang="en-US" altLang="zh-CN" sz="2000" dirty="0">
                <a:latin typeface="楷体" panose="02010609060101010101" charset="-122"/>
                <a:ea typeface="楷体" panose="02010609060101010101" charset="-122"/>
                <a:cs typeface="Times New Roman" panose="02020603050405020304" charset="0"/>
                <a:sym typeface="+mn-ea"/>
              </a:rPr>
              <a:t>·</a:t>
            </a:r>
            <a:r>
              <a:rPr lang="en-US" altLang="zh-CN" sz="2000" dirty="0">
                <a:latin typeface="Times New Roman" panose="02020603050405020304" charset="0"/>
                <a:cs typeface="Times New Roman" panose="02020603050405020304" charset="0"/>
              </a:rPr>
              <a:t>Process Equation:</a:t>
            </a:r>
            <a:endParaRPr lang="en-US" altLang="zh-CN" sz="2000" dirty="0"/>
          </a:p>
        </p:txBody>
      </p:sp>
      <p:sp>
        <p:nvSpPr>
          <p:cNvPr id="4" name="箭头: 燕尾形 3"/>
          <p:cNvSpPr/>
          <p:nvPr>
            <p:custDataLst>
              <p:tags r:id="rId3"/>
            </p:custDataLst>
          </p:nvPr>
        </p:nvSpPr>
        <p:spPr>
          <a:xfrm rot="5400000">
            <a:off x="5949460" y="2698362"/>
            <a:ext cx="501749" cy="295422"/>
          </a:xfrm>
          <a:prstGeom prst="notchedRightArrow">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custDataLst>
              <p:tags r:id="rId4"/>
            </p:custDataLst>
          </p:nvPr>
        </p:nvSpPr>
        <p:spPr>
          <a:xfrm>
            <a:off x="1425526" y="2904104"/>
            <a:ext cx="8890782" cy="1979837"/>
          </a:xfrm>
          <a:prstGeom prst="rect">
            <a:avLst/>
          </a:prstGeom>
          <a:noFill/>
        </p:spPr>
        <p:txBody>
          <a:bodyPr wrap="square" rtlCol="0">
            <a:spAutoFit/>
          </a:bodyPr>
          <a:lstStyle/>
          <a:p>
            <a:pPr>
              <a:lnSpc>
                <a:spcPct val="125000"/>
              </a:lnSpc>
            </a:pPr>
            <a:r>
              <a:rPr lang="en-US" altLang="zh-CN" sz="2000" dirty="0">
                <a:latin typeface="Times New Roman" panose="02020603050405020304" charset="0"/>
                <a:cs typeface="Times New Roman" panose="02020603050405020304" charset="0"/>
              </a:rPr>
              <a:t>Consider the covariance of perturbation:</a:t>
            </a:r>
          </a:p>
          <a:p>
            <a:pPr>
              <a:lnSpc>
                <a:spcPct val="125000"/>
              </a:lnSpc>
            </a:pPr>
            <a:r>
              <a:rPr lang="en-US" altLang="zh-CN" sz="2000" dirty="0">
                <a:latin typeface="Times New Roman" panose="02020603050405020304" charset="0"/>
                <a:cs typeface="Times New Roman" panose="02020603050405020304" charset="0"/>
              </a:rPr>
              <a:t>    Set the transition matrix T as:</a:t>
            </a:r>
          </a:p>
          <a:p>
            <a:pPr>
              <a:lnSpc>
                <a:spcPct val="125000"/>
              </a:lnSpc>
            </a:pPr>
            <a:endParaRPr lang="en-US" altLang="zh-CN" sz="2000" dirty="0">
              <a:latin typeface="Times New Roman" panose="02020603050405020304" charset="0"/>
              <a:cs typeface="Times New Roman" panose="02020603050405020304" charset="0"/>
            </a:endParaRPr>
          </a:p>
          <a:p>
            <a:pPr>
              <a:lnSpc>
                <a:spcPct val="125000"/>
              </a:lnSpc>
            </a:pPr>
            <a:endParaRPr lang="en-US" altLang="zh-CN" sz="2000" dirty="0">
              <a:latin typeface="Times New Roman" panose="02020603050405020304" charset="0"/>
              <a:cs typeface="Times New Roman" panose="02020603050405020304" charset="0"/>
            </a:endParaRPr>
          </a:p>
          <a:p>
            <a:pPr>
              <a:lnSpc>
                <a:spcPct val="125000"/>
              </a:lnSpc>
            </a:pPr>
            <a:r>
              <a:rPr lang="en-US" altLang="zh-CN" sz="2000" dirty="0">
                <a:latin typeface="Times New Roman" panose="02020603050405020304" charset="0"/>
                <a:cs typeface="Times New Roman" panose="02020603050405020304" charset="0"/>
              </a:rPr>
              <a:t>    The total covariance of perturbation is:</a:t>
            </a:r>
          </a:p>
        </p:txBody>
      </p:sp>
      <p:graphicFrame>
        <p:nvGraphicFramePr>
          <p:cNvPr id="12" name="对象 11"/>
          <p:cNvGraphicFramePr>
            <a:graphicFrameLocks noChangeAspect="1"/>
          </p:cNvGraphicFramePr>
          <p:nvPr>
            <p:custDataLst>
              <p:tags r:id="rId5"/>
            </p:custDataLst>
          </p:nvPr>
        </p:nvGraphicFramePr>
        <p:xfrm>
          <a:off x="4843553" y="3655789"/>
          <a:ext cx="2504893" cy="778035"/>
        </p:xfrm>
        <a:graphic>
          <a:graphicData uri="http://schemas.openxmlformats.org/presentationml/2006/ole">
            <mc:AlternateContent xmlns:mc="http://schemas.openxmlformats.org/markup-compatibility/2006">
              <mc:Choice xmlns:v="urn:schemas-microsoft-com:vml" Requires="v">
                <p:oleObj name="Equation" r:id="rId13" imgW="40233600" imgH="12496800" progId="Equation.DSMT4">
                  <p:embed/>
                </p:oleObj>
              </mc:Choice>
              <mc:Fallback>
                <p:oleObj name="Equation" r:id="rId13" imgW="40233600" imgH="12496800" progId="Equation.DSMT4">
                  <p:embed/>
                  <p:pic>
                    <p:nvPicPr>
                      <p:cNvPr id="0" name="图片 1"/>
                      <p:cNvPicPr/>
                      <p:nvPr/>
                    </p:nvPicPr>
                    <p:blipFill>
                      <a:blip/>
                      <a:stretch>
                        <a:fillRect/>
                      </a:stretch>
                    </p:blipFill>
                    <p:spPr>
                      <a:xfrm>
                        <a:off x="4843553" y="3655789"/>
                        <a:ext cx="2504893" cy="778035"/>
                      </a:xfrm>
                      <a:prstGeom prst="rect">
                        <a:avLst/>
                      </a:prstGeom>
                    </p:spPr>
                  </p:pic>
                </p:oleObj>
              </mc:Fallback>
            </mc:AlternateContent>
          </a:graphicData>
        </a:graphic>
      </p:graphicFrame>
      <p:graphicFrame>
        <p:nvGraphicFramePr>
          <p:cNvPr id="13" name="对象 12"/>
          <p:cNvGraphicFramePr>
            <a:graphicFrameLocks noChangeAspect="1"/>
          </p:cNvGraphicFramePr>
          <p:nvPr>
            <p:custDataLst>
              <p:tags r:id="rId6"/>
            </p:custDataLst>
          </p:nvPr>
        </p:nvGraphicFramePr>
        <p:xfrm>
          <a:off x="3619547" y="593925"/>
          <a:ext cx="4952903" cy="2107618"/>
        </p:xfrm>
        <a:graphic>
          <a:graphicData uri="http://schemas.openxmlformats.org/presentationml/2006/ole">
            <mc:AlternateContent xmlns:mc="http://schemas.openxmlformats.org/markup-compatibility/2006">
              <mc:Choice xmlns:v="urn:schemas-microsoft-com:vml" Requires="v">
                <p:oleObj name="Equation" r:id="rId14" imgW="100279200" imgH="42672000" progId="Equation.DSMT4">
                  <p:embed/>
                </p:oleObj>
              </mc:Choice>
              <mc:Fallback>
                <p:oleObj name="Equation" r:id="rId14" imgW="100279200" imgH="42672000" progId="Equation.DSMT4">
                  <p:embed/>
                  <p:pic>
                    <p:nvPicPr>
                      <p:cNvPr id="0" name="图片 5"/>
                      <p:cNvPicPr/>
                      <p:nvPr/>
                    </p:nvPicPr>
                    <p:blipFill>
                      <a:blip/>
                      <a:stretch>
                        <a:fillRect/>
                      </a:stretch>
                    </p:blipFill>
                    <p:spPr>
                      <a:xfrm>
                        <a:off x="3619547" y="593925"/>
                        <a:ext cx="4952903" cy="2107618"/>
                      </a:xfrm>
                      <a:prstGeom prst="rect">
                        <a:avLst/>
                      </a:prstGeom>
                    </p:spPr>
                  </p:pic>
                </p:oleObj>
              </mc:Fallback>
            </mc:AlternateContent>
          </a:graphicData>
        </a:graphic>
      </p:graphicFrame>
      <p:sp>
        <p:nvSpPr>
          <p:cNvPr id="14" name="矩形: 圆角 13"/>
          <p:cNvSpPr/>
          <p:nvPr>
            <p:custDataLst>
              <p:tags r:id="rId7"/>
            </p:custDataLst>
          </p:nvPr>
        </p:nvSpPr>
        <p:spPr>
          <a:xfrm>
            <a:off x="7167880" y="524510"/>
            <a:ext cx="1404620" cy="2245995"/>
          </a:xfrm>
          <a:prstGeom prst="roundRect">
            <a:avLst/>
          </a:prstGeom>
          <a:noFill/>
          <a:ln w="28575">
            <a:solidFill>
              <a:schemeClr val="accent1">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对象 14"/>
          <p:cNvGraphicFramePr>
            <a:graphicFrameLocks noChangeAspect="1"/>
          </p:cNvGraphicFramePr>
          <p:nvPr>
            <p:custDataLst>
              <p:tags r:id="rId8"/>
            </p:custDataLst>
          </p:nvPr>
        </p:nvGraphicFramePr>
        <p:xfrm>
          <a:off x="3067050" y="4859020"/>
          <a:ext cx="5471795" cy="1555115"/>
        </p:xfrm>
        <a:graphic>
          <a:graphicData uri="http://schemas.openxmlformats.org/presentationml/2006/ole">
            <mc:AlternateContent xmlns:mc="http://schemas.openxmlformats.org/markup-compatibility/2006">
              <mc:Choice xmlns:v="urn:schemas-microsoft-com:vml" Requires="v">
                <p:oleObj name="Equation" r:id="rId15" imgW="4914900" imgH="1397000" progId="Equation.DSMT4">
                  <p:embed/>
                </p:oleObj>
              </mc:Choice>
              <mc:Fallback>
                <p:oleObj name="Equation" r:id="rId15" imgW="4914900" imgH="1397000" progId="Equation.DSMT4">
                  <p:embed/>
                  <p:pic>
                    <p:nvPicPr>
                      <p:cNvPr id="0" name="图片 6"/>
                      <p:cNvPicPr/>
                      <p:nvPr/>
                    </p:nvPicPr>
                    <p:blipFill>
                      <a:blip/>
                      <a:stretch>
                        <a:fillRect/>
                      </a:stretch>
                    </p:blipFill>
                    <p:spPr>
                      <a:xfrm>
                        <a:off x="3067050" y="4859020"/>
                        <a:ext cx="5471795" cy="1555115"/>
                      </a:xfrm>
                      <a:prstGeom prst="rect">
                        <a:avLst/>
                      </a:prstGeom>
                    </p:spPr>
                  </p:pic>
                </p:oleObj>
              </mc:Fallback>
            </mc:AlternateContent>
          </a:graphicData>
        </a:graphic>
      </p:graphicFrame>
      <p:graphicFrame>
        <p:nvGraphicFramePr>
          <p:cNvPr id="16" name="对象 15"/>
          <p:cNvGraphicFramePr>
            <a:graphicFrameLocks noChangeAspect="1"/>
          </p:cNvGraphicFramePr>
          <p:nvPr>
            <p:custDataLst>
              <p:tags r:id="rId9"/>
            </p:custDataLst>
          </p:nvPr>
        </p:nvGraphicFramePr>
        <p:xfrm>
          <a:off x="8705068" y="2367077"/>
          <a:ext cx="1491421" cy="615273"/>
        </p:xfrm>
        <a:graphic>
          <a:graphicData uri="http://schemas.openxmlformats.org/presentationml/2006/ole">
            <mc:AlternateContent xmlns:mc="http://schemas.openxmlformats.org/markup-compatibility/2006">
              <mc:Choice xmlns:v="urn:schemas-microsoft-com:vml" Requires="v">
                <p:oleObj name="Equation" r:id="rId16" imgW="31089600" imgH="12801600" progId="Equation.DSMT4">
                  <p:embed/>
                </p:oleObj>
              </mc:Choice>
              <mc:Fallback>
                <p:oleObj name="Equation" r:id="rId16" imgW="31089600" imgH="12801600" progId="Equation.DSMT4">
                  <p:embed/>
                  <p:pic>
                    <p:nvPicPr>
                      <p:cNvPr id="0" name="图片 7"/>
                      <p:cNvPicPr/>
                      <p:nvPr/>
                    </p:nvPicPr>
                    <p:blipFill>
                      <a:blip/>
                      <a:stretch>
                        <a:fillRect/>
                      </a:stretch>
                    </p:blipFill>
                    <p:spPr>
                      <a:xfrm>
                        <a:off x="8705068" y="2367077"/>
                        <a:ext cx="1491421" cy="615273"/>
                      </a:xfrm>
                      <a:prstGeom prst="rect">
                        <a:avLst/>
                      </a:prstGeom>
                    </p:spPr>
                  </p:pic>
                </p:oleObj>
              </mc:Fallback>
            </mc:AlternateContent>
          </a:graphicData>
        </a:graphic>
      </p:graphicFrame>
      <p:sp>
        <p:nvSpPr>
          <p:cNvPr id="9" name="文本框 8"/>
          <p:cNvSpPr txBox="1"/>
          <p:nvPr>
            <p:custDataLst>
              <p:tags r:id="rId10"/>
            </p:custDataLst>
          </p:nvPr>
        </p:nvSpPr>
        <p:spPr>
          <a:xfrm>
            <a:off x="0" y="0"/>
            <a:ext cx="4078605"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Methodology - Status Equation</a:t>
            </a:r>
            <a:endParaRPr lang="zh-CN" altLang="en-US" dirty="0">
              <a:solidFill>
                <a:schemeClr val="bg1"/>
              </a:solidFill>
              <a:latin typeface="Times New Roman" panose="02020603050405020304" charset="0"/>
              <a:cs typeface="Times New Roman" panose="02020603050405020304" charset="0"/>
            </a:endParaRPr>
          </a:p>
        </p:txBody>
      </p:sp>
      <p:sp>
        <p:nvSpPr>
          <p:cNvPr id="10" name="文本框 9"/>
          <p:cNvSpPr txBox="1"/>
          <p:nvPr>
            <p:custDataLst>
              <p:tags r:id="rId11"/>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custDataLst>
              <p:tags r:id="rId2"/>
            </p:custDataLst>
          </p:nvPr>
        </p:nvGraphicFramePr>
        <p:xfrm>
          <a:off x="4619381" y="846859"/>
          <a:ext cx="1870515" cy="641320"/>
        </p:xfrm>
        <a:graphic>
          <a:graphicData uri="http://schemas.openxmlformats.org/presentationml/2006/ole">
            <mc:AlternateContent xmlns:mc="http://schemas.openxmlformats.org/markup-compatibility/2006">
              <mc:Choice xmlns:v="urn:schemas-microsoft-com:vml" Requires="v">
                <p:oleObj name="Equation" r:id="rId17" imgW="32004000" imgH="10972800" progId="Equation.DSMT4">
                  <p:embed/>
                </p:oleObj>
              </mc:Choice>
              <mc:Fallback>
                <p:oleObj name="Equation" r:id="rId17" imgW="32004000" imgH="10972800" progId="Equation.DSMT4">
                  <p:embed/>
                  <p:pic>
                    <p:nvPicPr>
                      <p:cNvPr id="0" name="图片 1"/>
                      <p:cNvPicPr/>
                      <p:nvPr/>
                    </p:nvPicPr>
                    <p:blipFill>
                      <a:blip/>
                      <a:stretch>
                        <a:fillRect/>
                      </a:stretch>
                    </p:blipFill>
                    <p:spPr>
                      <a:xfrm>
                        <a:off x="4619381" y="846859"/>
                        <a:ext cx="1870515" cy="641320"/>
                      </a:xfrm>
                      <a:prstGeom prst="rect">
                        <a:avLst/>
                      </a:prstGeom>
                    </p:spPr>
                  </p:pic>
                </p:oleObj>
              </mc:Fallback>
            </mc:AlternateContent>
          </a:graphicData>
        </a:graphic>
      </p:graphicFrame>
      <p:sp>
        <p:nvSpPr>
          <p:cNvPr id="7" name="文本框 6"/>
          <p:cNvSpPr txBox="1"/>
          <p:nvPr>
            <p:custDataLst>
              <p:tags r:id="rId3"/>
            </p:custDataLst>
          </p:nvPr>
        </p:nvSpPr>
        <p:spPr>
          <a:xfrm>
            <a:off x="1486484" y="556473"/>
            <a:ext cx="9122900" cy="400110"/>
          </a:xfrm>
          <a:prstGeom prst="rect">
            <a:avLst/>
          </a:prstGeom>
          <a:noFill/>
        </p:spPr>
        <p:txBody>
          <a:bodyPr wrap="square">
            <a:spAutoFit/>
          </a:bodyPr>
          <a:lstStyle/>
          <a:p>
            <a:r>
              <a:rPr lang="en-US" altLang="zh-CN" sz="2000" dirty="0">
                <a:latin typeface="楷体" panose="02010609060101010101" charset="-122"/>
                <a:ea typeface="楷体" panose="02010609060101010101" charset="-122"/>
                <a:cs typeface="Times New Roman" panose="02020603050405020304" charset="0"/>
                <a:sym typeface="+mn-ea"/>
              </a:rPr>
              <a:t>·</a:t>
            </a:r>
            <a:r>
              <a:rPr lang="en-US" altLang="zh-CN" sz="2000" dirty="0">
                <a:latin typeface="Times New Roman" panose="02020603050405020304" charset="0"/>
                <a:cs typeface="Times New Roman" panose="02020603050405020304" charset="0"/>
              </a:rPr>
              <a:t>Measurement Equation:</a:t>
            </a:r>
            <a:endParaRPr lang="en-US" altLang="zh-CN" sz="2000" dirty="0"/>
          </a:p>
        </p:txBody>
      </p:sp>
      <p:sp>
        <p:nvSpPr>
          <p:cNvPr id="9" name="箭头: 燕尾形 8"/>
          <p:cNvSpPr/>
          <p:nvPr>
            <p:custDataLst>
              <p:tags r:id="rId4"/>
            </p:custDataLst>
          </p:nvPr>
        </p:nvSpPr>
        <p:spPr>
          <a:xfrm rot="5400000">
            <a:off x="5610664" y="1707976"/>
            <a:ext cx="501749" cy="295422"/>
          </a:xfrm>
          <a:prstGeom prst="notchedRightArrow">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p:cNvSpPr txBox="1"/>
              <p:nvPr>
                <p:custDataLst>
                  <p:tags r:id="rId5"/>
                </p:custDataLst>
              </p:nvPr>
            </p:nvSpPr>
            <p:spPr>
              <a:xfrm>
                <a:off x="1416148" y="2106562"/>
                <a:ext cx="8890782" cy="1435521"/>
              </a:xfrm>
              <a:prstGeom prst="rect">
                <a:avLst/>
              </a:prstGeom>
              <a:noFill/>
            </p:spPr>
            <p:txBody>
              <a:bodyPr wrap="square" rtlCol="0">
                <a:spAutoFit/>
              </a:bodyPr>
              <a:lstStyle/>
              <a:p>
                <a:pPr>
                  <a:lnSpc>
                    <a:spcPct val="125000"/>
                  </a:lnSpc>
                </a:pPr>
                <a:r>
                  <a:rPr lang="en-US" altLang="zh-CN" dirty="0">
                    <a:latin typeface="Times New Roman" panose="02020603050405020304" charset="0"/>
                    <a:cs typeface="Times New Roman" panose="02020603050405020304" charset="0"/>
                  </a:rPr>
                  <a:t>Consider the covariance of perturbation:</a:t>
                </a:r>
              </a:p>
              <a:p>
                <a:pPr>
                  <a:lnSpc>
                    <a:spcPct val="125000"/>
                  </a:lnSpc>
                </a:pPr>
                <a:endParaRPr lang="en-US" altLang="zh-CN" dirty="0">
                  <a:latin typeface="Times New Roman" panose="02020603050405020304" charset="0"/>
                  <a:cs typeface="Times New Roman" panose="02020603050405020304" charset="0"/>
                </a:endParaRPr>
              </a:p>
              <a:p>
                <a:pPr>
                  <a:lnSpc>
                    <a:spcPct val="125000"/>
                  </a:lnSpc>
                </a:pPr>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    where </a:t>
                </a:r>
                <a14:m>
                  <m:oMath xmlns:m="http://schemas.openxmlformats.org/officeDocument/2006/math">
                    <m:sSubSup>
                      <m:sSubSupPr>
                        <m:ctrlPr>
                          <a:rPr lang="en-US" altLang="zh-CN" i="1" smtClean="0">
                            <a:latin typeface="Cambria Math" panose="02040503050406030204" pitchFamily="18" charset="0"/>
                            <a:cs typeface="Times New Roman" panose="02020603050405020304" charset="0"/>
                          </a:rPr>
                        </m:ctrlPr>
                      </m:sSubSupPr>
                      <m:e>
                        <m:r>
                          <a:rPr lang="zh-CN" altLang="en-US" i="1" smtClean="0">
                            <a:latin typeface="Cambria Math" panose="02040503050406030204" pitchFamily="18" charset="0"/>
                            <a:cs typeface="Times New Roman" panose="02020603050405020304" charset="0"/>
                          </a:rPr>
                          <m:t>𝜎</m:t>
                        </m:r>
                      </m:e>
                      <m:sub>
                        <m:r>
                          <a:rPr lang="en-US" altLang="zh-CN" b="0" i="1" smtClean="0">
                            <a:latin typeface="Cambria Math" panose="02040503050406030204" pitchFamily="18" charset="0"/>
                            <a:cs typeface="Times New Roman" panose="02020603050405020304" charset="0"/>
                          </a:rPr>
                          <m:t>𝑟𝑥</m:t>
                        </m:r>
                      </m:sub>
                      <m:sup>
                        <m:r>
                          <a:rPr lang="en-US" altLang="zh-CN" b="0" i="1" smtClean="0">
                            <a:latin typeface="Cambria Math" panose="02040503050406030204" pitchFamily="18" charset="0"/>
                            <a:cs typeface="Times New Roman" panose="02020603050405020304" charset="0"/>
                          </a:rPr>
                          <m:t>2</m:t>
                        </m:r>
                      </m:sup>
                    </m:sSubSup>
                  </m:oMath>
                </a14:m>
                <a:r>
                  <a:rPr lang="en-US" altLang="zh-CN" dirty="0">
                    <a:solidFill>
                      <a:srgbClr val="000000"/>
                    </a:solidFill>
                    <a:effectLst/>
                    <a:latin typeface="Cambria Math" panose="02040503050406030204" pitchFamily="18" charset="0"/>
                  </a:rPr>
                  <a:t> </a:t>
                </a:r>
                <a:r>
                  <a:rPr lang="en-US" altLang="zh-CN" dirty="0">
                    <a:solidFill>
                      <a:srgbClr val="000000"/>
                    </a:solidFill>
                    <a:effectLst/>
                    <a:latin typeface="Times New Roman" panose="02020603050405020304" charset="0"/>
                  </a:rPr>
                  <a:t>and </a:t>
                </a:r>
                <a14:m>
                  <m:oMath xmlns:m="http://schemas.openxmlformats.org/officeDocument/2006/math">
                    <m:sSubSup>
                      <m:sSubSupPr>
                        <m:ctrlPr>
                          <a:rPr lang="en-US" altLang="zh-CN" i="1">
                            <a:latin typeface="Cambria Math" panose="02040503050406030204" pitchFamily="18" charset="0"/>
                            <a:cs typeface="Times New Roman" panose="02020603050405020304" charset="0"/>
                          </a:rPr>
                        </m:ctrlPr>
                      </m:sSubSupPr>
                      <m:e>
                        <m:r>
                          <a:rPr lang="zh-CN" altLang="en-US" i="1">
                            <a:latin typeface="Cambria Math" panose="02040503050406030204" pitchFamily="18" charset="0"/>
                            <a:cs typeface="Times New Roman" panose="02020603050405020304" charset="0"/>
                          </a:rPr>
                          <m:t>𝜎</m:t>
                        </m:r>
                      </m:e>
                      <m:sub>
                        <m:r>
                          <a:rPr lang="en-US" altLang="zh-CN" i="1">
                            <a:latin typeface="Cambria Math" panose="02040503050406030204" pitchFamily="18" charset="0"/>
                            <a:cs typeface="Times New Roman" panose="02020603050405020304" charset="0"/>
                          </a:rPr>
                          <m:t>𝑟</m:t>
                        </m:r>
                        <m:r>
                          <a:rPr lang="en-US" altLang="zh-CN" b="0" i="1" smtClean="0">
                            <a:latin typeface="Cambria Math" panose="02040503050406030204" pitchFamily="18" charset="0"/>
                            <a:cs typeface="Times New Roman" panose="02020603050405020304" charset="0"/>
                          </a:rPr>
                          <m:t>𝑦</m:t>
                        </m:r>
                      </m:sub>
                      <m:sup>
                        <m:r>
                          <a:rPr lang="en-US" altLang="zh-CN" i="1">
                            <a:latin typeface="Cambria Math" panose="02040503050406030204" pitchFamily="18" charset="0"/>
                            <a:cs typeface="Times New Roman" panose="02020603050405020304" charset="0"/>
                          </a:rPr>
                          <m:t>2</m:t>
                        </m:r>
                      </m:sup>
                    </m:sSubSup>
                  </m:oMath>
                </a14:m>
                <a:r>
                  <a:rPr lang="en-US" altLang="zh-CN" dirty="0">
                    <a:solidFill>
                      <a:srgbClr val="000000"/>
                    </a:solidFill>
                    <a:effectLst/>
                    <a:latin typeface="Cambria Math" panose="02040503050406030204" pitchFamily="18" charset="0"/>
                  </a:rPr>
                  <a:t> </a:t>
                </a:r>
                <a:r>
                  <a:rPr lang="en-US" altLang="zh-CN" dirty="0">
                    <a:solidFill>
                      <a:srgbClr val="000000"/>
                    </a:solidFill>
                    <a:effectLst/>
                    <a:latin typeface="Times New Roman" panose="02020603050405020304" charset="0"/>
                  </a:rPr>
                  <a:t>can be extracted from the selected measurement sensor’s datasheet.</a:t>
                </a:r>
                <a:endParaRPr lang="en-US" altLang="zh-CN" dirty="0">
                  <a:latin typeface="Times New Roman" panose="02020603050405020304" charset="0"/>
                  <a:cs typeface="Times New Roman" panose="02020603050405020304" charset="0"/>
                </a:endParaRPr>
              </a:p>
            </p:txBody>
          </p:sp>
        </mc:Choice>
        <mc:Fallback xmlns="">
          <p:sp>
            <p:nvSpPr>
              <p:cNvPr id="10" name="文本框 9"/>
              <p:cNvSpPr txBox="1">
                <a:spLocks noRot="1" noChangeAspect="1" noMove="1" noResize="1" noEditPoints="1" noAdjustHandles="1" noChangeArrowheads="1" noChangeShapeType="1" noTextEdit="1"/>
              </p:cNvSpPr>
              <p:nvPr>
                <p:custDataLst>
                  <p:tags r:id="rId19"/>
                </p:custDataLst>
              </p:nvPr>
            </p:nvSpPr>
            <p:spPr>
              <a:xfrm>
                <a:off x="1416148" y="2106562"/>
                <a:ext cx="8890782" cy="1435521"/>
              </a:xfrm>
              <a:prstGeom prst="rect">
                <a:avLst/>
              </a:prstGeom>
              <a:blipFill rotWithShape="1">
                <a:blip r:embed="rId20"/>
                <a:stretch>
                  <a:fillRect l="-1" t="-19" r="3" b="4"/>
                </a:stretch>
              </a:blipFill>
            </p:spPr>
            <p:txBody>
              <a:bodyPr/>
              <a:lstStyle/>
              <a:p>
                <a:r>
                  <a:rPr lang="zh-CN" altLang="en-US">
                    <a:noFill/>
                  </a:rPr>
                  <a:t> </a:t>
                </a:r>
              </a:p>
            </p:txBody>
          </p:sp>
        </mc:Fallback>
      </mc:AlternateContent>
      <p:graphicFrame>
        <p:nvGraphicFramePr>
          <p:cNvPr id="11" name="对象 10"/>
          <p:cNvGraphicFramePr>
            <a:graphicFrameLocks noChangeAspect="1"/>
          </p:cNvGraphicFramePr>
          <p:nvPr>
            <p:custDataLst>
              <p:tags r:id="rId6"/>
            </p:custDataLst>
          </p:nvPr>
        </p:nvGraphicFramePr>
        <p:xfrm>
          <a:off x="6607823" y="1210745"/>
          <a:ext cx="1383536" cy="599298"/>
        </p:xfrm>
        <a:graphic>
          <a:graphicData uri="http://schemas.openxmlformats.org/presentationml/2006/ole">
            <mc:AlternateContent xmlns:mc="http://schemas.openxmlformats.org/markup-compatibility/2006">
              <mc:Choice xmlns:v="urn:schemas-microsoft-com:vml" Requires="v">
                <p:oleObj name="Equation" r:id="rId21" imgW="29565600" imgH="12801600" progId="Equation.DSMT4">
                  <p:embed/>
                </p:oleObj>
              </mc:Choice>
              <mc:Fallback>
                <p:oleObj name="Equation" r:id="rId21" imgW="29565600" imgH="12801600" progId="Equation.DSMT4">
                  <p:embed/>
                  <p:pic>
                    <p:nvPicPr>
                      <p:cNvPr id="0" name="图片 2"/>
                      <p:cNvPicPr/>
                      <p:nvPr/>
                    </p:nvPicPr>
                    <p:blipFill>
                      <a:blip/>
                      <a:stretch>
                        <a:fillRect/>
                      </a:stretch>
                    </p:blipFill>
                    <p:spPr>
                      <a:xfrm>
                        <a:off x="6607823" y="1210745"/>
                        <a:ext cx="1383536" cy="599298"/>
                      </a:xfrm>
                      <a:prstGeom prst="rect">
                        <a:avLst/>
                      </a:prstGeom>
                    </p:spPr>
                  </p:pic>
                </p:oleObj>
              </mc:Fallback>
            </mc:AlternateContent>
          </a:graphicData>
        </a:graphic>
      </p:graphicFrame>
      <p:sp>
        <p:nvSpPr>
          <p:cNvPr id="12" name="矩形: 圆角 11"/>
          <p:cNvSpPr/>
          <p:nvPr>
            <p:custDataLst>
              <p:tags r:id="rId7"/>
            </p:custDataLst>
          </p:nvPr>
        </p:nvSpPr>
        <p:spPr>
          <a:xfrm>
            <a:off x="6283571" y="982329"/>
            <a:ext cx="229187" cy="406137"/>
          </a:xfrm>
          <a:prstGeom prst="roundRect">
            <a:avLst/>
          </a:prstGeom>
          <a:noFill/>
          <a:ln w="28575">
            <a:solidFill>
              <a:schemeClr val="accent1">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对象 7"/>
          <p:cNvGraphicFramePr>
            <a:graphicFrameLocks noChangeAspect="1"/>
          </p:cNvGraphicFramePr>
          <p:nvPr>
            <p:custDataLst>
              <p:tags r:id="rId8"/>
            </p:custDataLst>
          </p:nvPr>
        </p:nvGraphicFramePr>
        <p:xfrm>
          <a:off x="5069788" y="2468192"/>
          <a:ext cx="1288077" cy="636087"/>
        </p:xfrm>
        <a:graphic>
          <a:graphicData uri="http://schemas.openxmlformats.org/presentationml/2006/ole">
            <mc:AlternateContent xmlns:mc="http://schemas.openxmlformats.org/markup-compatibility/2006">
              <mc:Choice xmlns:v="urn:schemas-microsoft-com:vml" Requires="v">
                <p:oleObj name="Equation" r:id="rId22" imgW="24688800" imgH="12192000" progId="Equation.DSMT4">
                  <p:embed/>
                </p:oleObj>
              </mc:Choice>
              <mc:Fallback>
                <p:oleObj name="Equation" r:id="rId22" imgW="24688800" imgH="12192000" progId="Equation.DSMT4">
                  <p:embed/>
                  <p:pic>
                    <p:nvPicPr>
                      <p:cNvPr id="0" name="图片 3"/>
                      <p:cNvPicPr/>
                      <p:nvPr/>
                    </p:nvPicPr>
                    <p:blipFill>
                      <a:blip/>
                      <a:stretch>
                        <a:fillRect/>
                      </a:stretch>
                    </p:blipFill>
                    <p:spPr>
                      <a:xfrm>
                        <a:off x="5069788" y="2468192"/>
                        <a:ext cx="1288077" cy="636087"/>
                      </a:xfrm>
                      <a:prstGeom prst="rect">
                        <a:avLst/>
                      </a:prstGeom>
                    </p:spPr>
                  </p:pic>
                </p:oleObj>
              </mc:Fallback>
            </mc:AlternateContent>
          </a:graphicData>
        </a:graphic>
      </p:graphicFrame>
      <p:sp>
        <p:nvSpPr>
          <p:cNvPr id="13" name="箭头: 燕尾形 12"/>
          <p:cNvSpPr/>
          <p:nvPr>
            <p:custDataLst>
              <p:tags r:id="rId9"/>
            </p:custDataLst>
          </p:nvPr>
        </p:nvSpPr>
        <p:spPr>
          <a:xfrm>
            <a:off x="1069145" y="3792805"/>
            <a:ext cx="347003" cy="206327"/>
          </a:xfrm>
          <a:prstGeom prst="notchedRightArrow">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10"/>
            </p:custDataLst>
          </p:nvPr>
        </p:nvSpPr>
        <p:spPr>
          <a:xfrm>
            <a:off x="1416148" y="3692899"/>
            <a:ext cx="8890782" cy="406137"/>
          </a:xfrm>
          <a:prstGeom prst="rect">
            <a:avLst/>
          </a:prstGeom>
          <a:noFill/>
        </p:spPr>
        <p:txBody>
          <a:bodyPr wrap="square" rtlCol="0">
            <a:spAutoFit/>
          </a:bodyPr>
          <a:lstStyle/>
          <a:p>
            <a:pPr>
              <a:lnSpc>
                <a:spcPct val="125000"/>
              </a:lnSpc>
            </a:pPr>
            <a:r>
              <a:rPr lang="en-US" altLang="zh-CN" dirty="0">
                <a:latin typeface="Times New Roman" panose="02020603050405020304" charset="0"/>
                <a:cs typeface="Times New Roman" panose="02020603050405020304" charset="0"/>
              </a:rPr>
              <a:t>Now,</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Focus</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on</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the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Perturbations</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and</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Generate</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estimated</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value: </a:t>
            </a:r>
            <a:r>
              <a:rPr lang="en-US" altLang="zh-CN" b="1" dirty="0">
                <a:latin typeface="Times New Roman" panose="02020603050405020304" charset="0"/>
                <a:cs typeface="Times New Roman" panose="02020603050405020304" charset="0"/>
              </a:rPr>
              <a:t>Kalman Filter</a:t>
            </a:r>
          </a:p>
        </p:txBody>
      </p:sp>
      <p:graphicFrame>
        <p:nvGraphicFramePr>
          <p:cNvPr id="15" name="对象 14"/>
          <p:cNvGraphicFramePr>
            <a:graphicFrameLocks noChangeAspect="1"/>
          </p:cNvGraphicFramePr>
          <p:nvPr>
            <p:custDataLst>
              <p:tags r:id="rId11"/>
            </p:custDataLst>
          </p:nvPr>
        </p:nvGraphicFramePr>
        <p:xfrm>
          <a:off x="1932062" y="4349758"/>
          <a:ext cx="5683250" cy="1616075"/>
        </p:xfrm>
        <a:graphic>
          <a:graphicData uri="http://schemas.openxmlformats.org/presentationml/2006/ole">
            <mc:AlternateContent xmlns:mc="http://schemas.openxmlformats.org/markup-compatibility/2006">
              <mc:Choice xmlns:v="urn:schemas-microsoft-com:vml" Requires="v">
                <p:oleObj name="Equation" r:id="rId23" imgW="5684520" imgH="1616710" progId="Equation.DSMT4">
                  <p:embed/>
                </p:oleObj>
              </mc:Choice>
              <mc:Fallback>
                <p:oleObj name="Equation" r:id="rId23" imgW="5684520" imgH="1616710" progId="Equation.DSMT4">
                  <p:embed/>
                  <p:pic>
                    <p:nvPicPr>
                      <p:cNvPr id="0" name="图片 4"/>
                      <p:cNvPicPr/>
                      <p:nvPr/>
                    </p:nvPicPr>
                    <p:blipFill>
                      <a:blip/>
                      <a:stretch>
                        <a:fillRect/>
                      </a:stretch>
                    </p:blipFill>
                    <p:spPr>
                      <a:xfrm>
                        <a:off x="1932062" y="4349758"/>
                        <a:ext cx="5683250" cy="1616075"/>
                      </a:xfrm>
                      <a:prstGeom prst="rect">
                        <a:avLst/>
                      </a:prstGeom>
                    </p:spPr>
                  </p:pic>
                </p:oleObj>
              </mc:Fallback>
            </mc:AlternateContent>
          </a:graphicData>
        </a:graphic>
      </p:graphicFrame>
      <p:graphicFrame>
        <p:nvGraphicFramePr>
          <p:cNvPr id="16" name="对象 15"/>
          <p:cNvGraphicFramePr>
            <a:graphicFrameLocks noChangeAspect="1"/>
          </p:cNvGraphicFramePr>
          <p:nvPr>
            <p:custDataLst>
              <p:tags r:id="rId12"/>
            </p:custDataLst>
          </p:nvPr>
        </p:nvGraphicFramePr>
        <p:xfrm>
          <a:off x="7894565" y="4797254"/>
          <a:ext cx="1521411" cy="752263"/>
        </p:xfrm>
        <a:graphic>
          <a:graphicData uri="http://schemas.openxmlformats.org/presentationml/2006/ole">
            <mc:AlternateContent xmlns:mc="http://schemas.openxmlformats.org/markup-compatibility/2006">
              <mc:Choice xmlns:v="urn:schemas-microsoft-com:vml" Requires="v">
                <p:oleObj name="Equation" r:id="rId24" imgW="1289050" imgH="638810" progId="Equation.DSMT4">
                  <p:embed/>
                </p:oleObj>
              </mc:Choice>
              <mc:Fallback>
                <p:oleObj name="Equation" r:id="rId24" imgW="1289050" imgH="638810" progId="Equation.DSMT4">
                  <p:embed/>
                  <p:pic>
                    <p:nvPicPr>
                      <p:cNvPr id="0" name="图片 16"/>
                      <p:cNvPicPr/>
                      <p:nvPr/>
                    </p:nvPicPr>
                    <p:blipFill>
                      <a:blip/>
                      <a:stretch>
                        <a:fillRect/>
                      </a:stretch>
                    </p:blipFill>
                    <p:spPr>
                      <a:xfrm>
                        <a:off x="7894565" y="4797254"/>
                        <a:ext cx="1521411" cy="752263"/>
                      </a:xfrm>
                      <a:prstGeom prst="rect">
                        <a:avLst/>
                      </a:prstGeom>
                    </p:spPr>
                  </p:pic>
                </p:oleObj>
              </mc:Fallback>
            </mc:AlternateContent>
          </a:graphicData>
        </a:graphic>
      </p:graphicFrame>
      <p:sp>
        <p:nvSpPr>
          <p:cNvPr id="18" name="矩形: 圆角 16"/>
          <p:cNvSpPr/>
          <p:nvPr>
            <p:custDataLst>
              <p:tags r:id="rId13"/>
            </p:custDataLst>
          </p:nvPr>
        </p:nvSpPr>
        <p:spPr>
          <a:xfrm>
            <a:off x="1932062" y="4249852"/>
            <a:ext cx="7624591" cy="1878191"/>
          </a:xfrm>
          <a:prstGeom prst="roundRect">
            <a:avLst/>
          </a:prstGeom>
          <a:noFill/>
          <a:ln w="28575">
            <a:solidFill>
              <a:schemeClr val="accent1">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14"/>
            </p:custDataLst>
          </p:nvPr>
        </p:nvSpPr>
        <p:spPr>
          <a:xfrm>
            <a:off x="0" y="0"/>
            <a:ext cx="4078605"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Methodology - Status Equation</a:t>
            </a:r>
            <a:endParaRPr lang="zh-CN" altLang="en-US" dirty="0">
              <a:solidFill>
                <a:schemeClr val="bg1"/>
              </a:solidFill>
              <a:latin typeface="Times New Roman" panose="02020603050405020304" charset="0"/>
              <a:cs typeface="Times New Roman" panose="02020603050405020304" charset="0"/>
            </a:endParaRPr>
          </a:p>
        </p:txBody>
      </p:sp>
      <p:sp>
        <p:nvSpPr>
          <p:cNvPr id="20" name="文本框 19"/>
          <p:cNvSpPr txBox="1"/>
          <p:nvPr>
            <p:custDataLst>
              <p:tags r:id="rId15"/>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p:cNvSpPr/>
          <p:nvPr>
            <p:custDataLst>
              <p:tags r:id="rId2"/>
            </p:custDataLst>
          </p:nvPr>
        </p:nvSpPr>
        <p:spPr>
          <a:xfrm>
            <a:off x="1311592" y="1525313"/>
            <a:ext cx="3213393" cy="1717043"/>
          </a:xfrm>
          <a:prstGeom prst="round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custDataLst>
              <p:tags r:id="rId3"/>
            </p:custDataLst>
          </p:nvPr>
        </p:nvSpPr>
        <p:spPr>
          <a:xfrm>
            <a:off x="6578991" y="1471322"/>
            <a:ext cx="3505061" cy="1908358"/>
          </a:xfrm>
          <a:prstGeom prst="round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p:cNvSpPr/>
          <p:nvPr>
            <p:custDataLst>
              <p:tags r:id="rId4"/>
            </p:custDataLst>
          </p:nvPr>
        </p:nvSpPr>
        <p:spPr>
          <a:xfrm>
            <a:off x="7015088" y="1194657"/>
            <a:ext cx="2728057" cy="512311"/>
          </a:xfrm>
          <a:prstGeom prst="roundRect">
            <a:avLst/>
          </a:prstGeom>
          <a:solidFill>
            <a:schemeClr val="accent1">
              <a:lumMod val="75000"/>
            </a:schemeClr>
          </a:solid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custDataLst>
              <p:tags r:id="rId5"/>
            </p:custDataLst>
          </p:nvPr>
        </p:nvSpPr>
        <p:spPr>
          <a:xfrm>
            <a:off x="1707350" y="1248648"/>
            <a:ext cx="2551304" cy="508717"/>
          </a:xfrm>
          <a:prstGeom prst="roundRect">
            <a:avLst/>
          </a:prstGeom>
          <a:solidFill>
            <a:schemeClr val="accent1">
              <a:lumMod val="75000"/>
            </a:schemeClr>
          </a:solid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custDataLst>
              <p:tags r:id="rId6"/>
            </p:custDataLst>
          </p:nvPr>
        </p:nvSpPr>
        <p:spPr>
          <a:xfrm>
            <a:off x="1975771" y="1302916"/>
            <a:ext cx="1838590" cy="369332"/>
          </a:xfrm>
          <a:prstGeom prst="rect">
            <a:avLst/>
          </a:prstGeom>
          <a:noFill/>
        </p:spPr>
        <p:txBody>
          <a:bodyPr wrap="square" rtlCol="0">
            <a:spAutoFit/>
          </a:bodyPr>
          <a:lstStyle/>
          <a:p>
            <a:pPr algn="ctr"/>
            <a:r>
              <a:rPr lang="en-US" altLang="zh-CN" dirty="0">
                <a:solidFill>
                  <a:schemeClr val="bg1"/>
                </a:solidFill>
                <a:latin typeface="Times New Roman" panose="02020603050405020304" charset="0"/>
                <a:cs typeface="Times New Roman" panose="02020603050405020304" charset="0"/>
              </a:rPr>
              <a:t>PREDICTION</a:t>
            </a:r>
            <a:endParaRPr lang="zh-CN" altLang="en-US" dirty="0">
              <a:solidFill>
                <a:schemeClr val="bg1"/>
              </a:solidFill>
              <a:latin typeface="Times New Roman" panose="02020603050405020304" charset="0"/>
              <a:cs typeface="Times New Roman" panose="02020603050405020304" charset="0"/>
            </a:endParaRPr>
          </a:p>
        </p:txBody>
      </p:sp>
      <p:sp>
        <p:nvSpPr>
          <p:cNvPr id="8" name="文本框 7"/>
          <p:cNvSpPr txBox="1"/>
          <p:nvPr>
            <p:custDataLst>
              <p:tags r:id="rId7"/>
            </p:custDataLst>
          </p:nvPr>
        </p:nvSpPr>
        <p:spPr>
          <a:xfrm>
            <a:off x="7343071" y="1264307"/>
            <a:ext cx="1985329" cy="369332"/>
          </a:xfrm>
          <a:prstGeom prst="rect">
            <a:avLst/>
          </a:prstGeom>
          <a:noFill/>
        </p:spPr>
        <p:txBody>
          <a:bodyPr wrap="square" rtlCol="0">
            <a:spAutoFit/>
          </a:bodyPr>
          <a:lstStyle/>
          <a:p>
            <a:pPr algn="ctr"/>
            <a:r>
              <a:rPr lang="en-US" altLang="zh-CN" dirty="0">
                <a:solidFill>
                  <a:schemeClr val="bg1"/>
                </a:solidFill>
                <a:latin typeface="Times New Roman" panose="02020603050405020304" charset="0"/>
                <a:cs typeface="Times New Roman" panose="02020603050405020304" charset="0"/>
              </a:rPr>
              <a:t>CORRECTION</a:t>
            </a:r>
            <a:endParaRPr lang="zh-CN" altLang="en-US" dirty="0">
              <a:solidFill>
                <a:schemeClr val="bg1"/>
              </a:solidFill>
              <a:latin typeface="Times New Roman" panose="02020603050405020304" charset="0"/>
              <a:cs typeface="Times New Roman" panose="02020603050405020304" charset="0"/>
            </a:endParaRPr>
          </a:p>
        </p:txBody>
      </p:sp>
      <p:sp>
        <p:nvSpPr>
          <p:cNvPr id="9" name="文本框 8"/>
          <p:cNvSpPr txBox="1"/>
          <p:nvPr>
            <p:custDataLst>
              <p:tags r:id="rId8"/>
            </p:custDataLst>
          </p:nvPr>
        </p:nvSpPr>
        <p:spPr>
          <a:xfrm>
            <a:off x="1371478" y="1841227"/>
            <a:ext cx="2997188" cy="1477328"/>
          </a:xfrm>
          <a:prstGeom prst="rect">
            <a:avLst/>
          </a:prstGeom>
          <a:noFill/>
        </p:spPr>
        <p:txBody>
          <a:bodyPr wrap="square" rtlCol="0">
            <a:spAutoFit/>
          </a:bodyPr>
          <a:lstStyle/>
          <a:p>
            <a:r>
              <a:rPr lang="en-US" altLang="zh-CN" dirty="0">
                <a:latin typeface="Times New Roman" panose="02020603050405020304" charset="0"/>
                <a:cs typeface="Times New Roman" panose="02020603050405020304" charset="0"/>
              </a:rPr>
              <a:t>Project the state ahead:</a:t>
            </a:r>
          </a:p>
          <a:p>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Project the error covariance ahead:</a:t>
            </a:r>
          </a:p>
          <a:p>
            <a:endParaRPr lang="zh-CN" altLang="en-US" dirty="0">
              <a:latin typeface="Times New Roman" panose="02020603050405020304" charset="0"/>
              <a:cs typeface="Times New Roman" panose="02020603050405020304" charset="0"/>
            </a:endParaRPr>
          </a:p>
        </p:txBody>
      </p:sp>
      <p:graphicFrame>
        <p:nvGraphicFramePr>
          <p:cNvPr id="10" name="对象 9"/>
          <p:cNvGraphicFramePr>
            <a:graphicFrameLocks noChangeAspect="1"/>
          </p:cNvGraphicFramePr>
          <p:nvPr>
            <p:custDataLst>
              <p:tags r:id="rId9"/>
            </p:custDataLst>
          </p:nvPr>
        </p:nvGraphicFramePr>
        <p:xfrm>
          <a:off x="2372993" y="2152226"/>
          <a:ext cx="1232718" cy="337731"/>
        </p:xfrm>
        <a:graphic>
          <a:graphicData uri="http://schemas.openxmlformats.org/presentationml/2006/ole">
            <mc:AlternateContent xmlns:mc="http://schemas.openxmlformats.org/markup-compatibility/2006">
              <mc:Choice xmlns:v="urn:schemas-microsoft-com:vml" Requires="v">
                <p:oleObj name="Equation" r:id="rId30" imgW="22250400" imgH="6096000" progId="Equation.DSMT4">
                  <p:embed/>
                </p:oleObj>
              </mc:Choice>
              <mc:Fallback>
                <p:oleObj name="Equation" r:id="rId30" imgW="22250400" imgH="6096000" progId="Equation.DSMT4">
                  <p:embed/>
                  <p:pic>
                    <p:nvPicPr>
                      <p:cNvPr id="0" name="对象 9"/>
                      <p:cNvPicPr/>
                      <p:nvPr/>
                    </p:nvPicPr>
                    <p:blipFill>
                      <a:blip/>
                      <a:stretch>
                        <a:fillRect/>
                      </a:stretch>
                    </p:blipFill>
                    <p:spPr>
                      <a:xfrm>
                        <a:off x="2372993" y="2152226"/>
                        <a:ext cx="1232718" cy="337731"/>
                      </a:xfrm>
                      <a:prstGeom prst="rect">
                        <a:avLst/>
                      </a:prstGeom>
                    </p:spPr>
                  </p:pic>
                </p:oleObj>
              </mc:Fallback>
            </mc:AlternateContent>
          </a:graphicData>
        </a:graphic>
      </p:graphicFrame>
      <p:graphicFrame>
        <p:nvGraphicFramePr>
          <p:cNvPr id="11" name="对象 10"/>
          <p:cNvGraphicFramePr>
            <a:graphicFrameLocks noChangeAspect="1"/>
          </p:cNvGraphicFramePr>
          <p:nvPr>
            <p:custDataLst>
              <p:tags r:id="rId10"/>
            </p:custDataLst>
          </p:nvPr>
        </p:nvGraphicFramePr>
        <p:xfrm>
          <a:off x="2206982" y="2823133"/>
          <a:ext cx="1398729" cy="301998"/>
        </p:xfrm>
        <a:graphic>
          <a:graphicData uri="http://schemas.openxmlformats.org/presentationml/2006/ole">
            <mc:AlternateContent xmlns:mc="http://schemas.openxmlformats.org/markup-compatibility/2006">
              <mc:Choice xmlns:v="urn:schemas-microsoft-com:vml" Requires="v">
                <p:oleObj name="Equation" r:id="rId31" imgW="26822400" imgH="5791200" progId="Equation.DSMT4">
                  <p:embed/>
                </p:oleObj>
              </mc:Choice>
              <mc:Fallback>
                <p:oleObj name="Equation" r:id="rId31" imgW="26822400" imgH="5791200" progId="Equation.DSMT4">
                  <p:embed/>
                  <p:pic>
                    <p:nvPicPr>
                      <p:cNvPr id="0" name="对象 10"/>
                      <p:cNvPicPr/>
                      <p:nvPr/>
                    </p:nvPicPr>
                    <p:blipFill>
                      <a:blip/>
                      <a:stretch>
                        <a:fillRect/>
                      </a:stretch>
                    </p:blipFill>
                    <p:spPr>
                      <a:xfrm>
                        <a:off x="2206982" y="2823133"/>
                        <a:ext cx="1398729" cy="301998"/>
                      </a:xfrm>
                      <a:prstGeom prst="rect">
                        <a:avLst/>
                      </a:prstGeom>
                    </p:spPr>
                  </p:pic>
                </p:oleObj>
              </mc:Fallback>
            </mc:AlternateContent>
          </a:graphicData>
        </a:graphic>
      </p:graphicFrame>
      <p:sp>
        <p:nvSpPr>
          <p:cNvPr id="13" name="文本框 12"/>
          <p:cNvSpPr txBox="1"/>
          <p:nvPr>
            <p:custDataLst>
              <p:tags r:id="rId11"/>
            </p:custDataLst>
          </p:nvPr>
        </p:nvSpPr>
        <p:spPr>
          <a:xfrm>
            <a:off x="6684498" y="1730402"/>
            <a:ext cx="3598986" cy="1569660"/>
          </a:xfrm>
          <a:prstGeom prst="rect">
            <a:avLst/>
          </a:prstGeom>
          <a:noFill/>
        </p:spPr>
        <p:txBody>
          <a:bodyPr wrap="square" rtlCol="0">
            <a:spAutoFit/>
          </a:bodyPr>
          <a:lstStyle/>
          <a:p>
            <a:r>
              <a:rPr lang="en-US" altLang="zh-CN" sz="1600" dirty="0">
                <a:latin typeface="Times New Roman" panose="02020603050405020304" charset="0"/>
                <a:cs typeface="Times New Roman" panose="02020603050405020304" charset="0"/>
              </a:rPr>
              <a:t>Compute the Kalman Gain:</a:t>
            </a:r>
          </a:p>
          <a:p>
            <a:endParaRPr lang="en-US" altLang="zh-CN" sz="1600" dirty="0">
              <a:latin typeface="Times New Roman" panose="02020603050405020304" charset="0"/>
              <a:cs typeface="Times New Roman" panose="02020603050405020304" charset="0"/>
            </a:endParaRPr>
          </a:p>
          <a:p>
            <a:r>
              <a:rPr lang="en-US" altLang="zh-CN" sz="1600" dirty="0">
                <a:latin typeface="Times New Roman" panose="02020603050405020304" charset="0"/>
                <a:cs typeface="Times New Roman" panose="02020603050405020304" charset="0"/>
              </a:rPr>
              <a:t>Update</a:t>
            </a:r>
            <a:r>
              <a:rPr lang="zh-CN" altLang="en-US" sz="1600" dirty="0">
                <a:latin typeface="Times New Roman" panose="02020603050405020304" charset="0"/>
                <a:cs typeface="Times New Roman" panose="02020603050405020304" charset="0"/>
              </a:rPr>
              <a:t> </a:t>
            </a:r>
            <a:r>
              <a:rPr lang="en-US" altLang="zh-CN" sz="1600" dirty="0">
                <a:latin typeface="Times New Roman" panose="02020603050405020304" charset="0"/>
                <a:cs typeface="Times New Roman" panose="02020603050405020304" charset="0"/>
              </a:rPr>
              <a:t>the</a:t>
            </a:r>
            <a:r>
              <a:rPr lang="zh-CN" altLang="en-US" sz="1600" dirty="0">
                <a:latin typeface="Times New Roman" panose="02020603050405020304" charset="0"/>
                <a:cs typeface="Times New Roman" panose="02020603050405020304" charset="0"/>
              </a:rPr>
              <a:t> </a:t>
            </a:r>
            <a:r>
              <a:rPr lang="en-US" altLang="zh-CN" sz="1600" dirty="0">
                <a:latin typeface="Times New Roman" panose="02020603050405020304" charset="0"/>
                <a:cs typeface="Times New Roman" panose="02020603050405020304" charset="0"/>
              </a:rPr>
              <a:t>estimate</a:t>
            </a:r>
            <a:r>
              <a:rPr lang="zh-CN" altLang="en-US" sz="1600" dirty="0">
                <a:latin typeface="Times New Roman" panose="02020603050405020304" charset="0"/>
                <a:cs typeface="Times New Roman" panose="02020603050405020304" charset="0"/>
              </a:rPr>
              <a:t> </a:t>
            </a:r>
            <a:r>
              <a:rPr lang="en-US" altLang="zh-CN" sz="1600" dirty="0">
                <a:latin typeface="Times New Roman" panose="02020603050405020304" charset="0"/>
                <a:cs typeface="Times New Roman" panose="02020603050405020304" charset="0"/>
              </a:rPr>
              <a:t>via</a:t>
            </a:r>
            <a:r>
              <a:rPr lang="zh-CN" altLang="en-US" sz="1600" dirty="0">
                <a:latin typeface="Times New Roman" panose="02020603050405020304" charset="0"/>
                <a:cs typeface="Times New Roman" panose="02020603050405020304" charset="0"/>
              </a:rPr>
              <a:t> </a:t>
            </a:r>
            <a:r>
              <a:rPr lang="en-US" altLang="zh-CN" sz="1600" dirty="0">
                <a:latin typeface="Times New Roman" panose="02020603050405020304" charset="0"/>
                <a:cs typeface="Times New Roman" panose="02020603050405020304" charset="0"/>
              </a:rPr>
              <a:t>measurement:</a:t>
            </a:r>
          </a:p>
          <a:p>
            <a:endParaRPr lang="en-US" altLang="zh-CN" sz="1600" dirty="0">
              <a:latin typeface="Times New Roman" panose="02020603050405020304" charset="0"/>
              <a:cs typeface="Times New Roman" panose="02020603050405020304" charset="0"/>
            </a:endParaRPr>
          </a:p>
          <a:p>
            <a:r>
              <a:rPr lang="en-US" altLang="zh-CN" sz="1600" dirty="0">
                <a:latin typeface="Times New Roman" panose="02020603050405020304" charset="0"/>
                <a:cs typeface="Times New Roman" panose="02020603050405020304" charset="0"/>
              </a:rPr>
              <a:t>Update the error covariance:</a:t>
            </a:r>
          </a:p>
          <a:p>
            <a:endParaRPr lang="zh-CN" altLang="en-US" sz="1600" dirty="0">
              <a:latin typeface="Times New Roman" panose="02020603050405020304" charset="0"/>
              <a:cs typeface="Times New Roman" panose="02020603050405020304" charset="0"/>
            </a:endParaRPr>
          </a:p>
        </p:txBody>
      </p:sp>
      <p:graphicFrame>
        <p:nvGraphicFramePr>
          <p:cNvPr id="14" name="对象 13"/>
          <p:cNvGraphicFramePr>
            <a:graphicFrameLocks noChangeAspect="1"/>
          </p:cNvGraphicFramePr>
          <p:nvPr>
            <p:custDataLst>
              <p:tags r:id="rId12"/>
            </p:custDataLst>
          </p:nvPr>
        </p:nvGraphicFramePr>
        <p:xfrm>
          <a:off x="7583778" y="1969643"/>
          <a:ext cx="1800426" cy="334963"/>
        </p:xfrm>
        <a:graphic>
          <a:graphicData uri="http://schemas.openxmlformats.org/presentationml/2006/ole">
            <mc:AlternateContent xmlns:mc="http://schemas.openxmlformats.org/markup-compatibility/2006">
              <mc:Choice xmlns:v="urn:schemas-microsoft-com:vml" Requires="v">
                <p:oleObj name="Equation" r:id="rId32" imgW="39319200" imgH="7315200" progId="Equation.DSMT4">
                  <p:embed/>
                </p:oleObj>
              </mc:Choice>
              <mc:Fallback>
                <p:oleObj name="Equation" r:id="rId32" imgW="39319200" imgH="7315200" progId="Equation.DSMT4">
                  <p:embed/>
                  <p:pic>
                    <p:nvPicPr>
                      <p:cNvPr id="0" name="对象 12"/>
                      <p:cNvPicPr/>
                      <p:nvPr/>
                    </p:nvPicPr>
                    <p:blipFill>
                      <a:blip/>
                      <a:stretch>
                        <a:fillRect/>
                      </a:stretch>
                    </p:blipFill>
                    <p:spPr>
                      <a:xfrm>
                        <a:off x="7583778" y="1969643"/>
                        <a:ext cx="1800426" cy="334963"/>
                      </a:xfrm>
                      <a:prstGeom prst="rect">
                        <a:avLst/>
                      </a:prstGeom>
                    </p:spPr>
                  </p:pic>
                </p:oleObj>
              </mc:Fallback>
            </mc:AlternateContent>
          </a:graphicData>
        </a:graphic>
      </p:graphicFrame>
      <p:graphicFrame>
        <p:nvGraphicFramePr>
          <p:cNvPr id="16" name="对象 15"/>
          <p:cNvGraphicFramePr>
            <a:graphicFrameLocks noChangeAspect="1"/>
          </p:cNvGraphicFramePr>
          <p:nvPr>
            <p:custDataLst>
              <p:tags r:id="rId13"/>
            </p:custDataLst>
          </p:nvPr>
        </p:nvGraphicFramePr>
        <p:xfrm>
          <a:off x="7560973" y="2510790"/>
          <a:ext cx="1748530" cy="289013"/>
        </p:xfrm>
        <a:graphic>
          <a:graphicData uri="http://schemas.openxmlformats.org/presentationml/2006/ole">
            <mc:AlternateContent xmlns:mc="http://schemas.openxmlformats.org/markup-compatibility/2006">
              <mc:Choice xmlns:v="urn:schemas-microsoft-com:vml" Requires="v">
                <p:oleObj name="Equation" r:id="rId33" imgW="36880800" imgH="6096000" progId="Equation.DSMT4">
                  <p:embed/>
                </p:oleObj>
              </mc:Choice>
              <mc:Fallback>
                <p:oleObj name="Equation" r:id="rId33" imgW="36880800" imgH="6096000" progId="Equation.DSMT4">
                  <p:embed/>
                  <p:pic>
                    <p:nvPicPr>
                      <p:cNvPr id="0" name="对象 13"/>
                      <p:cNvPicPr/>
                      <p:nvPr/>
                    </p:nvPicPr>
                    <p:blipFill>
                      <a:blip/>
                      <a:stretch>
                        <a:fillRect/>
                      </a:stretch>
                    </p:blipFill>
                    <p:spPr>
                      <a:xfrm>
                        <a:off x="7560973" y="2510790"/>
                        <a:ext cx="1748530" cy="289013"/>
                      </a:xfrm>
                      <a:prstGeom prst="rect">
                        <a:avLst/>
                      </a:prstGeom>
                    </p:spPr>
                  </p:pic>
                </p:oleObj>
              </mc:Fallback>
            </mc:AlternateContent>
          </a:graphicData>
        </a:graphic>
      </p:graphicFrame>
      <p:graphicFrame>
        <p:nvGraphicFramePr>
          <p:cNvPr id="18" name="对象 17"/>
          <p:cNvGraphicFramePr>
            <a:graphicFrameLocks noChangeAspect="1"/>
          </p:cNvGraphicFramePr>
          <p:nvPr>
            <p:custDataLst>
              <p:tags r:id="rId14"/>
            </p:custDataLst>
          </p:nvPr>
        </p:nvGraphicFramePr>
        <p:xfrm>
          <a:off x="7737188" y="3019611"/>
          <a:ext cx="1493606" cy="328265"/>
        </p:xfrm>
        <a:graphic>
          <a:graphicData uri="http://schemas.openxmlformats.org/presentationml/2006/ole">
            <mc:AlternateContent xmlns:mc="http://schemas.openxmlformats.org/markup-compatibility/2006">
              <mc:Choice xmlns:v="urn:schemas-microsoft-com:vml" Requires="v">
                <p:oleObj name="Equation" r:id="rId34" imgW="27736800" imgH="6096000" progId="Equation.DSMT4">
                  <p:embed/>
                </p:oleObj>
              </mc:Choice>
              <mc:Fallback>
                <p:oleObj name="Equation" r:id="rId34" imgW="27736800" imgH="6096000" progId="Equation.DSMT4">
                  <p:embed/>
                  <p:pic>
                    <p:nvPicPr>
                      <p:cNvPr id="0" name="对象 14"/>
                      <p:cNvPicPr/>
                      <p:nvPr/>
                    </p:nvPicPr>
                    <p:blipFill>
                      <a:blip/>
                      <a:stretch>
                        <a:fillRect/>
                      </a:stretch>
                    </p:blipFill>
                    <p:spPr>
                      <a:xfrm>
                        <a:off x="7737188" y="3019611"/>
                        <a:ext cx="1493606" cy="328265"/>
                      </a:xfrm>
                      <a:prstGeom prst="rect">
                        <a:avLst/>
                      </a:prstGeom>
                    </p:spPr>
                  </p:pic>
                </p:oleObj>
              </mc:Fallback>
            </mc:AlternateContent>
          </a:graphicData>
        </a:graphic>
      </p:graphicFrame>
      <p:sp>
        <p:nvSpPr>
          <p:cNvPr id="20" name="文本框 19"/>
          <p:cNvSpPr txBox="1"/>
          <p:nvPr>
            <p:custDataLst>
              <p:tags r:id="rId15"/>
            </p:custDataLst>
          </p:nvPr>
        </p:nvSpPr>
        <p:spPr>
          <a:xfrm>
            <a:off x="2091396" y="608532"/>
            <a:ext cx="2710375" cy="369332"/>
          </a:xfrm>
          <a:prstGeom prst="rect">
            <a:avLst/>
          </a:prstGeom>
          <a:noFill/>
        </p:spPr>
        <p:txBody>
          <a:bodyPr wrap="square" rtlCol="0">
            <a:spAutoFit/>
          </a:bodyPr>
          <a:lstStyle/>
          <a:p>
            <a:r>
              <a:rPr lang="en-US" altLang="zh-CN" dirty="0">
                <a:latin typeface="Times New Roman" panose="02020603050405020304" charset="0"/>
                <a:cs typeface="Times New Roman" panose="02020603050405020304" charset="0"/>
              </a:rPr>
              <a:t>Initialize P, R, Q</a:t>
            </a:r>
            <a:endParaRPr lang="zh-CN" altLang="en-US" dirty="0">
              <a:latin typeface="Times New Roman" panose="02020603050405020304" charset="0"/>
              <a:cs typeface="Times New Roman" panose="02020603050405020304" charset="0"/>
            </a:endParaRPr>
          </a:p>
        </p:txBody>
      </p:sp>
      <p:sp>
        <p:nvSpPr>
          <p:cNvPr id="21" name="文本框 20"/>
          <p:cNvSpPr txBox="1"/>
          <p:nvPr>
            <p:custDataLst>
              <p:tags r:id="rId16"/>
            </p:custDataLst>
          </p:nvPr>
        </p:nvSpPr>
        <p:spPr>
          <a:xfrm>
            <a:off x="9469901" y="3429000"/>
            <a:ext cx="2117188" cy="369332"/>
          </a:xfrm>
          <a:prstGeom prst="rect">
            <a:avLst/>
          </a:prstGeom>
          <a:noFill/>
        </p:spPr>
        <p:txBody>
          <a:bodyPr wrap="square" rtlCol="0">
            <a:spAutoFit/>
          </a:bodyPr>
          <a:lstStyle/>
          <a:p>
            <a:r>
              <a:rPr lang="en-US" altLang="zh-CN" dirty="0">
                <a:latin typeface="Times New Roman" panose="02020603050405020304" charset="0"/>
                <a:cs typeface="Times New Roman" panose="02020603050405020304" charset="0"/>
              </a:rPr>
              <a:t>J are the Jacobians</a:t>
            </a:r>
            <a:endParaRPr lang="zh-CN" altLang="en-US" dirty="0">
              <a:latin typeface="Times New Roman" panose="02020603050405020304" charset="0"/>
              <a:cs typeface="Times New Roman" panose="02020603050405020304" charset="0"/>
            </a:endParaRPr>
          </a:p>
        </p:txBody>
      </p:sp>
      <p:cxnSp>
        <p:nvCxnSpPr>
          <p:cNvPr id="22" name="连接符: 曲线 18"/>
          <p:cNvCxnSpPr>
            <a:stCxn id="6" idx="0"/>
            <a:endCxn id="5" idx="0"/>
          </p:cNvCxnSpPr>
          <p:nvPr>
            <p:custDataLst>
              <p:tags r:id="rId17"/>
            </p:custDataLst>
          </p:nvPr>
        </p:nvCxnSpPr>
        <p:spPr>
          <a:xfrm rot="5400000" flipH="1" flipV="1">
            <a:off x="5654064" y="-1476404"/>
            <a:ext cx="53991" cy="5396115"/>
          </a:xfrm>
          <a:prstGeom prst="curvedConnector3">
            <a:avLst>
              <a:gd name="adj1" fmla="val 523404"/>
            </a:avLst>
          </a:prstGeom>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连接符: 曲线 21"/>
          <p:cNvCxnSpPr>
            <a:stCxn id="4" idx="2"/>
            <a:endCxn id="3" idx="2"/>
          </p:cNvCxnSpPr>
          <p:nvPr>
            <p:custDataLst>
              <p:tags r:id="rId18"/>
            </p:custDataLst>
          </p:nvPr>
        </p:nvCxnSpPr>
        <p:spPr>
          <a:xfrm rot="5400000" flipH="1">
            <a:off x="5556244" y="604402"/>
            <a:ext cx="137324" cy="5413233"/>
          </a:xfrm>
          <a:prstGeom prst="curvedConnector3">
            <a:avLst>
              <a:gd name="adj1" fmla="val -166468"/>
            </a:avLst>
          </a:prstGeom>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custDataLst>
              <p:tags r:id="rId19"/>
            </p:custDataLst>
          </p:nvPr>
        </p:nvCxnSpPr>
        <p:spPr>
          <a:xfrm>
            <a:off x="2091396" y="759655"/>
            <a:ext cx="0" cy="4889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对象 27"/>
          <p:cNvGraphicFramePr>
            <a:graphicFrameLocks noChangeAspect="1"/>
          </p:cNvGraphicFramePr>
          <p:nvPr>
            <p:custDataLst>
              <p:tags r:id="rId20"/>
            </p:custDataLst>
          </p:nvPr>
        </p:nvGraphicFramePr>
        <p:xfrm>
          <a:off x="1041462" y="4526260"/>
          <a:ext cx="4064000" cy="1422400"/>
        </p:xfrm>
        <a:graphic>
          <a:graphicData uri="http://schemas.openxmlformats.org/presentationml/2006/ole">
            <mc:AlternateContent xmlns:mc="http://schemas.openxmlformats.org/markup-compatibility/2006">
              <mc:Choice xmlns:v="urn:schemas-microsoft-com:vml" Requires="v">
                <p:oleObj name="Equation" r:id="rId35" imgW="97536000" imgH="34137600" progId="Equation.DSMT4">
                  <p:embed/>
                </p:oleObj>
              </mc:Choice>
              <mc:Fallback>
                <p:oleObj name="Equation" r:id="rId35" imgW="97536000" imgH="34137600" progId="Equation.DSMT4">
                  <p:embed/>
                  <p:pic>
                    <p:nvPicPr>
                      <p:cNvPr id="0" name="对象 27"/>
                      <p:cNvPicPr/>
                      <p:nvPr/>
                    </p:nvPicPr>
                    <p:blipFill>
                      <a:blip/>
                      <a:stretch>
                        <a:fillRect/>
                      </a:stretch>
                    </p:blipFill>
                    <p:spPr>
                      <a:xfrm>
                        <a:off x="1041462" y="4526260"/>
                        <a:ext cx="4064000" cy="1422400"/>
                      </a:xfrm>
                      <a:prstGeom prst="rect">
                        <a:avLst/>
                      </a:prstGeom>
                    </p:spPr>
                  </p:pic>
                </p:oleObj>
              </mc:Fallback>
            </mc:AlternateContent>
          </a:graphicData>
        </a:graphic>
      </p:graphicFrame>
      <p:sp>
        <p:nvSpPr>
          <p:cNvPr id="39" name="文本框 38"/>
          <p:cNvSpPr txBox="1"/>
          <p:nvPr>
            <p:custDataLst>
              <p:tags r:id="rId21"/>
            </p:custDataLst>
          </p:nvPr>
        </p:nvSpPr>
        <p:spPr>
          <a:xfrm>
            <a:off x="1160461" y="3822234"/>
            <a:ext cx="3903908" cy="646331"/>
          </a:xfrm>
          <a:prstGeom prst="rect">
            <a:avLst/>
          </a:prstGeom>
          <a:noFill/>
        </p:spPr>
        <p:txBody>
          <a:bodyPr wrap="square" rtlCol="0">
            <a:spAutoFit/>
          </a:bodyPr>
          <a:lstStyle/>
          <a:p>
            <a:r>
              <a:rPr lang="en-US" altLang="zh-CN" dirty="0">
                <a:latin typeface="楷体" panose="02010609060101010101" charset="-122"/>
                <a:ea typeface="楷体" panose="02010609060101010101" charset="-122"/>
                <a:cs typeface="Times New Roman" panose="02020603050405020304" charset="0"/>
                <a:sym typeface="+mn-ea"/>
              </a:rPr>
              <a:t>·</a:t>
            </a:r>
            <a:r>
              <a:rPr lang="en-US" altLang="zh-CN" sz="1800" dirty="0">
                <a:solidFill>
                  <a:srgbClr val="000000"/>
                </a:solidFill>
                <a:effectLst/>
                <a:latin typeface="Times New Roman" panose="02020603050405020304" charset="0"/>
              </a:rPr>
              <a:t>Among them, the transition function matrix of state is:</a:t>
            </a:r>
            <a:endParaRPr lang="zh-CN" altLang="en-US" dirty="0">
              <a:latin typeface="Times New Roman" panose="02020603050405020304" charset="0"/>
              <a:cs typeface="Times New Roman" panose="02020603050405020304" charset="0"/>
            </a:endParaRPr>
          </a:p>
        </p:txBody>
      </p:sp>
      <p:sp>
        <p:nvSpPr>
          <p:cNvPr id="40" name="文本框 39"/>
          <p:cNvSpPr txBox="1"/>
          <p:nvPr>
            <p:custDataLst>
              <p:tags r:id="rId22"/>
            </p:custDataLst>
          </p:nvPr>
        </p:nvSpPr>
        <p:spPr>
          <a:xfrm>
            <a:off x="5105463" y="3836983"/>
            <a:ext cx="3818144" cy="646331"/>
          </a:xfrm>
          <a:prstGeom prst="rect">
            <a:avLst/>
          </a:prstGeom>
          <a:noFill/>
        </p:spPr>
        <p:txBody>
          <a:bodyPr wrap="square" rtlCol="0">
            <a:spAutoFit/>
          </a:bodyPr>
          <a:lstStyle/>
          <a:p>
            <a:r>
              <a:rPr lang="en-US" altLang="zh-CN" dirty="0">
                <a:latin typeface="楷体" panose="02010609060101010101" charset="-122"/>
                <a:ea typeface="楷体" panose="02010609060101010101" charset="-122"/>
                <a:cs typeface="Times New Roman" panose="02020603050405020304" charset="0"/>
                <a:sym typeface="+mn-ea"/>
              </a:rPr>
              <a:t>·</a:t>
            </a:r>
            <a:r>
              <a:rPr lang="en-US" altLang="zh-CN" sz="1800" dirty="0">
                <a:solidFill>
                  <a:srgbClr val="000000"/>
                </a:solidFill>
                <a:effectLst/>
                <a:latin typeface="Times New Roman" panose="02020603050405020304" charset="0"/>
              </a:rPr>
              <a:t>The transition function matrix of noise is:</a:t>
            </a:r>
            <a:endParaRPr lang="zh-CN" altLang="en-US" dirty="0">
              <a:latin typeface="Times New Roman" panose="02020603050405020304" charset="0"/>
              <a:cs typeface="Times New Roman" panose="02020603050405020304" charset="0"/>
            </a:endParaRPr>
          </a:p>
        </p:txBody>
      </p:sp>
      <p:graphicFrame>
        <p:nvGraphicFramePr>
          <p:cNvPr id="41" name="对象 40"/>
          <p:cNvGraphicFramePr>
            <a:graphicFrameLocks noChangeAspect="1"/>
          </p:cNvGraphicFramePr>
          <p:nvPr>
            <p:custDataLst>
              <p:tags r:id="rId23"/>
            </p:custDataLst>
          </p:nvPr>
        </p:nvGraphicFramePr>
        <p:xfrm>
          <a:off x="5846394" y="4347455"/>
          <a:ext cx="2257975" cy="1780010"/>
        </p:xfrm>
        <a:graphic>
          <a:graphicData uri="http://schemas.openxmlformats.org/presentationml/2006/ole">
            <mc:AlternateContent xmlns:mc="http://schemas.openxmlformats.org/markup-compatibility/2006">
              <mc:Choice xmlns:v="urn:schemas-microsoft-com:vml" Requires="v">
                <p:oleObj name="Equation" r:id="rId36" imgW="41757600" imgH="32918400" progId="Equation.DSMT4">
                  <p:embed/>
                </p:oleObj>
              </mc:Choice>
              <mc:Fallback>
                <p:oleObj name="Equation" r:id="rId36" imgW="41757600" imgH="32918400" progId="Equation.DSMT4">
                  <p:embed/>
                  <p:pic>
                    <p:nvPicPr>
                      <p:cNvPr id="0" name="对象 40"/>
                      <p:cNvPicPr/>
                      <p:nvPr/>
                    </p:nvPicPr>
                    <p:blipFill>
                      <a:blip/>
                      <a:stretch>
                        <a:fillRect/>
                      </a:stretch>
                    </p:blipFill>
                    <p:spPr>
                      <a:xfrm>
                        <a:off x="5846394" y="4347455"/>
                        <a:ext cx="2257975" cy="1780010"/>
                      </a:xfrm>
                      <a:prstGeom prst="rect">
                        <a:avLst/>
                      </a:prstGeom>
                    </p:spPr>
                  </p:pic>
                </p:oleObj>
              </mc:Fallback>
            </mc:AlternateContent>
          </a:graphicData>
        </a:graphic>
      </p:graphicFrame>
      <p:sp>
        <p:nvSpPr>
          <p:cNvPr id="26" name="箭头: 燕尾形 1"/>
          <p:cNvSpPr/>
          <p:nvPr>
            <p:custDataLst>
              <p:tags r:id="rId24"/>
            </p:custDataLst>
          </p:nvPr>
        </p:nvSpPr>
        <p:spPr>
          <a:xfrm>
            <a:off x="8435238" y="5134296"/>
            <a:ext cx="347003" cy="206327"/>
          </a:xfrm>
          <a:prstGeom prst="notchedRightArrow">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9" name="对象 28"/>
          <p:cNvGraphicFramePr>
            <a:graphicFrameLocks noChangeAspect="1"/>
          </p:cNvGraphicFramePr>
          <p:nvPr>
            <p:custDataLst>
              <p:tags r:id="rId25"/>
            </p:custDataLst>
          </p:nvPr>
        </p:nvGraphicFramePr>
        <p:xfrm>
          <a:off x="9104076" y="5026911"/>
          <a:ext cx="2126529" cy="421095"/>
        </p:xfrm>
        <a:graphic>
          <a:graphicData uri="http://schemas.openxmlformats.org/presentationml/2006/ole">
            <mc:AlternateContent xmlns:mc="http://schemas.openxmlformats.org/markup-compatibility/2006">
              <mc:Choice xmlns:v="urn:schemas-microsoft-com:vml" Requires="v">
                <p:oleObj name="Equation" r:id="rId37" imgW="30784800" imgH="6096000" progId="Equation.DSMT4">
                  <p:embed/>
                </p:oleObj>
              </mc:Choice>
              <mc:Fallback>
                <p:oleObj name="Equation" r:id="rId37" imgW="30784800" imgH="6096000" progId="Equation.DSMT4">
                  <p:embed/>
                  <p:pic>
                    <p:nvPicPr>
                      <p:cNvPr id="0" name="图片 28"/>
                      <p:cNvPicPr/>
                      <p:nvPr/>
                    </p:nvPicPr>
                    <p:blipFill>
                      <a:blip/>
                      <a:stretch>
                        <a:fillRect/>
                      </a:stretch>
                    </p:blipFill>
                    <p:spPr>
                      <a:xfrm>
                        <a:off x="9104076" y="5026911"/>
                        <a:ext cx="2126529" cy="421095"/>
                      </a:xfrm>
                      <a:prstGeom prst="rect">
                        <a:avLst/>
                      </a:prstGeom>
                    </p:spPr>
                  </p:pic>
                </p:oleObj>
              </mc:Fallback>
            </mc:AlternateContent>
          </a:graphicData>
        </a:graphic>
      </p:graphicFrame>
      <p:sp>
        <p:nvSpPr>
          <p:cNvPr id="31" name="文本框 30"/>
          <p:cNvSpPr txBox="1"/>
          <p:nvPr>
            <p:custDataLst>
              <p:tags r:id="rId26"/>
            </p:custDataLst>
          </p:nvPr>
        </p:nvSpPr>
        <p:spPr>
          <a:xfrm>
            <a:off x="8435237" y="4557626"/>
            <a:ext cx="3505061" cy="369332"/>
          </a:xfrm>
          <a:prstGeom prst="rect">
            <a:avLst/>
          </a:prstGeom>
          <a:noFill/>
        </p:spPr>
        <p:txBody>
          <a:bodyPr wrap="square">
            <a:spAutoFit/>
          </a:bodyPr>
          <a:lstStyle/>
          <a:p>
            <a:r>
              <a:rPr lang="en-US" altLang="zh-CN" dirty="0">
                <a:latin typeface="楷体" panose="02010609060101010101" charset="-122"/>
                <a:ea typeface="楷体" panose="02010609060101010101" charset="-122"/>
                <a:cs typeface="Times New Roman" panose="02020603050405020304" charset="0"/>
                <a:sym typeface="+mn-ea"/>
              </a:rPr>
              <a:t>·</a:t>
            </a:r>
            <a:r>
              <a:rPr lang="en-US" altLang="zh-CN" sz="1800" dirty="0">
                <a:solidFill>
                  <a:srgbClr val="000000"/>
                </a:solidFill>
                <a:effectLst/>
                <a:latin typeface="Times New Roman" panose="02020603050405020304" charset="0"/>
              </a:rPr>
              <a:t>The whole </a:t>
            </a:r>
            <a:r>
              <a:rPr lang="en-US" altLang="zh-CN" sz="1800" b="1" dirty="0">
                <a:solidFill>
                  <a:srgbClr val="000000"/>
                </a:solidFill>
                <a:effectLst/>
                <a:latin typeface="Times New Roman" panose="02020603050405020304" charset="0"/>
              </a:rPr>
              <a:t>covariance matrix </a:t>
            </a:r>
            <a:r>
              <a:rPr lang="en-US" altLang="zh-CN" sz="1800" b="1" i="1" dirty="0">
                <a:solidFill>
                  <a:srgbClr val="000000"/>
                </a:solidFill>
                <a:effectLst/>
                <a:latin typeface="Times New Roman" panose="02020603050405020304" charset="0"/>
              </a:rPr>
              <a:t>P</a:t>
            </a:r>
            <a:r>
              <a:rPr lang="en-US" altLang="zh-CN" dirty="0">
                <a:solidFill>
                  <a:srgbClr val="000000"/>
                </a:solidFill>
                <a:latin typeface="Times New Roman" panose="02020603050405020304" charset="0"/>
              </a:rPr>
              <a:t>:</a:t>
            </a:r>
            <a:endParaRPr lang="zh-CN" altLang="en-US" dirty="0"/>
          </a:p>
        </p:txBody>
      </p:sp>
      <p:sp>
        <p:nvSpPr>
          <p:cNvPr id="53" name="文本框 52"/>
          <p:cNvSpPr txBox="1"/>
          <p:nvPr>
            <p:custDataLst>
              <p:tags r:id="rId27"/>
            </p:custDataLst>
          </p:nvPr>
        </p:nvSpPr>
        <p:spPr>
          <a:xfrm>
            <a:off x="0" y="0"/>
            <a:ext cx="3029585"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Methodology - Kalman Filter</a:t>
            </a:r>
            <a:endParaRPr lang="zh-CN" altLang="en-US" dirty="0">
              <a:solidFill>
                <a:schemeClr val="bg1"/>
              </a:solidFill>
              <a:latin typeface="Times New Roman" panose="02020603050405020304" charset="0"/>
              <a:cs typeface="Times New Roman" panose="02020603050405020304" charset="0"/>
            </a:endParaRPr>
          </a:p>
        </p:txBody>
      </p:sp>
      <p:sp>
        <p:nvSpPr>
          <p:cNvPr id="32" name="文本框 31"/>
          <p:cNvSpPr txBox="1"/>
          <p:nvPr>
            <p:custDataLst>
              <p:tags r:id="rId28"/>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p:cNvSpPr/>
          <p:nvPr>
            <p:custDataLst>
              <p:tags r:id="rId2"/>
            </p:custDataLst>
          </p:nvPr>
        </p:nvSpPr>
        <p:spPr>
          <a:xfrm>
            <a:off x="1311592" y="1525313"/>
            <a:ext cx="3213393" cy="1717043"/>
          </a:xfrm>
          <a:prstGeom prst="round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p:custDataLst>
              <p:tags r:id="rId3"/>
            </p:custDataLst>
          </p:nvPr>
        </p:nvSpPr>
        <p:spPr>
          <a:xfrm>
            <a:off x="6578991" y="1471322"/>
            <a:ext cx="3505061" cy="1908358"/>
          </a:xfrm>
          <a:prstGeom prst="round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p:cNvSpPr/>
          <p:nvPr>
            <p:custDataLst>
              <p:tags r:id="rId4"/>
            </p:custDataLst>
          </p:nvPr>
        </p:nvSpPr>
        <p:spPr>
          <a:xfrm>
            <a:off x="7015088" y="1194657"/>
            <a:ext cx="2728057" cy="512311"/>
          </a:xfrm>
          <a:prstGeom prst="roundRect">
            <a:avLst/>
          </a:prstGeom>
          <a:solidFill>
            <a:schemeClr val="accent1">
              <a:lumMod val="75000"/>
            </a:schemeClr>
          </a:solid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custDataLst>
              <p:tags r:id="rId5"/>
            </p:custDataLst>
          </p:nvPr>
        </p:nvSpPr>
        <p:spPr>
          <a:xfrm>
            <a:off x="1707350" y="1248648"/>
            <a:ext cx="2551304" cy="508717"/>
          </a:xfrm>
          <a:prstGeom prst="roundRect">
            <a:avLst/>
          </a:prstGeom>
          <a:solidFill>
            <a:schemeClr val="accent1">
              <a:lumMod val="75000"/>
            </a:schemeClr>
          </a:solid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custDataLst>
              <p:tags r:id="rId6"/>
            </p:custDataLst>
          </p:nvPr>
        </p:nvSpPr>
        <p:spPr>
          <a:xfrm>
            <a:off x="1975771" y="1302916"/>
            <a:ext cx="1838590" cy="369332"/>
          </a:xfrm>
          <a:prstGeom prst="rect">
            <a:avLst/>
          </a:prstGeom>
          <a:noFill/>
        </p:spPr>
        <p:txBody>
          <a:bodyPr wrap="square" rtlCol="0">
            <a:spAutoFit/>
          </a:bodyPr>
          <a:lstStyle/>
          <a:p>
            <a:pPr algn="ctr"/>
            <a:r>
              <a:rPr lang="en-US" altLang="zh-CN" dirty="0">
                <a:solidFill>
                  <a:schemeClr val="bg1"/>
                </a:solidFill>
                <a:latin typeface="Times New Roman" panose="02020603050405020304" charset="0"/>
                <a:cs typeface="Times New Roman" panose="02020603050405020304" charset="0"/>
              </a:rPr>
              <a:t>PREDICTION</a:t>
            </a:r>
            <a:endParaRPr lang="zh-CN" altLang="en-US" dirty="0">
              <a:solidFill>
                <a:schemeClr val="bg1"/>
              </a:solidFill>
              <a:latin typeface="Times New Roman" panose="02020603050405020304" charset="0"/>
              <a:cs typeface="Times New Roman" panose="02020603050405020304" charset="0"/>
            </a:endParaRPr>
          </a:p>
        </p:txBody>
      </p:sp>
      <p:sp>
        <p:nvSpPr>
          <p:cNvPr id="8" name="文本框 7"/>
          <p:cNvSpPr txBox="1"/>
          <p:nvPr>
            <p:custDataLst>
              <p:tags r:id="rId7"/>
            </p:custDataLst>
          </p:nvPr>
        </p:nvSpPr>
        <p:spPr>
          <a:xfrm>
            <a:off x="7343071" y="1264307"/>
            <a:ext cx="1985329" cy="369332"/>
          </a:xfrm>
          <a:prstGeom prst="rect">
            <a:avLst/>
          </a:prstGeom>
          <a:noFill/>
        </p:spPr>
        <p:txBody>
          <a:bodyPr wrap="square" rtlCol="0">
            <a:spAutoFit/>
          </a:bodyPr>
          <a:lstStyle/>
          <a:p>
            <a:pPr algn="ctr"/>
            <a:r>
              <a:rPr lang="en-US" altLang="zh-CN" dirty="0">
                <a:solidFill>
                  <a:schemeClr val="bg1"/>
                </a:solidFill>
                <a:latin typeface="Times New Roman" panose="02020603050405020304" charset="0"/>
                <a:cs typeface="Times New Roman" panose="02020603050405020304" charset="0"/>
              </a:rPr>
              <a:t>CORRECTION</a:t>
            </a:r>
            <a:endParaRPr lang="zh-CN" altLang="en-US" dirty="0">
              <a:solidFill>
                <a:schemeClr val="bg1"/>
              </a:solidFill>
              <a:latin typeface="Times New Roman" panose="02020603050405020304" charset="0"/>
              <a:cs typeface="Times New Roman" panose="02020603050405020304" charset="0"/>
            </a:endParaRPr>
          </a:p>
        </p:txBody>
      </p:sp>
      <p:sp>
        <p:nvSpPr>
          <p:cNvPr id="9" name="文本框 8"/>
          <p:cNvSpPr txBox="1"/>
          <p:nvPr>
            <p:custDataLst>
              <p:tags r:id="rId8"/>
            </p:custDataLst>
          </p:nvPr>
        </p:nvSpPr>
        <p:spPr>
          <a:xfrm>
            <a:off x="1371478" y="1841227"/>
            <a:ext cx="2997188" cy="1477328"/>
          </a:xfrm>
          <a:prstGeom prst="rect">
            <a:avLst/>
          </a:prstGeom>
          <a:noFill/>
        </p:spPr>
        <p:txBody>
          <a:bodyPr wrap="square" rtlCol="0">
            <a:spAutoFit/>
          </a:bodyPr>
          <a:lstStyle/>
          <a:p>
            <a:r>
              <a:rPr lang="en-US" altLang="zh-CN" dirty="0">
                <a:latin typeface="Times New Roman" panose="02020603050405020304" charset="0"/>
                <a:cs typeface="Times New Roman" panose="02020603050405020304" charset="0"/>
              </a:rPr>
              <a:t>Project the state ahead:</a:t>
            </a:r>
          </a:p>
          <a:p>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Project the error covariance ahead:</a:t>
            </a:r>
          </a:p>
          <a:p>
            <a:endParaRPr lang="zh-CN" altLang="en-US" dirty="0">
              <a:latin typeface="Times New Roman" panose="02020603050405020304" charset="0"/>
              <a:cs typeface="Times New Roman" panose="02020603050405020304" charset="0"/>
            </a:endParaRPr>
          </a:p>
        </p:txBody>
      </p:sp>
      <p:graphicFrame>
        <p:nvGraphicFramePr>
          <p:cNvPr id="10" name="对象 9"/>
          <p:cNvGraphicFramePr>
            <a:graphicFrameLocks noChangeAspect="1"/>
          </p:cNvGraphicFramePr>
          <p:nvPr>
            <p:custDataLst>
              <p:tags r:id="rId9"/>
            </p:custDataLst>
          </p:nvPr>
        </p:nvGraphicFramePr>
        <p:xfrm>
          <a:off x="2372993" y="2152226"/>
          <a:ext cx="1232718" cy="337731"/>
        </p:xfrm>
        <a:graphic>
          <a:graphicData uri="http://schemas.openxmlformats.org/presentationml/2006/ole">
            <mc:AlternateContent xmlns:mc="http://schemas.openxmlformats.org/markup-compatibility/2006">
              <mc:Choice xmlns:v="urn:schemas-microsoft-com:vml" Requires="v">
                <p:oleObj name="Equation" r:id="rId27" imgW="22250400" imgH="6096000" progId="Equation.DSMT4">
                  <p:embed/>
                </p:oleObj>
              </mc:Choice>
              <mc:Fallback>
                <p:oleObj name="Equation" r:id="rId27" imgW="22250400" imgH="6096000" progId="Equation.DSMT4">
                  <p:embed/>
                  <p:pic>
                    <p:nvPicPr>
                      <p:cNvPr id="0" name="对象 9"/>
                      <p:cNvPicPr/>
                      <p:nvPr/>
                    </p:nvPicPr>
                    <p:blipFill>
                      <a:blip/>
                      <a:stretch>
                        <a:fillRect/>
                      </a:stretch>
                    </p:blipFill>
                    <p:spPr>
                      <a:xfrm>
                        <a:off x="2372993" y="2152226"/>
                        <a:ext cx="1232718" cy="337731"/>
                      </a:xfrm>
                      <a:prstGeom prst="rect">
                        <a:avLst/>
                      </a:prstGeom>
                    </p:spPr>
                  </p:pic>
                </p:oleObj>
              </mc:Fallback>
            </mc:AlternateContent>
          </a:graphicData>
        </a:graphic>
      </p:graphicFrame>
      <p:graphicFrame>
        <p:nvGraphicFramePr>
          <p:cNvPr id="11" name="对象 10"/>
          <p:cNvGraphicFramePr>
            <a:graphicFrameLocks noChangeAspect="1"/>
          </p:cNvGraphicFramePr>
          <p:nvPr>
            <p:custDataLst>
              <p:tags r:id="rId10"/>
            </p:custDataLst>
          </p:nvPr>
        </p:nvGraphicFramePr>
        <p:xfrm>
          <a:off x="2206982" y="2823133"/>
          <a:ext cx="1398729" cy="301998"/>
        </p:xfrm>
        <a:graphic>
          <a:graphicData uri="http://schemas.openxmlformats.org/presentationml/2006/ole">
            <mc:AlternateContent xmlns:mc="http://schemas.openxmlformats.org/markup-compatibility/2006">
              <mc:Choice xmlns:v="urn:schemas-microsoft-com:vml" Requires="v">
                <p:oleObj name="Equation" r:id="rId28" imgW="26822400" imgH="5791200" progId="Equation.DSMT4">
                  <p:embed/>
                </p:oleObj>
              </mc:Choice>
              <mc:Fallback>
                <p:oleObj name="Equation" r:id="rId28" imgW="26822400" imgH="5791200" progId="Equation.DSMT4">
                  <p:embed/>
                  <p:pic>
                    <p:nvPicPr>
                      <p:cNvPr id="0" name="对象 10"/>
                      <p:cNvPicPr/>
                      <p:nvPr/>
                    </p:nvPicPr>
                    <p:blipFill>
                      <a:blip/>
                      <a:stretch>
                        <a:fillRect/>
                      </a:stretch>
                    </p:blipFill>
                    <p:spPr>
                      <a:xfrm>
                        <a:off x="2206982" y="2823133"/>
                        <a:ext cx="1398729" cy="301998"/>
                      </a:xfrm>
                      <a:prstGeom prst="rect">
                        <a:avLst/>
                      </a:prstGeom>
                    </p:spPr>
                  </p:pic>
                </p:oleObj>
              </mc:Fallback>
            </mc:AlternateContent>
          </a:graphicData>
        </a:graphic>
      </p:graphicFrame>
      <p:sp>
        <p:nvSpPr>
          <p:cNvPr id="13" name="文本框 12"/>
          <p:cNvSpPr txBox="1"/>
          <p:nvPr>
            <p:custDataLst>
              <p:tags r:id="rId11"/>
            </p:custDataLst>
          </p:nvPr>
        </p:nvSpPr>
        <p:spPr>
          <a:xfrm>
            <a:off x="6684498" y="1730402"/>
            <a:ext cx="3598986" cy="1569660"/>
          </a:xfrm>
          <a:prstGeom prst="rect">
            <a:avLst/>
          </a:prstGeom>
          <a:noFill/>
        </p:spPr>
        <p:txBody>
          <a:bodyPr wrap="square" rtlCol="0">
            <a:spAutoFit/>
          </a:bodyPr>
          <a:lstStyle/>
          <a:p>
            <a:r>
              <a:rPr lang="en-US" altLang="zh-CN" sz="1600" dirty="0">
                <a:latin typeface="Times New Roman" panose="02020603050405020304" charset="0"/>
                <a:cs typeface="Times New Roman" panose="02020603050405020304" charset="0"/>
              </a:rPr>
              <a:t>Compute the Kalman Gain:</a:t>
            </a:r>
          </a:p>
          <a:p>
            <a:endParaRPr lang="en-US" altLang="zh-CN" sz="1600" dirty="0">
              <a:latin typeface="Times New Roman" panose="02020603050405020304" charset="0"/>
              <a:cs typeface="Times New Roman" panose="02020603050405020304" charset="0"/>
            </a:endParaRPr>
          </a:p>
          <a:p>
            <a:r>
              <a:rPr lang="en-US" altLang="zh-CN" sz="1600" dirty="0">
                <a:latin typeface="Times New Roman" panose="02020603050405020304" charset="0"/>
                <a:cs typeface="Times New Roman" panose="02020603050405020304" charset="0"/>
              </a:rPr>
              <a:t>Update</a:t>
            </a:r>
            <a:r>
              <a:rPr lang="zh-CN" altLang="en-US" sz="1600" dirty="0">
                <a:latin typeface="Times New Roman" panose="02020603050405020304" charset="0"/>
                <a:cs typeface="Times New Roman" panose="02020603050405020304" charset="0"/>
              </a:rPr>
              <a:t> </a:t>
            </a:r>
            <a:r>
              <a:rPr lang="en-US" altLang="zh-CN" sz="1600" dirty="0">
                <a:latin typeface="Times New Roman" panose="02020603050405020304" charset="0"/>
                <a:cs typeface="Times New Roman" panose="02020603050405020304" charset="0"/>
              </a:rPr>
              <a:t>the</a:t>
            </a:r>
            <a:r>
              <a:rPr lang="zh-CN" altLang="en-US" sz="1600" dirty="0">
                <a:latin typeface="Times New Roman" panose="02020603050405020304" charset="0"/>
                <a:cs typeface="Times New Roman" panose="02020603050405020304" charset="0"/>
              </a:rPr>
              <a:t> </a:t>
            </a:r>
            <a:r>
              <a:rPr lang="en-US" altLang="zh-CN" sz="1600" dirty="0">
                <a:latin typeface="Times New Roman" panose="02020603050405020304" charset="0"/>
                <a:cs typeface="Times New Roman" panose="02020603050405020304" charset="0"/>
              </a:rPr>
              <a:t>estimate</a:t>
            </a:r>
            <a:r>
              <a:rPr lang="zh-CN" altLang="en-US" sz="1600" dirty="0">
                <a:latin typeface="Times New Roman" panose="02020603050405020304" charset="0"/>
                <a:cs typeface="Times New Roman" panose="02020603050405020304" charset="0"/>
              </a:rPr>
              <a:t> </a:t>
            </a:r>
            <a:r>
              <a:rPr lang="en-US" altLang="zh-CN" sz="1600" dirty="0">
                <a:latin typeface="Times New Roman" panose="02020603050405020304" charset="0"/>
                <a:cs typeface="Times New Roman" panose="02020603050405020304" charset="0"/>
              </a:rPr>
              <a:t>via</a:t>
            </a:r>
            <a:r>
              <a:rPr lang="zh-CN" altLang="en-US" sz="1600" dirty="0">
                <a:latin typeface="Times New Roman" panose="02020603050405020304" charset="0"/>
                <a:cs typeface="Times New Roman" panose="02020603050405020304" charset="0"/>
              </a:rPr>
              <a:t> </a:t>
            </a:r>
            <a:r>
              <a:rPr lang="en-US" altLang="zh-CN" sz="1600" dirty="0">
                <a:latin typeface="Times New Roman" panose="02020603050405020304" charset="0"/>
                <a:cs typeface="Times New Roman" panose="02020603050405020304" charset="0"/>
              </a:rPr>
              <a:t>measurement:</a:t>
            </a:r>
          </a:p>
          <a:p>
            <a:endParaRPr lang="en-US" altLang="zh-CN" sz="1600" dirty="0">
              <a:latin typeface="Times New Roman" panose="02020603050405020304" charset="0"/>
              <a:cs typeface="Times New Roman" panose="02020603050405020304" charset="0"/>
            </a:endParaRPr>
          </a:p>
          <a:p>
            <a:r>
              <a:rPr lang="en-US" altLang="zh-CN" sz="1600" dirty="0">
                <a:latin typeface="Times New Roman" panose="02020603050405020304" charset="0"/>
                <a:cs typeface="Times New Roman" panose="02020603050405020304" charset="0"/>
              </a:rPr>
              <a:t>Update the error covariance:</a:t>
            </a:r>
          </a:p>
          <a:p>
            <a:endParaRPr lang="zh-CN" altLang="en-US" sz="1600" dirty="0">
              <a:latin typeface="Times New Roman" panose="02020603050405020304" charset="0"/>
              <a:cs typeface="Times New Roman" panose="02020603050405020304" charset="0"/>
            </a:endParaRPr>
          </a:p>
        </p:txBody>
      </p:sp>
      <p:graphicFrame>
        <p:nvGraphicFramePr>
          <p:cNvPr id="14" name="对象 13"/>
          <p:cNvGraphicFramePr>
            <a:graphicFrameLocks noChangeAspect="1"/>
          </p:cNvGraphicFramePr>
          <p:nvPr>
            <p:custDataLst>
              <p:tags r:id="rId12"/>
            </p:custDataLst>
          </p:nvPr>
        </p:nvGraphicFramePr>
        <p:xfrm>
          <a:off x="7583778" y="1969643"/>
          <a:ext cx="1800426" cy="334963"/>
        </p:xfrm>
        <a:graphic>
          <a:graphicData uri="http://schemas.openxmlformats.org/presentationml/2006/ole">
            <mc:AlternateContent xmlns:mc="http://schemas.openxmlformats.org/markup-compatibility/2006">
              <mc:Choice xmlns:v="urn:schemas-microsoft-com:vml" Requires="v">
                <p:oleObj name="Equation" r:id="rId29" imgW="39319200" imgH="7315200" progId="Equation.DSMT4">
                  <p:embed/>
                </p:oleObj>
              </mc:Choice>
              <mc:Fallback>
                <p:oleObj name="Equation" r:id="rId29" imgW="39319200" imgH="7315200" progId="Equation.DSMT4">
                  <p:embed/>
                  <p:pic>
                    <p:nvPicPr>
                      <p:cNvPr id="0" name="对象 12"/>
                      <p:cNvPicPr/>
                      <p:nvPr/>
                    </p:nvPicPr>
                    <p:blipFill>
                      <a:blip/>
                      <a:stretch>
                        <a:fillRect/>
                      </a:stretch>
                    </p:blipFill>
                    <p:spPr>
                      <a:xfrm>
                        <a:off x="7583778" y="1969643"/>
                        <a:ext cx="1800426" cy="334963"/>
                      </a:xfrm>
                      <a:prstGeom prst="rect">
                        <a:avLst/>
                      </a:prstGeom>
                    </p:spPr>
                  </p:pic>
                </p:oleObj>
              </mc:Fallback>
            </mc:AlternateContent>
          </a:graphicData>
        </a:graphic>
      </p:graphicFrame>
      <p:graphicFrame>
        <p:nvGraphicFramePr>
          <p:cNvPr id="16" name="对象 15"/>
          <p:cNvGraphicFramePr>
            <a:graphicFrameLocks noChangeAspect="1"/>
          </p:cNvGraphicFramePr>
          <p:nvPr>
            <p:custDataLst>
              <p:tags r:id="rId13"/>
            </p:custDataLst>
          </p:nvPr>
        </p:nvGraphicFramePr>
        <p:xfrm>
          <a:off x="7560973" y="2510790"/>
          <a:ext cx="1748530" cy="289013"/>
        </p:xfrm>
        <a:graphic>
          <a:graphicData uri="http://schemas.openxmlformats.org/presentationml/2006/ole">
            <mc:AlternateContent xmlns:mc="http://schemas.openxmlformats.org/markup-compatibility/2006">
              <mc:Choice xmlns:v="urn:schemas-microsoft-com:vml" Requires="v">
                <p:oleObj name="Equation" r:id="rId30" imgW="36880800" imgH="6096000" progId="Equation.DSMT4">
                  <p:embed/>
                </p:oleObj>
              </mc:Choice>
              <mc:Fallback>
                <p:oleObj name="Equation" r:id="rId30" imgW="36880800" imgH="6096000" progId="Equation.DSMT4">
                  <p:embed/>
                  <p:pic>
                    <p:nvPicPr>
                      <p:cNvPr id="0" name="对象 13"/>
                      <p:cNvPicPr/>
                      <p:nvPr/>
                    </p:nvPicPr>
                    <p:blipFill>
                      <a:blip/>
                      <a:stretch>
                        <a:fillRect/>
                      </a:stretch>
                    </p:blipFill>
                    <p:spPr>
                      <a:xfrm>
                        <a:off x="7560973" y="2510790"/>
                        <a:ext cx="1748530" cy="289013"/>
                      </a:xfrm>
                      <a:prstGeom prst="rect">
                        <a:avLst/>
                      </a:prstGeom>
                    </p:spPr>
                  </p:pic>
                </p:oleObj>
              </mc:Fallback>
            </mc:AlternateContent>
          </a:graphicData>
        </a:graphic>
      </p:graphicFrame>
      <p:graphicFrame>
        <p:nvGraphicFramePr>
          <p:cNvPr id="18" name="对象 17"/>
          <p:cNvGraphicFramePr>
            <a:graphicFrameLocks noChangeAspect="1"/>
          </p:cNvGraphicFramePr>
          <p:nvPr>
            <p:custDataLst>
              <p:tags r:id="rId14"/>
            </p:custDataLst>
          </p:nvPr>
        </p:nvGraphicFramePr>
        <p:xfrm>
          <a:off x="7737188" y="3019611"/>
          <a:ext cx="1493606" cy="328265"/>
        </p:xfrm>
        <a:graphic>
          <a:graphicData uri="http://schemas.openxmlformats.org/presentationml/2006/ole">
            <mc:AlternateContent xmlns:mc="http://schemas.openxmlformats.org/markup-compatibility/2006">
              <mc:Choice xmlns:v="urn:schemas-microsoft-com:vml" Requires="v">
                <p:oleObj name="Equation" r:id="rId31" imgW="27736800" imgH="6096000" progId="Equation.DSMT4">
                  <p:embed/>
                </p:oleObj>
              </mc:Choice>
              <mc:Fallback>
                <p:oleObj name="Equation" r:id="rId31" imgW="27736800" imgH="6096000" progId="Equation.DSMT4">
                  <p:embed/>
                  <p:pic>
                    <p:nvPicPr>
                      <p:cNvPr id="0" name="对象 14"/>
                      <p:cNvPicPr/>
                      <p:nvPr/>
                    </p:nvPicPr>
                    <p:blipFill>
                      <a:blip/>
                      <a:stretch>
                        <a:fillRect/>
                      </a:stretch>
                    </p:blipFill>
                    <p:spPr>
                      <a:xfrm>
                        <a:off x="7737188" y="3019611"/>
                        <a:ext cx="1493606" cy="328265"/>
                      </a:xfrm>
                      <a:prstGeom prst="rect">
                        <a:avLst/>
                      </a:prstGeom>
                    </p:spPr>
                  </p:pic>
                </p:oleObj>
              </mc:Fallback>
            </mc:AlternateContent>
          </a:graphicData>
        </a:graphic>
      </p:graphicFrame>
      <p:sp>
        <p:nvSpPr>
          <p:cNvPr id="20" name="文本框 19"/>
          <p:cNvSpPr txBox="1"/>
          <p:nvPr>
            <p:custDataLst>
              <p:tags r:id="rId15"/>
            </p:custDataLst>
          </p:nvPr>
        </p:nvSpPr>
        <p:spPr>
          <a:xfrm>
            <a:off x="2091396" y="608532"/>
            <a:ext cx="2710375" cy="369332"/>
          </a:xfrm>
          <a:prstGeom prst="rect">
            <a:avLst/>
          </a:prstGeom>
          <a:noFill/>
        </p:spPr>
        <p:txBody>
          <a:bodyPr wrap="square" rtlCol="0">
            <a:spAutoFit/>
          </a:bodyPr>
          <a:lstStyle/>
          <a:p>
            <a:r>
              <a:rPr lang="en-US" altLang="zh-CN" dirty="0">
                <a:latin typeface="Times New Roman" panose="02020603050405020304" charset="0"/>
                <a:cs typeface="Times New Roman" panose="02020603050405020304" charset="0"/>
              </a:rPr>
              <a:t>Initialize P, R, Q</a:t>
            </a:r>
            <a:endParaRPr lang="zh-CN" altLang="en-US" dirty="0">
              <a:latin typeface="Times New Roman" panose="02020603050405020304" charset="0"/>
              <a:cs typeface="Times New Roman" panose="02020603050405020304" charset="0"/>
            </a:endParaRPr>
          </a:p>
        </p:txBody>
      </p:sp>
      <p:sp>
        <p:nvSpPr>
          <p:cNvPr id="21" name="文本框 20"/>
          <p:cNvSpPr txBox="1"/>
          <p:nvPr>
            <p:custDataLst>
              <p:tags r:id="rId16"/>
            </p:custDataLst>
          </p:nvPr>
        </p:nvSpPr>
        <p:spPr>
          <a:xfrm>
            <a:off x="9469901" y="3429000"/>
            <a:ext cx="2117188" cy="369332"/>
          </a:xfrm>
          <a:prstGeom prst="rect">
            <a:avLst/>
          </a:prstGeom>
          <a:noFill/>
        </p:spPr>
        <p:txBody>
          <a:bodyPr wrap="square" rtlCol="0">
            <a:spAutoFit/>
          </a:bodyPr>
          <a:lstStyle/>
          <a:p>
            <a:r>
              <a:rPr lang="en-US" altLang="zh-CN" dirty="0">
                <a:latin typeface="Times New Roman" panose="02020603050405020304" charset="0"/>
                <a:cs typeface="Times New Roman" panose="02020603050405020304" charset="0"/>
              </a:rPr>
              <a:t>J are the Jacobians</a:t>
            </a:r>
            <a:endParaRPr lang="zh-CN" altLang="en-US" dirty="0">
              <a:latin typeface="Times New Roman" panose="02020603050405020304" charset="0"/>
              <a:cs typeface="Times New Roman" panose="02020603050405020304" charset="0"/>
            </a:endParaRPr>
          </a:p>
        </p:txBody>
      </p:sp>
      <p:cxnSp>
        <p:nvCxnSpPr>
          <p:cNvPr id="22" name="连接符: 曲线 18"/>
          <p:cNvCxnSpPr>
            <a:stCxn id="6" idx="0"/>
            <a:endCxn id="5" idx="0"/>
          </p:cNvCxnSpPr>
          <p:nvPr>
            <p:custDataLst>
              <p:tags r:id="rId17"/>
            </p:custDataLst>
          </p:nvPr>
        </p:nvCxnSpPr>
        <p:spPr>
          <a:xfrm rot="5400000" flipH="1" flipV="1">
            <a:off x="5654064" y="-1476404"/>
            <a:ext cx="53991" cy="5396115"/>
          </a:xfrm>
          <a:prstGeom prst="curvedConnector3">
            <a:avLst>
              <a:gd name="adj1" fmla="val 523404"/>
            </a:avLst>
          </a:prstGeom>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连接符: 曲线 21"/>
          <p:cNvCxnSpPr>
            <a:stCxn id="4" idx="2"/>
            <a:endCxn id="3" idx="2"/>
          </p:cNvCxnSpPr>
          <p:nvPr>
            <p:custDataLst>
              <p:tags r:id="rId18"/>
            </p:custDataLst>
          </p:nvPr>
        </p:nvCxnSpPr>
        <p:spPr>
          <a:xfrm rot="5400000" flipH="1">
            <a:off x="5556244" y="604402"/>
            <a:ext cx="137324" cy="5413233"/>
          </a:xfrm>
          <a:prstGeom prst="curvedConnector3">
            <a:avLst>
              <a:gd name="adj1" fmla="val -166468"/>
            </a:avLst>
          </a:prstGeom>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custDataLst>
              <p:tags r:id="rId19"/>
            </p:custDataLst>
          </p:nvPr>
        </p:nvCxnSpPr>
        <p:spPr>
          <a:xfrm>
            <a:off x="2091396" y="759655"/>
            <a:ext cx="0" cy="4889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custDataLst>
              <p:tags r:id="rId20"/>
            </p:custDataLst>
          </p:nvPr>
        </p:nvSpPr>
        <p:spPr>
          <a:xfrm>
            <a:off x="1160461" y="3822234"/>
            <a:ext cx="4171194" cy="646331"/>
          </a:xfrm>
          <a:prstGeom prst="rect">
            <a:avLst/>
          </a:prstGeom>
          <a:noFill/>
        </p:spPr>
        <p:txBody>
          <a:bodyPr wrap="square" rtlCol="0">
            <a:spAutoFit/>
          </a:bodyPr>
          <a:lstStyle/>
          <a:p>
            <a:r>
              <a:rPr lang="en-US" altLang="zh-CN" dirty="0">
                <a:latin typeface="楷体" panose="02010609060101010101" charset="-122"/>
                <a:ea typeface="楷体" panose="02010609060101010101" charset="-122"/>
                <a:cs typeface="Times New Roman" panose="02020603050405020304" charset="0"/>
                <a:sym typeface="+mn-ea"/>
              </a:rPr>
              <a:t>·</a:t>
            </a:r>
            <a:r>
              <a:rPr lang="en-US" altLang="zh-CN" sz="1800" dirty="0">
                <a:solidFill>
                  <a:srgbClr val="000000"/>
                </a:solidFill>
                <a:effectLst/>
                <a:latin typeface="Times New Roman" panose="02020603050405020304" charset="0"/>
              </a:rPr>
              <a:t>Considering the error-state-measurement, the </a:t>
            </a:r>
            <a:r>
              <a:rPr lang="en-US" altLang="zh-CN" sz="1800" b="1" dirty="0">
                <a:solidFill>
                  <a:srgbClr val="000000"/>
                </a:solidFill>
                <a:effectLst/>
                <a:latin typeface="Times New Roman" panose="02020603050405020304" charset="0"/>
              </a:rPr>
              <a:t>measurement function matrix </a:t>
            </a:r>
            <a:r>
              <a:rPr lang="en-US" altLang="zh-CN" sz="1800" b="1" i="1" dirty="0">
                <a:solidFill>
                  <a:srgbClr val="000000"/>
                </a:solidFill>
                <a:effectLst/>
                <a:latin typeface="Times New Roman" panose="02020603050405020304" charset="0"/>
              </a:rPr>
              <a:t>J</a:t>
            </a:r>
            <a:r>
              <a:rPr lang="en-US" altLang="zh-CN" sz="1800" b="1" dirty="0">
                <a:solidFill>
                  <a:srgbClr val="000000"/>
                </a:solidFill>
                <a:effectLst/>
                <a:latin typeface="Times New Roman" panose="02020603050405020304" charset="0"/>
              </a:rPr>
              <a:t> </a:t>
            </a:r>
            <a:r>
              <a:rPr lang="en-US" altLang="zh-CN" sz="1800" dirty="0">
                <a:solidFill>
                  <a:srgbClr val="000000"/>
                </a:solidFill>
                <a:effectLst/>
                <a:latin typeface="Times New Roman" panose="02020603050405020304" charset="0"/>
              </a:rPr>
              <a:t>is:</a:t>
            </a:r>
            <a:endParaRPr lang="zh-CN" altLang="en-US" dirty="0">
              <a:latin typeface="Times New Roman" panose="02020603050405020304" charset="0"/>
              <a:cs typeface="Times New Roman" panose="02020603050405020304" charset="0"/>
            </a:endParaRPr>
          </a:p>
        </p:txBody>
      </p:sp>
      <p:sp>
        <p:nvSpPr>
          <p:cNvPr id="40" name="文本框 39"/>
          <p:cNvSpPr txBox="1"/>
          <p:nvPr>
            <p:custDataLst>
              <p:tags r:id="rId21"/>
            </p:custDataLst>
          </p:nvPr>
        </p:nvSpPr>
        <p:spPr>
          <a:xfrm>
            <a:off x="5844476" y="3822234"/>
            <a:ext cx="4387425" cy="369332"/>
          </a:xfrm>
          <a:prstGeom prst="rect">
            <a:avLst/>
          </a:prstGeom>
          <a:noFill/>
        </p:spPr>
        <p:txBody>
          <a:bodyPr wrap="square" rtlCol="0">
            <a:spAutoFit/>
          </a:bodyPr>
          <a:lstStyle/>
          <a:p>
            <a:r>
              <a:rPr lang="en-US" altLang="zh-CN" dirty="0">
                <a:latin typeface="楷体" panose="02010609060101010101" charset="-122"/>
                <a:ea typeface="楷体" panose="02010609060101010101" charset="-122"/>
                <a:cs typeface="Times New Roman" panose="02020603050405020304" charset="0"/>
                <a:sym typeface="+mn-ea"/>
              </a:rPr>
              <a:t>·</a:t>
            </a:r>
            <a:r>
              <a:rPr lang="en-US" altLang="zh-CN" sz="1800" dirty="0">
                <a:solidFill>
                  <a:srgbClr val="000000"/>
                </a:solidFill>
                <a:effectLst/>
                <a:latin typeface="Times New Roman" panose="02020603050405020304" charset="0"/>
              </a:rPr>
              <a:t>The </a:t>
            </a:r>
            <a:r>
              <a:rPr lang="en-US" altLang="zh-CN" sz="1800" b="1" dirty="0">
                <a:solidFill>
                  <a:srgbClr val="000000"/>
                </a:solidFill>
                <a:effectLst/>
                <a:latin typeface="Times New Roman" panose="02020603050405020304" charset="0"/>
              </a:rPr>
              <a:t>noise matrix </a:t>
            </a:r>
            <a:r>
              <a:rPr lang="en-US" altLang="zh-CN" sz="1800" b="1" i="1" dirty="0">
                <a:solidFill>
                  <a:srgbClr val="000000"/>
                </a:solidFill>
                <a:effectLst/>
                <a:latin typeface="Times New Roman" panose="02020603050405020304" charset="0"/>
              </a:rPr>
              <a:t>R</a:t>
            </a:r>
            <a:r>
              <a:rPr lang="en-US" altLang="zh-CN" sz="1800" b="1" dirty="0">
                <a:solidFill>
                  <a:srgbClr val="000000"/>
                </a:solidFill>
                <a:effectLst/>
                <a:latin typeface="Times New Roman" panose="02020603050405020304" charset="0"/>
              </a:rPr>
              <a:t> </a:t>
            </a:r>
            <a:r>
              <a:rPr lang="en-US" altLang="zh-CN" sz="1800" dirty="0">
                <a:solidFill>
                  <a:srgbClr val="000000"/>
                </a:solidFill>
                <a:effectLst/>
                <a:latin typeface="Times New Roman" panose="02020603050405020304" charset="0"/>
              </a:rPr>
              <a:t>is:</a:t>
            </a:r>
            <a:endParaRPr lang="zh-CN" altLang="en-US" dirty="0">
              <a:latin typeface="Times New Roman" panose="02020603050405020304" charset="0"/>
              <a:cs typeface="Times New Roman" panose="02020603050405020304" charset="0"/>
            </a:endParaRPr>
          </a:p>
        </p:txBody>
      </p:sp>
      <p:graphicFrame>
        <p:nvGraphicFramePr>
          <p:cNvPr id="24" name="对象 23"/>
          <p:cNvGraphicFramePr>
            <a:graphicFrameLocks noChangeAspect="1"/>
          </p:cNvGraphicFramePr>
          <p:nvPr>
            <p:custDataLst>
              <p:tags r:id="rId22"/>
            </p:custDataLst>
          </p:nvPr>
        </p:nvGraphicFramePr>
        <p:xfrm>
          <a:off x="1114425" y="4540250"/>
          <a:ext cx="3736975" cy="946150"/>
        </p:xfrm>
        <a:graphic>
          <a:graphicData uri="http://schemas.openxmlformats.org/presentationml/2006/ole">
            <mc:AlternateContent xmlns:mc="http://schemas.openxmlformats.org/markup-compatibility/2006">
              <mc:Choice xmlns:v="urn:schemas-microsoft-com:vml" Requires="v">
                <p:oleObj name="Equation" r:id="rId32" imgW="67360800" imgH="17068800" progId="Equation.DSMT4">
                  <p:embed/>
                </p:oleObj>
              </mc:Choice>
              <mc:Fallback>
                <p:oleObj name="Equation" r:id="rId32" imgW="67360800" imgH="17068800" progId="Equation.DSMT4">
                  <p:embed/>
                  <p:pic>
                    <p:nvPicPr>
                      <p:cNvPr id="0" name="图片 23"/>
                      <p:cNvPicPr/>
                      <p:nvPr/>
                    </p:nvPicPr>
                    <p:blipFill>
                      <a:blip/>
                      <a:stretch>
                        <a:fillRect/>
                      </a:stretch>
                    </p:blipFill>
                    <p:spPr>
                      <a:xfrm>
                        <a:off x="1114425" y="4540250"/>
                        <a:ext cx="3736975" cy="946150"/>
                      </a:xfrm>
                      <a:prstGeom prst="rect">
                        <a:avLst/>
                      </a:prstGeom>
                    </p:spPr>
                  </p:pic>
                </p:oleObj>
              </mc:Fallback>
            </mc:AlternateContent>
          </a:graphicData>
        </a:graphic>
      </p:graphicFrame>
      <p:graphicFrame>
        <p:nvGraphicFramePr>
          <p:cNvPr id="26" name="对象 25"/>
          <p:cNvGraphicFramePr>
            <a:graphicFrameLocks noChangeAspect="1"/>
          </p:cNvGraphicFramePr>
          <p:nvPr>
            <p:custDataLst>
              <p:tags r:id="rId23"/>
            </p:custDataLst>
          </p:nvPr>
        </p:nvGraphicFramePr>
        <p:xfrm>
          <a:off x="6399213" y="4411663"/>
          <a:ext cx="3106737" cy="1763712"/>
        </p:xfrm>
        <a:graphic>
          <a:graphicData uri="http://schemas.openxmlformats.org/presentationml/2006/ole">
            <mc:AlternateContent xmlns:mc="http://schemas.openxmlformats.org/markup-compatibility/2006">
              <mc:Choice xmlns:v="urn:schemas-microsoft-com:vml" Requires="v">
                <p:oleObj name="Equation" r:id="rId33" imgW="59131200" imgH="33528000" progId="Equation.DSMT4">
                  <p:embed/>
                </p:oleObj>
              </mc:Choice>
              <mc:Fallback>
                <p:oleObj name="Equation" r:id="rId33" imgW="59131200" imgH="33528000" progId="Equation.DSMT4">
                  <p:embed/>
                  <p:pic>
                    <p:nvPicPr>
                      <p:cNvPr id="0" name="图片 25"/>
                      <p:cNvPicPr/>
                      <p:nvPr/>
                    </p:nvPicPr>
                    <p:blipFill>
                      <a:blip/>
                      <a:stretch>
                        <a:fillRect/>
                      </a:stretch>
                    </p:blipFill>
                    <p:spPr>
                      <a:xfrm>
                        <a:off x="6399213" y="4411663"/>
                        <a:ext cx="3106737" cy="1763712"/>
                      </a:xfrm>
                      <a:prstGeom prst="rect">
                        <a:avLst/>
                      </a:prstGeom>
                    </p:spPr>
                  </p:pic>
                </p:oleObj>
              </mc:Fallback>
            </mc:AlternateContent>
          </a:graphicData>
        </a:graphic>
      </p:graphicFrame>
      <p:sp>
        <p:nvSpPr>
          <p:cNvPr id="29" name="文本框 28"/>
          <p:cNvSpPr txBox="1"/>
          <p:nvPr>
            <p:custDataLst>
              <p:tags r:id="rId24"/>
            </p:custDataLst>
          </p:nvPr>
        </p:nvSpPr>
        <p:spPr>
          <a:xfrm>
            <a:off x="0" y="0"/>
            <a:ext cx="3029585"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Methodology - Kalman Filter</a:t>
            </a:r>
            <a:endParaRPr lang="zh-CN" altLang="en-US" dirty="0">
              <a:solidFill>
                <a:schemeClr val="bg1"/>
              </a:solidFill>
              <a:latin typeface="Times New Roman" panose="02020603050405020304" charset="0"/>
              <a:cs typeface="Times New Roman" panose="02020603050405020304" charset="0"/>
            </a:endParaRPr>
          </a:p>
        </p:txBody>
      </p:sp>
      <p:sp>
        <p:nvSpPr>
          <p:cNvPr id="30" name="文本框 29"/>
          <p:cNvSpPr txBox="1"/>
          <p:nvPr>
            <p:custDataLst>
              <p:tags r:id="rId25"/>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文本框 64"/>
          <p:cNvSpPr txBox="1"/>
          <p:nvPr>
            <p:custDataLst>
              <p:tags r:id="rId2"/>
            </p:custDataLst>
          </p:nvPr>
        </p:nvSpPr>
        <p:spPr>
          <a:xfrm>
            <a:off x="6684498" y="2755509"/>
            <a:ext cx="3598986" cy="1569660"/>
          </a:xfrm>
          <a:prstGeom prst="rect">
            <a:avLst/>
          </a:prstGeom>
          <a:noFill/>
        </p:spPr>
        <p:txBody>
          <a:bodyPr wrap="square" rtlCol="0">
            <a:spAutoFit/>
          </a:bodyPr>
          <a:lstStyle/>
          <a:p>
            <a:r>
              <a:rPr lang="en-US" altLang="zh-CN" sz="1600" dirty="0">
                <a:latin typeface="Times New Roman" panose="02020603050405020304" charset="0"/>
                <a:cs typeface="Times New Roman" panose="02020603050405020304" charset="0"/>
              </a:rPr>
              <a:t>Compute the Kalman Gain:</a:t>
            </a:r>
          </a:p>
          <a:p>
            <a:endParaRPr lang="en-US" altLang="zh-CN" sz="1600" dirty="0">
              <a:latin typeface="Times New Roman" panose="02020603050405020304" charset="0"/>
              <a:cs typeface="Times New Roman" panose="02020603050405020304" charset="0"/>
            </a:endParaRPr>
          </a:p>
          <a:p>
            <a:r>
              <a:rPr lang="en-US" altLang="zh-CN" sz="1600" dirty="0">
                <a:latin typeface="Times New Roman" panose="02020603050405020304" charset="0"/>
                <a:cs typeface="Times New Roman" panose="02020603050405020304" charset="0"/>
              </a:rPr>
              <a:t>Update</a:t>
            </a:r>
            <a:r>
              <a:rPr lang="zh-CN" altLang="en-US" sz="1600" dirty="0">
                <a:latin typeface="Times New Roman" panose="02020603050405020304" charset="0"/>
                <a:cs typeface="Times New Roman" panose="02020603050405020304" charset="0"/>
              </a:rPr>
              <a:t> </a:t>
            </a:r>
            <a:r>
              <a:rPr lang="en-US" altLang="zh-CN" sz="1600" dirty="0">
                <a:latin typeface="Times New Roman" panose="02020603050405020304" charset="0"/>
                <a:cs typeface="Times New Roman" panose="02020603050405020304" charset="0"/>
              </a:rPr>
              <a:t>the</a:t>
            </a:r>
            <a:r>
              <a:rPr lang="zh-CN" altLang="en-US" sz="1600" dirty="0">
                <a:latin typeface="Times New Roman" panose="02020603050405020304" charset="0"/>
                <a:cs typeface="Times New Roman" panose="02020603050405020304" charset="0"/>
              </a:rPr>
              <a:t> </a:t>
            </a:r>
            <a:r>
              <a:rPr lang="en-US" altLang="zh-CN" sz="1600" dirty="0">
                <a:latin typeface="Times New Roman" panose="02020603050405020304" charset="0"/>
                <a:cs typeface="Times New Roman" panose="02020603050405020304" charset="0"/>
              </a:rPr>
              <a:t>estimate</a:t>
            </a:r>
            <a:r>
              <a:rPr lang="zh-CN" altLang="en-US" sz="1600" dirty="0">
                <a:latin typeface="Times New Roman" panose="02020603050405020304" charset="0"/>
                <a:cs typeface="Times New Roman" panose="02020603050405020304" charset="0"/>
              </a:rPr>
              <a:t> </a:t>
            </a:r>
            <a:r>
              <a:rPr lang="en-US" altLang="zh-CN" sz="1600" dirty="0">
                <a:latin typeface="Times New Roman" panose="02020603050405020304" charset="0"/>
                <a:cs typeface="Times New Roman" panose="02020603050405020304" charset="0"/>
              </a:rPr>
              <a:t>via</a:t>
            </a:r>
            <a:r>
              <a:rPr lang="zh-CN" altLang="en-US" sz="1600" dirty="0">
                <a:latin typeface="Times New Roman" panose="02020603050405020304" charset="0"/>
                <a:cs typeface="Times New Roman" panose="02020603050405020304" charset="0"/>
              </a:rPr>
              <a:t> </a:t>
            </a:r>
            <a:r>
              <a:rPr lang="en-US" altLang="zh-CN" sz="1600" dirty="0">
                <a:latin typeface="Times New Roman" panose="02020603050405020304" charset="0"/>
                <a:cs typeface="Times New Roman" panose="02020603050405020304" charset="0"/>
              </a:rPr>
              <a:t>measurement:</a:t>
            </a:r>
          </a:p>
          <a:p>
            <a:endParaRPr lang="en-US" altLang="zh-CN" sz="1600" dirty="0">
              <a:latin typeface="Times New Roman" panose="02020603050405020304" charset="0"/>
              <a:cs typeface="Times New Roman" panose="02020603050405020304" charset="0"/>
            </a:endParaRPr>
          </a:p>
          <a:p>
            <a:r>
              <a:rPr lang="en-US" altLang="zh-CN" sz="1600" dirty="0">
                <a:latin typeface="Times New Roman" panose="02020603050405020304" charset="0"/>
                <a:cs typeface="Times New Roman" panose="02020603050405020304" charset="0"/>
              </a:rPr>
              <a:t>Update the error covariance:</a:t>
            </a:r>
          </a:p>
          <a:p>
            <a:endParaRPr lang="zh-CN" altLang="en-US" sz="1600" dirty="0">
              <a:latin typeface="Times New Roman" panose="02020603050405020304" charset="0"/>
              <a:cs typeface="Times New Roman" panose="02020603050405020304" charset="0"/>
            </a:endParaRPr>
          </a:p>
        </p:txBody>
      </p:sp>
      <p:graphicFrame>
        <p:nvGraphicFramePr>
          <p:cNvPr id="42" name="对象 41"/>
          <p:cNvGraphicFramePr>
            <a:graphicFrameLocks noChangeAspect="1"/>
          </p:cNvGraphicFramePr>
          <p:nvPr>
            <p:custDataLst>
              <p:tags r:id="rId3"/>
            </p:custDataLst>
          </p:nvPr>
        </p:nvGraphicFramePr>
        <p:xfrm>
          <a:off x="2160661" y="3181724"/>
          <a:ext cx="1279896" cy="301998"/>
        </p:xfrm>
        <a:graphic>
          <a:graphicData uri="http://schemas.openxmlformats.org/presentationml/2006/ole">
            <mc:AlternateContent xmlns:mc="http://schemas.openxmlformats.org/markup-compatibility/2006">
              <mc:Choice xmlns:v="urn:schemas-microsoft-com:vml" Requires="v">
                <p:oleObj name="Equation" r:id="rId34" imgW="27127200" imgH="6400800" progId="Equation.DSMT4">
                  <p:embed/>
                </p:oleObj>
              </mc:Choice>
              <mc:Fallback>
                <p:oleObj name="Equation" r:id="rId34" imgW="27127200" imgH="6400800" progId="Equation.DSMT4">
                  <p:embed/>
                  <p:pic>
                    <p:nvPicPr>
                      <p:cNvPr id="0" name="图片 1"/>
                      <p:cNvPicPr/>
                      <p:nvPr/>
                    </p:nvPicPr>
                    <p:blipFill>
                      <a:blip/>
                      <a:stretch>
                        <a:fillRect/>
                      </a:stretch>
                    </p:blipFill>
                    <p:spPr>
                      <a:xfrm>
                        <a:off x="2160661" y="3181724"/>
                        <a:ext cx="1279896" cy="301998"/>
                      </a:xfrm>
                      <a:prstGeom prst="rect">
                        <a:avLst/>
                      </a:prstGeom>
                    </p:spPr>
                  </p:pic>
                </p:oleObj>
              </mc:Fallback>
            </mc:AlternateContent>
          </a:graphicData>
        </a:graphic>
      </p:graphicFrame>
      <p:graphicFrame>
        <p:nvGraphicFramePr>
          <p:cNvPr id="43" name="对象 42"/>
          <p:cNvGraphicFramePr>
            <a:graphicFrameLocks noChangeAspect="1"/>
          </p:cNvGraphicFramePr>
          <p:nvPr>
            <p:custDataLst>
              <p:tags r:id="rId4"/>
            </p:custDataLst>
          </p:nvPr>
        </p:nvGraphicFramePr>
        <p:xfrm>
          <a:off x="2091396" y="3831951"/>
          <a:ext cx="1946033" cy="313876"/>
        </p:xfrm>
        <a:graphic>
          <a:graphicData uri="http://schemas.openxmlformats.org/presentationml/2006/ole">
            <mc:AlternateContent xmlns:mc="http://schemas.openxmlformats.org/markup-compatibility/2006">
              <mc:Choice xmlns:v="urn:schemas-microsoft-com:vml" Requires="v">
                <p:oleObj name="Equation" r:id="rId35" imgW="37795200" imgH="6096000" progId="Equation.DSMT4">
                  <p:embed/>
                </p:oleObj>
              </mc:Choice>
              <mc:Fallback>
                <p:oleObj name="Equation" r:id="rId35" imgW="37795200" imgH="6096000" progId="Equation.DSMT4">
                  <p:embed/>
                  <p:pic>
                    <p:nvPicPr>
                      <p:cNvPr id="0" name="图片 2"/>
                      <p:cNvPicPr/>
                      <p:nvPr/>
                    </p:nvPicPr>
                    <p:blipFill>
                      <a:blip/>
                      <a:stretch>
                        <a:fillRect/>
                      </a:stretch>
                    </p:blipFill>
                    <p:spPr>
                      <a:xfrm>
                        <a:off x="2091396" y="3831951"/>
                        <a:ext cx="1946033" cy="313876"/>
                      </a:xfrm>
                      <a:prstGeom prst="rect">
                        <a:avLst/>
                      </a:prstGeom>
                    </p:spPr>
                  </p:pic>
                </p:oleObj>
              </mc:Fallback>
            </mc:AlternateContent>
          </a:graphicData>
        </a:graphic>
      </p:graphicFrame>
      <p:graphicFrame>
        <p:nvGraphicFramePr>
          <p:cNvPr id="44" name="对象 43"/>
          <p:cNvGraphicFramePr>
            <a:graphicFrameLocks noChangeAspect="1"/>
          </p:cNvGraphicFramePr>
          <p:nvPr>
            <p:custDataLst>
              <p:tags r:id="rId5"/>
            </p:custDataLst>
          </p:nvPr>
        </p:nvGraphicFramePr>
        <p:xfrm>
          <a:off x="7320667" y="3018450"/>
          <a:ext cx="2357905" cy="330934"/>
        </p:xfrm>
        <a:graphic>
          <a:graphicData uri="http://schemas.openxmlformats.org/presentationml/2006/ole">
            <mc:AlternateContent xmlns:mc="http://schemas.openxmlformats.org/markup-compatibility/2006">
              <mc:Choice xmlns:v="urn:schemas-microsoft-com:vml" Requires="v">
                <p:oleObj name="Equation" r:id="rId36" imgW="52120800" imgH="7315200" progId="Equation.DSMT4">
                  <p:embed/>
                </p:oleObj>
              </mc:Choice>
              <mc:Fallback>
                <p:oleObj name="Equation" r:id="rId36" imgW="52120800" imgH="7315200" progId="Equation.DSMT4">
                  <p:embed/>
                  <p:pic>
                    <p:nvPicPr>
                      <p:cNvPr id="0" name="图片 3"/>
                      <p:cNvPicPr/>
                      <p:nvPr/>
                    </p:nvPicPr>
                    <p:blipFill>
                      <a:blip/>
                      <a:stretch>
                        <a:fillRect/>
                      </a:stretch>
                    </p:blipFill>
                    <p:spPr>
                      <a:xfrm>
                        <a:off x="7320667" y="3018450"/>
                        <a:ext cx="2357905" cy="330934"/>
                      </a:xfrm>
                      <a:prstGeom prst="rect">
                        <a:avLst/>
                      </a:prstGeom>
                    </p:spPr>
                  </p:pic>
                </p:oleObj>
              </mc:Fallback>
            </mc:AlternateContent>
          </a:graphicData>
        </a:graphic>
      </p:graphicFrame>
      <p:graphicFrame>
        <p:nvGraphicFramePr>
          <p:cNvPr id="47" name="对象 46"/>
          <p:cNvGraphicFramePr>
            <a:graphicFrameLocks noChangeAspect="1"/>
          </p:cNvGraphicFramePr>
          <p:nvPr>
            <p:custDataLst>
              <p:tags r:id="rId6"/>
            </p:custDataLst>
          </p:nvPr>
        </p:nvGraphicFramePr>
        <p:xfrm>
          <a:off x="7343071" y="3531213"/>
          <a:ext cx="2374234" cy="378712"/>
        </p:xfrm>
        <a:graphic>
          <a:graphicData uri="http://schemas.openxmlformats.org/presentationml/2006/ole">
            <mc:AlternateContent xmlns:mc="http://schemas.openxmlformats.org/markup-compatibility/2006">
              <mc:Choice xmlns:v="urn:schemas-microsoft-com:vml" Requires="v">
                <p:oleObj name="Equation" r:id="rId37" imgW="49682400" imgH="7924800" progId="Equation.DSMT4">
                  <p:embed/>
                </p:oleObj>
              </mc:Choice>
              <mc:Fallback>
                <p:oleObj name="Equation" r:id="rId37" imgW="49682400" imgH="7924800" progId="Equation.DSMT4">
                  <p:embed/>
                  <p:pic>
                    <p:nvPicPr>
                      <p:cNvPr id="0" name="图片 4"/>
                      <p:cNvPicPr/>
                      <p:nvPr/>
                    </p:nvPicPr>
                    <p:blipFill>
                      <a:blip/>
                      <a:stretch>
                        <a:fillRect/>
                      </a:stretch>
                    </p:blipFill>
                    <p:spPr>
                      <a:xfrm>
                        <a:off x="7343071" y="3531213"/>
                        <a:ext cx="2374234" cy="378712"/>
                      </a:xfrm>
                      <a:prstGeom prst="rect">
                        <a:avLst/>
                      </a:prstGeom>
                    </p:spPr>
                  </p:pic>
                </p:oleObj>
              </mc:Fallback>
            </mc:AlternateContent>
          </a:graphicData>
        </a:graphic>
      </p:graphicFrame>
      <p:graphicFrame>
        <p:nvGraphicFramePr>
          <p:cNvPr id="48" name="对象 47"/>
          <p:cNvGraphicFramePr>
            <a:graphicFrameLocks noChangeAspect="1"/>
          </p:cNvGraphicFramePr>
          <p:nvPr>
            <p:custDataLst>
              <p:tags r:id="rId7"/>
            </p:custDataLst>
          </p:nvPr>
        </p:nvGraphicFramePr>
        <p:xfrm>
          <a:off x="7061981" y="4029539"/>
          <a:ext cx="2842570" cy="319064"/>
        </p:xfrm>
        <a:graphic>
          <a:graphicData uri="http://schemas.openxmlformats.org/presentationml/2006/ole">
            <mc:AlternateContent xmlns:mc="http://schemas.openxmlformats.org/markup-compatibility/2006">
              <mc:Choice xmlns:v="urn:schemas-microsoft-com:vml" Requires="v">
                <p:oleObj name="Equation" r:id="rId38" imgW="59740800" imgH="6705600" progId="Equation.DSMT4">
                  <p:embed/>
                </p:oleObj>
              </mc:Choice>
              <mc:Fallback>
                <p:oleObj name="Equation" r:id="rId38" imgW="59740800" imgH="6705600" progId="Equation.DSMT4">
                  <p:embed/>
                  <p:pic>
                    <p:nvPicPr>
                      <p:cNvPr id="0" name="图片 5"/>
                      <p:cNvPicPr/>
                      <p:nvPr/>
                    </p:nvPicPr>
                    <p:blipFill>
                      <a:blip/>
                      <a:stretch>
                        <a:fillRect/>
                      </a:stretch>
                    </p:blipFill>
                    <p:spPr>
                      <a:xfrm>
                        <a:off x="7061981" y="4029539"/>
                        <a:ext cx="2842570" cy="319064"/>
                      </a:xfrm>
                      <a:prstGeom prst="rect">
                        <a:avLst/>
                      </a:prstGeom>
                    </p:spPr>
                  </p:pic>
                </p:oleObj>
              </mc:Fallback>
            </mc:AlternateContent>
          </a:graphicData>
        </a:graphic>
      </p:graphicFrame>
      <p:sp>
        <p:nvSpPr>
          <p:cNvPr id="49" name="矩形: 圆角 48"/>
          <p:cNvSpPr/>
          <p:nvPr>
            <p:custDataLst>
              <p:tags r:id="rId8"/>
            </p:custDataLst>
          </p:nvPr>
        </p:nvSpPr>
        <p:spPr>
          <a:xfrm>
            <a:off x="1311592" y="2550420"/>
            <a:ext cx="3213393" cy="1717043"/>
          </a:xfrm>
          <a:prstGeom prst="round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圆角 49"/>
          <p:cNvSpPr/>
          <p:nvPr>
            <p:custDataLst>
              <p:tags r:id="rId9"/>
            </p:custDataLst>
          </p:nvPr>
        </p:nvSpPr>
        <p:spPr>
          <a:xfrm>
            <a:off x="6578991" y="2496429"/>
            <a:ext cx="3505061" cy="2022155"/>
          </a:xfrm>
          <a:prstGeom prst="roundRect">
            <a:avLst/>
          </a:pr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圆角 50"/>
          <p:cNvSpPr/>
          <p:nvPr>
            <p:custDataLst>
              <p:tags r:id="rId10"/>
            </p:custDataLst>
          </p:nvPr>
        </p:nvSpPr>
        <p:spPr>
          <a:xfrm>
            <a:off x="7015088" y="2219764"/>
            <a:ext cx="2728057" cy="512311"/>
          </a:xfrm>
          <a:prstGeom prst="roundRect">
            <a:avLst/>
          </a:prstGeom>
          <a:solidFill>
            <a:schemeClr val="accent1">
              <a:lumMod val="75000"/>
            </a:schemeClr>
          </a:solid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圆角 51"/>
          <p:cNvSpPr/>
          <p:nvPr>
            <p:custDataLst>
              <p:tags r:id="rId11"/>
            </p:custDataLst>
          </p:nvPr>
        </p:nvSpPr>
        <p:spPr>
          <a:xfrm>
            <a:off x="1707350" y="2273755"/>
            <a:ext cx="2551304" cy="508717"/>
          </a:xfrm>
          <a:prstGeom prst="roundRect">
            <a:avLst/>
          </a:prstGeom>
          <a:solidFill>
            <a:schemeClr val="accent1">
              <a:lumMod val="75000"/>
            </a:schemeClr>
          </a:solid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custDataLst>
              <p:tags r:id="rId12"/>
            </p:custDataLst>
          </p:nvPr>
        </p:nvSpPr>
        <p:spPr>
          <a:xfrm>
            <a:off x="1975771" y="2328023"/>
            <a:ext cx="1838590" cy="369332"/>
          </a:xfrm>
          <a:prstGeom prst="rect">
            <a:avLst/>
          </a:prstGeom>
          <a:noFill/>
        </p:spPr>
        <p:txBody>
          <a:bodyPr wrap="square" rtlCol="0">
            <a:spAutoFit/>
          </a:bodyPr>
          <a:lstStyle/>
          <a:p>
            <a:pPr algn="ctr"/>
            <a:r>
              <a:rPr lang="en-US" altLang="zh-CN" dirty="0">
                <a:solidFill>
                  <a:schemeClr val="bg1"/>
                </a:solidFill>
                <a:latin typeface="Times New Roman" panose="02020603050405020304" charset="0"/>
                <a:cs typeface="Times New Roman" panose="02020603050405020304" charset="0"/>
              </a:rPr>
              <a:t>PREDICTION</a:t>
            </a:r>
            <a:endParaRPr lang="zh-CN" altLang="en-US" dirty="0">
              <a:solidFill>
                <a:schemeClr val="bg1"/>
              </a:solidFill>
              <a:latin typeface="Times New Roman" panose="02020603050405020304" charset="0"/>
              <a:cs typeface="Times New Roman" panose="02020603050405020304" charset="0"/>
            </a:endParaRPr>
          </a:p>
        </p:txBody>
      </p:sp>
      <p:sp>
        <p:nvSpPr>
          <p:cNvPr id="54" name="文本框 53"/>
          <p:cNvSpPr txBox="1"/>
          <p:nvPr>
            <p:custDataLst>
              <p:tags r:id="rId13"/>
            </p:custDataLst>
          </p:nvPr>
        </p:nvSpPr>
        <p:spPr>
          <a:xfrm>
            <a:off x="7343071" y="2289414"/>
            <a:ext cx="1985329" cy="369332"/>
          </a:xfrm>
          <a:prstGeom prst="rect">
            <a:avLst/>
          </a:prstGeom>
          <a:noFill/>
        </p:spPr>
        <p:txBody>
          <a:bodyPr wrap="square" rtlCol="0">
            <a:spAutoFit/>
          </a:bodyPr>
          <a:lstStyle/>
          <a:p>
            <a:pPr algn="ctr"/>
            <a:r>
              <a:rPr lang="en-US" altLang="zh-CN" dirty="0">
                <a:solidFill>
                  <a:schemeClr val="bg1"/>
                </a:solidFill>
                <a:latin typeface="Times New Roman" panose="02020603050405020304" charset="0"/>
                <a:cs typeface="Times New Roman" panose="02020603050405020304" charset="0"/>
              </a:rPr>
              <a:t>CORRECTION</a:t>
            </a:r>
            <a:endParaRPr lang="zh-CN" altLang="en-US" dirty="0">
              <a:solidFill>
                <a:schemeClr val="bg1"/>
              </a:solidFill>
              <a:latin typeface="Times New Roman" panose="02020603050405020304" charset="0"/>
              <a:cs typeface="Times New Roman" panose="02020603050405020304" charset="0"/>
            </a:endParaRPr>
          </a:p>
        </p:txBody>
      </p:sp>
      <p:sp>
        <p:nvSpPr>
          <p:cNvPr id="55" name="文本框 54"/>
          <p:cNvSpPr txBox="1"/>
          <p:nvPr>
            <p:custDataLst>
              <p:tags r:id="rId14"/>
            </p:custDataLst>
          </p:nvPr>
        </p:nvSpPr>
        <p:spPr>
          <a:xfrm>
            <a:off x="1371478" y="2866334"/>
            <a:ext cx="2997188" cy="1200329"/>
          </a:xfrm>
          <a:prstGeom prst="rect">
            <a:avLst/>
          </a:prstGeom>
          <a:noFill/>
        </p:spPr>
        <p:txBody>
          <a:bodyPr wrap="square" rtlCol="0">
            <a:spAutoFit/>
          </a:bodyPr>
          <a:lstStyle/>
          <a:p>
            <a:r>
              <a:rPr lang="en-US" altLang="zh-CN" dirty="0">
                <a:latin typeface="Times New Roman" panose="02020603050405020304" charset="0"/>
                <a:cs typeface="Times New Roman" panose="02020603050405020304" charset="0"/>
              </a:rPr>
              <a:t>Project the state ahead:</a:t>
            </a:r>
          </a:p>
          <a:p>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Project the error covariance ahead:</a:t>
            </a:r>
            <a:endParaRPr lang="zh-CN" altLang="en-US" dirty="0">
              <a:latin typeface="Times New Roman" panose="02020603050405020304" charset="0"/>
              <a:cs typeface="Times New Roman" panose="02020603050405020304" charset="0"/>
            </a:endParaRPr>
          </a:p>
        </p:txBody>
      </p:sp>
      <p:sp>
        <p:nvSpPr>
          <p:cNvPr id="61" name="文本框 60"/>
          <p:cNvSpPr txBox="1"/>
          <p:nvPr>
            <p:custDataLst>
              <p:tags r:id="rId15"/>
            </p:custDataLst>
          </p:nvPr>
        </p:nvSpPr>
        <p:spPr>
          <a:xfrm>
            <a:off x="2091396" y="1633639"/>
            <a:ext cx="2710375" cy="369332"/>
          </a:xfrm>
          <a:prstGeom prst="rect">
            <a:avLst/>
          </a:prstGeom>
          <a:noFill/>
        </p:spPr>
        <p:txBody>
          <a:bodyPr wrap="square" rtlCol="0">
            <a:spAutoFit/>
          </a:bodyPr>
          <a:lstStyle/>
          <a:p>
            <a:r>
              <a:rPr lang="en-US" altLang="zh-CN" dirty="0">
                <a:latin typeface="Times New Roman" panose="02020603050405020304" charset="0"/>
                <a:cs typeface="Times New Roman" panose="02020603050405020304" charset="0"/>
              </a:rPr>
              <a:t>Initialize P, R, Q</a:t>
            </a:r>
            <a:endParaRPr lang="zh-CN" altLang="en-US" dirty="0">
              <a:latin typeface="Times New Roman" panose="02020603050405020304" charset="0"/>
              <a:cs typeface="Times New Roman" panose="02020603050405020304" charset="0"/>
            </a:endParaRPr>
          </a:p>
        </p:txBody>
      </p:sp>
      <p:cxnSp>
        <p:nvCxnSpPr>
          <p:cNvPr id="62" name="连接符: 曲线 61"/>
          <p:cNvCxnSpPr>
            <a:stCxn id="52" idx="0"/>
            <a:endCxn id="51" idx="0"/>
          </p:cNvCxnSpPr>
          <p:nvPr>
            <p:custDataLst>
              <p:tags r:id="rId16"/>
            </p:custDataLst>
          </p:nvPr>
        </p:nvCxnSpPr>
        <p:spPr>
          <a:xfrm rot="5400000" flipH="1" flipV="1">
            <a:off x="5654064" y="-451297"/>
            <a:ext cx="53991" cy="5396115"/>
          </a:xfrm>
          <a:prstGeom prst="curvedConnector3">
            <a:avLst>
              <a:gd name="adj1" fmla="val 523404"/>
            </a:avLst>
          </a:prstGeom>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连接符: 曲线 62"/>
          <p:cNvCxnSpPr>
            <a:stCxn id="50" idx="2"/>
            <a:endCxn id="49" idx="2"/>
          </p:cNvCxnSpPr>
          <p:nvPr>
            <p:custDataLst>
              <p:tags r:id="rId17"/>
            </p:custDataLst>
          </p:nvPr>
        </p:nvCxnSpPr>
        <p:spPr>
          <a:xfrm rot="5400000" flipH="1">
            <a:off x="5499345" y="1686408"/>
            <a:ext cx="251121" cy="5413233"/>
          </a:xfrm>
          <a:prstGeom prst="curvedConnector3">
            <a:avLst>
              <a:gd name="adj1" fmla="val -91032"/>
            </a:avLst>
          </a:prstGeom>
          <a:ln w="28575">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custDataLst>
              <p:tags r:id="rId18"/>
            </p:custDataLst>
          </p:nvPr>
        </p:nvCxnSpPr>
        <p:spPr>
          <a:xfrm>
            <a:off x="2091396" y="1784762"/>
            <a:ext cx="0" cy="4889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68" name="对象 67"/>
          <p:cNvGraphicFramePr>
            <a:graphicFrameLocks noChangeAspect="1"/>
          </p:cNvGraphicFramePr>
          <p:nvPr>
            <p:custDataLst>
              <p:tags r:id="rId19"/>
            </p:custDataLst>
          </p:nvPr>
        </p:nvGraphicFramePr>
        <p:xfrm>
          <a:off x="766961" y="4825995"/>
          <a:ext cx="5047081" cy="1435176"/>
        </p:xfrm>
        <a:graphic>
          <a:graphicData uri="http://schemas.openxmlformats.org/presentationml/2006/ole">
            <mc:AlternateContent xmlns:mc="http://schemas.openxmlformats.org/markup-compatibility/2006">
              <mc:Choice xmlns:v="urn:schemas-microsoft-com:vml" Requires="v">
                <p:oleObj name="Equation" r:id="rId39" imgW="5684520" imgH="1616710" progId="Equation.DSMT4">
                  <p:embed/>
                </p:oleObj>
              </mc:Choice>
              <mc:Fallback>
                <p:oleObj name="Equation" r:id="rId39" imgW="5684520" imgH="1616710" progId="Equation.DSMT4">
                  <p:embed/>
                  <p:pic>
                    <p:nvPicPr>
                      <p:cNvPr id="0" name="图片 6"/>
                      <p:cNvPicPr/>
                      <p:nvPr/>
                    </p:nvPicPr>
                    <p:blipFill>
                      <a:blip/>
                      <a:stretch>
                        <a:fillRect/>
                      </a:stretch>
                    </p:blipFill>
                    <p:spPr>
                      <a:xfrm>
                        <a:off x="766961" y="4825995"/>
                        <a:ext cx="5047081" cy="1435176"/>
                      </a:xfrm>
                      <a:prstGeom prst="rect">
                        <a:avLst/>
                      </a:prstGeom>
                    </p:spPr>
                  </p:pic>
                </p:oleObj>
              </mc:Fallback>
            </mc:AlternateContent>
          </a:graphicData>
        </a:graphic>
      </p:graphicFrame>
      <p:graphicFrame>
        <p:nvGraphicFramePr>
          <p:cNvPr id="69" name="对象 68"/>
          <p:cNvGraphicFramePr>
            <a:graphicFrameLocks noChangeAspect="1"/>
          </p:cNvGraphicFramePr>
          <p:nvPr>
            <p:custDataLst>
              <p:tags r:id="rId20"/>
            </p:custDataLst>
          </p:nvPr>
        </p:nvGraphicFramePr>
        <p:xfrm>
          <a:off x="10216229" y="2550420"/>
          <a:ext cx="1131142" cy="559667"/>
        </p:xfrm>
        <a:graphic>
          <a:graphicData uri="http://schemas.openxmlformats.org/presentationml/2006/ole">
            <mc:AlternateContent xmlns:mc="http://schemas.openxmlformats.org/markup-compatibility/2006">
              <mc:Choice xmlns:v="urn:schemas-microsoft-com:vml" Requires="v">
                <p:oleObj name="Equation" r:id="rId40" imgW="1522730" imgH="754380" progId="Equation.DSMT4">
                  <p:embed/>
                </p:oleObj>
              </mc:Choice>
              <mc:Fallback>
                <p:oleObj name="Equation" r:id="rId40" imgW="1522730" imgH="754380" progId="Equation.DSMT4">
                  <p:embed/>
                  <p:pic>
                    <p:nvPicPr>
                      <p:cNvPr id="0" name="图片 7"/>
                      <p:cNvPicPr/>
                      <p:nvPr/>
                    </p:nvPicPr>
                    <p:blipFill>
                      <a:blip/>
                      <a:stretch>
                        <a:fillRect/>
                      </a:stretch>
                    </p:blipFill>
                    <p:spPr>
                      <a:xfrm>
                        <a:off x="10216229" y="2550420"/>
                        <a:ext cx="1131142" cy="559667"/>
                      </a:xfrm>
                      <a:prstGeom prst="rect">
                        <a:avLst/>
                      </a:prstGeom>
                    </p:spPr>
                  </p:pic>
                </p:oleObj>
              </mc:Fallback>
            </mc:AlternateContent>
          </a:graphicData>
        </a:graphic>
      </p:graphicFrame>
      <p:graphicFrame>
        <p:nvGraphicFramePr>
          <p:cNvPr id="70" name="对象 69"/>
          <p:cNvGraphicFramePr>
            <a:graphicFrameLocks noChangeAspect="1"/>
          </p:cNvGraphicFramePr>
          <p:nvPr>
            <p:custDataLst>
              <p:tags r:id="rId21"/>
            </p:custDataLst>
          </p:nvPr>
        </p:nvGraphicFramePr>
        <p:xfrm>
          <a:off x="8829114" y="4752538"/>
          <a:ext cx="2082727" cy="571506"/>
        </p:xfrm>
        <a:graphic>
          <a:graphicData uri="http://schemas.openxmlformats.org/presentationml/2006/ole">
            <mc:AlternateContent xmlns:mc="http://schemas.openxmlformats.org/markup-compatibility/2006">
              <mc:Choice xmlns:v="urn:schemas-microsoft-com:vml" Requires="v">
                <p:oleObj name="Equation" r:id="rId41" imgW="2327275" imgH="640080" progId="Equation.DSMT4">
                  <p:embed/>
                </p:oleObj>
              </mc:Choice>
              <mc:Fallback>
                <p:oleObj name="Equation" r:id="rId41" imgW="2327275" imgH="640080" progId="Equation.DSMT4">
                  <p:embed/>
                  <p:pic>
                    <p:nvPicPr>
                      <p:cNvPr id="0" name="图片 8"/>
                      <p:cNvPicPr/>
                      <p:nvPr/>
                    </p:nvPicPr>
                    <p:blipFill>
                      <a:blip/>
                      <a:stretch>
                        <a:fillRect/>
                      </a:stretch>
                    </p:blipFill>
                    <p:spPr>
                      <a:xfrm>
                        <a:off x="8829114" y="4752538"/>
                        <a:ext cx="2082727" cy="571506"/>
                      </a:xfrm>
                      <a:prstGeom prst="rect">
                        <a:avLst/>
                      </a:prstGeom>
                    </p:spPr>
                  </p:pic>
                </p:oleObj>
              </mc:Fallback>
            </mc:AlternateContent>
          </a:graphicData>
        </a:graphic>
      </p:graphicFrame>
      <p:graphicFrame>
        <p:nvGraphicFramePr>
          <p:cNvPr id="71" name="对象 70"/>
          <p:cNvGraphicFramePr>
            <a:graphicFrameLocks noChangeAspect="1"/>
          </p:cNvGraphicFramePr>
          <p:nvPr>
            <p:custDataLst>
              <p:tags r:id="rId22"/>
            </p:custDataLst>
          </p:nvPr>
        </p:nvGraphicFramePr>
        <p:xfrm>
          <a:off x="4037429" y="498347"/>
          <a:ext cx="3955212" cy="1683500"/>
        </p:xfrm>
        <a:graphic>
          <a:graphicData uri="http://schemas.openxmlformats.org/presentationml/2006/ole">
            <mc:AlternateContent xmlns:mc="http://schemas.openxmlformats.org/markup-compatibility/2006">
              <mc:Choice xmlns:v="urn:schemas-microsoft-com:vml" Requires="v">
                <p:oleObj name="Equation" r:id="rId42" imgW="4954270" imgH="2109470" progId="Equation.DSMT4">
                  <p:embed/>
                </p:oleObj>
              </mc:Choice>
              <mc:Fallback>
                <p:oleObj name="Equation" r:id="rId42" imgW="4954270" imgH="2109470" progId="Equation.DSMT4">
                  <p:embed/>
                  <p:pic>
                    <p:nvPicPr>
                      <p:cNvPr id="0" name="图片 9"/>
                      <p:cNvPicPr/>
                      <p:nvPr/>
                    </p:nvPicPr>
                    <p:blipFill>
                      <a:blip/>
                      <a:stretch>
                        <a:fillRect/>
                      </a:stretch>
                    </p:blipFill>
                    <p:spPr>
                      <a:xfrm>
                        <a:off x="4037429" y="498347"/>
                        <a:ext cx="3955212" cy="1683500"/>
                      </a:xfrm>
                      <a:prstGeom prst="rect">
                        <a:avLst/>
                      </a:prstGeom>
                    </p:spPr>
                  </p:pic>
                </p:oleObj>
              </mc:Fallback>
            </mc:AlternateContent>
          </a:graphicData>
        </a:graphic>
      </p:graphicFrame>
      <p:sp>
        <p:nvSpPr>
          <p:cNvPr id="72" name="椭圆 71"/>
          <p:cNvSpPr/>
          <p:nvPr>
            <p:custDataLst>
              <p:tags r:id="rId23"/>
            </p:custDataLst>
          </p:nvPr>
        </p:nvSpPr>
        <p:spPr>
          <a:xfrm>
            <a:off x="3770142" y="3831951"/>
            <a:ext cx="327173" cy="313876"/>
          </a:xfrm>
          <a:prstGeom prst="ellipse">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custDataLst>
              <p:tags r:id="rId24"/>
            </p:custDataLst>
          </p:nvPr>
        </p:nvSpPr>
        <p:spPr>
          <a:xfrm>
            <a:off x="8880613" y="4019270"/>
            <a:ext cx="327173" cy="313876"/>
          </a:xfrm>
          <a:prstGeom prst="ellipse">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custDataLst>
              <p:tags r:id="rId25"/>
            </p:custDataLst>
          </p:nvPr>
        </p:nvSpPr>
        <p:spPr>
          <a:xfrm>
            <a:off x="9275298" y="3071100"/>
            <a:ext cx="259661" cy="276973"/>
          </a:xfrm>
          <a:prstGeom prst="ellipse">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custDataLst>
              <p:tags r:id="rId26"/>
            </p:custDataLst>
          </p:nvPr>
        </p:nvSpPr>
        <p:spPr>
          <a:xfrm>
            <a:off x="2877619" y="3181723"/>
            <a:ext cx="622824" cy="302000"/>
          </a:xfrm>
          <a:prstGeom prst="ellipse">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箭头连接符 76"/>
          <p:cNvCxnSpPr>
            <a:stCxn id="75" idx="6"/>
          </p:cNvCxnSpPr>
          <p:nvPr>
            <p:custDataLst>
              <p:tags r:id="rId27"/>
            </p:custDataLst>
          </p:nvPr>
        </p:nvCxnSpPr>
        <p:spPr>
          <a:xfrm flipV="1">
            <a:off x="3500443" y="2082018"/>
            <a:ext cx="1240369" cy="125070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72" idx="4"/>
          </p:cNvCxnSpPr>
          <p:nvPr>
            <p:custDataLst>
              <p:tags r:id="rId28"/>
            </p:custDataLst>
          </p:nvPr>
        </p:nvCxnSpPr>
        <p:spPr>
          <a:xfrm flipH="1">
            <a:off x="3440557" y="4145827"/>
            <a:ext cx="493172" cy="5387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custDataLst>
              <p:tags r:id="rId29"/>
            </p:custDataLst>
          </p:nvPr>
        </p:nvCxnSpPr>
        <p:spPr>
          <a:xfrm>
            <a:off x="9127199" y="4304070"/>
            <a:ext cx="365944" cy="3804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custDataLst>
              <p:tags r:id="rId30"/>
            </p:custDataLst>
          </p:nvPr>
        </p:nvCxnSpPr>
        <p:spPr>
          <a:xfrm flipV="1">
            <a:off x="9534333" y="3047666"/>
            <a:ext cx="749151" cy="13491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custDataLst>
              <p:tags r:id="rId31"/>
            </p:custDataLst>
          </p:nvPr>
        </p:nvSpPr>
        <p:spPr>
          <a:xfrm>
            <a:off x="0" y="0"/>
            <a:ext cx="3029585"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Methodology - Kalman Filter</a:t>
            </a:r>
            <a:endParaRPr lang="zh-CN" altLang="en-US" dirty="0">
              <a:solidFill>
                <a:schemeClr val="bg1"/>
              </a:solidFill>
              <a:latin typeface="Times New Roman" panose="02020603050405020304" charset="0"/>
              <a:cs typeface="Times New Roman" panose="02020603050405020304" charset="0"/>
            </a:endParaRPr>
          </a:p>
        </p:txBody>
      </p:sp>
      <p:sp>
        <p:nvSpPr>
          <p:cNvPr id="11" name="文本框 10"/>
          <p:cNvSpPr txBox="1"/>
          <p:nvPr>
            <p:custDataLst>
              <p:tags r:id="rId32"/>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文本框 7"/>
          <p:cNvSpPr txBox="1"/>
          <p:nvPr>
            <p:custDataLst>
              <p:tags r:id="rId2"/>
            </p:custDataLst>
          </p:nvPr>
        </p:nvSpPr>
        <p:spPr>
          <a:xfrm>
            <a:off x="7451725" y="807403"/>
            <a:ext cx="4376738" cy="779462"/>
          </a:xfrm>
          <a:prstGeom prst="rect">
            <a:avLst/>
          </a:prstGeom>
          <a:noFill/>
          <a:ln w="9525">
            <a:noFill/>
          </a:ln>
        </p:spPr>
        <p:txBody>
          <a:bodyPr wrap="square" anchor="b" anchorCtr="0"/>
          <a:lstStyle/>
          <a:p>
            <a:r>
              <a:rPr lang="en-US" altLang="zh-CN" sz="2000" b="1" dirty="0">
                <a:latin typeface="楷体" panose="02010609060101010101" charset="-122"/>
                <a:ea typeface="楷体" panose="02010609060101010101" charset="-122"/>
                <a:sym typeface="微软雅黑" panose="020B0503020204020204" charset="-122"/>
              </a:rPr>
              <a:t>·</a:t>
            </a:r>
            <a:r>
              <a:rPr lang="zh-CN" altLang="en-US" sz="2000" b="1" dirty="0">
                <a:solidFill>
                  <a:srgbClr val="FF0000"/>
                </a:solidFill>
                <a:latin typeface="Times New Roman" panose="02020603050405020304" charset="0"/>
                <a:ea typeface="黑体" panose="02010609060101010101" charset="-122"/>
              </a:rPr>
              <a:t>Accuracy</a:t>
            </a:r>
            <a:r>
              <a:rPr lang="zh-CN" altLang="en-US" sz="2000" dirty="0">
                <a:latin typeface="Times New Roman" panose="02020603050405020304" charset="0"/>
                <a:ea typeface="黑体" panose="02010609060101010101" charset="-122"/>
              </a:rPr>
              <a:t> - </a:t>
            </a:r>
            <a:r>
              <a:rPr lang="en-US" altLang="zh-CN" sz="2000" dirty="0">
                <a:latin typeface="Times New Roman" panose="02020603050405020304" charset="0"/>
                <a:ea typeface="黑体" panose="02010609060101010101" charset="-122"/>
              </a:rPr>
              <a:t>P</a:t>
            </a:r>
            <a:r>
              <a:rPr lang="zh-CN" altLang="en-US" dirty="0">
                <a:latin typeface="Times New Roman" panose="02020603050405020304" charset="0"/>
                <a:ea typeface="黑体" panose="02010609060101010101" charset="-122"/>
              </a:rPr>
              <a:t>recision of the system, measured at the 95th percentile</a:t>
            </a:r>
            <a:r>
              <a:rPr lang="zh-CN" altLang="en-US" sz="2000" dirty="0">
                <a:latin typeface="Times New Roman" panose="02020603050405020304" charset="0"/>
                <a:ea typeface="黑体" panose="02010609060101010101" charset="-122"/>
              </a:rPr>
              <a:t>.</a:t>
            </a:r>
          </a:p>
        </p:txBody>
      </p:sp>
      <p:sp>
        <p:nvSpPr>
          <p:cNvPr id="2050" name="文本框 8"/>
          <p:cNvSpPr txBox="1"/>
          <p:nvPr>
            <p:custDataLst>
              <p:tags r:id="rId3"/>
            </p:custDataLst>
          </p:nvPr>
        </p:nvSpPr>
        <p:spPr>
          <a:xfrm>
            <a:off x="7451725" y="1649095"/>
            <a:ext cx="4155440" cy="1372870"/>
          </a:xfrm>
          <a:prstGeom prst="rect">
            <a:avLst/>
          </a:prstGeom>
          <a:noFill/>
          <a:ln w="9525">
            <a:noFill/>
          </a:ln>
        </p:spPr>
        <p:txBody>
          <a:bodyPr wrap="square" anchor="t" anchorCtr="0"/>
          <a:lstStyle/>
          <a:p>
            <a:pPr>
              <a:lnSpc>
                <a:spcPct val="125000"/>
              </a:lnSpc>
              <a:buSzTx/>
            </a:pPr>
            <a:r>
              <a:rPr lang="zh-CN" altLang="en-US" sz="1700" dirty="0">
                <a:latin typeface="Times New Roman" panose="02020603050405020304" charset="0"/>
                <a:ea typeface="微软雅黑" panose="020B0503020204020204" charset="-122"/>
              </a:rPr>
              <a:t>Accurate positioning ensures safe and reliable navigation, reducing the risk of accidents and improving system performance.</a:t>
            </a:r>
          </a:p>
          <a:p>
            <a:pPr>
              <a:lnSpc>
                <a:spcPct val="125000"/>
              </a:lnSpc>
              <a:buSzTx/>
            </a:pPr>
            <a:r>
              <a:rPr lang="zh-CN" altLang="en-US" sz="1700" dirty="0">
                <a:solidFill>
                  <a:srgbClr val="FF0000"/>
                </a:solidFill>
                <a:latin typeface="Times New Roman" panose="02020603050405020304" charset="0"/>
                <a:ea typeface="微软雅黑" panose="020B0503020204020204" charset="-122"/>
              </a:rPr>
              <a:t>Industry:</a:t>
            </a:r>
            <a:r>
              <a:rPr lang="en-US" altLang="zh-CN" sz="1700" dirty="0">
                <a:solidFill>
                  <a:srgbClr val="FF0000"/>
                </a:solidFill>
                <a:latin typeface="Times New Roman" panose="02020603050405020304" charset="0"/>
                <a:ea typeface="微软雅黑" panose="020B0503020204020204" charset="-122"/>
              </a:rPr>
              <a:t> </a:t>
            </a:r>
            <a:r>
              <a:rPr lang="zh-CN" altLang="en-US" sz="1700" dirty="0">
                <a:solidFill>
                  <a:srgbClr val="FF0000"/>
                </a:solidFill>
                <a:latin typeface="Times New Roman" panose="02020603050405020304" charset="0"/>
                <a:ea typeface="微软雅黑" panose="020B0503020204020204" charset="-122"/>
              </a:rPr>
              <a:t>Solid-state LiDAR</a:t>
            </a:r>
            <a:r>
              <a:rPr lang="en-US" altLang="zh-CN" sz="1700" dirty="0">
                <a:solidFill>
                  <a:srgbClr val="FF0000"/>
                </a:solidFill>
                <a:latin typeface="Times New Roman" panose="02020603050405020304" charset="0"/>
                <a:ea typeface="微软雅黑" panose="020B0503020204020204" charset="-122"/>
              </a:rPr>
              <a:t>,Millimeter-wave radar sensors</a:t>
            </a:r>
          </a:p>
          <a:p>
            <a:pPr>
              <a:lnSpc>
                <a:spcPct val="125000"/>
              </a:lnSpc>
              <a:buSzTx/>
            </a:pPr>
            <a:r>
              <a:rPr lang="en-US" altLang="zh-CN" sz="1700" dirty="0">
                <a:solidFill>
                  <a:srgbClr val="FF0000"/>
                </a:solidFill>
                <a:latin typeface="Times New Roman" panose="02020603050405020304" charset="0"/>
                <a:ea typeface="微软雅黑" panose="020B0503020204020204" charset="-122"/>
              </a:rPr>
              <a:t>Academic:GNNs</a:t>
            </a:r>
          </a:p>
        </p:txBody>
      </p:sp>
      <p:sp>
        <p:nvSpPr>
          <p:cNvPr id="2051" name="文本框 9"/>
          <p:cNvSpPr txBox="1"/>
          <p:nvPr>
            <p:custDataLst>
              <p:tags r:id="rId4"/>
            </p:custDataLst>
          </p:nvPr>
        </p:nvSpPr>
        <p:spPr>
          <a:xfrm>
            <a:off x="514350" y="3902234"/>
            <a:ext cx="4060825" cy="661987"/>
          </a:xfrm>
          <a:prstGeom prst="rect">
            <a:avLst/>
          </a:prstGeom>
          <a:noFill/>
          <a:ln w="9525">
            <a:noFill/>
          </a:ln>
        </p:spPr>
        <p:txBody>
          <a:bodyPr wrap="square" anchor="b" anchorCtr="0"/>
          <a:lstStyle/>
          <a:p>
            <a:r>
              <a:rPr lang="en-US" altLang="zh-CN" sz="2000" b="1" dirty="0">
                <a:latin typeface="楷体" panose="02010609060101010101" charset="-122"/>
                <a:ea typeface="楷体" panose="02010609060101010101" charset="-122"/>
                <a:sym typeface="微软雅黑" panose="020B0503020204020204" charset="-122"/>
              </a:rPr>
              <a:t>·</a:t>
            </a:r>
            <a:r>
              <a:rPr lang="zh-CN" altLang="en-US" sz="2000" b="1" dirty="0">
                <a:solidFill>
                  <a:srgbClr val="FF0000"/>
                </a:solidFill>
                <a:latin typeface="Times New Roman" panose="02020603050405020304" charset="0"/>
                <a:ea typeface="黑体" panose="02010609060101010101" charset="-122"/>
              </a:rPr>
              <a:t>Real-</a:t>
            </a:r>
            <a:r>
              <a:rPr lang="en-US" altLang="zh-CN" sz="2000" b="1" dirty="0">
                <a:solidFill>
                  <a:srgbClr val="FF0000"/>
                </a:solidFill>
                <a:latin typeface="Times New Roman" panose="02020603050405020304" charset="0"/>
                <a:ea typeface="黑体" panose="02010609060101010101" charset="-122"/>
              </a:rPr>
              <a:t>T</a:t>
            </a:r>
            <a:r>
              <a:rPr lang="zh-CN" altLang="en-US" sz="2000" b="1" dirty="0">
                <a:solidFill>
                  <a:srgbClr val="FF0000"/>
                </a:solidFill>
                <a:latin typeface="Times New Roman" panose="02020603050405020304" charset="0"/>
                <a:ea typeface="黑体" panose="02010609060101010101" charset="-122"/>
              </a:rPr>
              <a:t>ime Performance</a:t>
            </a:r>
            <a:r>
              <a:rPr lang="zh-CN" altLang="en-US" sz="2000" dirty="0">
                <a:latin typeface="Times New Roman" panose="02020603050405020304" charset="0"/>
                <a:ea typeface="黑体" panose="02010609060101010101" charset="-122"/>
              </a:rPr>
              <a:t> - </a:t>
            </a:r>
            <a:r>
              <a:rPr lang="zh-CN" altLang="en-US" dirty="0">
                <a:latin typeface="Times New Roman" panose="02020603050405020304" charset="0"/>
                <a:ea typeface="黑体" panose="02010609060101010101" charset="-122"/>
              </a:rPr>
              <a:t>Rapid and informed decisions</a:t>
            </a:r>
          </a:p>
        </p:txBody>
      </p:sp>
      <p:sp>
        <p:nvSpPr>
          <p:cNvPr id="2052" name="文本框 10"/>
          <p:cNvSpPr txBox="1"/>
          <p:nvPr>
            <p:custDataLst>
              <p:tags r:id="rId5"/>
            </p:custDataLst>
          </p:nvPr>
        </p:nvSpPr>
        <p:spPr>
          <a:xfrm>
            <a:off x="514350" y="4665345"/>
            <a:ext cx="4319270" cy="1256030"/>
          </a:xfrm>
          <a:prstGeom prst="rect">
            <a:avLst/>
          </a:prstGeom>
          <a:noFill/>
          <a:ln w="9525">
            <a:noFill/>
          </a:ln>
        </p:spPr>
        <p:txBody>
          <a:bodyPr wrap="square" anchor="t" anchorCtr="0"/>
          <a:lstStyle/>
          <a:p>
            <a:pPr>
              <a:lnSpc>
                <a:spcPct val="125000"/>
              </a:lnSpc>
              <a:buSzTx/>
            </a:pPr>
            <a:r>
              <a:rPr lang="zh-CN" altLang="en-US" sz="1700" dirty="0">
                <a:latin typeface="Times New Roman" panose="02020603050405020304" charset="0"/>
                <a:ea typeface="微软雅黑" panose="020B0503020204020204" charset="-122"/>
              </a:rPr>
              <a:t>Real-time performance enables timely  decision-making, critical for safe effective autonomous driving in dynamic environments.</a:t>
            </a:r>
          </a:p>
          <a:p>
            <a:pPr>
              <a:lnSpc>
                <a:spcPct val="125000"/>
              </a:lnSpc>
              <a:buSzTx/>
            </a:pPr>
            <a:r>
              <a:rPr lang="en-US" altLang="zh-CN" sz="1700" dirty="0">
                <a:solidFill>
                  <a:srgbClr val="FF0000"/>
                </a:solidFill>
                <a:latin typeface="Times New Roman" panose="02020603050405020304" charset="0"/>
                <a:ea typeface="微软雅黑" panose="020B0503020204020204" charset="-122"/>
              </a:rPr>
              <a:t>Industry: 5G Network, GPUs </a:t>
            </a:r>
          </a:p>
          <a:p>
            <a:pPr>
              <a:lnSpc>
                <a:spcPct val="125000"/>
              </a:lnSpc>
              <a:buSzTx/>
            </a:pPr>
            <a:r>
              <a:rPr lang="en-US" altLang="zh-CN" sz="1700" dirty="0">
                <a:solidFill>
                  <a:srgbClr val="FF0000"/>
                </a:solidFill>
                <a:latin typeface="Times New Roman" panose="02020603050405020304" charset="0"/>
                <a:ea typeface="微软雅黑" panose="020B0503020204020204" charset="-122"/>
              </a:rPr>
              <a:t>Academic: High-Speed Imaging</a:t>
            </a:r>
          </a:p>
          <a:p>
            <a:pPr>
              <a:lnSpc>
                <a:spcPct val="125000"/>
              </a:lnSpc>
              <a:buSzTx/>
            </a:pPr>
            <a:endParaRPr lang="en-US" altLang="zh-CN" sz="1700" dirty="0">
              <a:solidFill>
                <a:srgbClr val="FF0000"/>
              </a:solidFill>
              <a:latin typeface="Times New Roman" panose="02020603050405020304" charset="0"/>
              <a:ea typeface="微软雅黑" panose="020B0503020204020204" charset="-122"/>
            </a:endParaRPr>
          </a:p>
        </p:txBody>
      </p:sp>
      <p:sp>
        <p:nvSpPr>
          <p:cNvPr id="2053" name="文本框 11"/>
          <p:cNvSpPr txBox="1"/>
          <p:nvPr>
            <p:custDataLst>
              <p:tags r:id="rId6"/>
            </p:custDataLst>
          </p:nvPr>
        </p:nvSpPr>
        <p:spPr>
          <a:xfrm>
            <a:off x="514350" y="1710690"/>
            <a:ext cx="4075113" cy="1044575"/>
          </a:xfrm>
          <a:prstGeom prst="rect">
            <a:avLst/>
          </a:prstGeom>
          <a:noFill/>
          <a:ln w="9525">
            <a:noFill/>
          </a:ln>
        </p:spPr>
        <p:txBody>
          <a:bodyPr wrap="square" anchor="t" anchorCtr="0"/>
          <a:lstStyle/>
          <a:p>
            <a:pPr>
              <a:lnSpc>
                <a:spcPct val="125000"/>
              </a:lnSpc>
            </a:pPr>
            <a:r>
              <a:rPr lang="zh-CN" altLang="en-US" sz="1700" dirty="0">
                <a:latin typeface="Times New Roman" panose="02020603050405020304" charset="0"/>
                <a:ea typeface="微软雅黑" panose="020B0503020204020204" charset="-122"/>
              </a:rPr>
              <a:t>Reliability ensures dependable performance even in the presence of noise, sensor failures, or environmental challenges.</a:t>
            </a:r>
          </a:p>
          <a:p>
            <a:pPr>
              <a:lnSpc>
                <a:spcPct val="125000"/>
              </a:lnSpc>
            </a:pPr>
            <a:r>
              <a:rPr lang="en-US" altLang="zh-CN" sz="1700" dirty="0">
                <a:solidFill>
                  <a:srgbClr val="FF0000"/>
                </a:solidFill>
                <a:latin typeface="Times New Roman" panose="02020603050405020304" charset="0"/>
                <a:ea typeface="微软雅黑" panose="020B0503020204020204" charset="-122"/>
                <a:sym typeface="+mn-ea"/>
              </a:rPr>
              <a:t>Industry: </a:t>
            </a:r>
            <a:r>
              <a:rPr lang="zh-CN" altLang="en-US" sz="1700" dirty="0">
                <a:solidFill>
                  <a:srgbClr val="FF0000"/>
                </a:solidFill>
                <a:latin typeface="Times New Roman" panose="02020603050405020304" charset="0"/>
                <a:ea typeface="微软雅黑" panose="020B0503020204020204" charset="-122"/>
              </a:rPr>
              <a:t>LiDAR, radar, IMUs</a:t>
            </a:r>
          </a:p>
          <a:p>
            <a:pPr>
              <a:lnSpc>
                <a:spcPct val="125000"/>
              </a:lnSpc>
            </a:pPr>
            <a:r>
              <a:rPr lang="en-US" altLang="zh-CN" sz="1700" dirty="0">
                <a:solidFill>
                  <a:srgbClr val="FF0000"/>
                </a:solidFill>
                <a:latin typeface="Times New Roman" panose="02020603050405020304" charset="0"/>
                <a:ea typeface="微软雅黑" panose="020B0503020204020204" charset="-122"/>
              </a:rPr>
              <a:t>Academic: probabilistic sensor fusion algorithms</a:t>
            </a:r>
          </a:p>
          <a:p>
            <a:pPr>
              <a:lnSpc>
                <a:spcPct val="125000"/>
              </a:lnSpc>
            </a:pPr>
            <a:endParaRPr lang="en-US" altLang="zh-CN" sz="1700" dirty="0">
              <a:solidFill>
                <a:srgbClr val="FF0000"/>
              </a:solidFill>
              <a:latin typeface="Times New Roman" panose="02020603050405020304" charset="0"/>
              <a:ea typeface="微软雅黑" panose="020B0503020204020204" charset="-122"/>
            </a:endParaRPr>
          </a:p>
        </p:txBody>
      </p:sp>
      <p:sp>
        <p:nvSpPr>
          <p:cNvPr id="2054" name="文本框 14"/>
          <p:cNvSpPr txBox="1"/>
          <p:nvPr>
            <p:custDataLst>
              <p:tags r:id="rId7"/>
            </p:custDataLst>
          </p:nvPr>
        </p:nvSpPr>
        <p:spPr>
          <a:xfrm>
            <a:off x="514350" y="807403"/>
            <a:ext cx="4109232" cy="769937"/>
          </a:xfrm>
          <a:prstGeom prst="rect">
            <a:avLst/>
          </a:prstGeom>
          <a:noFill/>
          <a:ln w="9525">
            <a:noFill/>
          </a:ln>
        </p:spPr>
        <p:txBody>
          <a:bodyPr wrap="square" anchor="b" anchorCtr="0"/>
          <a:lstStyle/>
          <a:p>
            <a:r>
              <a:rPr lang="en-US" altLang="zh-CN" sz="2000" b="1" dirty="0">
                <a:latin typeface="楷体" panose="02010609060101010101" charset="-122"/>
                <a:ea typeface="楷体" panose="02010609060101010101" charset="-122"/>
                <a:sym typeface="微软雅黑" panose="020B0503020204020204" charset="-122"/>
              </a:rPr>
              <a:t>·</a:t>
            </a:r>
            <a:r>
              <a:rPr lang="zh-CN" altLang="en-US" sz="2000" b="1" dirty="0">
                <a:solidFill>
                  <a:srgbClr val="FF0000"/>
                </a:solidFill>
                <a:latin typeface="Times New Roman" panose="02020603050405020304" charset="0"/>
                <a:ea typeface="黑体" panose="02010609060101010101" charset="-122"/>
              </a:rPr>
              <a:t>Reliability</a:t>
            </a:r>
            <a:r>
              <a:rPr lang="zh-CN" altLang="en-US" sz="2000" dirty="0">
                <a:latin typeface="Times New Roman" panose="02020603050405020304" charset="0"/>
                <a:ea typeface="黑体" panose="02010609060101010101" charset="-122"/>
              </a:rPr>
              <a:t> - </a:t>
            </a:r>
            <a:r>
              <a:rPr lang="en-US" altLang="zh-CN" dirty="0">
                <a:latin typeface="Times New Roman" panose="02020603050405020304" charset="0"/>
                <a:ea typeface="黑体" panose="02010609060101010101" charset="-122"/>
              </a:rPr>
              <a:t>T</a:t>
            </a:r>
            <a:r>
              <a:rPr lang="zh-CN" altLang="en-US" dirty="0">
                <a:latin typeface="Times New Roman" panose="02020603050405020304" charset="0"/>
                <a:ea typeface="黑体" panose="02010609060101010101" charset="-122"/>
              </a:rPr>
              <a:t>he system's consistency and trustworthiness</a:t>
            </a:r>
            <a:endParaRPr lang="zh-CN" altLang="en-US" sz="2000" dirty="0">
              <a:latin typeface="Times New Roman" panose="02020603050405020304" charset="0"/>
              <a:ea typeface="黑体" panose="02010609060101010101" charset="-122"/>
            </a:endParaRPr>
          </a:p>
        </p:txBody>
      </p:sp>
      <p:cxnSp>
        <p:nvCxnSpPr>
          <p:cNvPr id="23" name="肘形连接符 22"/>
          <p:cNvCxnSpPr/>
          <p:nvPr>
            <p:custDataLst>
              <p:tags r:id="rId8"/>
            </p:custDataLst>
          </p:nvPr>
        </p:nvCxnSpPr>
        <p:spPr>
          <a:xfrm>
            <a:off x="1419225" y="1590040"/>
            <a:ext cx="3692525" cy="674688"/>
          </a:xfrm>
          <a:prstGeom prst="bentConnector3">
            <a:avLst>
              <a:gd name="adj1" fmla="val 86659"/>
            </a:avLst>
          </a:prstGeom>
          <a:ln w="19050"/>
        </p:spPr>
        <p:style>
          <a:lnRef idx="1">
            <a:srgbClr val="6096E6"/>
          </a:lnRef>
          <a:fillRef idx="0">
            <a:srgbClr val="6096E6"/>
          </a:fillRef>
          <a:effectRef idx="0">
            <a:srgbClr val="6096E6"/>
          </a:effectRef>
          <a:fontRef idx="minor">
            <a:srgbClr val="000000"/>
          </a:fontRef>
        </p:style>
      </p:cxnSp>
      <p:cxnSp>
        <p:nvCxnSpPr>
          <p:cNvPr id="24" name="肘形连接符 23"/>
          <p:cNvCxnSpPr/>
          <p:nvPr>
            <p:custDataLst>
              <p:tags r:id="rId9"/>
            </p:custDataLst>
          </p:nvPr>
        </p:nvCxnSpPr>
        <p:spPr>
          <a:xfrm flipV="1">
            <a:off x="1403350" y="3920490"/>
            <a:ext cx="3708400" cy="685800"/>
          </a:xfrm>
          <a:prstGeom prst="bentConnector3">
            <a:avLst>
              <a:gd name="adj1" fmla="val 86922"/>
            </a:avLst>
          </a:prstGeom>
          <a:ln w="19050">
            <a:solidFill>
              <a:srgbClr val="FFBA55"/>
            </a:solidFill>
          </a:ln>
        </p:spPr>
        <p:style>
          <a:lnRef idx="1">
            <a:srgbClr val="6096E6"/>
          </a:lnRef>
          <a:fillRef idx="0">
            <a:srgbClr val="6096E6"/>
          </a:fillRef>
          <a:effectRef idx="0">
            <a:srgbClr val="6096E6"/>
          </a:effectRef>
          <a:fontRef idx="minor">
            <a:srgbClr val="000000"/>
          </a:fontRef>
        </p:style>
      </p:cxnSp>
      <p:cxnSp>
        <p:nvCxnSpPr>
          <p:cNvPr id="25" name="肘形连接符 24"/>
          <p:cNvCxnSpPr/>
          <p:nvPr>
            <p:custDataLst>
              <p:tags r:id="rId10"/>
            </p:custDataLst>
          </p:nvPr>
        </p:nvCxnSpPr>
        <p:spPr>
          <a:xfrm rot="10800000">
            <a:off x="6889750" y="3920490"/>
            <a:ext cx="4356100" cy="709613"/>
          </a:xfrm>
          <a:prstGeom prst="bentConnector3">
            <a:avLst>
              <a:gd name="adj1" fmla="val 88558"/>
            </a:avLst>
          </a:prstGeom>
          <a:ln w="19050">
            <a:solidFill>
              <a:srgbClr val="56CA95"/>
            </a:solidFill>
          </a:ln>
        </p:spPr>
        <p:style>
          <a:lnRef idx="1">
            <a:srgbClr val="6096E6"/>
          </a:lnRef>
          <a:fillRef idx="0">
            <a:srgbClr val="6096E6"/>
          </a:fillRef>
          <a:effectRef idx="0">
            <a:srgbClr val="6096E6"/>
          </a:effectRef>
          <a:fontRef idx="minor">
            <a:srgbClr val="000000"/>
          </a:fontRef>
        </p:style>
      </p:cxnSp>
      <p:cxnSp>
        <p:nvCxnSpPr>
          <p:cNvPr id="26" name="肘形连接符 25"/>
          <p:cNvCxnSpPr/>
          <p:nvPr>
            <p:custDataLst>
              <p:tags r:id="rId11"/>
            </p:custDataLst>
          </p:nvPr>
        </p:nvCxnSpPr>
        <p:spPr>
          <a:xfrm rot="10800000" flipV="1">
            <a:off x="6889750" y="1586865"/>
            <a:ext cx="4357688" cy="677863"/>
          </a:xfrm>
          <a:prstGeom prst="bentConnector3">
            <a:avLst>
              <a:gd name="adj1" fmla="val 88212"/>
            </a:avLst>
          </a:prstGeom>
          <a:ln w="19050">
            <a:solidFill>
              <a:srgbClr val="58B6E5"/>
            </a:solidFill>
          </a:ln>
        </p:spPr>
        <p:style>
          <a:lnRef idx="1">
            <a:srgbClr val="6096E6"/>
          </a:lnRef>
          <a:fillRef idx="0">
            <a:srgbClr val="6096E6"/>
          </a:fillRef>
          <a:effectRef idx="0">
            <a:srgbClr val="6096E6"/>
          </a:effectRef>
          <a:fontRef idx="minor">
            <a:srgbClr val="000000"/>
          </a:fontRef>
        </p:style>
      </p:cxnSp>
      <p:sp>
        <p:nvSpPr>
          <p:cNvPr id="27" name="任意多边形 26"/>
          <p:cNvSpPr/>
          <p:nvPr>
            <p:custDataLst>
              <p:tags r:id="rId12"/>
            </p:custDataLst>
          </p:nvPr>
        </p:nvSpPr>
        <p:spPr>
          <a:xfrm>
            <a:off x="5875338" y="3085465"/>
            <a:ext cx="1590675" cy="1420813"/>
          </a:xfrm>
          <a:custGeom>
            <a:avLst/>
            <a:gdLst>
              <a:gd name="adj" fmla="val 24116"/>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160" h="2824">
                <a:moveTo>
                  <a:pt x="1776" y="0"/>
                </a:moveTo>
                <a:lnTo>
                  <a:pt x="2499" y="723"/>
                </a:lnTo>
                <a:lnTo>
                  <a:pt x="3160" y="62"/>
                </a:lnTo>
                <a:lnTo>
                  <a:pt x="3160" y="82"/>
                </a:lnTo>
                <a:cubicBezTo>
                  <a:pt x="3112" y="1474"/>
                  <a:pt x="2073" y="2614"/>
                  <a:pt x="727" y="2820"/>
                </a:cubicBezTo>
                <a:lnTo>
                  <a:pt x="703" y="2824"/>
                </a:lnTo>
                <a:lnTo>
                  <a:pt x="0" y="2121"/>
                </a:lnTo>
                <a:lnTo>
                  <a:pt x="715" y="1406"/>
                </a:lnTo>
                <a:lnTo>
                  <a:pt x="732" y="1401"/>
                </a:lnTo>
                <a:cubicBezTo>
                  <a:pt x="1327" y="1216"/>
                  <a:pt x="1763" y="666"/>
                  <a:pt x="1776" y="13"/>
                </a:cubicBezTo>
                <a:lnTo>
                  <a:pt x="1776" y="0"/>
                </a:lnTo>
                <a:close/>
              </a:path>
            </a:pathLst>
          </a:custGeom>
          <a:ln>
            <a:noFill/>
          </a:ln>
        </p:spPr>
        <p:style>
          <a:lnRef idx="2">
            <a:srgbClr val="56CA95">
              <a:shade val="50000"/>
            </a:srgbClr>
          </a:lnRef>
          <a:fillRef idx="1">
            <a:srgbClr val="56CA95"/>
          </a:fillRef>
          <a:effectRef idx="0">
            <a:srgbClr val="56CA95"/>
          </a:effectRef>
          <a:fontRef idx="minor">
            <a:srgbClr val="FFFFFF"/>
          </a:fontRef>
        </p:style>
        <p:txBody>
          <a:bodyPr wrap="square" rtlCol="0" anchor="ctr">
            <a:noAutofit/>
          </a:bodyPr>
          <a:lstStyle/>
          <a:p>
            <a:pPr algn="ctr" fontAlgn="auto"/>
            <a:endParaRPr lang="zh-CN" altLang="en-US" strike="noStrike" noProof="1">
              <a:solidFill>
                <a:srgbClr val="000000"/>
              </a:solidFill>
              <a:latin typeface="思源黑体 CN" charset="-122"/>
              <a:ea typeface="思源黑体 CN" charset="-122"/>
              <a:cs typeface="思源黑体 CN" charset="-122"/>
            </a:endParaRPr>
          </a:p>
        </p:txBody>
      </p:sp>
      <p:sp>
        <p:nvSpPr>
          <p:cNvPr id="65" name="任意多边形 64"/>
          <p:cNvSpPr/>
          <p:nvPr>
            <p:custDataLst>
              <p:tags r:id="rId13"/>
            </p:custDataLst>
          </p:nvPr>
        </p:nvSpPr>
        <p:spPr>
          <a:xfrm>
            <a:off x="6065838" y="1629728"/>
            <a:ext cx="1387475" cy="1573213"/>
          </a:xfrm>
          <a:custGeom>
            <a:avLst/>
            <a:gdLst>
              <a:gd name="adj" fmla="val 24116"/>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757" h="3125">
                <a:moveTo>
                  <a:pt x="0" y="0"/>
                </a:moveTo>
                <a:lnTo>
                  <a:pt x="23" y="1"/>
                </a:lnTo>
                <a:cubicBezTo>
                  <a:pt x="1414" y="54"/>
                  <a:pt x="2551" y="1095"/>
                  <a:pt x="2752" y="2443"/>
                </a:cubicBezTo>
                <a:lnTo>
                  <a:pt x="2757" y="2477"/>
                </a:lnTo>
                <a:lnTo>
                  <a:pt x="2110" y="3125"/>
                </a:lnTo>
                <a:lnTo>
                  <a:pt x="1286" y="2301"/>
                </a:lnTo>
                <a:lnTo>
                  <a:pt x="1283" y="2294"/>
                </a:lnTo>
                <a:cubicBezTo>
                  <a:pt x="1076" y="1803"/>
                  <a:pt x="615" y="1447"/>
                  <a:pt x="64" y="1391"/>
                </a:cubicBezTo>
                <a:lnTo>
                  <a:pt x="35" y="1389"/>
                </a:lnTo>
                <a:lnTo>
                  <a:pt x="712" y="712"/>
                </a:lnTo>
                <a:lnTo>
                  <a:pt x="0" y="0"/>
                </a:lnTo>
                <a:close/>
              </a:path>
            </a:pathLst>
          </a:custGeom>
          <a:ln>
            <a:noFill/>
          </a:ln>
        </p:spPr>
        <p:style>
          <a:lnRef idx="2">
            <a:srgbClr val="58B6E5">
              <a:shade val="50000"/>
            </a:srgbClr>
          </a:lnRef>
          <a:fillRef idx="1">
            <a:srgbClr val="58B6E5"/>
          </a:fillRef>
          <a:effectRef idx="0">
            <a:srgbClr val="58B6E5"/>
          </a:effectRef>
          <a:fontRef idx="minor">
            <a:srgbClr val="FFFFFF"/>
          </a:fontRef>
        </p:style>
        <p:txBody>
          <a:bodyPr wrap="square" rtlCol="0" anchor="ctr">
            <a:noAutofit/>
          </a:bodyP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fontAlgn="auto"/>
            <a:endParaRPr lang="zh-CN" altLang="en-US" strike="noStrike" noProof="1">
              <a:solidFill>
                <a:srgbClr val="000000"/>
              </a:solidFill>
              <a:latin typeface="思源黑体 CN" charset="-122"/>
              <a:ea typeface="思源黑体 CN" charset="-122"/>
              <a:cs typeface="思源黑体 CN" charset="-122"/>
            </a:endParaRPr>
          </a:p>
        </p:txBody>
      </p:sp>
      <p:sp>
        <p:nvSpPr>
          <p:cNvPr id="66" name="任意多边形 65"/>
          <p:cNvSpPr/>
          <p:nvPr>
            <p:custDataLst>
              <p:tags r:id="rId14"/>
            </p:custDataLst>
          </p:nvPr>
        </p:nvSpPr>
        <p:spPr>
          <a:xfrm>
            <a:off x="4575175" y="1642428"/>
            <a:ext cx="1603375" cy="1400175"/>
          </a:xfrm>
          <a:custGeom>
            <a:avLst/>
            <a:gdLst>
              <a:gd name="adj" fmla="val 24116"/>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3184" h="2781">
                <a:moveTo>
                  <a:pt x="2484" y="0"/>
                </a:moveTo>
                <a:lnTo>
                  <a:pt x="3184" y="699"/>
                </a:lnTo>
                <a:lnTo>
                  <a:pt x="2469" y="1414"/>
                </a:lnTo>
                <a:lnTo>
                  <a:pt x="2464" y="1416"/>
                </a:lnTo>
                <a:cubicBezTo>
                  <a:pt x="1909" y="1573"/>
                  <a:pt x="1486" y="2045"/>
                  <a:pt x="1400" y="2627"/>
                </a:cubicBezTo>
                <a:lnTo>
                  <a:pt x="1399" y="2639"/>
                </a:lnTo>
                <a:lnTo>
                  <a:pt x="770" y="2011"/>
                </a:lnTo>
                <a:lnTo>
                  <a:pt x="0" y="2781"/>
                </a:lnTo>
                <a:lnTo>
                  <a:pt x="0" y="2778"/>
                </a:lnTo>
                <a:cubicBezTo>
                  <a:pt x="33" y="1359"/>
                  <a:pt x="1095" y="194"/>
                  <a:pt x="2469" y="2"/>
                </a:cubicBezTo>
                <a:lnTo>
                  <a:pt x="2484" y="0"/>
                </a:lnTo>
                <a:close/>
              </a:path>
            </a:pathLst>
          </a:custGeom>
          <a:ln>
            <a:noFill/>
          </a:ln>
        </p:spPr>
        <p:style>
          <a:lnRef idx="2">
            <a:srgbClr val="6096E6">
              <a:shade val="50000"/>
            </a:srgbClr>
          </a:lnRef>
          <a:fillRef idx="1">
            <a:srgbClr val="6096E6"/>
          </a:fillRef>
          <a:effectRef idx="0">
            <a:srgbClr val="6096E6"/>
          </a:effectRef>
          <a:fontRef idx="minor">
            <a:srgbClr val="FFFFFF"/>
          </a:fontRef>
        </p:style>
        <p:txBody>
          <a:bodyPr wrap="square" rtlCol="0" anchor="ctr">
            <a:noAutofit/>
          </a:bodyP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fontAlgn="auto"/>
            <a:endParaRPr lang="zh-CN" altLang="en-US" strike="noStrike" noProof="1">
              <a:solidFill>
                <a:srgbClr val="000000"/>
              </a:solidFill>
              <a:latin typeface="思源黑体 CN" charset="-122"/>
              <a:ea typeface="思源黑体 CN" charset="-122"/>
              <a:cs typeface="思源黑体 CN" charset="-122"/>
            </a:endParaRPr>
          </a:p>
        </p:txBody>
      </p:sp>
      <p:sp>
        <p:nvSpPr>
          <p:cNvPr id="67" name="任意多边形 66"/>
          <p:cNvSpPr/>
          <p:nvPr>
            <p:custDataLst>
              <p:tags r:id="rId15"/>
            </p:custDataLst>
          </p:nvPr>
        </p:nvSpPr>
        <p:spPr>
          <a:xfrm>
            <a:off x="4589463" y="2899728"/>
            <a:ext cx="1403350" cy="1620838"/>
          </a:xfrm>
          <a:custGeom>
            <a:avLst/>
            <a:gdLst>
              <a:gd name="adj" fmla="val 24116"/>
              <a:gd name="a" fmla="pin 0 adj 50000"/>
              <a:gd name="dr" fmla="*/ ss a 100000"/>
              <a:gd name="iwd2" fmla="+- wd2 0 dr"/>
              <a:gd name="ihd2" fmla="+- hd2 0 dr"/>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2786" h="3219">
                <a:moveTo>
                  <a:pt x="754" y="0"/>
                </a:moveTo>
                <a:lnTo>
                  <a:pt x="1383" y="628"/>
                </a:lnTo>
                <a:lnTo>
                  <a:pt x="1384" y="634"/>
                </a:lnTo>
                <a:cubicBezTo>
                  <a:pt x="1510" y="1281"/>
                  <a:pt x="2057" y="1779"/>
                  <a:pt x="2729" y="1830"/>
                </a:cubicBezTo>
                <a:lnTo>
                  <a:pt x="2735" y="1830"/>
                </a:lnTo>
                <a:lnTo>
                  <a:pt x="2066" y="2499"/>
                </a:lnTo>
                <a:lnTo>
                  <a:pt x="2786" y="3219"/>
                </a:lnTo>
                <a:lnTo>
                  <a:pt x="2769" y="3218"/>
                </a:lnTo>
                <a:cubicBezTo>
                  <a:pt x="1363" y="3183"/>
                  <a:pt x="208" y="2136"/>
                  <a:pt x="3" y="778"/>
                </a:cubicBezTo>
                <a:lnTo>
                  <a:pt x="0" y="754"/>
                </a:lnTo>
                <a:lnTo>
                  <a:pt x="754" y="0"/>
                </a:lnTo>
                <a:close/>
              </a:path>
            </a:pathLst>
          </a:custGeom>
          <a:ln>
            <a:noFill/>
          </a:ln>
        </p:spPr>
        <p:style>
          <a:lnRef idx="2">
            <a:srgbClr val="FFBA55">
              <a:shade val="50000"/>
            </a:srgbClr>
          </a:lnRef>
          <a:fillRef idx="1">
            <a:srgbClr val="FFBA55"/>
          </a:fillRef>
          <a:effectRef idx="0">
            <a:srgbClr val="FFBA55"/>
          </a:effectRef>
          <a:fontRef idx="minor">
            <a:srgbClr val="FFFFFF"/>
          </a:fontRef>
        </p:style>
        <p:txBody>
          <a:bodyPr wrap="square" rtlCol="0" anchor="ctr">
            <a:noAutofit/>
          </a:bodyPr>
          <a:lstStyle>
            <a:defPPr>
              <a:defRPr lang="zh-CN">
                <a:solidFill>
                  <a:srgbClr val="FFFFFF"/>
                </a:solidFill>
              </a:defRPr>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fontAlgn="auto"/>
            <a:endParaRPr lang="zh-CN" altLang="en-US" strike="noStrike" noProof="1">
              <a:solidFill>
                <a:srgbClr val="000000"/>
              </a:solidFill>
              <a:latin typeface="思源黑体 CN" charset="-122"/>
              <a:ea typeface="思源黑体 CN" charset="-122"/>
              <a:cs typeface="思源黑体 CN" charset="-122"/>
            </a:endParaRPr>
          </a:p>
        </p:txBody>
      </p:sp>
      <p:sp>
        <p:nvSpPr>
          <p:cNvPr id="30" name="文本框 29"/>
          <p:cNvSpPr txBox="1"/>
          <p:nvPr>
            <p:custDataLst>
              <p:tags r:id="rId16"/>
            </p:custDataLst>
          </p:nvPr>
        </p:nvSpPr>
        <p:spPr>
          <a:xfrm>
            <a:off x="5164138" y="1972628"/>
            <a:ext cx="400050" cy="542925"/>
          </a:xfrm>
          <a:prstGeom prst="rect">
            <a:avLst/>
          </a:prstGeom>
          <a:noFill/>
        </p:spPr>
        <p:txBody>
          <a:bodyPr wrap="square" bIns="0" rtlCol="0">
            <a:normAutofit fontScale="90000" lnSpcReduction="10000"/>
          </a:bodyPr>
          <a:lstStyle/>
          <a:p>
            <a:pPr algn="ctr" fontAlgn="auto"/>
            <a:r>
              <a:rPr lang="en-US" altLang="zh-CN" sz="4000" spc="300" noProof="1">
                <a:solidFill>
                  <a:srgbClr val="FFFFFF"/>
                </a:solidFill>
                <a:latin typeface="Source Han Sans CN" charset="-122"/>
                <a:ea typeface="思源黑体 CN" charset="-122"/>
                <a:cs typeface="思源黑体 CN" charset="-122"/>
              </a:rPr>
              <a:t>A</a:t>
            </a:r>
          </a:p>
        </p:txBody>
      </p:sp>
      <p:sp>
        <p:nvSpPr>
          <p:cNvPr id="31" name="文本框 30"/>
          <p:cNvSpPr txBox="1"/>
          <p:nvPr>
            <p:custDataLst>
              <p:tags r:id="rId17"/>
            </p:custDataLst>
          </p:nvPr>
        </p:nvSpPr>
        <p:spPr>
          <a:xfrm>
            <a:off x="6607175" y="1972628"/>
            <a:ext cx="400050" cy="542925"/>
          </a:xfrm>
          <a:prstGeom prst="rect">
            <a:avLst/>
          </a:prstGeom>
          <a:noFill/>
        </p:spPr>
        <p:txBody>
          <a:bodyPr wrap="square" bIns="0" rtlCol="0">
            <a:normAutofit fontScale="90000" lnSpcReduction="10000"/>
          </a:bodyPr>
          <a:lstStyle/>
          <a:p>
            <a:pPr algn="ctr" fontAlgn="auto"/>
            <a:r>
              <a:rPr lang="en-US" altLang="zh-CN" sz="4000" spc="300" noProof="1">
                <a:solidFill>
                  <a:srgbClr val="FFFFFF"/>
                </a:solidFill>
                <a:latin typeface="Source Han Sans CN" charset="-122"/>
                <a:ea typeface="思源黑体 CN" charset="-122"/>
                <a:cs typeface="思源黑体 CN" charset="-122"/>
                <a:sym typeface="+mn-ea"/>
              </a:rPr>
              <a:t>B</a:t>
            </a:r>
          </a:p>
        </p:txBody>
      </p:sp>
      <p:sp>
        <p:nvSpPr>
          <p:cNvPr id="36" name="文本框 35"/>
          <p:cNvSpPr txBox="1"/>
          <p:nvPr>
            <p:custDataLst>
              <p:tags r:id="rId18"/>
            </p:custDataLst>
          </p:nvPr>
        </p:nvSpPr>
        <p:spPr>
          <a:xfrm>
            <a:off x="5046663" y="3607753"/>
            <a:ext cx="398463" cy="541338"/>
          </a:xfrm>
          <a:prstGeom prst="rect">
            <a:avLst/>
          </a:prstGeom>
          <a:noFill/>
        </p:spPr>
        <p:txBody>
          <a:bodyPr wrap="square" bIns="0" rtlCol="0">
            <a:normAutofit fontScale="90000" lnSpcReduction="10000"/>
          </a:bodyPr>
          <a:lstStyle/>
          <a:p>
            <a:pPr algn="ctr" fontAlgn="auto"/>
            <a:r>
              <a:rPr lang="en-US" altLang="zh-CN" sz="4000" spc="300" noProof="1">
                <a:solidFill>
                  <a:srgbClr val="FFFFFF"/>
                </a:solidFill>
                <a:latin typeface="Source Han Sans CN" charset="-122"/>
                <a:ea typeface="思源黑体 CN" charset="-122"/>
                <a:cs typeface="思源黑体 CN" charset="-122"/>
                <a:sym typeface="+mn-ea"/>
              </a:rPr>
              <a:t>C</a:t>
            </a:r>
          </a:p>
        </p:txBody>
      </p:sp>
      <p:sp>
        <p:nvSpPr>
          <p:cNvPr id="37" name="文本框 36"/>
          <p:cNvSpPr txBox="1"/>
          <p:nvPr>
            <p:custDataLst>
              <p:tags r:id="rId19"/>
            </p:custDataLst>
          </p:nvPr>
        </p:nvSpPr>
        <p:spPr>
          <a:xfrm>
            <a:off x="6559550" y="3607753"/>
            <a:ext cx="398463" cy="541338"/>
          </a:xfrm>
          <a:prstGeom prst="rect">
            <a:avLst/>
          </a:prstGeom>
          <a:noFill/>
        </p:spPr>
        <p:txBody>
          <a:bodyPr wrap="square" bIns="0" rtlCol="0">
            <a:normAutofit fontScale="90000" lnSpcReduction="10000"/>
          </a:bodyPr>
          <a:lstStyle/>
          <a:p>
            <a:pPr algn="ctr" fontAlgn="auto"/>
            <a:r>
              <a:rPr lang="en-US" altLang="zh-CN" sz="4000" spc="300" noProof="1">
                <a:solidFill>
                  <a:srgbClr val="FFFFFF"/>
                </a:solidFill>
                <a:latin typeface="Source Han Sans CN" charset="-122"/>
                <a:ea typeface="思源黑体 CN" charset="-122"/>
                <a:cs typeface="思源黑体 CN" charset="-122"/>
                <a:sym typeface="+mn-ea"/>
              </a:rPr>
              <a:t>D</a:t>
            </a:r>
          </a:p>
        </p:txBody>
      </p:sp>
      <p:sp>
        <p:nvSpPr>
          <p:cNvPr id="2067" name="文本框 48"/>
          <p:cNvSpPr txBox="1"/>
          <p:nvPr>
            <p:custDataLst>
              <p:tags r:id="rId20"/>
            </p:custDataLst>
          </p:nvPr>
        </p:nvSpPr>
        <p:spPr>
          <a:xfrm>
            <a:off x="7466013" y="4063365"/>
            <a:ext cx="1752600" cy="400050"/>
          </a:xfrm>
          <a:prstGeom prst="rect">
            <a:avLst/>
          </a:prstGeom>
          <a:noFill/>
          <a:ln w="9525">
            <a:noFill/>
          </a:ln>
        </p:spPr>
        <p:txBody>
          <a:bodyPr wrap="square" anchor="t" anchorCtr="0">
            <a:spAutoFit/>
          </a:bodyPr>
          <a:lstStyle/>
          <a:p>
            <a:r>
              <a:rPr lang="en-US" altLang="zh-CN" sz="2000" b="1" dirty="0">
                <a:latin typeface="楷体" panose="02010609060101010101" charset="-122"/>
                <a:ea typeface="楷体" panose="02010609060101010101" charset="-122"/>
                <a:sym typeface="微软雅黑" panose="020B0503020204020204" charset="-122"/>
              </a:rPr>
              <a:t>·</a:t>
            </a:r>
            <a:r>
              <a:rPr lang="en-US" altLang="zh-CN" sz="2000" b="1" dirty="0">
                <a:latin typeface="Times New Roman" panose="02020603050405020304" charset="0"/>
                <a:ea typeface="黑体" panose="02010609060101010101" charset="-122"/>
              </a:rPr>
              <a:t>Others</a:t>
            </a:r>
            <a:endParaRPr lang="zh-CN" altLang="en-US" sz="2000" b="1" dirty="0">
              <a:latin typeface="Times New Roman" panose="02020603050405020304" charset="0"/>
              <a:ea typeface="黑体" panose="02010609060101010101" charset="-122"/>
            </a:endParaRPr>
          </a:p>
        </p:txBody>
      </p:sp>
      <p:sp>
        <p:nvSpPr>
          <p:cNvPr id="2068" name="文本框 49"/>
          <p:cNvSpPr txBox="1"/>
          <p:nvPr>
            <p:custDataLst>
              <p:tags r:id="rId21"/>
            </p:custDataLst>
          </p:nvPr>
        </p:nvSpPr>
        <p:spPr>
          <a:xfrm>
            <a:off x="7453313" y="4723765"/>
            <a:ext cx="4148137" cy="520700"/>
          </a:xfrm>
          <a:prstGeom prst="rect">
            <a:avLst/>
          </a:prstGeom>
          <a:noFill/>
          <a:ln w="9525">
            <a:noFill/>
          </a:ln>
        </p:spPr>
        <p:txBody>
          <a:bodyPr wrap="square" anchor="t" anchorCtr="0"/>
          <a:lstStyle/>
          <a:p>
            <a:pPr>
              <a:lnSpc>
                <a:spcPct val="125000"/>
              </a:lnSpc>
            </a:pPr>
            <a:r>
              <a:rPr lang="en-US" altLang="zh-CN" sz="1700" dirty="0">
                <a:latin typeface="Times New Roman" panose="02020603050405020304" charset="0"/>
                <a:ea typeface="微软雅黑" panose="020B0503020204020204" charset="-122"/>
              </a:rPr>
              <a:t>Cost, stability, latency, integrity, etc.</a:t>
            </a:r>
          </a:p>
        </p:txBody>
      </p:sp>
      <p:sp>
        <p:nvSpPr>
          <p:cNvPr id="53" name="文本框 52"/>
          <p:cNvSpPr txBox="1"/>
          <p:nvPr>
            <p:custDataLst>
              <p:tags r:id="rId22"/>
            </p:custDataLst>
          </p:nvPr>
        </p:nvSpPr>
        <p:spPr>
          <a:xfrm>
            <a:off x="0" y="0"/>
            <a:ext cx="3029585"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Performance Indicators</a:t>
            </a:r>
            <a:endParaRPr lang="zh-CN" altLang="en-US" dirty="0">
              <a:solidFill>
                <a:schemeClr val="bg1"/>
              </a:solidFill>
              <a:latin typeface="Times New Roman" panose="02020603050405020304" charset="0"/>
              <a:cs typeface="Times New Roman" panose="02020603050405020304" charset="0"/>
            </a:endParaRPr>
          </a:p>
        </p:txBody>
      </p:sp>
      <p:sp>
        <p:nvSpPr>
          <p:cNvPr id="3" name="文本框 2"/>
          <p:cNvSpPr txBox="1"/>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2"/>
            </p:custDataLst>
          </p:nvPr>
        </p:nvSpPr>
        <p:spPr>
          <a:xfrm>
            <a:off x="0" y="0"/>
            <a:ext cx="6578991"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Question 4 - Estimation method and results</a:t>
            </a:r>
            <a:endParaRPr lang="zh-CN" altLang="en-US" dirty="0">
              <a:solidFill>
                <a:schemeClr val="bg1"/>
              </a:solidFill>
              <a:latin typeface="Times New Roman" panose="02020603050405020304" charset="0"/>
              <a:cs typeface="Times New Roman" panose="02020603050405020304" charset="0"/>
            </a:endParaRPr>
          </a:p>
        </p:txBody>
      </p:sp>
      <mc:AlternateContent xmlns:mc="http://schemas.openxmlformats.org/markup-compatibility/2006" xmlns:a14="http://schemas.microsoft.com/office/drawing/2010/main">
        <mc:Choice Requires="a14">
          <p:sp>
            <p:nvSpPr>
              <p:cNvPr id="2" name="文本框 1"/>
              <p:cNvSpPr txBox="1"/>
              <p:nvPr/>
            </p:nvSpPr>
            <p:spPr>
              <a:xfrm>
                <a:off x="753035" y="717176"/>
                <a:ext cx="10712824" cy="6308715"/>
              </a:xfrm>
              <a:prstGeom prst="rect">
                <a:avLst/>
              </a:prstGeom>
              <a:noFill/>
            </p:spPr>
            <p:txBody>
              <a:bodyPr wrap="square" rtlCol="0">
                <a:spAutoFit/>
              </a:bodyPr>
              <a:lstStyle/>
              <a:p>
                <a:pPr>
                  <a:lnSpc>
                    <a:spcPct val="127000"/>
                  </a:lnSpc>
                </a:pPr>
                <a:r>
                  <a:rPr lang="en-US" altLang="zh-CN" sz="2000" b="1" dirty="0">
                    <a:latin typeface="Times New Roman" panose="02020603050405020304" charset="0"/>
                    <a:cs typeface="Times New Roman" panose="02020603050405020304" charset="0"/>
                  </a:rPr>
                  <a:t>Review of discrete state model</a:t>
                </a:r>
              </a:p>
              <a:p>
                <a:pPr>
                  <a:lnSpc>
                    <a:spcPct val="127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cs typeface="Times New Roman" panose="02020603050405020304" charset="0"/>
                            </a:rPr>
                          </m:ctrlPr>
                        </m:sSubPr>
                        <m:e>
                          <m:r>
                            <a:rPr lang="en-US" altLang="zh-CN" sz="2000" b="0" i="1" smtClean="0">
                              <a:latin typeface="Cambria Math" panose="02040503050406030204" pitchFamily="18" charset="0"/>
                              <a:cs typeface="Times New Roman" panose="02020603050405020304" charset="0"/>
                            </a:rPr>
                            <m:t>𝑥</m:t>
                          </m:r>
                        </m:e>
                        <m:sub>
                          <m:r>
                            <a:rPr lang="en-US" altLang="zh-CN" sz="2000" b="0" i="1" smtClean="0">
                              <a:latin typeface="Cambria Math" panose="02040503050406030204" pitchFamily="18" charset="0"/>
                              <a:cs typeface="Times New Roman" panose="02020603050405020304" charset="0"/>
                            </a:rPr>
                            <m:t>𝑛</m:t>
                          </m:r>
                        </m:sub>
                      </m:sSub>
                      <m:r>
                        <a:rPr lang="en-US" altLang="zh-CN" sz="2000" b="0" i="1" smtClean="0">
                          <a:latin typeface="Cambria Math" panose="02040503050406030204" pitchFamily="18" charset="0"/>
                          <a:cs typeface="Times New Roman" panose="02020603050405020304" charset="0"/>
                        </a:rPr>
                        <m:t>=</m:t>
                      </m:r>
                      <m:sSub>
                        <m:sSubPr>
                          <m:ctrlPr>
                            <a:rPr lang="en-US" altLang="zh-CN" sz="2000" b="0" i="1" smtClean="0">
                              <a:latin typeface="Cambria Math" panose="02040503050406030204" pitchFamily="18" charset="0"/>
                              <a:cs typeface="Times New Roman" panose="02020603050405020304" charset="0"/>
                            </a:rPr>
                          </m:ctrlPr>
                        </m:sSubPr>
                        <m:e>
                          <m:r>
                            <a:rPr lang="en-US" altLang="zh-CN" sz="2000" b="0" i="1" smtClean="0">
                              <a:latin typeface="Cambria Math" panose="02040503050406030204" pitchFamily="18" charset="0"/>
                              <a:cs typeface="Times New Roman" panose="02020603050405020304" charset="0"/>
                            </a:rPr>
                            <m:t>𝐹</m:t>
                          </m:r>
                        </m:e>
                        <m:sub>
                          <m:r>
                            <a:rPr lang="en-US" altLang="zh-CN" sz="2000" b="0" i="1" smtClean="0">
                              <a:latin typeface="Cambria Math" panose="02040503050406030204" pitchFamily="18" charset="0"/>
                              <a:cs typeface="Times New Roman" panose="02020603050405020304" charset="0"/>
                            </a:rPr>
                            <m:t>𝑛</m:t>
                          </m:r>
                        </m:sub>
                      </m:sSub>
                      <m:sSub>
                        <m:sSubPr>
                          <m:ctrlPr>
                            <a:rPr lang="en-US" altLang="zh-CN" sz="2000" b="0" i="1" smtClean="0">
                              <a:latin typeface="Cambria Math" panose="02040503050406030204" pitchFamily="18" charset="0"/>
                              <a:cs typeface="Times New Roman" panose="02020603050405020304" charset="0"/>
                            </a:rPr>
                          </m:ctrlPr>
                        </m:sSubPr>
                        <m:e>
                          <m:r>
                            <a:rPr lang="en-US" altLang="zh-CN" sz="2000" b="0" i="1" smtClean="0">
                              <a:latin typeface="Cambria Math" panose="02040503050406030204" pitchFamily="18" charset="0"/>
                              <a:cs typeface="Times New Roman" panose="02020603050405020304" charset="0"/>
                            </a:rPr>
                            <m:t>𝑥</m:t>
                          </m:r>
                        </m:e>
                        <m:sub>
                          <m:r>
                            <a:rPr lang="en-US" altLang="zh-CN" sz="2000" b="0" i="1" smtClean="0">
                              <a:latin typeface="Cambria Math" panose="02040503050406030204" pitchFamily="18" charset="0"/>
                              <a:cs typeface="Times New Roman" panose="02020603050405020304" charset="0"/>
                            </a:rPr>
                            <m:t>𝑛</m:t>
                          </m:r>
                          <m:r>
                            <a:rPr lang="en-US" altLang="zh-CN" sz="2000" b="0" i="1" smtClean="0">
                              <a:latin typeface="Cambria Math" panose="02040503050406030204" pitchFamily="18" charset="0"/>
                              <a:cs typeface="Times New Roman" panose="02020603050405020304" charset="0"/>
                            </a:rPr>
                            <m:t>−1</m:t>
                          </m:r>
                        </m:sub>
                      </m:sSub>
                      <m:r>
                        <a:rPr lang="en-US" altLang="zh-CN" sz="2000" b="0" i="1" smtClean="0">
                          <a:latin typeface="Cambria Math" panose="02040503050406030204" pitchFamily="18" charset="0"/>
                          <a:cs typeface="Times New Roman" panose="02020603050405020304" charset="0"/>
                        </a:rPr>
                        <m:t>+</m:t>
                      </m:r>
                      <m:sSub>
                        <m:sSubPr>
                          <m:ctrlPr>
                            <a:rPr lang="en-US" altLang="zh-CN" sz="2000" b="0" i="1" smtClean="0">
                              <a:latin typeface="Cambria Math" panose="02040503050406030204" pitchFamily="18" charset="0"/>
                              <a:cs typeface="Times New Roman" panose="02020603050405020304" charset="0"/>
                            </a:rPr>
                          </m:ctrlPr>
                        </m:sSubPr>
                        <m:e>
                          <m:r>
                            <a:rPr lang="en-US" altLang="zh-CN" sz="2000" b="0" i="1" smtClean="0">
                              <a:latin typeface="Cambria Math" panose="02040503050406030204" pitchFamily="18" charset="0"/>
                              <a:cs typeface="Times New Roman" panose="02020603050405020304" charset="0"/>
                            </a:rPr>
                            <m:t>𝑞</m:t>
                          </m:r>
                        </m:e>
                        <m:sub>
                          <m:r>
                            <a:rPr lang="en-US" altLang="zh-CN" sz="2000" b="0" i="1" smtClean="0">
                              <a:latin typeface="Cambria Math" panose="02040503050406030204" pitchFamily="18" charset="0"/>
                              <a:cs typeface="Times New Roman" panose="02020603050405020304" charset="0"/>
                            </a:rPr>
                            <m:t>𝑛</m:t>
                          </m:r>
                        </m:sub>
                      </m:sSub>
                    </m:oMath>
                  </m:oMathPara>
                </a14:m>
                <a:endParaRPr lang="en-US" altLang="zh-CN" sz="2000" b="0" dirty="0">
                  <a:latin typeface="Times New Roman" panose="02020603050405020304" charset="0"/>
                  <a:cs typeface="Times New Roman" panose="02020603050405020304" charset="0"/>
                </a:endParaRPr>
              </a:p>
              <a:p>
                <a:pPr>
                  <a:lnSpc>
                    <a:spcPct val="127000"/>
                  </a:lnSpc>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cs typeface="Times New Roman" panose="02020603050405020304" charset="0"/>
                            </a:rPr>
                          </m:ctrlPr>
                        </m:sSubPr>
                        <m:e>
                          <m:r>
                            <a:rPr lang="en-US" altLang="zh-CN" sz="2000" b="0" i="1" smtClean="0">
                              <a:latin typeface="Cambria Math" panose="02040503050406030204" pitchFamily="18" charset="0"/>
                              <a:cs typeface="Times New Roman" panose="02020603050405020304" charset="0"/>
                            </a:rPr>
                            <m:t>𝑦</m:t>
                          </m:r>
                        </m:e>
                        <m:sub>
                          <m:r>
                            <a:rPr lang="en-US" altLang="zh-CN" sz="2000" b="0" i="1" smtClean="0">
                              <a:latin typeface="Cambria Math" panose="02040503050406030204" pitchFamily="18" charset="0"/>
                              <a:cs typeface="Times New Roman" panose="02020603050405020304" charset="0"/>
                            </a:rPr>
                            <m:t>𝑛</m:t>
                          </m:r>
                        </m:sub>
                      </m:sSub>
                      <m:r>
                        <a:rPr lang="en-US" altLang="zh-CN" sz="2000" b="0" i="1" smtClean="0">
                          <a:latin typeface="Cambria Math" panose="02040503050406030204" pitchFamily="18" charset="0"/>
                          <a:cs typeface="Times New Roman" panose="02020603050405020304" charset="0"/>
                        </a:rPr>
                        <m:t>=</m:t>
                      </m:r>
                      <m:sSub>
                        <m:sSubPr>
                          <m:ctrlPr>
                            <a:rPr lang="en-US" altLang="zh-CN" sz="2000" b="0" i="1" smtClean="0">
                              <a:latin typeface="Cambria Math" panose="02040503050406030204" pitchFamily="18" charset="0"/>
                              <a:cs typeface="Times New Roman" panose="02020603050405020304" charset="0"/>
                            </a:rPr>
                          </m:ctrlPr>
                        </m:sSubPr>
                        <m:e>
                          <m:r>
                            <a:rPr lang="en-US" altLang="zh-CN" sz="2000" b="0" i="1" smtClean="0">
                              <a:latin typeface="Cambria Math" panose="02040503050406030204" pitchFamily="18" charset="0"/>
                              <a:cs typeface="Times New Roman" panose="02020603050405020304" charset="0"/>
                            </a:rPr>
                            <m:t>𝐺</m:t>
                          </m:r>
                        </m:e>
                        <m:sub>
                          <m:r>
                            <a:rPr lang="en-US" altLang="zh-CN" sz="2000" b="0" i="1" smtClean="0">
                              <a:latin typeface="Cambria Math" panose="02040503050406030204" pitchFamily="18" charset="0"/>
                              <a:cs typeface="Times New Roman" panose="02020603050405020304" charset="0"/>
                            </a:rPr>
                            <m:t>𝑛</m:t>
                          </m:r>
                        </m:sub>
                      </m:sSub>
                      <m:sSub>
                        <m:sSubPr>
                          <m:ctrlPr>
                            <a:rPr lang="en-US" altLang="zh-CN" sz="2000" b="0" i="1" smtClean="0">
                              <a:latin typeface="Cambria Math" panose="02040503050406030204" pitchFamily="18" charset="0"/>
                              <a:cs typeface="Times New Roman" panose="02020603050405020304" charset="0"/>
                            </a:rPr>
                          </m:ctrlPr>
                        </m:sSubPr>
                        <m:e>
                          <m:r>
                            <a:rPr lang="en-US" altLang="zh-CN" sz="2000" b="0" i="1" smtClean="0">
                              <a:latin typeface="Cambria Math" panose="02040503050406030204" pitchFamily="18" charset="0"/>
                              <a:cs typeface="Times New Roman" panose="02020603050405020304" charset="0"/>
                            </a:rPr>
                            <m:t>𝑥</m:t>
                          </m:r>
                        </m:e>
                        <m:sub>
                          <m:r>
                            <a:rPr lang="en-US" altLang="zh-CN" sz="2000" b="0" i="1" smtClean="0">
                              <a:latin typeface="Cambria Math" panose="02040503050406030204" pitchFamily="18" charset="0"/>
                              <a:cs typeface="Times New Roman" panose="02020603050405020304" charset="0"/>
                            </a:rPr>
                            <m:t>𝑛</m:t>
                          </m:r>
                        </m:sub>
                      </m:sSub>
                      <m:r>
                        <a:rPr lang="en-US" altLang="zh-CN" sz="2000" b="0" i="1" smtClean="0">
                          <a:latin typeface="Cambria Math" panose="02040503050406030204" pitchFamily="18" charset="0"/>
                          <a:cs typeface="Times New Roman" panose="02020603050405020304" charset="0"/>
                        </a:rPr>
                        <m:t>+</m:t>
                      </m:r>
                      <m:sSub>
                        <m:sSubPr>
                          <m:ctrlPr>
                            <a:rPr lang="en-US" altLang="zh-CN" sz="2000" b="0" i="1" smtClean="0">
                              <a:latin typeface="Cambria Math" panose="02040503050406030204" pitchFamily="18" charset="0"/>
                              <a:cs typeface="Times New Roman" panose="02020603050405020304" charset="0"/>
                            </a:rPr>
                          </m:ctrlPr>
                        </m:sSubPr>
                        <m:e>
                          <m:r>
                            <a:rPr lang="en-US" altLang="zh-CN" sz="2000" b="0" i="1" smtClean="0">
                              <a:latin typeface="Cambria Math" panose="02040503050406030204" pitchFamily="18" charset="0"/>
                              <a:cs typeface="Times New Roman" panose="02020603050405020304" charset="0"/>
                            </a:rPr>
                            <m:t>𝑟</m:t>
                          </m:r>
                        </m:e>
                        <m:sub>
                          <m:r>
                            <a:rPr lang="en-US" altLang="zh-CN" sz="2000" b="0" i="1" smtClean="0">
                              <a:latin typeface="Cambria Math" panose="02040503050406030204" pitchFamily="18" charset="0"/>
                              <a:cs typeface="Times New Roman" panose="02020603050405020304" charset="0"/>
                            </a:rPr>
                            <m:t>𝑛</m:t>
                          </m:r>
                        </m:sub>
                      </m:sSub>
                    </m:oMath>
                  </m:oMathPara>
                </a14:m>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pPr marL="342900" indent="-342900">
                  <a:lnSpc>
                    <a:spcPct val="127000"/>
                  </a:lnSpc>
                  <a:buFont typeface="Arial" panose="020B0604020202020204" pitchFamily="34" charset="0"/>
                  <a:buChar char="•"/>
                </a:pPr>
                <a:r>
                  <a:rPr lang="en-US" altLang="zh-CN" sz="2000" dirty="0">
                    <a:latin typeface="Times New Roman" panose="02020603050405020304" charset="0"/>
                    <a:cs typeface="Times New Roman" panose="02020603050405020304" charset="0"/>
                  </a:rPr>
                  <a:t>In the above model, </a:t>
                </a:r>
                <a14:m>
                  <m:oMath xmlns:m="http://schemas.openxmlformats.org/officeDocument/2006/math">
                    <m:sSub>
                      <m:sSubPr>
                        <m:ctrlPr>
                          <a:rPr lang="en-US" altLang="zh-CN" sz="2000" i="1" smtClean="0">
                            <a:latin typeface="Cambria Math" panose="02040503050406030204" pitchFamily="18" charset="0"/>
                            <a:cs typeface="Times New Roman" panose="02020603050405020304" charset="0"/>
                          </a:rPr>
                        </m:ctrlPr>
                      </m:sSubPr>
                      <m:e>
                        <m:r>
                          <a:rPr lang="en-US" altLang="zh-CN" sz="2000" b="0" i="1" smtClean="0">
                            <a:latin typeface="Cambria Math" panose="02040503050406030204" pitchFamily="18" charset="0"/>
                            <a:cs typeface="Times New Roman" panose="02020603050405020304" charset="0"/>
                          </a:rPr>
                          <m:t>𝑥</m:t>
                        </m:r>
                      </m:e>
                      <m:sub>
                        <m:r>
                          <a:rPr lang="en-US" altLang="zh-CN" sz="2000" b="0" i="1" smtClean="0">
                            <a:latin typeface="Cambria Math" panose="02040503050406030204" pitchFamily="18" charset="0"/>
                            <a:cs typeface="Times New Roman" panose="02020603050405020304" charset="0"/>
                          </a:rPr>
                          <m:t>𝑛</m:t>
                        </m:r>
                      </m:sub>
                    </m:sSub>
                  </m:oMath>
                </a14:m>
                <a:r>
                  <a:rPr lang="zh-CN" altLang="en-US" sz="2000" dirty="0">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denotes state vector, </a:t>
                </a:r>
                <a14:m>
                  <m:oMath xmlns:m="http://schemas.openxmlformats.org/officeDocument/2006/math">
                    <m:sSub>
                      <m:sSubPr>
                        <m:ctrlPr>
                          <a:rPr lang="en-US" altLang="zh-CN" sz="2000" i="1" smtClean="0">
                            <a:latin typeface="Cambria Math" panose="02040503050406030204" pitchFamily="18" charset="0"/>
                            <a:cs typeface="Times New Roman" panose="02020603050405020304" charset="0"/>
                          </a:rPr>
                        </m:ctrlPr>
                      </m:sSubPr>
                      <m:e>
                        <m:r>
                          <a:rPr lang="en-US" altLang="zh-CN" sz="2000" b="0" i="1" smtClean="0">
                            <a:latin typeface="Cambria Math" panose="02040503050406030204" pitchFamily="18" charset="0"/>
                            <a:cs typeface="Times New Roman" panose="02020603050405020304" charset="0"/>
                          </a:rPr>
                          <m:t>𝑦</m:t>
                        </m:r>
                      </m:e>
                      <m:sub>
                        <m:r>
                          <a:rPr lang="en-US" altLang="zh-CN" sz="2000" b="0" i="1" smtClean="0">
                            <a:latin typeface="Cambria Math" panose="02040503050406030204" pitchFamily="18" charset="0"/>
                            <a:cs typeface="Times New Roman" panose="02020603050405020304" charset="0"/>
                          </a:rPr>
                          <m:t>𝑛</m:t>
                        </m:r>
                      </m:sub>
                    </m:sSub>
                  </m:oMath>
                </a14:m>
                <a:r>
                  <a:rPr lang="en-US" altLang="zh-CN" sz="2000" dirty="0">
                    <a:latin typeface="Times New Roman" panose="02020603050405020304" charset="0"/>
                    <a:cs typeface="Times New Roman" panose="02020603050405020304" charset="0"/>
                  </a:rPr>
                  <a:t> denotes measurement, </a:t>
                </a:r>
                <a14:m>
                  <m:oMath xmlns:m="http://schemas.openxmlformats.org/officeDocument/2006/math">
                    <m:sSub>
                      <m:sSubPr>
                        <m:ctrlPr>
                          <a:rPr lang="en-US" altLang="zh-CN" sz="2000" i="1" smtClean="0">
                            <a:latin typeface="Cambria Math" panose="02040503050406030204" pitchFamily="18" charset="0"/>
                            <a:cs typeface="Times New Roman" panose="02020603050405020304" charset="0"/>
                          </a:rPr>
                        </m:ctrlPr>
                      </m:sSubPr>
                      <m:e>
                        <m:r>
                          <a:rPr lang="en-US" altLang="zh-CN" sz="2000" b="0" i="1" smtClean="0">
                            <a:latin typeface="Cambria Math" panose="02040503050406030204" pitchFamily="18" charset="0"/>
                            <a:cs typeface="Times New Roman" panose="02020603050405020304" charset="0"/>
                          </a:rPr>
                          <m:t>𝑞</m:t>
                        </m:r>
                      </m:e>
                      <m:sub>
                        <m:r>
                          <a:rPr lang="en-US" altLang="zh-CN" sz="2000" b="0" i="1" smtClean="0">
                            <a:latin typeface="Cambria Math" panose="02040503050406030204" pitchFamily="18" charset="0"/>
                            <a:cs typeface="Times New Roman" panose="02020603050405020304" charset="0"/>
                          </a:rPr>
                          <m:t>𝑛</m:t>
                        </m:r>
                      </m:sub>
                    </m:sSub>
                  </m:oMath>
                </a14:m>
                <a:r>
                  <a:rPr lang="en-US" altLang="zh-CN" sz="2000" dirty="0">
                    <a:latin typeface="Times New Roman" panose="02020603050405020304" charset="0"/>
                    <a:cs typeface="Times New Roman" panose="02020603050405020304" charset="0"/>
                  </a:rPr>
                  <a:t> and </a:t>
                </a:r>
                <a14:m>
                  <m:oMath xmlns:m="http://schemas.openxmlformats.org/officeDocument/2006/math">
                    <m:sSub>
                      <m:sSubPr>
                        <m:ctrlPr>
                          <a:rPr lang="en-US" altLang="zh-CN" sz="2000" i="1" smtClean="0">
                            <a:latin typeface="Cambria Math" panose="02040503050406030204" pitchFamily="18" charset="0"/>
                            <a:cs typeface="Times New Roman" panose="02020603050405020304" charset="0"/>
                          </a:rPr>
                        </m:ctrlPr>
                      </m:sSubPr>
                      <m:e>
                        <m:r>
                          <a:rPr lang="en-US" altLang="zh-CN" sz="2000" b="0" i="1" smtClean="0">
                            <a:latin typeface="Cambria Math" panose="02040503050406030204" pitchFamily="18" charset="0"/>
                            <a:cs typeface="Times New Roman" panose="02020603050405020304" charset="0"/>
                          </a:rPr>
                          <m:t>𝑟</m:t>
                        </m:r>
                      </m:e>
                      <m:sub>
                        <m:r>
                          <a:rPr lang="en-US" altLang="zh-CN" sz="2000" b="0" i="1" smtClean="0">
                            <a:latin typeface="Cambria Math" panose="02040503050406030204" pitchFamily="18" charset="0"/>
                            <a:cs typeface="Times New Roman" panose="02020603050405020304" charset="0"/>
                          </a:rPr>
                          <m:t>𝑛</m:t>
                        </m:r>
                      </m:sub>
                    </m:sSub>
                  </m:oMath>
                </a14:m>
                <a:r>
                  <a:rPr lang="en-US" altLang="zh-CN" sz="2000" dirty="0">
                    <a:latin typeface="Times New Roman" panose="02020603050405020304" charset="0"/>
                    <a:cs typeface="Times New Roman" panose="02020603050405020304" charset="0"/>
                  </a:rPr>
                  <a:t> are Gaussian noises.</a:t>
                </a:r>
              </a:p>
              <a:p>
                <a:pPr marL="342900" indent="-342900">
                  <a:lnSpc>
                    <a:spcPct val="127000"/>
                  </a:lnSpc>
                  <a:buFont typeface="Arial" panose="020B0604020202020204" pitchFamily="34" charset="0"/>
                  <a:buChar char="•"/>
                </a:pPr>
                <a:r>
                  <a:rPr lang="en-US" altLang="zh-CN" sz="2000" dirty="0">
                    <a:latin typeface="Times New Roman" panose="02020603050405020304" charset="0"/>
                    <a:cs typeface="Times New Roman" panose="02020603050405020304" charset="0"/>
                  </a:rPr>
                  <a:t>Mean value of Gaussian noises: </a:t>
                </a:r>
                <a14:m>
                  <m:oMath xmlns:m="http://schemas.openxmlformats.org/officeDocument/2006/math">
                    <m:r>
                      <a:rPr lang="en-US" altLang="zh-CN" sz="2000" b="0" i="1" smtClean="0">
                        <a:latin typeface="Cambria Math" panose="02040503050406030204" pitchFamily="18" charset="0"/>
                        <a:cs typeface="Times New Roman" panose="02020603050405020304" charset="0"/>
                      </a:rPr>
                      <m:t>𝐸</m:t>
                    </m:r>
                    <m:d>
                      <m:dPr>
                        <m:begChr m:val="{"/>
                        <m:endChr m:val="}"/>
                        <m:ctrlPr>
                          <a:rPr lang="en-US" altLang="zh-CN" sz="2000" b="0" i="1" smtClean="0">
                            <a:latin typeface="Cambria Math" panose="02040503050406030204" pitchFamily="18" charset="0"/>
                            <a:cs typeface="Times New Roman" panose="02020603050405020304" charset="0"/>
                          </a:rPr>
                        </m:ctrlPr>
                      </m:dPr>
                      <m:e>
                        <m:sSub>
                          <m:sSubPr>
                            <m:ctrlPr>
                              <a:rPr lang="en-US" altLang="zh-CN" sz="2000" b="0" i="1" smtClean="0">
                                <a:latin typeface="Cambria Math" panose="02040503050406030204" pitchFamily="18" charset="0"/>
                                <a:cs typeface="Times New Roman" panose="02020603050405020304" charset="0"/>
                              </a:rPr>
                            </m:ctrlPr>
                          </m:sSubPr>
                          <m:e>
                            <m:r>
                              <a:rPr lang="en-US" altLang="zh-CN" sz="2000" b="0" i="1" smtClean="0">
                                <a:latin typeface="Cambria Math" panose="02040503050406030204" pitchFamily="18" charset="0"/>
                                <a:cs typeface="Times New Roman" panose="02020603050405020304" charset="0"/>
                              </a:rPr>
                              <m:t>𝑞</m:t>
                            </m:r>
                          </m:e>
                          <m:sub>
                            <m:r>
                              <a:rPr lang="en-US" altLang="zh-CN" sz="2000" b="0" i="1" smtClean="0">
                                <a:latin typeface="Cambria Math" panose="02040503050406030204" pitchFamily="18" charset="0"/>
                                <a:cs typeface="Times New Roman" panose="02020603050405020304" charset="0"/>
                              </a:rPr>
                              <m:t>𝑛</m:t>
                            </m:r>
                          </m:sub>
                        </m:sSub>
                      </m:e>
                    </m:d>
                    <m:r>
                      <a:rPr lang="en-US" altLang="zh-CN" sz="2000" b="0" i="1" smtClean="0">
                        <a:latin typeface="Cambria Math" panose="02040503050406030204" pitchFamily="18" charset="0"/>
                        <a:cs typeface="Times New Roman" panose="02020603050405020304" charset="0"/>
                      </a:rPr>
                      <m:t>=</m:t>
                    </m:r>
                    <m:r>
                      <a:rPr lang="en-US" altLang="zh-CN" sz="2000" b="0" i="1" smtClean="0">
                        <a:latin typeface="Cambria Math" panose="02040503050406030204" pitchFamily="18" charset="0"/>
                        <a:cs typeface="Times New Roman" panose="02020603050405020304" charset="0"/>
                      </a:rPr>
                      <m:t>𝐸</m:t>
                    </m:r>
                    <m:d>
                      <m:dPr>
                        <m:begChr m:val="{"/>
                        <m:endChr m:val="}"/>
                        <m:ctrlPr>
                          <a:rPr lang="en-US" altLang="zh-CN" sz="2000" b="0" i="1" smtClean="0">
                            <a:latin typeface="Cambria Math" panose="02040503050406030204" pitchFamily="18" charset="0"/>
                            <a:cs typeface="Times New Roman" panose="02020603050405020304" charset="0"/>
                          </a:rPr>
                        </m:ctrlPr>
                      </m:dPr>
                      <m:e>
                        <m:sSub>
                          <m:sSubPr>
                            <m:ctrlPr>
                              <a:rPr lang="en-US" altLang="zh-CN" sz="2000" b="0" i="1" smtClean="0">
                                <a:latin typeface="Cambria Math" panose="02040503050406030204" pitchFamily="18" charset="0"/>
                                <a:cs typeface="Times New Roman" panose="02020603050405020304" charset="0"/>
                              </a:rPr>
                            </m:ctrlPr>
                          </m:sSubPr>
                          <m:e>
                            <m:r>
                              <a:rPr lang="en-US" altLang="zh-CN" sz="2000" b="0" i="1" smtClean="0">
                                <a:latin typeface="Cambria Math" panose="02040503050406030204" pitchFamily="18" charset="0"/>
                                <a:cs typeface="Times New Roman" panose="02020603050405020304" charset="0"/>
                              </a:rPr>
                              <m:t>𝑟</m:t>
                            </m:r>
                          </m:e>
                          <m:sub>
                            <m:r>
                              <a:rPr lang="en-US" altLang="zh-CN" sz="2000" b="0" i="1" smtClean="0">
                                <a:latin typeface="Cambria Math" panose="02040503050406030204" pitchFamily="18" charset="0"/>
                                <a:cs typeface="Times New Roman" panose="02020603050405020304" charset="0"/>
                              </a:rPr>
                              <m:t>𝑛</m:t>
                            </m:r>
                          </m:sub>
                        </m:sSub>
                      </m:e>
                    </m:d>
                    <m:r>
                      <a:rPr lang="en-US" altLang="zh-CN" sz="2000" b="0" i="1" smtClean="0">
                        <a:latin typeface="Cambria Math" panose="02040503050406030204" pitchFamily="18" charset="0"/>
                        <a:cs typeface="Times New Roman" panose="02020603050405020304" charset="0"/>
                      </a:rPr>
                      <m:t>=0</m:t>
                    </m:r>
                  </m:oMath>
                </a14:m>
                <a:endParaRPr lang="en-US" altLang="zh-CN" sz="2000" dirty="0">
                  <a:latin typeface="Times New Roman" panose="02020603050405020304" charset="0"/>
                  <a:cs typeface="Times New Roman" panose="02020603050405020304" charset="0"/>
                </a:endParaRPr>
              </a:p>
              <a:p>
                <a:pPr marL="342900" indent="-342900">
                  <a:lnSpc>
                    <a:spcPct val="127000"/>
                  </a:lnSpc>
                  <a:buFont typeface="Arial" panose="020B0604020202020204" pitchFamily="34" charset="0"/>
                  <a:buChar char="•"/>
                </a:pPr>
                <a:r>
                  <a:rPr lang="en-US" altLang="zh-CN" sz="2000" dirty="0">
                    <a:latin typeface="Times New Roman" panose="02020603050405020304" charset="0"/>
                    <a:cs typeface="Times New Roman" panose="02020603050405020304" charset="0"/>
                  </a:rPr>
                  <a:t>Covariance matrix of Gaussian noises: </a:t>
                </a:r>
                <a14:m>
                  <m:oMath xmlns:m="http://schemas.openxmlformats.org/officeDocument/2006/math">
                    <m:sSub>
                      <m:sSubPr>
                        <m:ctrlPr>
                          <a:rPr lang="en-US" altLang="zh-CN" sz="2000" i="1" smtClean="0">
                            <a:latin typeface="Cambria Math" panose="02040503050406030204" pitchFamily="18" charset="0"/>
                            <a:cs typeface="Times New Roman" panose="02020603050405020304" charset="0"/>
                          </a:rPr>
                        </m:ctrlPr>
                      </m:sSubPr>
                      <m:e>
                        <m:r>
                          <a:rPr lang="en-US" altLang="zh-CN" sz="2000" b="0" i="1" smtClean="0">
                            <a:latin typeface="Cambria Math" panose="02040503050406030204" pitchFamily="18" charset="0"/>
                            <a:cs typeface="Times New Roman" panose="02020603050405020304" charset="0"/>
                          </a:rPr>
                          <m:t>𝐶𝑜𝑣</m:t>
                        </m:r>
                        <m:r>
                          <a:rPr lang="en-US" altLang="zh-CN" sz="2000" b="0" i="1" smtClean="0">
                            <a:latin typeface="Cambria Math" panose="02040503050406030204" pitchFamily="18" charset="0"/>
                            <a:cs typeface="Times New Roman" panose="02020603050405020304" charset="0"/>
                          </a:rPr>
                          <m:t>{</m:t>
                        </m:r>
                        <m:r>
                          <a:rPr lang="en-US" altLang="zh-CN" sz="2000" b="0" i="1" smtClean="0">
                            <a:latin typeface="Cambria Math" panose="02040503050406030204" pitchFamily="18" charset="0"/>
                            <a:cs typeface="Times New Roman" panose="02020603050405020304" charset="0"/>
                          </a:rPr>
                          <m:t>𝑞</m:t>
                        </m:r>
                      </m:e>
                      <m:sub>
                        <m:r>
                          <a:rPr lang="en-US" altLang="zh-CN" sz="2000" b="0" i="1" smtClean="0">
                            <a:latin typeface="Cambria Math" panose="02040503050406030204" pitchFamily="18" charset="0"/>
                            <a:cs typeface="Times New Roman" panose="02020603050405020304" charset="0"/>
                          </a:rPr>
                          <m:t>𝑛</m:t>
                        </m:r>
                      </m:sub>
                    </m:sSub>
                    <m:r>
                      <a:rPr lang="en-US" altLang="zh-CN" sz="2000" b="0" i="0" smtClean="0">
                        <a:latin typeface="Cambria Math" panose="02040503050406030204" pitchFamily="18" charset="0"/>
                        <a:cs typeface="Times New Roman" panose="02020603050405020304" charset="0"/>
                      </a:rPr>
                      <m:t>}=</m:t>
                    </m:r>
                    <m:sSub>
                      <m:sSubPr>
                        <m:ctrlPr>
                          <a:rPr lang="en-US" altLang="zh-CN" sz="2000" b="0" i="1" smtClean="0">
                            <a:latin typeface="Cambria Math" panose="02040503050406030204" pitchFamily="18" charset="0"/>
                            <a:cs typeface="Times New Roman" panose="02020603050405020304" charset="0"/>
                          </a:rPr>
                        </m:ctrlPr>
                      </m:sSubPr>
                      <m:e>
                        <m:r>
                          <a:rPr lang="en-US" altLang="zh-CN" sz="2000" b="0" i="1" smtClean="0">
                            <a:latin typeface="Cambria Math" panose="02040503050406030204" pitchFamily="18" charset="0"/>
                            <a:cs typeface="Times New Roman" panose="02020603050405020304" charset="0"/>
                          </a:rPr>
                          <m:t>𝑄</m:t>
                        </m:r>
                      </m:e>
                      <m:sub>
                        <m:r>
                          <a:rPr lang="en-US" altLang="zh-CN" sz="2000" b="0" i="1" smtClean="0">
                            <a:latin typeface="Cambria Math" panose="02040503050406030204" pitchFamily="18" charset="0"/>
                            <a:cs typeface="Times New Roman" panose="02020603050405020304" charset="0"/>
                          </a:rPr>
                          <m:t>𝑛</m:t>
                        </m:r>
                      </m:sub>
                    </m:sSub>
                  </m:oMath>
                </a14:m>
                <a:r>
                  <a:rPr lang="en-US" altLang="zh-CN" sz="2000" dirty="0">
                    <a:latin typeface="Times New Roman" panose="02020603050405020304" charset="0"/>
                    <a:cs typeface="Times New Roman" panose="02020603050405020304" charset="0"/>
                  </a:rPr>
                  <a:t>, </a:t>
                </a:r>
                <a14:m>
                  <m:oMath xmlns:m="http://schemas.openxmlformats.org/officeDocument/2006/math">
                    <m:r>
                      <a:rPr lang="en-US" altLang="zh-CN" sz="2000" b="0" i="1" smtClean="0">
                        <a:latin typeface="Cambria Math" panose="02040503050406030204" pitchFamily="18" charset="0"/>
                        <a:cs typeface="Times New Roman" panose="02020603050405020304" charset="0"/>
                      </a:rPr>
                      <m:t>𝐶𝑜𝑣</m:t>
                    </m:r>
                    <m:d>
                      <m:dPr>
                        <m:begChr m:val="{"/>
                        <m:endChr m:val="}"/>
                        <m:ctrlPr>
                          <a:rPr lang="en-US" altLang="zh-CN" sz="2000" b="0" i="1" smtClean="0">
                            <a:latin typeface="Cambria Math" panose="02040503050406030204" pitchFamily="18" charset="0"/>
                            <a:cs typeface="Times New Roman" panose="02020603050405020304" charset="0"/>
                          </a:rPr>
                        </m:ctrlPr>
                      </m:dPr>
                      <m:e>
                        <m:sSub>
                          <m:sSubPr>
                            <m:ctrlPr>
                              <a:rPr lang="en-US" altLang="zh-CN" sz="2000" i="1">
                                <a:latin typeface="Cambria Math" panose="02040503050406030204" pitchFamily="18" charset="0"/>
                                <a:cs typeface="Times New Roman" panose="02020603050405020304" charset="0"/>
                              </a:rPr>
                            </m:ctrlPr>
                          </m:sSubPr>
                          <m:e>
                            <m:r>
                              <a:rPr lang="en-US" altLang="zh-CN" sz="2000" i="1">
                                <a:latin typeface="Cambria Math" panose="02040503050406030204" pitchFamily="18" charset="0"/>
                                <a:cs typeface="Times New Roman" panose="02020603050405020304" charset="0"/>
                              </a:rPr>
                              <m:t>𝑟</m:t>
                            </m:r>
                          </m:e>
                          <m:sub>
                            <m:r>
                              <a:rPr lang="en-US" altLang="zh-CN" sz="2000" i="1">
                                <a:latin typeface="Cambria Math" panose="02040503050406030204" pitchFamily="18" charset="0"/>
                                <a:cs typeface="Times New Roman" panose="02020603050405020304" charset="0"/>
                              </a:rPr>
                              <m:t>𝑛</m:t>
                            </m:r>
                          </m:sub>
                        </m:sSub>
                      </m:e>
                    </m:d>
                    <m:r>
                      <a:rPr lang="en-US" altLang="zh-CN" sz="2000" b="0" i="1" smtClean="0">
                        <a:latin typeface="Cambria Math" panose="02040503050406030204" pitchFamily="18" charset="0"/>
                        <a:cs typeface="Times New Roman" panose="02020603050405020304" charset="0"/>
                      </a:rPr>
                      <m:t>=</m:t>
                    </m:r>
                    <m:sSub>
                      <m:sSubPr>
                        <m:ctrlPr>
                          <a:rPr lang="en-US" altLang="zh-CN" sz="2000" b="0" i="1" smtClean="0">
                            <a:latin typeface="Cambria Math" panose="02040503050406030204" pitchFamily="18" charset="0"/>
                            <a:cs typeface="Times New Roman" panose="02020603050405020304" charset="0"/>
                          </a:rPr>
                        </m:ctrlPr>
                      </m:sSubPr>
                      <m:e>
                        <m:r>
                          <a:rPr lang="en-US" altLang="zh-CN" sz="2000" b="0" i="1" smtClean="0">
                            <a:latin typeface="Cambria Math" panose="02040503050406030204" pitchFamily="18" charset="0"/>
                            <a:cs typeface="Times New Roman" panose="02020603050405020304" charset="0"/>
                          </a:rPr>
                          <m:t>𝑅</m:t>
                        </m:r>
                      </m:e>
                      <m:sub>
                        <m:r>
                          <a:rPr lang="en-US" altLang="zh-CN" sz="2000" b="0" i="1" smtClean="0">
                            <a:latin typeface="Cambria Math" panose="02040503050406030204" pitchFamily="18" charset="0"/>
                            <a:cs typeface="Times New Roman" panose="02020603050405020304" charset="0"/>
                          </a:rPr>
                          <m:t>𝑛</m:t>
                        </m:r>
                      </m:sub>
                    </m:sSub>
                  </m:oMath>
                </a14:m>
                <a:endParaRPr lang="en-US" altLang="zh-CN" sz="2000" dirty="0">
                  <a:latin typeface="Times New Roman" panose="02020603050405020304" charset="0"/>
                  <a:cs typeface="Times New Roman" panose="02020603050405020304" charset="0"/>
                </a:endParaRPr>
              </a:p>
              <a:p>
                <a:pPr marL="342900" indent="-342900">
                  <a:lnSpc>
                    <a:spcPct val="127000"/>
                  </a:lnSpc>
                  <a:buFont typeface="Arial" panose="020B0604020202020204" pitchFamily="34" charset="0"/>
                  <a:buChar char="•"/>
                </a:pPr>
                <a:endParaRPr lang="en-US" altLang="zh-CN" sz="2000" dirty="0">
                  <a:latin typeface="Times New Roman" panose="02020603050405020304" charset="0"/>
                  <a:cs typeface="Times New Roman" panose="02020603050405020304" charset="0"/>
                </a:endParaRPr>
              </a:p>
              <a:p>
                <a:pPr marL="342900" indent="-342900">
                  <a:lnSpc>
                    <a:spcPct val="127000"/>
                  </a:lnSpc>
                  <a:buFont typeface="Arial" panose="020B0604020202020204" pitchFamily="34" charset="0"/>
                  <a:buChar char="•"/>
                </a:pPr>
                <a:endParaRPr lang="en-US" altLang="zh-CN" sz="2000" dirty="0">
                  <a:latin typeface="Times New Roman" panose="02020603050405020304" charset="0"/>
                  <a:cs typeface="Times New Roman" panose="02020603050405020304" charset="0"/>
                </a:endParaRPr>
              </a:p>
              <a:p>
                <a:pPr marL="342900" indent="-342900">
                  <a:lnSpc>
                    <a:spcPct val="127000"/>
                  </a:lnSpc>
                  <a:buFont typeface="Arial" panose="020B0604020202020204" pitchFamily="34" charset="0"/>
                  <a:buChar char="•"/>
                </a:pPr>
                <a:endParaRPr lang="en-US" altLang="zh-CN" sz="2000" dirty="0">
                  <a:latin typeface="Times New Roman" panose="02020603050405020304" charset="0"/>
                  <a:cs typeface="Times New Roman" panose="02020603050405020304" charset="0"/>
                </a:endParaRPr>
              </a:p>
              <a:p>
                <a:pPr marL="342900" indent="-342900">
                  <a:lnSpc>
                    <a:spcPct val="127000"/>
                  </a:lnSpc>
                  <a:buFont typeface="Arial" panose="020B0604020202020204" pitchFamily="34" charset="0"/>
                  <a:buChar char="•"/>
                </a:pPr>
                <a:endParaRPr lang="en-US" altLang="zh-CN" sz="2000" dirty="0">
                  <a:latin typeface="Times New Roman" panose="02020603050405020304" charset="0"/>
                  <a:cs typeface="Times New Roman" panose="02020603050405020304" charset="0"/>
                </a:endParaRPr>
              </a:p>
              <a:p>
                <a:pPr marL="342900" indent="-342900">
                  <a:lnSpc>
                    <a:spcPct val="127000"/>
                  </a:lnSpc>
                  <a:buFont typeface="Arial" panose="020B0604020202020204" pitchFamily="34" charset="0"/>
                  <a:buChar char="•"/>
                </a:pPr>
                <a:r>
                  <a:rPr lang="en-US" altLang="zh-CN" sz="2000" dirty="0">
                    <a:latin typeface="Times New Roman" panose="02020603050405020304" charset="0"/>
                    <a:cs typeface="Times New Roman" panose="02020603050405020304" charset="0"/>
                  </a:rPr>
                  <a:t>Gaussian noise are generated with ‘random (normal)’ command in practice after the selection of  </a:t>
                </a:r>
                <a14:m>
                  <m:oMath xmlns:m="http://schemas.openxmlformats.org/officeDocument/2006/math">
                    <m:r>
                      <m:rPr>
                        <m:sty m:val="p"/>
                      </m:rPr>
                      <a:rPr lang="en-US" altLang="zh-CN" sz="2000" i="1" dirty="0">
                        <a:latin typeface="Cambria Math" panose="02040503050406030204" pitchFamily="18" charset="0"/>
                        <a:cs typeface="Times New Roman" panose="02020603050405020304" charset="0"/>
                      </a:rPr>
                      <m:t>μ</m:t>
                    </m:r>
                  </m:oMath>
                </a14:m>
                <a:r>
                  <a:rPr lang="en-US" altLang="zh-CN" sz="2000" dirty="0">
                    <a:latin typeface="Times New Roman" panose="02020603050405020304" charset="0"/>
                    <a:cs typeface="Times New Roman" panose="02020603050405020304" charset="0"/>
                  </a:rPr>
                  <a:t> and </a:t>
                </a:r>
                <a14:m>
                  <m:oMath xmlns:m="http://schemas.openxmlformats.org/officeDocument/2006/math">
                    <m:r>
                      <m:rPr>
                        <m:sty m:val="p"/>
                      </m:rPr>
                      <a:rPr lang="en-US" altLang="zh-CN" sz="2000" i="1">
                        <a:latin typeface="Cambria Math" panose="02040503050406030204" pitchFamily="18" charset="0"/>
                        <a:cs typeface="Times New Roman" panose="02020603050405020304" charset="0"/>
                      </a:rPr>
                      <m:t>σ</m:t>
                    </m:r>
                  </m:oMath>
                </a14:m>
                <a:r>
                  <a:rPr lang="en-US" altLang="zh-CN" sz="2000" dirty="0">
                    <a:latin typeface="Times New Roman" panose="02020603050405020304" charset="0"/>
                    <a:cs typeface="Times New Roman" panose="02020603050405020304" charset="0"/>
                  </a:rPr>
                  <a:t>. The selection criteria is shown in the next slide.</a:t>
                </a: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53035" y="717176"/>
                <a:ext cx="10712824" cy="6308715"/>
              </a:xfrm>
              <a:prstGeom prst="rect">
                <a:avLst/>
              </a:prstGeom>
              <a:blipFill rotWithShape="1">
                <a:blip r:embed="rId7"/>
                <a:stretch>
                  <a:fillRect l="-5" t="-4" r="3" b="4"/>
                </a:stretch>
              </a:blipFill>
            </p:spPr>
            <p:txBody>
              <a:bodyPr/>
              <a:lstStyle/>
              <a:p>
                <a:r>
                  <a:rPr lang="zh-CN" altLang="en-US">
                    <a:noFill/>
                  </a:rPr>
                  <a:t> </a:t>
                </a:r>
              </a:p>
            </p:txBody>
          </p:sp>
        </mc:Fallback>
      </mc:AlternateContent>
      <p:graphicFrame>
        <p:nvGraphicFramePr>
          <p:cNvPr id="3" name="对象 2"/>
          <p:cNvGraphicFramePr>
            <a:graphicFrameLocks noChangeAspect="1"/>
          </p:cNvGraphicFramePr>
          <p:nvPr>
            <p:custDataLst>
              <p:tags r:id="rId3"/>
            </p:custDataLst>
          </p:nvPr>
        </p:nvGraphicFramePr>
        <p:xfrm>
          <a:off x="1558084" y="3871533"/>
          <a:ext cx="5683250" cy="1616075"/>
        </p:xfrm>
        <a:graphic>
          <a:graphicData uri="http://schemas.openxmlformats.org/presentationml/2006/ole">
            <mc:AlternateContent xmlns:mc="http://schemas.openxmlformats.org/markup-compatibility/2006">
              <mc:Choice xmlns:v="urn:schemas-microsoft-com:vml" Requires="v">
                <p:oleObj name="Equation" r:id="rId8" imgW="5684520" imgH="1616710" progId="Equation.DSMT4">
                  <p:embed/>
                </p:oleObj>
              </mc:Choice>
              <mc:Fallback>
                <p:oleObj name="Equation" r:id="rId8" imgW="5684520" imgH="1616710" progId="Equation.DSMT4">
                  <p:embed/>
                  <p:pic>
                    <p:nvPicPr>
                      <p:cNvPr id="0" name="对象 14"/>
                      <p:cNvPicPr/>
                      <p:nvPr/>
                    </p:nvPicPr>
                    <p:blipFill>
                      <a:blip/>
                      <a:stretch>
                        <a:fillRect/>
                      </a:stretch>
                    </p:blipFill>
                    <p:spPr>
                      <a:xfrm>
                        <a:off x="1558084" y="3871533"/>
                        <a:ext cx="5683250" cy="1616075"/>
                      </a:xfrm>
                      <a:prstGeom prst="rect">
                        <a:avLst/>
                      </a:prstGeom>
                    </p:spPr>
                  </p:pic>
                </p:oleObj>
              </mc:Fallback>
            </mc:AlternateContent>
          </a:graphicData>
        </a:graphic>
      </p:graphicFrame>
      <p:graphicFrame>
        <p:nvGraphicFramePr>
          <p:cNvPr id="5" name="对象 4"/>
          <p:cNvGraphicFramePr>
            <a:graphicFrameLocks noChangeAspect="1"/>
          </p:cNvGraphicFramePr>
          <p:nvPr>
            <p:custDataLst>
              <p:tags r:id="rId4"/>
            </p:custDataLst>
          </p:nvPr>
        </p:nvGraphicFramePr>
        <p:xfrm>
          <a:off x="8046383" y="4231615"/>
          <a:ext cx="1522413" cy="752475"/>
        </p:xfrm>
        <a:graphic>
          <a:graphicData uri="http://schemas.openxmlformats.org/presentationml/2006/ole">
            <mc:AlternateContent xmlns:mc="http://schemas.openxmlformats.org/markup-compatibility/2006">
              <mc:Choice xmlns:v="urn:schemas-microsoft-com:vml" Requires="v">
                <p:oleObj name="Equation" r:id="rId9" imgW="1289050" imgH="638810" progId="Equation.DSMT4">
                  <p:embed/>
                </p:oleObj>
              </mc:Choice>
              <mc:Fallback>
                <p:oleObj name="Equation" r:id="rId9" imgW="1289050" imgH="638810" progId="Equation.DSMT4">
                  <p:embed/>
                  <p:pic>
                    <p:nvPicPr>
                      <p:cNvPr id="0" name="对象 15"/>
                      <p:cNvPicPr/>
                      <p:nvPr/>
                    </p:nvPicPr>
                    <p:blipFill>
                      <a:blip/>
                      <a:stretch>
                        <a:fillRect/>
                      </a:stretch>
                    </p:blipFill>
                    <p:spPr>
                      <a:xfrm>
                        <a:off x="8046383" y="4231615"/>
                        <a:ext cx="1522413" cy="752475"/>
                      </a:xfrm>
                      <a:prstGeom prst="rect">
                        <a:avLst/>
                      </a:prstGeom>
                    </p:spPr>
                  </p:pic>
                </p:oleObj>
              </mc:Fallback>
            </mc:AlternateContent>
          </a:graphicData>
        </a:graphic>
      </p:graphicFrame>
      <p:sp>
        <p:nvSpPr>
          <p:cNvPr id="7" name="文本框 6"/>
          <p:cNvSpPr txBox="1"/>
          <p:nvPr>
            <p:custDataLst>
              <p:tags r:id="rId5"/>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2"/>
            </p:custDataLst>
          </p:nvPr>
        </p:nvSpPr>
        <p:spPr>
          <a:xfrm>
            <a:off x="0" y="0"/>
            <a:ext cx="6578991"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Question 4 - Estimation method and results</a:t>
            </a:r>
            <a:endParaRPr lang="zh-CN" altLang="en-US" dirty="0">
              <a:solidFill>
                <a:schemeClr val="bg1"/>
              </a:solidFill>
              <a:latin typeface="Times New Roman" panose="02020603050405020304" charset="0"/>
              <a:cs typeface="Times New Roman" panose="02020603050405020304" charset="0"/>
            </a:endParaRPr>
          </a:p>
        </p:txBody>
      </p:sp>
      <mc:AlternateContent xmlns:mc="http://schemas.openxmlformats.org/markup-compatibility/2006" xmlns:a14="http://schemas.microsoft.com/office/drawing/2010/main">
        <mc:Choice Requires="a14">
          <p:sp>
            <p:nvSpPr>
              <p:cNvPr id="2" name="文本框 1"/>
              <p:cNvSpPr txBox="1"/>
              <p:nvPr/>
            </p:nvSpPr>
            <p:spPr>
              <a:xfrm>
                <a:off x="753035" y="717176"/>
                <a:ext cx="10712824" cy="5345246"/>
              </a:xfrm>
              <a:prstGeom prst="rect">
                <a:avLst/>
              </a:prstGeom>
              <a:noFill/>
            </p:spPr>
            <p:txBody>
              <a:bodyPr wrap="square" rtlCol="0">
                <a:spAutoFit/>
              </a:bodyPr>
              <a:lstStyle/>
              <a:p>
                <a:pPr>
                  <a:lnSpc>
                    <a:spcPct val="127000"/>
                  </a:lnSpc>
                </a:pPr>
                <a:r>
                  <a:rPr lang="en-US" altLang="zh-CN" sz="2000" b="1" dirty="0">
                    <a:latin typeface="Times New Roman" panose="02020603050405020304" charset="0"/>
                    <a:cs typeface="Times New Roman" panose="02020603050405020304" charset="0"/>
                  </a:rPr>
                  <a:t>Implementation of single-sensor configuration (GPS)</a:t>
                </a:r>
              </a:p>
              <a:p>
                <a:pPr>
                  <a:lnSpc>
                    <a:spcPct val="127000"/>
                  </a:lnSpc>
                </a:pPr>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altLang="zh-CN" sz="2000" dirty="0">
                    <a:latin typeface="Times New Roman" panose="02020603050405020304" charset="0"/>
                    <a:cs typeface="Times New Roman" panose="02020603050405020304" charset="0"/>
                  </a:rPr>
                  <a:t>In the calculation of </a:t>
                </a:r>
                <a14:m>
                  <m:oMath xmlns:m="http://schemas.openxmlformats.org/officeDocument/2006/math">
                    <m:sSub>
                      <m:sSubPr>
                        <m:ctrlPr>
                          <a:rPr lang="en-US" altLang="zh-CN" sz="2000" i="1" smtClean="0">
                            <a:latin typeface="Cambria Math" panose="02040503050406030204" pitchFamily="18" charset="0"/>
                            <a:cs typeface="Times New Roman" panose="02020603050405020304" charset="0"/>
                          </a:rPr>
                        </m:ctrlPr>
                      </m:sSubPr>
                      <m:e>
                        <m:r>
                          <a:rPr lang="en-US" altLang="zh-CN" sz="2000" b="0" i="1" smtClean="0">
                            <a:latin typeface="Cambria Math" panose="02040503050406030204" pitchFamily="18" charset="0"/>
                            <a:cs typeface="Times New Roman" panose="02020603050405020304" charset="0"/>
                          </a:rPr>
                          <m:t>𝑄</m:t>
                        </m:r>
                      </m:e>
                      <m:sub>
                        <m:r>
                          <a:rPr lang="en-US" altLang="zh-CN" sz="2000" b="0" i="1" smtClean="0">
                            <a:latin typeface="Cambria Math" panose="02040503050406030204" pitchFamily="18" charset="0"/>
                            <a:cs typeface="Times New Roman" panose="02020603050405020304" charset="0"/>
                          </a:rPr>
                          <m:t>𝑛</m:t>
                        </m:r>
                      </m:sub>
                    </m:sSub>
                  </m:oMath>
                </a14:m>
                <a:r>
                  <a:rPr lang="en-US" altLang="zh-CN" sz="2000" dirty="0">
                    <a:latin typeface="Times New Roman" panose="02020603050405020304" charset="0"/>
                    <a:cs typeface="Times New Roman" panose="02020603050405020304" charset="0"/>
                  </a:rPr>
                  <a:t>, </a:t>
                </a:r>
                <a14:m>
                  <m:oMath xmlns:m="http://schemas.openxmlformats.org/officeDocument/2006/math">
                    <m:sSubSup>
                      <m:sSubSupPr>
                        <m:ctrlPr>
                          <a:rPr lang="en-US" altLang="zh-CN" sz="2000" i="1" smtClean="0">
                            <a:latin typeface="Cambria Math" panose="02040503050406030204" pitchFamily="18" charset="0"/>
                            <a:cs typeface="Times New Roman" panose="02020603050405020304" charset="0"/>
                          </a:rPr>
                        </m:ctrlPr>
                      </m:sSubSupPr>
                      <m:e>
                        <m:r>
                          <m:rPr>
                            <m:sty m:val="p"/>
                          </m:rPr>
                          <a:rPr lang="en-US" altLang="zh-CN" sz="2000" i="1">
                            <a:latin typeface="Cambria Math" panose="02040503050406030204" pitchFamily="18" charset="0"/>
                            <a:cs typeface="Times New Roman" panose="02020603050405020304" charset="0"/>
                          </a:rPr>
                          <m:t>σ</m:t>
                        </m:r>
                      </m:e>
                      <m:sub>
                        <m:r>
                          <a:rPr lang="en-US" altLang="zh-CN" sz="2000" b="0" i="1" smtClean="0">
                            <a:latin typeface="Cambria Math" panose="02040503050406030204" pitchFamily="18" charset="0"/>
                            <a:cs typeface="Times New Roman" panose="02020603050405020304" charset="0"/>
                          </a:rPr>
                          <m:t>𝑎</m:t>
                        </m:r>
                      </m:sub>
                      <m:sup>
                        <m:r>
                          <a:rPr lang="en-US" altLang="zh-CN" sz="2000" b="0" i="1" smtClean="0">
                            <a:latin typeface="Cambria Math" panose="02040503050406030204" pitchFamily="18" charset="0"/>
                            <a:cs typeface="Times New Roman" panose="02020603050405020304" charset="0"/>
                          </a:rPr>
                          <m:t>2</m:t>
                        </m:r>
                      </m:sup>
                    </m:sSubSup>
                    <m:r>
                      <a:rPr lang="en-US" altLang="zh-CN" sz="2000" b="0" i="1" smtClean="0">
                        <a:latin typeface="Cambria Math" panose="02040503050406030204" pitchFamily="18" charset="0"/>
                        <a:cs typeface="Times New Roman" panose="02020603050405020304" charset="0"/>
                      </a:rPr>
                      <m:t>=[</m:t>
                    </m:r>
                    <m:m>
                      <m:mPr>
                        <m:mcs>
                          <m:mc>
                            <m:mcPr>
                              <m:count m:val="2"/>
                              <m:mcJc m:val="center"/>
                            </m:mcPr>
                          </m:mc>
                        </m:mcs>
                        <m:ctrlPr>
                          <a:rPr lang="en-US" altLang="zh-CN" sz="2000" b="0" i="1" smtClean="0">
                            <a:latin typeface="Cambria Math" panose="02040503050406030204" pitchFamily="18" charset="0"/>
                            <a:cs typeface="Times New Roman" panose="02020603050405020304" charset="0"/>
                          </a:rPr>
                        </m:ctrlPr>
                      </m:mPr>
                      <m:mr>
                        <m:e>
                          <m:sSubSup>
                            <m:sSubSupPr>
                              <m:ctrlPr>
                                <a:rPr lang="en-US" altLang="zh-CN" sz="2000" i="1">
                                  <a:latin typeface="Cambria Math" panose="02040503050406030204" pitchFamily="18" charset="0"/>
                                  <a:cs typeface="Times New Roman" panose="02020603050405020304" charset="0"/>
                                </a:rPr>
                              </m:ctrlPr>
                            </m:sSubSupPr>
                            <m:e>
                              <m:r>
                                <m:rPr>
                                  <m:sty m:val="p"/>
                                </m:rPr>
                                <a:rPr lang="en-US" altLang="zh-CN" sz="2000" i="1">
                                  <a:latin typeface="Cambria Math" panose="02040503050406030204" pitchFamily="18" charset="0"/>
                                  <a:cs typeface="Times New Roman" panose="02020603050405020304" charset="0"/>
                                </a:rPr>
                                <m:t>σ</m:t>
                              </m:r>
                            </m:e>
                            <m:sub>
                              <m:r>
                                <a:rPr lang="en-US" altLang="zh-CN" sz="2000" i="1">
                                  <a:latin typeface="Cambria Math" panose="02040503050406030204" pitchFamily="18" charset="0"/>
                                  <a:cs typeface="Times New Roman" panose="02020603050405020304" charset="0"/>
                                </a:rPr>
                                <m:t>𝑎</m:t>
                              </m:r>
                              <m:r>
                                <a:rPr lang="en-US" altLang="zh-CN" sz="2000" b="0" i="1" smtClean="0">
                                  <a:latin typeface="Cambria Math" panose="02040503050406030204" pitchFamily="18" charset="0"/>
                                  <a:cs typeface="Times New Roman" panose="02020603050405020304" charset="0"/>
                                </a:rPr>
                                <m:t>1</m:t>
                              </m:r>
                            </m:sub>
                            <m:sup>
                              <m:r>
                                <a:rPr lang="en-US" altLang="zh-CN" sz="2000" i="1">
                                  <a:latin typeface="Cambria Math" panose="02040503050406030204" pitchFamily="18" charset="0"/>
                                  <a:cs typeface="Times New Roman" panose="02020603050405020304" charset="0"/>
                                </a:rPr>
                                <m:t>2</m:t>
                              </m:r>
                            </m:sup>
                          </m:sSubSup>
                        </m:e>
                        <m:e>
                          <m:r>
                            <a:rPr lang="en-US" altLang="zh-CN" sz="2000" b="0" i="1" smtClean="0">
                              <a:latin typeface="Cambria Math" panose="02040503050406030204" pitchFamily="18" charset="0"/>
                              <a:cs typeface="Times New Roman" panose="02020603050405020304" charset="0"/>
                            </a:rPr>
                            <m:t>0</m:t>
                          </m:r>
                        </m:e>
                      </m:mr>
                      <m:mr>
                        <m:e>
                          <m:r>
                            <a:rPr lang="en-US" altLang="zh-CN" sz="2000" b="0" i="1" smtClean="0">
                              <a:latin typeface="Cambria Math" panose="02040503050406030204" pitchFamily="18" charset="0"/>
                              <a:cs typeface="Times New Roman" panose="02020603050405020304" charset="0"/>
                            </a:rPr>
                            <m:t>0</m:t>
                          </m:r>
                        </m:e>
                        <m:e>
                          <m:sSubSup>
                            <m:sSubSupPr>
                              <m:ctrlPr>
                                <a:rPr lang="en-US" altLang="zh-CN" sz="2000" i="1">
                                  <a:latin typeface="Cambria Math" panose="02040503050406030204" pitchFamily="18" charset="0"/>
                                  <a:cs typeface="Times New Roman" panose="02020603050405020304" charset="0"/>
                                </a:rPr>
                              </m:ctrlPr>
                            </m:sSubSupPr>
                            <m:e>
                              <m:r>
                                <m:rPr>
                                  <m:sty m:val="p"/>
                                </m:rPr>
                                <a:rPr lang="en-US" altLang="zh-CN" sz="2000" i="1">
                                  <a:latin typeface="Cambria Math" panose="02040503050406030204" pitchFamily="18" charset="0"/>
                                  <a:cs typeface="Times New Roman" panose="02020603050405020304" charset="0"/>
                                </a:rPr>
                                <m:t>σ</m:t>
                              </m:r>
                            </m:e>
                            <m:sub>
                              <m:r>
                                <a:rPr lang="en-US" altLang="zh-CN" sz="2000" i="1">
                                  <a:latin typeface="Cambria Math" panose="02040503050406030204" pitchFamily="18" charset="0"/>
                                  <a:cs typeface="Times New Roman" panose="02020603050405020304" charset="0"/>
                                </a:rPr>
                                <m:t>𝑎</m:t>
                              </m:r>
                              <m:r>
                                <a:rPr lang="en-US" altLang="zh-CN" sz="2000" b="0" i="1" smtClean="0">
                                  <a:latin typeface="Cambria Math" panose="02040503050406030204" pitchFamily="18" charset="0"/>
                                  <a:cs typeface="Times New Roman" panose="02020603050405020304" charset="0"/>
                                </a:rPr>
                                <m:t>2</m:t>
                              </m:r>
                            </m:sub>
                            <m:sup>
                              <m:r>
                                <a:rPr lang="en-US" altLang="zh-CN" sz="2000" i="1">
                                  <a:latin typeface="Cambria Math" panose="02040503050406030204" pitchFamily="18" charset="0"/>
                                  <a:cs typeface="Times New Roman" panose="02020603050405020304" charset="0"/>
                                </a:rPr>
                                <m:t>2</m:t>
                              </m:r>
                            </m:sup>
                          </m:sSubSup>
                        </m:e>
                      </m:mr>
                    </m:m>
                    <m:r>
                      <a:rPr lang="en-US" altLang="zh-CN" sz="2000" b="0" i="1" smtClean="0">
                        <a:latin typeface="Cambria Math" panose="02040503050406030204" pitchFamily="18" charset="0"/>
                        <a:cs typeface="Times New Roman" panose="02020603050405020304" charset="0"/>
                      </a:rPr>
                      <m:t>]</m:t>
                    </m:r>
                  </m:oMath>
                </a14:m>
                <a:r>
                  <a:rPr lang="en-US" altLang="zh-CN" sz="2000" dirty="0">
                    <a:latin typeface="Times New Roman" panose="02020603050405020304" charset="0"/>
                    <a:cs typeface="Times New Roman" panose="02020603050405020304" charset="0"/>
                  </a:rPr>
                  <a:t>. Where </a:t>
                </a:r>
                <a14:m>
                  <m:oMath xmlns:m="http://schemas.openxmlformats.org/officeDocument/2006/math">
                    <m:sSub>
                      <m:sSubPr>
                        <m:ctrlPr>
                          <a:rPr lang="en-US" altLang="zh-CN" sz="2000" b="0" i="1" smtClean="0">
                            <a:solidFill>
                              <a:prstClr val="black"/>
                            </a:solidFill>
                            <a:latin typeface="Cambria Math" panose="02040503050406030204" pitchFamily="18" charset="0"/>
                            <a:cs typeface="Times New Roman" panose="02020603050405020304" charset="0"/>
                          </a:rPr>
                        </m:ctrlPr>
                      </m:sSubPr>
                      <m:e>
                        <m:r>
                          <m:rPr>
                            <m:sty m:val="p"/>
                          </m:rPr>
                          <a:rPr lang="en-US" altLang="zh-CN" sz="2000" i="1">
                            <a:solidFill>
                              <a:prstClr val="black"/>
                            </a:solidFill>
                            <a:latin typeface="Cambria Math" panose="02040503050406030204" pitchFamily="18" charset="0"/>
                            <a:cs typeface="Times New Roman" panose="02020603050405020304" charset="0"/>
                          </a:rPr>
                          <m:t>σ</m:t>
                        </m:r>
                      </m:e>
                      <m:sub>
                        <m:r>
                          <a:rPr lang="en-US" altLang="zh-CN" sz="2000" b="0" i="1" smtClean="0">
                            <a:solidFill>
                              <a:prstClr val="black"/>
                            </a:solidFill>
                            <a:latin typeface="Cambria Math" panose="02040503050406030204" pitchFamily="18" charset="0"/>
                            <a:cs typeface="Times New Roman" panose="02020603050405020304" charset="0"/>
                          </a:rPr>
                          <m:t>𝑎</m:t>
                        </m:r>
                        <m:r>
                          <a:rPr lang="en-US" altLang="zh-CN" sz="2000" b="0" i="1" smtClean="0">
                            <a:solidFill>
                              <a:prstClr val="black"/>
                            </a:solidFill>
                            <a:latin typeface="Cambria Math" panose="02040503050406030204" pitchFamily="18" charset="0"/>
                            <a:cs typeface="Times New Roman" panose="02020603050405020304" charset="0"/>
                          </a:rPr>
                          <m:t>1</m:t>
                        </m:r>
                      </m:sub>
                    </m:sSub>
                    <m:r>
                      <a:rPr lang="en-US" altLang="zh-CN" sz="2000" b="0" i="1" smtClean="0">
                        <a:solidFill>
                          <a:prstClr val="black"/>
                        </a:solidFill>
                        <a:latin typeface="Cambria Math" panose="02040503050406030204" pitchFamily="18" charset="0"/>
                        <a:cs typeface="Times New Roman" panose="02020603050405020304" charset="0"/>
                      </a:rPr>
                      <m:t>=</m:t>
                    </m:r>
                    <m:sSub>
                      <m:sSubPr>
                        <m:ctrlPr>
                          <a:rPr lang="en-US" altLang="zh-CN" sz="2000" i="1">
                            <a:solidFill>
                              <a:prstClr val="black"/>
                            </a:solidFill>
                            <a:latin typeface="Cambria Math" panose="02040503050406030204" pitchFamily="18" charset="0"/>
                            <a:cs typeface="Times New Roman" panose="02020603050405020304" charset="0"/>
                          </a:rPr>
                        </m:ctrlPr>
                      </m:sSubPr>
                      <m:e>
                        <m:r>
                          <m:rPr>
                            <m:sty m:val="p"/>
                          </m:rPr>
                          <a:rPr lang="en-US" altLang="zh-CN" sz="2000" i="1">
                            <a:solidFill>
                              <a:prstClr val="black"/>
                            </a:solidFill>
                            <a:latin typeface="Cambria Math" panose="02040503050406030204" pitchFamily="18" charset="0"/>
                            <a:cs typeface="Times New Roman" panose="02020603050405020304" charset="0"/>
                          </a:rPr>
                          <m:t>σ</m:t>
                        </m:r>
                      </m:e>
                      <m:sub>
                        <m:r>
                          <a:rPr lang="en-US" altLang="zh-CN" sz="2000" i="1">
                            <a:solidFill>
                              <a:prstClr val="black"/>
                            </a:solidFill>
                            <a:latin typeface="Cambria Math" panose="02040503050406030204" pitchFamily="18" charset="0"/>
                            <a:cs typeface="Times New Roman" panose="02020603050405020304" charset="0"/>
                          </a:rPr>
                          <m:t>𝑎</m:t>
                        </m:r>
                        <m:r>
                          <a:rPr lang="en-US" altLang="zh-CN" sz="2000" b="0" i="1" smtClean="0">
                            <a:solidFill>
                              <a:prstClr val="black"/>
                            </a:solidFill>
                            <a:latin typeface="Cambria Math" panose="02040503050406030204" pitchFamily="18" charset="0"/>
                            <a:cs typeface="Times New Roman" panose="02020603050405020304" charset="0"/>
                          </a:rPr>
                          <m:t>2</m:t>
                        </m:r>
                      </m:sub>
                    </m:sSub>
                    <m:r>
                      <a:rPr lang="en-US" altLang="zh-CN" sz="2000" b="0" i="1" smtClean="0">
                        <a:latin typeface="Cambria Math" panose="02040503050406030204" pitchFamily="18" charset="0"/>
                        <a:cs typeface="Times New Roman" panose="02020603050405020304" charset="0"/>
                      </a:rPr>
                      <m:t>=0.5</m:t>
                    </m:r>
                  </m:oMath>
                </a14:m>
                <a:r>
                  <a:rPr lang="en-US" altLang="zh-CN" sz="2000" dirty="0">
                    <a:latin typeface="Times New Roman" panose="02020603050405020304" charset="0"/>
                    <a:cs typeface="Times New Roman" panose="02020603050405020304" charset="0"/>
                  </a:rPr>
                  <a:t> are selected.</a:t>
                </a:r>
              </a:p>
              <a:p>
                <a:pPr marL="342900" indent="-342900">
                  <a:lnSpc>
                    <a:spcPct val="127000"/>
                  </a:lnSpc>
                  <a:buFont typeface="Arial" panose="020B0604020202020204" pitchFamily="34" charset="0"/>
                  <a:buChar char="•"/>
                </a:pPr>
                <a:r>
                  <a:rPr lang="en-US" altLang="zh-CN" sz="2000" dirty="0">
                    <a:latin typeface="Times New Roman" panose="02020603050405020304" charset="0"/>
                    <a:cs typeface="Times New Roman" panose="02020603050405020304" charset="0"/>
                  </a:rPr>
                  <a:t>In the calculation of </a:t>
                </a:r>
                <a14:m>
                  <m:oMath xmlns:m="http://schemas.openxmlformats.org/officeDocument/2006/math">
                    <m:sSub>
                      <m:sSubPr>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ctrlPr>
                      </m:sSubPr>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𝑅</m:t>
                        </m:r>
                      </m:e>
                      <m:sub>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𝑛</m:t>
                        </m:r>
                      </m:sub>
                    </m:sSub>
                    <m:r>
                      <a:rPr kumimoji="0" lang="en-US" altLang="zh-CN" sz="2000" b="0" i="0"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m:t>
                    </m:r>
                    <m:d>
                      <m:dPr>
                        <m:begChr m:val="["/>
                        <m:endChr m:val="]"/>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ctrlPr>
                      </m:dPr>
                      <m:e>
                        <m:m>
                          <m:mPr>
                            <m:mcs>
                              <m:mc>
                                <m:mcPr>
                                  <m:count m:val="2"/>
                                  <m:mcJc m:val="center"/>
                                </m:mcPr>
                              </m:mc>
                            </m:mcs>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ctrlPr>
                          </m:mPr>
                          <m:mr>
                            <m:e>
                              <m:sSubSup>
                                <m:sSubSupPr>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ctrlPr>
                                </m:sSubSupPr>
                                <m:e>
                                  <m:r>
                                    <m:rPr>
                                      <m:sty m:val="p"/>
                                    </m:rPr>
                                    <a:rPr lang="en-US" altLang="zh-CN" sz="2000" i="1">
                                      <a:solidFill>
                                        <a:prstClr val="black"/>
                                      </a:solidFill>
                                      <a:latin typeface="Cambria Math" panose="02040503050406030204" pitchFamily="18" charset="0"/>
                                      <a:cs typeface="Times New Roman" panose="02020603050405020304" charset="0"/>
                                    </a:rPr>
                                    <m:t>σ</m:t>
                                  </m:r>
                                </m:e>
                                <m:sub>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𝑟𝑥</m:t>
                                  </m:r>
                                </m:sub>
                                <m:sup>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2</m:t>
                                  </m:r>
                                </m:sup>
                              </m:sSubSup>
                            </m:e>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0</m:t>
                              </m:r>
                            </m:e>
                          </m:mr>
                          <m:mr>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0</m:t>
                              </m:r>
                            </m:e>
                            <m:e>
                              <m:sSubSup>
                                <m:sSubSupPr>
                                  <m:ctrlPr>
                                    <a:rPr lang="en-US" altLang="zh-CN" sz="2000" i="1">
                                      <a:solidFill>
                                        <a:prstClr val="black"/>
                                      </a:solidFill>
                                      <a:latin typeface="Cambria Math" panose="02040503050406030204" pitchFamily="18" charset="0"/>
                                      <a:cs typeface="Times New Roman" panose="02020603050405020304" charset="0"/>
                                    </a:rPr>
                                  </m:ctrlPr>
                                </m:sSubSupPr>
                                <m:e>
                                  <m:r>
                                    <m:rPr>
                                      <m:sty m:val="p"/>
                                    </m:rPr>
                                    <a:rPr lang="en-US" altLang="zh-CN" sz="2000" i="1">
                                      <a:solidFill>
                                        <a:prstClr val="black"/>
                                      </a:solidFill>
                                      <a:latin typeface="Cambria Math" panose="02040503050406030204" pitchFamily="18" charset="0"/>
                                      <a:cs typeface="Times New Roman" panose="02020603050405020304" charset="0"/>
                                    </a:rPr>
                                    <m:t>σ</m:t>
                                  </m:r>
                                </m:e>
                                <m:sub>
                                  <m:r>
                                    <a:rPr lang="en-US" altLang="zh-CN" sz="2000" i="1">
                                      <a:solidFill>
                                        <a:prstClr val="black"/>
                                      </a:solidFill>
                                      <a:latin typeface="Cambria Math" panose="02040503050406030204" pitchFamily="18" charset="0"/>
                                      <a:cs typeface="Times New Roman" panose="02020603050405020304" charset="0"/>
                                    </a:rPr>
                                    <m:t>𝑟</m:t>
                                  </m:r>
                                  <m:r>
                                    <a:rPr lang="en-US" altLang="zh-CN" sz="2000" b="0" i="1" smtClean="0">
                                      <a:solidFill>
                                        <a:prstClr val="black"/>
                                      </a:solidFill>
                                      <a:latin typeface="Cambria Math" panose="02040503050406030204" pitchFamily="18" charset="0"/>
                                      <a:cs typeface="Times New Roman" panose="02020603050405020304" charset="0"/>
                                    </a:rPr>
                                    <m:t>𝑦</m:t>
                                  </m:r>
                                </m:sub>
                                <m:sup>
                                  <m:r>
                                    <a:rPr lang="en-US" altLang="zh-CN" sz="2000" i="1">
                                      <a:solidFill>
                                        <a:prstClr val="black"/>
                                      </a:solidFill>
                                      <a:latin typeface="Cambria Math" panose="02040503050406030204" pitchFamily="18" charset="0"/>
                                      <a:cs typeface="Times New Roman" panose="02020603050405020304" charset="0"/>
                                    </a:rPr>
                                    <m:t>2</m:t>
                                  </m:r>
                                </m:sup>
                              </m:sSubSup>
                            </m:e>
                          </m:mr>
                        </m:m>
                      </m:e>
                    </m:d>
                  </m:oMath>
                </a14:m>
                <a:r>
                  <a:rPr lang="en-US" altLang="zh-CN" sz="2000" dirty="0">
                    <a:latin typeface="Times New Roman" panose="02020603050405020304" charset="0"/>
                    <a:cs typeface="Times New Roman" panose="02020603050405020304" charset="0"/>
                  </a:rPr>
                  <a:t>, </a:t>
                </a:r>
                <a14:m>
                  <m:oMath xmlns:m="http://schemas.openxmlformats.org/officeDocument/2006/math">
                    <m:sSub>
                      <m:sSubPr>
                        <m:ctrlPr>
                          <a:rPr lang="en-US" altLang="zh-CN" sz="2000" i="1" smtClean="0">
                            <a:latin typeface="Cambria Math" panose="02040503050406030204" pitchFamily="18" charset="0"/>
                            <a:cs typeface="Times New Roman" panose="02020603050405020304" charset="0"/>
                          </a:rPr>
                        </m:ctrlPr>
                      </m:sSubPr>
                      <m:e>
                        <m:r>
                          <m:rPr>
                            <m:sty m:val="p"/>
                          </m:rPr>
                          <a:rPr lang="en-US" altLang="zh-CN" sz="2000" i="1">
                            <a:latin typeface="Cambria Math" panose="02040503050406030204" pitchFamily="18" charset="0"/>
                            <a:cs typeface="Times New Roman" panose="02020603050405020304" charset="0"/>
                          </a:rPr>
                          <m:t>σ</m:t>
                        </m:r>
                      </m:e>
                      <m:sub>
                        <m:r>
                          <a:rPr lang="en-US" altLang="zh-CN" sz="2000" b="0" i="1" smtClean="0">
                            <a:latin typeface="Cambria Math" panose="02040503050406030204" pitchFamily="18" charset="0"/>
                            <a:cs typeface="Times New Roman" panose="02020603050405020304" charset="0"/>
                          </a:rPr>
                          <m:t>𝑟𝑥</m:t>
                        </m:r>
                      </m:sub>
                    </m:sSub>
                    <m:r>
                      <a:rPr lang="en-US" altLang="zh-CN" sz="2000" b="0" i="1" smtClean="0">
                        <a:latin typeface="Cambria Math" panose="02040503050406030204" pitchFamily="18" charset="0"/>
                        <a:cs typeface="Times New Roman" panose="02020603050405020304" charset="0"/>
                      </a:rPr>
                      <m:t>=</m:t>
                    </m:r>
                    <m:sSub>
                      <m:sSubPr>
                        <m:ctrlPr>
                          <a:rPr lang="en-US" altLang="zh-CN" sz="2000" b="0" i="1" smtClean="0">
                            <a:latin typeface="Cambria Math" panose="02040503050406030204" pitchFamily="18" charset="0"/>
                            <a:cs typeface="Times New Roman" panose="02020603050405020304" charset="0"/>
                          </a:rPr>
                        </m:ctrlPr>
                      </m:sSubPr>
                      <m:e>
                        <m:r>
                          <m:rPr>
                            <m:sty m:val="p"/>
                          </m:rPr>
                          <a:rPr lang="en-US" altLang="zh-CN" sz="2000" i="1">
                            <a:latin typeface="Cambria Math" panose="02040503050406030204" pitchFamily="18" charset="0"/>
                            <a:cs typeface="Times New Roman" panose="02020603050405020304" charset="0"/>
                          </a:rPr>
                          <m:t>σ</m:t>
                        </m:r>
                      </m:e>
                      <m:sub>
                        <m:r>
                          <a:rPr lang="en-US" altLang="zh-CN" sz="2000" b="0" i="1" smtClean="0">
                            <a:latin typeface="Cambria Math" panose="02040503050406030204" pitchFamily="18" charset="0"/>
                            <a:cs typeface="Times New Roman" panose="02020603050405020304" charset="0"/>
                          </a:rPr>
                          <m:t>𝑟𝑦</m:t>
                        </m:r>
                      </m:sub>
                    </m:sSub>
                    <m:r>
                      <a:rPr lang="en-US" altLang="zh-CN" sz="2000" b="0" i="1" smtClean="0">
                        <a:latin typeface="Cambria Math" panose="02040503050406030204" pitchFamily="18" charset="0"/>
                        <a:cs typeface="Times New Roman" panose="02020603050405020304" charset="0"/>
                      </a:rPr>
                      <m:t>=0.25</m:t>
                    </m:r>
                  </m:oMath>
                </a14:m>
                <a:r>
                  <a:rPr lang="en-US" altLang="zh-CN" sz="2000" dirty="0">
                    <a:latin typeface="Times New Roman" panose="02020603050405020304" charset="0"/>
                    <a:cs typeface="Times New Roman" panose="02020603050405020304" charset="0"/>
                  </a:rPr>
                  <a:t>. </a:t>
                </a:r>
              </a:p>
              <a:p>
                <a:pPr lvl="1">
                  <a:lnSpc>
                    <a:spcPct val="127000"/>
                  </a:lnSpc>
                </a:pPr>
                <a14:m>
                  <m:oMath xmlns:m="http://schemas.openxmlformats.org/officeDocument/2006/math">
                    <m:sSub>
                      <m:sSubPr>
                        <m:ctrlPr>
                          <a:rPr lang="en-US" altLang="zh-CN" sz="2000" i="1">
                            <a:solidFill>
                              <a:prstClr val="black"/>
                            </a:solidFill>
                            <a:latin typeface="Cambria Math" panose="02040503050406030204" pitchFamily="18" charset="0"/>
                            <a:cs typeface="Times New Roman" panose="02020603050405020304" charset="0"/>
                          </a:rPr>
                        </m:ctrlPr>
                      </m:sSubPr>
                      <m:e>
                        <m:r>
                          <a:rPr lang="en-US" altLang="zh-CN" sz="2000" i="1">
                            <a:solidFill>
                              <a:prstClr val="black"/>
                            </a:solidFill>
                            <a:latin typeface="Cambria Math" panose="02040503050406030204" pitchFamily="18" charset="0"/>
                            <a:cs typeface="Times New Roman" panose="02020603050405020304" charset="0"/>
                          </a:rPr>
                          <m:t>𝑅</m:t>
                        </m:r>
                      </m:e>
                      <m:sub>
                        <m:r>
                          <a:rPr lang="en-US" altLang="zh-CN" sz="2000" i="1">
                            <a:solidFill>
                              <a:prstClr val="black"/>
                            </a:solidFill>
                            <a:latin typeface="Cambria Math" panose="02040503050406030204" pitchFamily="18" charset="0"/>
                            <a:cs typeface="Times New Roman" panose="02020603050405020304" charset="0"/>
                          </a:rPr>
                          <m:t>𝑛</m:t>
                        </m:r>
                      </m:sub>
                    </m:sSub>
                  </m:oMath>
                </a14:m>
                <a:r>
                  <a:rPr lang="en-US" altLang="zh-CN" sz="2000" dirty="0">
                    <a:latin typeface="Times New Roman" panose="02020603050405020304" charset="0"/>
                    <a:cs typeface="Times New Roman" panose="02020603050405020304" charset="0"/>
                  </a:rPr>
                  <a:t> depends on the accuracy of measurement device. Therefore, the values of </a:t>
                </a:r>
                <a14:m>
                  <m:oMath xmlns:m="http://schemas.openxmlformats.org/officeDocument/2006/math">
                    <m:sSub>
                      <m:sSubPr>
                        <m:ctrlPr>
                          <a:rPr lang="en-US" altLang="zh-CN" sz="2000" i="1">
                            <a:solidFill>
                              <a:prstClr val="black"/>
                            </a:solidFill>
                            <a:latin typeface="Cambria Math" panose="02040503050406030204" pitchFamily="18" charset="0"/>
                            <a:cs typeface="Times New Roman" panose="02020603050405020304" charset="0"/>
                          </a:rPr>
                        </m:ctrlPr>
                      </m:sSubPr>
                      <m:e>
                        <m:r>
                          <m:rPr>
                            <m:sty m:val="p"/>
                          </m:rPr>
                          <a:rPr lang="en-US" altLang="zh-CN" sz="2000" i="1">
                            <a:solidFill>
                              <a:prstClr val="black"/>
                            </a:solidFill>
                            <a:latin typeface="Cambria Math" panose="02040503050406030204" pitchFamily="18" charset="0"/>
                            <a:cs typeface="Times New Roman" panose="02020603050405020304" charset="0"/>
                          </a:rPr>
                          <m:t>σ</m:t>
                        </m:r>
                      </m:e>
                      <m:sub>
                        <m:r>
                          <a:rPr lang="en-US" altLang="zh-CN" sz="2000" i="1">
                            <a:solidFill>
                              <a:prstClr val="black"/>
                            </a:solidFill>
                            <a:latin typeface="Cambria Math" panose="02040503050406030204" pitchFamily="18" charset="0"/>
                            <a:cs typeface="Times New Roman" panose="02020603050405020304" charset="0"/>
                          </a:rPr>
                          <m:t>𝑟𝑥</m:t>
                        </m:r>
                      </m:sub>
                    </m:sSub>
                  </m:oMath>
                </a14:m>
                <a:r>
                  <a:rPr lang="en-US" altLang="zh-CN" sz="2000" dirty="0">
                    <a:latin typeface="Times New Roman" panose="02020603050405020304" charset="0"/>
                    <a:cs typeface="Times New Roman" panose="02020603050405020304" charset="0"/>
                  </a:rPr>
                  <a:t> and </a:t>
                </a:r>
                <a14:m>
                  <m:oMath xmlns:m="http://schemas.openxmlformats.org/officeDocument/2006/math">
                    <m:sSub>
                      <m:sSubPr>
                        <m:ctrlPr>
                          <a:rPr lang="en-US" altLang="zh-CN" sz="2000" i="1">
                            <a:solidFill>
                              <a:prstClr val="black"/>
                            </a:solidFill>
                            <a:latin typeface="Cambria Math" panose="02040503050406030204" pitchFamily="18" charset="0"/>
                            <a:cs typeface="Times New Roman" panose="02020603050405020304" charset="0"/>
                          </a:rPr>
                        </m:ctrlPr>
                      </m:sSubPr>
                      <m:e>
                        <m:r>
                          <m:rPr>
                            <m:sty m:val="p"/>
                          </m:rPr>
                          <a:rPr lang="en-US" altLang="zh-CN" sz="2000" i="1">
                            <a:solidFill>
                              <a:prstClr val="black"/>
                            </a:solidFill>
                            <a:latin typeface="Cambria Math" panose="02040503050406030204" pitchFamily="18" charset="0"/>
                            <a:cs typeface="Times New Roman" panose="02020603050405020304" charset="0"/>
                          </a:rPr>
                          <m:t>σ</m:t>
                        </m:r>
                      </m:e>
                      <m:sub>
                        <m:r>
                          <a:rPr lang="en-US" altLang="zh-CN" sz="2000" i="1">
                            <a:solidFill>
                              <a:prstClr val="black"/>
                            </a:solidFill>
                            <a:latin typeface="Cambria Math" panose="02040503050406030204" pitchFamily="18" charset="0"/>
                            <a:cs typeface="Times New Roman" panose="02020603050405020304" charset="0"/>
                          </a:rPr>
                          <m:t>𝑟𝑦</m:t>
                        </m:r>
                      </m:sub>
                    </m:sSub>
                  </m:oMath>
                </a14:m>
                <a:r>
                  <a:rPr lang="en-US" altLang="zh-CN" sz="2000" dirty="0">
                    <a:latin typeface="Times New Roman" panose="02020603050405020304" charset="0"/>
                    <a:cs typeface="Times New Roman" panose="02020603050405020304" charset="0"/>
                  </a:rPr>
                  <a:t> refer to the parameter list of the selected sensor.</a:t>
                </a:r>
              </a:p>
            </p:txBody>
          </p:sp>
        </mc:Choice>
        <mc:Fallback xmlns="">
          <p:sp>
            <p:nvSpPr>
              <p:cNvPr id="2" name="文本框 1"/>
              <p:cNvSpPr txBox="1">
                <a:spLocks noRot="1" noChangeAspect="1" noMove="1" noResize="1" noEditPoints="1" noAdjustHandles="1" noChangeArrowheads="1" noChangeShapeType="1" noTextEdit="1"/>
              </p:cNvSpPr>
              <p:nvPr/>
            </p:nvSpPr>
            <p:spPr>
              <a:xfrm>
                <a:off x="753035" y="717176"/>
                <a:ext cx="10712824" cy="5345246"/>
              </a:xfrm>
              <a:prstGeom prst="rect">
                <a:avLst/>
              </a:prstGeom>
              <a:blipFill rotWithShape="1">
                <a:blip r:embed="rId7"/>
                <a:stretch>
                  <a:fillRect l="-5" t="-5" r="3" b="1"/>
                </a:stretch>
              </a:blipFill>
            </p:spPr>
            <p:txBody>
              <a:bodyPr/>
              <a:lstStyle/>
              <a:p>
                <a:r>
                  <a:rPr lang="zh-CN" altLang="en-US">
                    <a:noFill/>
                  </a:rPr>
                  <a:t> </a:t>
                </a:r>
              </a:p>
            </p:txBody>
          </p:sp>
        </mc:Fallback>
      </mc:AlternateContent>
      <p:graphicFrame>
        <p:nvGraphicFramePr>
          <p:cNvPr id="5" name="对象 4"/>
          <p:cNvGraphicFramePr>
            <a:graphicFrameLocks noChangeAspect="1"/>
          </p:cNvGraphicFramePr>
          <p:nvPr>
            <p:custDataLst>
              <p:tags r:id="rId3"/>
            </p:custDataLst>
          </p:nvPr>
        </p:nvGraphicFramePr>
        <p:xfrm>
          <a:off x="726141" y="1515606"/>
          <a:ext cx="3583266" cy="1913394"/>
        </p:xfrm>
        <a:graphic>
          <a:graphicData uri="http://schemas.openxmlformats.org/presentationml/2006/ole">
            <mc:AlternateContent xmlns:mc="http://schemas.openxmlformats.org/markup-compatibility/2006">
              <mc:Choice xmlns:v="urn:schemas-microsoft-com:vml" Requires="v">
                <p:oleObj name="Equation" r:id="rId8" imgW="62788800" imgH="33528000" progId="Equation.DSMT4">
                  <p:embed/>
                </p:oleObj>
              </mc:Choice>
              <mc:Fallback>
                <p:oleObj name="Equation" r:id="rId8" imgW="62788800" imgH="33528000" progId="Equation.DSMT4">
                  <p:embed/>
                  <p:pic>
                    <p:nvPicPr>
                      <p:cNvPr id="0" name="对象 41"/>
                      <p:cNvPicPr/>
                      <p:nvPr/>
                    </p:nvPicPr>
                    <p:blipFill>
                      <a:blip/>
                      <a:stretch>
                        <a:fillRect/>
                      </a:stretch>
                    </p:blipFill>
                    <p:spPr>
                      <a:xfrm>
                        <a:off x="726141" y="1515606"/>
                        <a:ext cx="3583266" cy="1913394"/>
                      </a:xfrm>
                      <a:prstGeom prst="rect">
                        <a:avLst/>
                      </a:prstGeom>
                    </p:spPr>
                  </p:pic>
                </p:oleObj>
              </mc:Fallback>
            </mc:AlternateContent>
          </a:graphicData>
        </a:graphic>
      </p:graphicFrame>
      <p:graphicFrame>
        <p:nvGraphicFramePr>
          <p:cNvPr id="6" name="对象 5"/>
          <p:cNvGraphicFramePr>
            <a:graphicFrameLocks noChangeAspect="1"/>
          </p:cNvGraphicFramePr>
          <p:nvPr>
            <p:custDataLst>
              <p:tags r:id="rId4"/>
            </p:custDataLst>
          </p:nvPr>
        </p:nvGraphicFramePr>
        <p:xfrm>
          <a:off x="4946650" y="2008188"/>
          <a:ext cx="2325688" cy="639762"/>
        </p:xfrm>
        <a:graphic>
          <a:graphicData uri="http://schemas.openxmlformats.org/presentationml/2006/ole">
            <mc:AlternateContent xmlns:mc="http://schemas.openxmlformats.org/markup-compatibility/2006">
              <mc:Choice xmlns:v="urn:schemas-microsoft-com:vml" Requires="v">
                <p:oleObj name="Equation" r:id="rId9" imgW="39928800" imgH="10972800" progId="Equation.DSMT4">
                  <p:embed/>
                </p:oleObj>
              </mc:Choice>
              <mc:Fallback>
                <p:oleObj name="Equation" r:id="rId9" imgW="39928800" imgH="10972800" progId="Equation.DSMT4">
                  <p:embed/>
                  <p:pic>
                    <p:nvPicPr>
                      <p:cNvPr id="0" name="对象 32"/>
                      <p:cNvPicPr/>
                      <p:nvPr/>
                    </p:nvPicPr>
                    <p:blipFill>
                      <a:blip/>
                      <a:stretch>
                        <a:fillRect/>
                      </a:stretch>
                    </p:blipFill>
                    <p:spPr>
                      <a:xfrm>
                        <a:off x="4946650" y="2008188"/>
                        <a:ext cx="2325688" cy="639762"/>
                      </a:xfrm>
                      <a:prstGeom prst="rect">
                        <a:avLst/>
                      </a:prstGeom>
                    </p:spPr>
                  </p:pic>
                </p:oleObj>
              </mc:Fallback>
            </mc:AlternateContent>
          </a:graphicData>
        </a:graphic>
      </p:graphicFrame>
      <p:sp>
        <p:nvSpPr>
          <p:cNvPr id="7" name="文本框 6"/>
          <p:cNvSpPr txBox="1"/>
          <p:nvPr>
            <p:custDataLst>
              <p:tags r:id="rId5"/>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2"/>
            </p:custDataLst>
          </p:nvPr>
        </p:nvSpPr>
        <p:spPr>
          <a:xfrm>
            <a:off x="0" y="0"/>
            <a:ext cx="6578991"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Question 4 - Estimation method and results</a:t>
            </a:r>
            <a:endParaRPr lang="zh-CN" altLang="en-US" dirty="0">
              <a:solidFill>
                <a:schemeClr val="bg1"/>
              </a:solidFill>
              <a:latin typeface="Times New Roman" panose="02020603050405020304" charset="0"/>
              <a:cs typeface="Times New Roman" panose="02020603050405020304" charset="0"/>
            </a:endParaRPr>
          </a:p>
        </p:txBody>
      </p:sp>
      <mc:AlternateContent xmlns:mc="http://schemas.openxmlformats.org/markup-compatibility/2006" xmlns:a14="http://schemas.microsoft.com/office/drawing/2010/main">
        <mc:Choice Requires="a14">
          <p:sp>
            <p:nvSpPr>
              <p:cNvPr id="2" name="文本框 1"/>
              <p:cNvSpPr txBox="1"/>
              <p:nvPr/>
            </p:nvSpPr>
            <p:spPr>
              <a:xfrm>
                <a:off x="739588" y="776568"/>
                <a:ext cx="10712824" cy="5950347"/>
              </a:xfrm>
              <a:prstGeom prst="rect">
                <a:avLst/>
              </a:prstGeom>
              <a:noFill/>
            </p:spPr>
            <p:txBody>
              <a:bodyPr wrap="square" rtlCol="0">
                <a:spAutoFit/>
              </a:bodyPr>
              <a:lstStyle/>
              <a:p>
                <a:pPr>
                  <a:lnSpc>
                    <a:spcPct val="127000"/>
                  </a:lnSpc>
                </a:pPr>
                <a:r>
                  <a:rPr lang="en-US" altLang="zh-CN" sz="2000" b="1" dirty="0">
                    <a:latin typeface="Times New Roman" panose="02020603050405020304" charset="0"/>
                    <a:cs typeface="Times New Roman" panose="02020603050405020304" charset="0"/>
                  </a:rPr>
                  <a:t>Results of </a:t>
                </a:r>
                <a:r>
                  <a:rPr lang="en-US" altLang="zh-CN" sz="2000" b="1" dirty="0">
                    <a:solidFill>
                      <a:srgbClr val="FF0000"/>
                    </a:solidFill>
                    <a:latin typeface="Times New Roman" panose="02020603050405020304" charset="0"/>
                    <a:cs typeface="Times New Roman" panose="02020603050405020304" charset="0"/>
                  </a:rPr>
                  <a:t>single-sensor</a:t>
                </a:r>
                <a:r>
                  <a:rPr lang="en-US" altLang="zh-CN" sz="2000" b="1" dirty="0">
                    <a:latin typeface="Times New Roman" panose="02020603050405020304" charset="0"/>
                    <a:cs typeface="Times New Roman" panose="02020603050405020304" charset="0"/>
                  </a:rPr>
                  <a:t> configuration </a:t>
                </a:r>
                <a:r>
                  <a:rPr lang="en-US" altLang="zh-CN" sz="2000" b="1" dirty="0">
                    <a:solidFill>
                      <a:srgbClr val="FF0000"/>
                    </a:solidFill>
                    <a:latin typeface="Times New Roman" panose="02020603050405020304" charset="0"/>
                    <a:cs typeface="Times New Roman" panose="02020603050405020304" charset="0"/>
                  </a:rPr>
                  <a:t>(GPS)</a:t>
                </a:r>
                <a:endParaRPr lang="en-US" altLang="zh-CN" sz="2000" b="1" dirty="0">
                  <a:latin typeface="Times New Roman" panose="02020603050405020304" charset="0"/>
                  <a:cs typeface="Times New Roman" panose="02020603050405020304" charset="0"/>
                </a:endParaRPr>
              </a:p>
              <a:p>
                <a:pPr marL="342900" indent="-342900">
                  <a:lnSpc>
                    <a:spcPct val="127000"/>
                  </a:lnSpc>
                  <a:buFont typeface="Arial" panose="020B0604020202020204" pitchFamily="34" charset="0"/>
                  <a:buChar char="•"/>
                </a:pPr>
                <a:r>
                  <a:rPr lang="en-US" altLang="zh-CN" sz="2000" dirty="0">
                    <a:latin typeface="Times New Roman" panose="02020603050405020304" charset="0"/>
                    <a:cs typeface="Times New Roman" panose="02020603050405020304" charset="0"/>
                  </a:rPr>
                  <a:t>Figure 4-1 shows the comparison between real trace, measurement trace, and filtered trace. </a:t>
                </a:r>
              </a:p>
              <a:p>
                <a:pPr marL="342900" indent="-342900">
                  <a:lnSpc>
                    <a:spcPct val="127000"/>
                  </a:lnSpc>
                  <a:buFont typeface="Arial" panose="020B0604020202020204" pitchFamily="34" charset="0"/>
                  <a:buChar char="•"/>
                </a:pPr>
                <a:r>
                  <a:rPr lang="en-US" altLang="zh-CN" sz="2000" dirty="0">
                    <a:latin typeface="Times New Roman" panose="02020603050405020304" charset="0"/>
                    <a:cs typeface="Times New Roman" panose="02020603050405020304" charset="0"/>
                  </a:rPr>
                  <a:t>Figure 4-2 shows the estimation error of x-position and y-position with single sensor.</a:t>
                </a:r>
              </a:p>
              <a:p>
                <a:pPr marL="342900" indent="-342900">
                  <a:lnSpc>
                    <a:spcPct val="127000"/>
                  </a:lnSpc>
                  <a:buFont typeface="Arial" panose="020B0604020202020204" pitchFamily="34" charset="0"/>
                  <a:buChar char="•"/>
                </a:pPr>
                <a:r>
                  <a:rPr lang="en-US" altLang="zh-CN" sz="2000" dirty="0">
                    <a:latin typeface="Times New Roman" panose="02020603050405020304" charset="0"/>
                    <a:cs typeface="Times New Roman" panose="02020603050405020304" charset="0"/>
                  </a:rPr>
                  <a:t>The estimation error is evaluated based on the mean squared error </a:t>
                </a:r>
                <a14:m>
                  <m:oMath xmlns:m="http://schemas.openxmlformats.org/officeDocument/2006/math">
                    <m:r>
                      <a:rPr lang="en-US" altLang="zh-CN" sz="2000" b="0" i="1" smtClean="0">
                        <a:latin typeface="Cambria Math" panose="02040503050406030204" pitchFamily="18" charset="0"/>
                        <a:cs typeface="Times New Roman" panose="02020603050405020304" charset="0"/>
                      </a:rPr>
                      <m:t>𝑀𝑆𝐸</m:t>
                    </m:r>
                    <m:r>
                      <a:rPr lang="en-US" altLang="zh-CN" sz="2000" b="0" i="1" smtClean="0">
                        <a:latin typeface="Cambria Math" panose="02040503050406030204" pitchFamily="18" charset="0"/>
                        <a:cs typeface="Times New Roman" panose="02020603050405020304" charset="0"/>
                      </a:rPr>
                      <m:t>=</m:t>
                    </m:r>
                    <m:f>
                      <m:fPr>
                        <m:ctrlPr>
                          <a:rPr lang="en-US" altLang="zh-CN" sz="2000" b="0" i="1" smtClean="0">
                            <a:latin typeface="Cambria Math" panose="02040503050406030204" pitchFamily="18" charset="0"/>
                            <a:cs typeface="Times New Roman" panose="02020603050405020304" charset="0"/>
                          </a:rPr>
                        </m:ctrlPr>
                      </m:fPr>
                      <m:num>
                        <m:r>
                          <a:rPr lang="en-US" altLang="zh-CN" sz="2000" b="0" i="1" smtClean="0">
                            <a:latin typeface="Cambria Math" panose="02040503050406030204" pitchFamily="18" charset="0"/>
                            <a:cs typeface="Times New Roman" panose="02020603050405020304" charset="0"/>
                          </a:rPr>
                          <m:t>1</m:t>
                        </m:r>
                      </m:num>
                      <m:den>
                        <m:r>
                          <a:rPr lang="en-US" altLang="zh-CN" sz="2000" b="0" i="1" smtClean="0">
                            <a:latin typeface="Cambria Math" panose="02040503050406030204" pitchFamily="18" charset="0"/>
                            <a:cs typeface="Times New Roman" panose="02020603050405020304" charset="0"/>
                          </a:rPr>
                          <m:t>𝑁</m:t>
                        </m:r>
                      </m:den>
                    </m:f>
                    <m:nary>
                      <m:naryPr>
                        <m:chr m:val="∑"/>
                        <m:limLoc m:val="subSup"/>
                        <m:ctrlPr>
                          <a:rPr lang="en-US" altLang="zh-CN" sz="2000" b="0" i="1" smtClean="0">
                            <a:latin typeface="Cambria Math" panose="02040503050406030204" pitchFamily="18" charset="0"/>
                            <a:cs typeface="Times New Roman" panose="02020603050405020304" charset="0"/>
                          </a:rPr>
                        </m:ctrlPr>
                      </m:naryPr>
                      <m:sub>
                        <m:r>
                          <m:rPr>
                            <m:brk m:alnAt="25"/>
                          </m:rPr>
                          <a:rPr lang="en-US" altLang="zh-CN" sz="2000" b="0" i="1" smtClean="0">
                            <a:latin typeface="Cambria Math" panose="02040503050406030204" pitchFamily="18" charset="0"/>
                            <a:cs typeface="Times New Roman" panose="02020603050405020304" charset="0"/>
                          </a:rPr>
                          <m:t>𝑘</m:t>
                        </m:r>
                        <m:r>
                          <a:rPr lang="en-US" altLang="zh-CN" sz="2000" b="0" i="1" smtClean="0">
                            <a:latin typeface="Cambria Math" panose="02040503050406030204" pitchFamily="18" charset="0"/>
                            <a:cs typeface="Times New Roman" panose="02020603050405020304" charset="0"/>
                          </a:rPr>
                          <m:t>=1</m:t>
                        </m:r>
                      </m:sub>
                      <m:sup>
                        <m:r>
                          <a:rPr lang="en-US" altLang="zh-CN" sz="2000" b="0" i="1" smtClean="0">
                            <a:latin typeface="Cambria Math" panose="02040503050406030204" pitchFamily="18" charset="0"/>
                            <a:cs typeface="Times New Roman" panose="02020603050405020304" charset="0"/>
                          </a:rPr>
                          <m:t>𝑁</m:t>
                        </m:r>
                      </m:sup>
                      <m:e>
                        <m:sSup>
                          <m:sSupPr>
                            <m:ctrlPr>
                              <a:rPr lang="en-US" altLang="zh-CN" sz="2000" b="0" i="1" smtClean="0">
                                <a:latin typeface="Cambria Math" panose="02040503050406030204" pitchFamily="18" charset="0"/>
                                <a:cs typeface="Times New Roman" panose="02020603050405020304" charset="0"/>
                              </a:rPr>
                            </m:ctrlPr>
                          </m:sSupPr>
                          <m:e>
                            <m:d>
                              <m:dPr>
                                <m:begChr m:val="‖"/>
                                <m:endChr m:val="‖"/>
                                <m:ctrlPr>
                                  <a:rPr lang="en-US" altLang="zh-CN" sz="2000" b="0" i="1" smtClean="0">
                                    <a:latin typeface="Cambria Math" panose="02040503050406030204" pitchFamily="18" charset="0"/>
                                    <a:cs typeface="Times New Roman" panose="02020603050405020304" charset="0"/>
                                  </a:rPr>
                                </m:ctrlPr>
                              </m:dPr>
                              <m:e>
                                <m:acc>
                                  <m:accPr>
                                    <m:chr m:val="̂"/>
                                    <m:ctrlPr>
                                      <a:rPr lang="en-US" altLang="zh-CN" sz="2000" b="0" i="1" smtClean="0">
                                        <a:latin typeface="Cambria Math" panose="02040503050406030204" pitchFamily="18" charset="0"/>
                                        <a:cs typeface="Times New Roman" panose="02020603050405020304" charset="0"/>
                                      </a:rPr>
                                    </m:ctrlPr>
                                  </m:accPr>
                                  <m:e>
                                    <m:r>
                                      <a:rPr lang="en-US" altLang="zh-CN" sz="2000" b="0" i="1" smtClean="0">
                                        <a:latin typeface="Cambria Math" panose="02040503050406030204" pitchFamily="18" charset="0"/>
                                        <a:cs typeface="Times New Roman" panose="02020603050405020304" charset="0"/>
                                      </a:rPr>
                                      <m:t>𝑥</m:t>
                                    </m:r>
                                  </m:e>
                                </m:acc>
                                <m:r>
                                  <a:rPr lang="en-US" altLang="zh-CN" sz="2000" b="0" i="1" smtClean="0">
                                    <a:latin typeface="Cambria Math" panose="02040503050406030204" pitchFamily="18" charset="0"/>
                                    <a:cs typeface="Times New Roman" panose="02020603050405020304" charset="0"/>
                                  </a:rPr>
                                  <m:t>−</m:t>
                                </m:r>
                                <m:r>
                                  <a:rPr lang="en-US" altLang="zh-CN" sz="2000" b="0" i="1" smtClean="0">
                                    <a:latin typeface="Cambria Math" panose="02040503050406030204" pitchFamily="18" charset="0"/>
                                    <a:cs typeface="Times New Roman" panose="02020603050405020304" charset="0"/>
                                  </a:rPr>
                                  <m:t>𝑥</m:t>
                                </m:r>
                              </m:e>
                            </m:d>
                          </m:e>
                          <m:sup>
                            <m:r>
                              <a:rPr lang="en-US" altLang="zh-CN" sz="2000" b="0" i="1" smtClean="0">
                                <a:latin typeface="Cambria Math" panose="02040503050406030204" pitchFamily="18" charset="0"/>
                                <a:cs typeface="Times New Roman" panose="02020603050405020304" charset="0"/>
                              </a:rPr>
                              <m:t>2</m:t>
                            </m:r>
                          </m:sup>
                        </m:sSup>
                      </m:e>
                    </m:nary>
                  </m:oMath>
                </a14:m>
                <a:endParaRPr lang="en-US" altLang="zh-CN" sz="2000" dirty="0">
                  <a:latin typeface="Times New Roman" panose="02020603050405020304" charset="0"/>
                  <a:cs typeface="Times New Roman" panose="02020603050405020304" charset="0"/>
                </a:endParaRPr>
              </a:p>
              <a:p>
                <a:pPr marL="342900" indent="-342900">
                  <a:lnSpc>
                    <a:spcPct val="127000"/>
                  </a:lnSpc>
                  <a:buFont typeface="Arial" panose="020B0604020202020204" pitchFamily="34" charset="0"/>
                  <a:buChar char="•"/>
                </a:pPr>
                <a:r>
                  <a:rPr lang="en-US" altLang="zh-CN" sz="2000" dirty="0">
                    <a:latin typeface="Times New Roman" panose="02020603050405020304" charset="0"/>
                    <a:cs typeface="Times New Roman" panose="02020603050405020304" charset="0"/>
                  </a:rPr>
                  <a:t>When single-sensor is deployed, the mean squared error of the six states are computed as      </a:t>
                </a:r>
                <a14:m>
                  <m:oMath xmlns:m="http://schemas.openxmlformats.org/officeDocument/2006/math">
                    <m:sSup>
                      <m:sSupPr>
                        <m:ctrlPr>
                          <a:rPr lang="en-US" altLang="zh-CN" sz="2000" i="1" smtClean="0">
                            <a:solidFill>
                              <a:srgbClr val="FF0000"/>
                            </a:solidFill>
                            <a:latin typeface="Cambria Math" panose="02040503050406030204" pitchFamily="18" charset="0"/>
                            <a:cs typeface="Times New Roman" panose="02020603050405020304" charset="0"/>
                          </a:rPr>
                        </m:ctrlPr>
                      </m:sSupPr>
                      <m:e>
                        <m:r>
                          <a:rPr lang="en-US" altLang="zh-CN" sz="2000" b="0" i="1" smtClean="0">
                            <a:solidFill>
                              <a:srgbClr val="FF0000"/>
                            </a:solidFill>
                            <a:latin typeface="Cambria Math" panose="02040503050406030204" pitchFamily="18" charset="0"/>
                            <a:cs typeface="Times New Roman" panose="02020603050405020304" charset="0"/>
                          </a:rPr>
                          <m:t>𝑀𝑆𝐸</m:t>
                        </m:r>
                        <m:r>
                          <a:rPr lang="en-US" altLang="zh-CN" sz="2000" b="0" i="1" smtClean="0">
                            <a:solidFill>
                              <a:srgbClr val="FF0000"/>
                            </a:solidFill>
                            <a:latin typeface="Cambria Math" panose="02040503050406030204" pitchFamily="18" charset="0"/>
                            <a:cs typeface="Times New Roman" panose="02020603050405020304" charset="0"/>
                          </a:rPr>
                          <m:t>= [</m:t>
                        </m:r>
                        <m:m>
                          <m:mPr>
                            <m:mcs>
                              <m:mc>
                                <m:mcPr>
                                  <m:count m:val="3"/>
                                  <m:mcJc m:val="center"/>
                                </m:mcPr>
                              </m:mc>
                            </m:mcs>
                            <m:ctrlPr>
                              <a:rPr lang="en-US" altLang="zh-CN" sz="2000" b="0" i="1" smtClean="0">
                                <a:solidFill>
                                  <a:srgbClr val="FF0000"/>
                                </a:solidFill>
                                <a:latin typeface="Cambria Math" panose="02040503050406030204" pitchFamily="18" charset="0"/>
                                <a:cs typeface="Times New Roman" panose="02020603050405020304" charset="0"/>
                              </a:rPr>
                            </m:ctrlPr>
                          </m:mPr>
                          <m:mr>
                            <m:e>
                              <m:r>
                                <m:rPr>
                                  <m:brk m:alnAt="7"/>
                                </m:rPr>
                                <a:rPr lang="en-US" altLang="zh-CN" sz="2000" b="0" i="1" smtClean="0">
                                  <a:solidFill>
                                    <a:srgbClr val="FF0000"/>
                                  </a:solidFill>
                                  <a:latin typeface="Cambria Math" panose="02040503050406030204" pitchFamily="18" charset="0"/>
                                  <a:cs typeface="Times New Roman" panose="02020603050405020304" charset="0"/>
                                </a:rPr>
                                <m:t>0</m:t>
                              </m:r>
                              <m:r>
                                <a:rPr lang="en-US" altLang="zh-CN" sz="2000" b="0" i="1" smtClean="0">
                                  <a:solidFill>
                                    <a:srgbClr val="FF0000"/>
                                  </a:solidFill>
                                  <a:latin typeface="Cambria Math" panose="02040503050406030204" pitchFamily="18" charset="0"/>
                                  <a:cs typeface="Times New Roman" panose="02020603050405020304" charset="0"/>
                                </a:rPr>
                                <m:t>.2357</m:t>
                              </m:r>
                            </m:e>
                            <m:e>
                              <m:r>
                                <a:rPr lang="en-US" altLang="zh-CN" sz="2000" b="0" i="1" smtClean="0">
                                  <a:solidFill>
                                    <a:srgbClr val="FF0000"/>
                                  </a:solidFill>
                                  <a:latin typeface="Cambria Math" panose="02040503050406030204" pitchFamily="18" charset="0"/>
                                  <a:cs typeface="Times New Roman" panose="02020603050405020304" charset="0"/>
                                </a:rPr>
                                <m:t>0.1897</m:t>
                              </m:r>
                            </m:e>
                            <m:e>
                              <m:r>
                                <a:rPr lang="en-US" altLang="zh-CN" sz="2000" b="0" i="1" smtClean="0">
                                  <a:solidFill>
                                    <a:srgbClr val="FF0000"/>
                                  </a:solidFill>
                                  <a:latin typeface="Cambria Math" panose="02040503050406030204" pitchFamily="18" charset="0"/>
                                  <a:cs typeface="Times New Roman" panose="02020603050405020304" charset="0"/>
                                </a:rPr>
                                <m:t>4.6584</m:t>
                              </m:r>
                            </m:e>
                          </m:mr>
                        </m:m>
                        <m:r>
                          <a:rPr lang="en-US" altLang="zh-CN" sz="2000" b="0" i="1" smtClean="0">
                            <a:solidFill>
                              <a:srgbClr val="FF0000"/>
                            </a:solidFill>
                            <a:latin typeface="Cambria Math" panose="02040503050406030204" pitchFamily="18" charset="0"/>
                            <a:cs typeface="Times New Roman" panose="02020603050405020304" charset="0"/>
                          </a:rPr>
                          <m:t>    </m:t>
                        </m:r>
                        <m:m>
                          <m:mPr>
                            <m:mcs>
                              <m:mc>
                                <m:mcPr>
                                  <m:count m:val="3"/>
                                  <m:mcJc m:val="center"/>
                                </m:mcPr>
                              </m:mc>
                            </m:mcs>
                            <m:ctrlPr>
                              <a:rPr lang="en-US" altLang="zh-CN" sz="2000" b="0" i="1" smtClean="0">
                                <a:solidFill>
                                  <a:srgbClr val="FF0000"/>
                                </a:solidFill>
                                <a:latin typeface="Cambria Math" panose="02040503050406030204" pitchFamily="18" charset="0"/>
                                <a:cs typeface="Times New Roman" panose="02020603050405020304" charset="0"/>
                              </a:rPr>
                            </m:ctrlPr>
                          </m:mPr>
                          <m:mr>
                            <m:e>
                              <m:r>
                                <m:rPr>
                                  <m:brk m:alnAt="7"/>
                                </m:rPr>
                                <a:rPr lang="en-US" altLang="zh-CN" sz="2000" b="0" i="1" smtClean="0">
                                  <a:solidFill>
                                    <a:srgbClr val="FF0000"/>
                                  </a:solidFill>
                                  <a:latin typeface="Cambria Math" panose="02040503050406030204" pitchFamily="18" charset="0"/>
                                  <a:cs typeface="Times New Roman" panose="02020603050405020304" charset="0"/>
                                </a:rPr>
                                <m:t>5</m:t>
                              </m:r>
                              <m:r>
                                <a:rPr lang="en-US" altLang="zh-CN" sz="2000" b="0" i="1" smtClean="0">
                                  <a:solidFill>
                                    <a:srgbClr val="FF0000"/>
                                  </a:solidFill>
                                  <a:latin typeface="Cambria Math" panose="02040503050406030204" pitchFamily="18" charset="0"/>
                                  <a:cs typeface="Times New Roman" panose="02020603050405020304" charset="0"/>
                                </a:rPr>
                                <m:t>.4338</m:t>
                              </m:r>
                            </m:e>
                            <m:e>
                              <m:r>
                                <a:rPr lang="en-US" altLang="zh-CN" sz="2000" b="0" i="1" smtClean="0">
                                  <a:solidFill>
                                    <a:srgbClr val="FF0000"/>
                                  </a:solidFill>
                                  <a:latin typeface="Cambria Math" panose="02040503050406030204" pitchFamily="18" charset="0"/>
                                  <a:cs typeface="Times New Roman" panose="02020603050405020304" charset="0"/>
                                </a:rPr>
                                <m:t>5.0761</m:t>
                              </m:r>
                            </m:e>
                            <m:e>
                              <m:r>
                                <a:rPr lang="en-US" altLang="zh-CN" sz="2000" b="0" i="1" smtClean="0">
                                  <a:solidFill>
                                    <a:srgbClr val="FF0000"/>
                                  </a:solidFill>
                                  <a:latin typeface="Cambria Math" panose="02040503050406030204" pitchFamily="18" charset="0"/>
                                  <a:cs typeface="Times New Roman" panose="02020603050405020304" charset="0"/>
                                </a:rPr>
                                <m:t>6.9189</m:t>
                              </m:r>
                            </m:e>
                          </m:mr>
                        </m:m>
                        <m:r>
                          <a:rPr lang="en-US" altLang="zh-CN" sz="2000" b="0" i="1" smtClean="0">
                            <a:solidFill>
                              <a:srgbClr val="FF0000"/>
                            </a:solidFill>
                            <a:latin typeface="Cambria Math" panose="02040503050406030204" pitchFamily="18" charset="0"/>
                            <a:cs typeface="Times New Roman" panose="02020603050405020304" charset="0"/>
                          </a:rPr>
                          <m:t>]</m:t>
                        </m:r>
                      </m:e>
                      <m:sup>
                        <m:r>
                          <a:rPr lang="en-US" altLang="zh-CN" sz="2000" b="0" i="1" smtClean="0">
                            <a:solidFill>
                              <a:srgbClr val="FF0000"/>
                            </a:solidFill>
                            <a:latin typeface="Cambria Math" panose="02040503050406030204" pitchFamily="18" charset="0"/>
                            <a:cs typeface="Times New Roman" panose="02020603050405020304" charset="0"/>
                          </a:rPr>
                          <m:t>𝑇</m:t>
                        </m:r>
                      </m:sup>
                    </m:sSup>
                  </m:oMath>
                </a14:m>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39588" y="776568"/>
                <a:ext cx="10712824" cy="5950347"/>
              </a:xfrm>
              <a:prstGeom prst="rect">
                <a:avLst/>
              </a:prstGeom>
              <a:blipFill rotWithShape="1">
                <a:blip r:embed="rId5"/>
                <a:stretch>
                  <a:fillRect l="-4" t="-10" r="2" b="6"/>
                </a:stretch>
              </a:blipFill>
            </p:spPr>
            <p:txBody>
              <a:bodyPr/>
              <a:lstStyle/>
              <a:p>
                <a:r>
                  <a:rPr lang="zh-CN" altLang="en-US">
                    <a:noFill/>
                  </a:rPr>
                  <a:t> </a:t>
                </a:r>
              </a:p>
            </p:txBody>
          </p:sp>
        </mc:Fallback>
      </mc:AlternateContent>
      <p:sp>
        <p:nvSpPr>
          <p:cNvPr id="9" name="文本框 8"/>
          <p:cNvSpPr txBox="1"/>
          <p:nvPr/>
        </p:nvSpPr>
        <p:spPr>
          <a:xfrm>
            <a:off x="1357778" y="6085439"/>
            <a:ext cx="3065931" cy="369332"/>
          </a:xfrm>
          <a:prstGeom prst="rect">
            <a:avLst/>
          </a:prstGeom>
          <a:noFill/>
        </p:spPr>
        <p:txBody>
          <a:bodyPr wrap="square" rtlCol="0">
            <a:spAutoFit/>
          </a:bodyPr>
          <a:lstStyle/>
          <a:p>
            <a:r>
              <a:rPr lang="en-US" altLang="zh-CN" dirty="0">
                <a:latin typeface="Times New Roman" panose="02020603050405020304" charset="0"/>
                <a:cs typeface="Times New Roman" panose="02020603050405020304" charset="0"/>
              </a:rPr>
              <a:t>Figure 4-1. Estimation trace</a:t>
            </a:r>
            <a:endParaRPr lang="zh-CN" altLang="en-US" dirty="0">
              <a:latin typeface="Times New Roman" panose="02020603050405020304" charset="0"/>
              <a:cs typeface="Times New Roman" panose="02020603050405020304" charset="0"/>
            </a:endParaRPr>
          </a:p>
        </p:txBody>
      </p:sp>
      <p:sp>
        <p:nvSpPr>
          <p:cNvPr id="10" name="文本框 9"/>
          <p:cNvSpPr txBox="1"/>
          <p:nvPr/>
        </p:nvSpPr>
        <p:spPr>
          <a:xfrm>
            <a:off x="6427693" y="6085439"/>
            <a:ext cx="3415559" cy="369332"/>
          </a:xfrm>
          <a:prstGeom prst="rect">
            <a:avLst/>
          </a:prstGeom>
          <a:noFill/>
        </p:spPr>
        <p:txBody>
          <a:bodyPr wrap="square" rtlCol="0">
            <a:spAutoFit/>
          </a:bodyPr>
          <a:lstStyle/>
          <a:p>
            <a:r>
              <a:rPr lang="en-US" altLang="zh-CN" dirty="0">
                <a:latin typeface="Times New Roman" panose="02020603050405020304" charset="0"/>
                <a:cs typeface="Times New Roman" panose="02020603050405020304" charset="0"/>
              </a:rPr>
              <a:t>Figure 4-2. Position error curve</a:t>
            </a:r>
            <a:endParaRPr lang="zh-CN" altLang="en-US" dirty="0">
              <a:latin typeface="Times New Roman" panose="02020603050405020304" charset="0"/>
              <a:cs typeface="Times New Roman" panose="02020603050405020304" charset="0"/>
            </a:endParaRPr>
          </a:p>
        </p:txBody>
      </p:sp>
      <p:pic>
        <p:nvPicPr>
          <p:cNvPr id="7" name="图片 6"/>
          <p:cNvPicPr>
            <a:picLocks noChangeAspect="1"/>
          </p:cNvPicPr>
          <p:nvPr/>
        </p:nvPicPr>
        <p:blipFill>
          <a:blip/>
          <a:stretch>
            <a:fillRect/>
          </a:stretch>
        </p:blipFill>
        <p:spPr>
          <a:xfrm>
            <a:off x="5974602" y="3257964"/>
            <a:ext cx="4016188" cy="3012141"/>
          </a:xfrm>
          <a:prstGeom prst="rect">
            <a:avLst/>
          </a:prstGeom>
        </p:spPr>
      </p:pic>
      <p:pic>
        <p:nvPicPr>
          <p:cNvPr id="13" name="图片 12"/>
          <p:cNvPicPr>
            <a:picLocks noChangeAspect="1"/>
          </p:cNvPicPr>
          <p:nvPr/>
        </p:nvPicPr>
        <p:blipFill>
          <a:blip/>
          <a:stretch>
            <a:fillRect/>
          </a:stretch>
        </p:blipFill>
        <p:spPr>
          <a:xfrm>
            <a:off x="976404" y="3429000"/>
            <a:ext cx="3536576" cy="2652432"/>
          </a:xfrm>
          <a:prstGeom prst="rect">
            <a:avLst/>
          </a:prstGeom>
        </p:spPr>
      </p:pic>
      <p:sp>
        <p:nvSpPr>
          <p:cNvPr id="3" name="文本框 2"/>
          <p:cNvSpPr txBox="1"/>
          <p:nvPr>
            <p:custDataLst>
              <p:tags r:id="rId3"/>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2"/>
            </p:custDataLst>
          </p:nvPr>
        </p:nvSpPr>
        <p:spPr>
          <a:xfrm>
            <a:off x="0" y="0"/>
            <a:ext cx="6578991"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Question 4 - Estimation method and results</a:t>
            </a:r>
            <a:endParaRPr lang="zh-CN" altLang="en-US" dirty="0">
              <a:solidFill>
                <a:schemeClr val="bg1"/>
              </a:solidFill>
              <a:latin typeface="Times New Roman" panose="02020603050405020304" charset="0"/>
              <a:cs typeface="Times New Roman" panose="02020603050405020304" charset="0"/>
            </a:endParaRPr>
          </a:p>
        </p:txBody>
      </p:sp>
      <p:sp>
        <p:nvSpPr>
          <p:cNvPr id="2" name="文本框 1"/>
          <p:cNvSpPr txBox="1"/>
          <p:nvPr/>
        </p:nvSpPr>
        <p:spPr>
          <a:xfrm>
            <a:off x="753035" y="717176"/>
            <a:ext cx="10712824" cy="4982903"/>
          </a:xfrm>
          <a:prstGeom prst="rect">
            <a:avLst/>
          </a:prstGeom>
          <a:noFill/>
        </p:spPr>
        <p:txBody>
          <a:bodyPr wrap="square" rtlCol="0">
            <a:spAutoFit/>
          </a:bodyPr>
          <a:lstStyle/>
          <a:p>
            <a:pPr>
              <a:lnSpc>
                <a:spcPct val="127000"/>
              </a:lnSpc>
            </a:pPr>
            <a:r>
              <a:rPr lang="en-US" altLang="zh-CN" sz="2000" b="1" dirty="0">
                <a:latin typeface="Times New Roman" panose="02020603050405020304" charset="0"/>
                <a:cs typeface="Times New Roman" panose="02020603050405020304" charset="0"/>
              </a:rPr>
              <a:t>Implementation of multi-sensor configuration (GPS &amp; IMU Fusion)</a:t>
            </a:r>
          </a:p>
          <a:p>
            <a:pPr marL="342900" indent="-342900">
              <a:lnSpc>
                <a:spcPct val="127000"/>
              </a:lnSpc>
              <a:buFont typeface="Arial" panose="020B0604020202020204" pitchFamily="34" charset="0"/>
              <a:buChar char="•"/>
            </a:pPr>
            <a:r>
              <a:rPr lang="en-US" altLang="zh-CN" sz="2000" dirty="0">
                <a:latin typeface="Times New Roman" panose="02020603050405020304" charset="0"/>
                <a:cs typeface="Times New Roman" panose="02020603050405020304" charset="0"/>
              </a:rPr>
              <a:t>IMU can observe acceleration and gyroscopic rotation rate. Extended Kalman Filter (EKF) should be applied instead of Kalman Filter to realize the linearization of the prediction part and measurement part.</a:t>
            </a:r>
          </a:p>
          <a:p>
            <a:pPr marL="342900" indent="-342900">
              <a:lnSpc>
                <a:spcPct val="127000"/>
              </a:lnSpc>
              <a:buFont typeface="Arial" panose="020B0604020202020204" pitchFamily="34" charset="0"/>
              <a:buChar char="•"/>
            </a:pPr>
            <a:r>
              <a:rPr lang="en-US" altLang="zh-CN" sz="2000" dirty="0">
                <a:latin typeface="Times New Roman" panose="02020603050405020304" charset="0"/>
                <a:cs typeface="Times New Roman" panose="02020603050405020304" charset="0"/>
              </a:rPr>
              <a:t>In this project, only acceleration measurement is collected from IMU. The information of rotation rate is not considered for simplification. Thus, Kalman Filter can still be applied in the estimation of multi-sensor fusion.</a:t>
            </a: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p:txBody>
      </p:sp>
      <p:sp>
        <p:nvSpPr>
          <p:cNvPr id="3" name="文本框 2"/>
          <p:cNvSpPr txBox="1"/>
          <p:nvPr>
            <p:custDataLst>
              <p:tags r:id="rId3"/>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2"/>
            </p:custDataLst>
          </p:nvPr>
        </p:nvSpPr>
        <p:spPr>
          <a:xfrm>
            <a:off x="0" y="0"/>
            <a:ext cx="6578991"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Question 4 - Estimation method and results</a:t>
            </a:r>
            <a:endParaRPr lang="zh-CN" altLang="en-US" dirty="0">
              <a:solidFill>
                <a:schemeClr val="bg1"/>
              </a:solidFill>
              <a:latin typeface="Times New Roman" panose="02020603050405020304" charset="0"/>
              <a:cs typeface="Times New Roman" panose="02020603050405020304" charset="0"/>
            </a:endParaRPr>
          </a:p>
        </p:txBody>
      </p:sp>
      <mc:AlternateContent xmlns:mc="http://schemas.openxmlformats.org/markup-compatibility/2006" xmlns:a14="http://schemas.microsoft.com/office/drawing/2010/main">
        <mc:Choice Requires="a14">
          <p:sp>
            <p:nvSpPr>
              <p:cNvPr id="2" name="文本框 1"/>
              <p:cNvSpPr txBox="1"/>
              <p:nvPr/>
            </p:nvSpPr>
            <p:spPr>
              <a:xfrm>
                <a:off x="753035" y="717176"/>
                <a:ext cx="10712824" cy="6767237"/>
              </a:xfrm>
              <a:prstGeom prst="rect">
                <a:avLst/>
              </a:prstGeom>
              <a:noFill/>
            </p:spPr>
            <p:txBody>
              <a:bodyPr wrap="square" rtlCol="0">
                <a:spAutoFit/>
              </a:bodyPr>
              <a:lstStyle/>
              <a:p>
                <a:pPr>
                  <a:lnSpc>
                    <a:spcPct val="127000"/>
                  </a:lnSpc>
                </a:pPr>
                <a:r>
                  <a:rPr lang="en-US" altLang="zh-CN" sz="2000" b="1" dirty="0">
                    <a:latin typeface="Times New Roman" panose="02020603050405020304" charset="0"/>
                    <a:cs typeface="Times New Roman" panose="02020603050405020304" charset="0"/>
                  </a:rPr>
                  <a:t>Implementation of multi-sensor configuration (GPS &amp; IMU Fusion)</a:t>
                </a:r>
              </a:p>
              <a:p>
                <a:pPr>
                  <a:lnSpc>
                    <a:spcPct val="127000"/>
                  </a:lnSpc>
                </a:pPr>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altLang="zh-CN" sz="2000" dirty="0">
                    <a:latin typeface="Times New Roman" panose="02020603050405020304" charset="0"/>
                    <a:cs typeface="Times New Roman" panose="02020603050405020304" charset="0"/>
                  </a:rPr>
                  <a:t>In the calculation of </a:t>
                </a:r>
                <a14:m>
                  <m:oMath xmlns:m="http://schemas.openxmlformats.org/officeDocument/2006/math">
                    <m:sSub>
                      <m:sSubPr>
                        <m:ctrlPr>
                          <a:rPr lang="en-US" altLang="zh-CN" sz="2000" i="1" smtClean="0">
                            <a:latin typeface="Cambria Math" panose="02040503050406030204" pitchFamily="18" charset="0"/>
                            <a:cs typeface="Times New Roman" panose="02020603050405020304" charset="0"/>
                          </a:rPr>
                        </m:ctrlPr>
                      </m:sSubPr>
                      <m:e>
                        <m:r>
                          <a:rPr lang="en-US" altLang="zh-CN" sz="2000" b="0" i="1" smtClean="0">
                            <a:latin typeface="Cambria Math" panose="02040503050406030204" pitchFamily="18" charset="0"/>
                            <a:cs typeface="Times New Roman" panose="02020603050405020304" charset="0"/>
                          </a:rPr>
                          <m:t>𝑄</m:t>
                        </m:r>
                      </m:e>
                      <m:sub>
                        <m:r>
                          <a:rPr lang="en-US" altLang="zh-CN" sz="2000" b="0" i="1" smtClean="0">
                            <a:latin typeface="Cambria Math" panose="02040503050406030204" pitchFamily="18" charset="0"/>
                            <a:cs typeface="Times New Roman" panose="02020603050405020304" charset="0"/>
                          </a:rPr>
                          <m:t>𝑛</m:t>
                        </m:r>
                      </m:sub>
                    </m:sSub>
                  </m:oMath>
                </a14:m>
                <a:r>
                  <a:rPr lang="en-US" altLang="zh-CN" sz="2000" dirty="0">
                    <a:latin typeface="Times New Roman" panose="02020603050405020304" charset="0"/>
                    <a:cs typeface="Times New Roman" panose="02020603050405020304" charset="0"/>
                  </a:rPr>
                  <a:t>, </a:t>
                </a:r>
                <a14:m>
                  <m:oMath xmlns:m="http://schemas.openxmlformats.org/officeDocument/2006/math">
                    <m:sSubSup>
                      <m:sSubSupPr>
                        <m:ctrlPr>
                          <a:rPr lang="en-US" altLang="zh-CN" sz="2000" i="1" smtClean="0">
                            <a:latin typeface="Cambria Math" panose="02040503050406030204" pitchFamily="18" charset="0"/>
                            <a:cs typeface="Times New Roman" panose="02020603050405020304" charset="0"/>
                          </a:rPr>
                        </m:ctrlPr>
                      </m:sSubSupPr>
                      <m:e>
                        <m:r>
                          <m:rPr>
                            <m:sty m:val="p"/>
                          </m:rPr>
                          <a:rPr lang="en-US" altLang="zh-CN" sz="2000" i="1">
                            <a:latin typeface="Cambria Math" panose="02040503050406030204" pitchFamily="18" charset="0"/>
                            <a:cs typeface="Times New Roman" panose="02020603050405020304" charset="0"/>
                          </a:rPr>
                          <m:t>σ</m:t>
                        </m:r>
                      </m:e>
                      <m:sub>
                        <m:r>
                          <a:rPr lang="en-US" altLang="zh-CN" sz="2000" b="0" i="1" smtClean="0">
                            <a:latin typeface="Cambria Math" panose="02040503050406030204" pitchFamily="18" charset="0"/>
                            <a:cs typeface="Times New Roman" panose="02020603050405020304" charset="0"/>
                          </a:rPr>
                          <m:t>𝑎</m:t>
                        </m:r>
                      </m:sub>
                      <m:sup>
                        <m:r>
                          <a:rPr lang="en-US" altLang="zh-CN" sz="2000" b="0" i="1" smtClean="0">
                            <a:latin typeface="Cambria Math" panose="02040503050406030204" pitchFamily="18" charset="0"/>
                            <a:cs typeface="Times New Roman" panose="02020603050405020304" charset="0"/>
                          </a:rPr>
                          <m:t>2</m:t>
                        </m:r>
                      </m:sup>
                    </m:sSubSup>
                    <m:r>
                      <a:rPr lang="en-US" altLang="zh-CN" sz="2000" b="0" i="1" smtClean="0">
                        <a:latin typeface="Cambria Math" panose="02040503050406030204" pitchFamily="18" charset="0"/>
                        <a:cs typeface="Times New Roman" panose="02020603050405020304" charset="0"/>
                      </a:rPr>
                      <m:t>=[</m:t>
                    </m:r>
                    <m:m>
                      <m:mPr>
                        <m:mcs>
                          <m:mc>
                            <m:mcPr>
                              <m:count m:val="2"/>
                              <m:mcJc m:val="center"/>
                            </m:mcPr>
                          </m:mc>
                        </m:mcs>
                        <m:ctrlPr>
                          <a:rPr lang="en-US" altLang="zh-CN" sz="2000" b="0" i="1" smtClean="0">
                            <a:latin typeface="Cambria Math" panose="02040503050406030204" pitchFamily="18" charset="0"/>
                            <a:cs typeface="Times New Roman" panose="02020603050405020304" charset="0"/>
                          </a:rPr>
                        </m:ctrlPr>
                      </m:mPr>
                      <m:mr>
                        <m:e>
                          <m:sSubSup>
                            <m:sSubSupPr>
                              <m:ctrlPr>
                                <a:rPr lang="en-US" altLang="zh-CN" sz="2000" i="1">
                                  <a:latin typeface="Cambria Math" panose="02040503050406030204" pitchFamily="18" charset="0"/>
                                  <a:cs typeface="Times New Roman" panose="02020603050405020304" charset="0"/>
                                </a:rPr>
                              </m:ctrlPr>
                            </m:sSubSupPr>
                            <m:e>
                              <m:r>
                                <m:rPr>
                                  <m:sty m:val="p"/>
                                </m:rPr>
                                <a:rPr lang="en-US" altLang="zh-CN" sz="2000" i="1">
                                  <a:latin typeface="Cambria Math" panose="02040503050406030204" pitchFamily="18" charset="0"/>
                                  <a:cs typeface="Times New Roman" panose="02020603050405020304" charset="0"/>
                                </a:rPr>
                                <m:t>σ</m:t>
                              </m:r>
                            </m:e>
                            <m:sub>
                              <m:r>
                                <a:rPr lang="en-US" altLang="zh-CN" sz="2000" i="1">
                                  <a:latin typeface="Cambria Math" panose="02040503050406030204" pitchFamily="18" charset="0"/>
                                  <a:cs typeface="Times New Roman" panose="02020603050405020304" charset="0"/>
                                </a:rPr>
                                <m:t>𝑎</m:t>
                              </m:r>
                              <m:r>
                                <a:rPr lang="en-US" altLang="zh-CN" sz="2000" b="0" i="1" smtClean="0">
                                  <a:latin typeface="Cambria Math" panose="02040503050406030204" pitchFamily="18" charset="0"/>
                                  <a:cs typeface="Times New Roman" panose="02020603050405020304" charset="0"/>
                                </a:rPr>
                                <m:t>1</m:t>
                              </m:r>
                            </m:sub>
                            <m:sup>
                              <m:r>
                                <a:rPr lang="en-US" altLang="zh-CN" sz="2000" i="1">
                                  <a:latin typeface="Cambria Math" panose="02040503050406030204" pitchFamily="18" charset="0"/>
                                  <a:cs typeface="Times New Roman" panose="02020603050405020304" charset="0"/>
                                </a:rPr>
                                <m:t>2</m:t>
                              </m:r>
                            </m:sup>
                          </m:sSubSup>
                        </m:e>
                        <m:e>
                          <m:r>
                            <a:rPr lang="en-US" altLang="zh-CN" sz="2000" b="0" i="1" smtClean="0">
                              <a:latin typeface="Cambria Math" panose="02040503050406030204" pitchFamily="18" charset="0"/>
                              <a:cs typeface="Times New Roman" panose="02020603050405020304" charset="0"/>
                            </a:rPr>
                            <m:t>0</m:t>
                          </m:r>
                        </m:e>
                      </m:mr>
                      <m:mr>
                        <m:e>
                          <m:r>
                            <a:rPr lang="en-US" altLang="zh-CN" sz="2000" b="0" i="1" smtClean="0">
                              <a:latin typeface="Cambria Math" panose="02040503050406030204" pitchFamily="18" charset="0"/>
                              <a:cs typeface="Times New Roman" panose="02020603050405020304" charset="0"/>
                            </a:rPr>
                            <m:t>0</m:t>
                          </m:r>
                        </m:e>
                        <m:e>
                          <m:sSubSup>
                            <m:sSubSupPr>
                              <m:ctrlPr>
                                <a:rPr lang="en-US" altLang="zh-CN" sz="2000" i="1">
                                  <a:latin typeface="Cambria Math" panose="02040503050406030204" pitchFamily="18" charset="0"/>
                                  <a:cs typeface="Times New Roman" panose="02020603050405020304" charset="0"/>
                                </a:rPr>
                              </m:ctrlPr>
                            </m:sSubSupPr>
                            <m:e>
                              <m:r>
                                <m:rPr>
                                  <m:sty m:val="p"/>
                                </m:rPr>
                                <a:rPr lang="en-US" altLang="zh-CN" sz="2000" i="1">
                                  <a:latin typeface="Cambria Math" panose="02040503050406030204" pitchFamily="18" charset="0"/>
                                  <a:cs typeface="Times New Roman" panose="02020603050405020304" charset="0"/>
                                </a:rPr>
                                <m:t>σ</m:t>
                              </m:r>
                            </m:e>
                            <m:sub>
                              <m:r>
                                <a:rPr lang="en-US" altLang="zh-CN" sz="2000" i="1">
                                  <a:latin typeface="Cambria Math" panose="02040503050406030204" pitchFamily="18" charset="0"/>
                                  <a:cs typeface="Times New Roman" panose="02020603050405020304" charset="0"/>
                                </a:rPr>
                                <m:t>𝑎</m:t>
                              </m:r>
                              <m:r>
                                <a:rPr lang="en-US" altLang="zh-CN" sz="2000" b="0" i="1" smtClean="0">
                                  <a:latin typeface="Cambria Math" panose="02040503050406030204" pitchFamily="18" charset="0"/>
                                  <a:cs typeface="Times New Roman" panose="02020603050405020304" charset="0"/>
                                </a:rPr>
                                <m:t>2</m:t>
                              </m:r>
                            </m:sub>
                            <m:sup>
                              <m:r>
                                <a:rPr lang="en-US" altLang="zh-CN" sz="2000" i="1">
                                  <a:latin typeface="Cambria Math" panose="02040503050406030204" pitchFamily="18" charset="0"/>
                                  <a:cs typeface="Times New Roman" panose="02020603050405020304" charset="0"/>
                                </a:rPr>
                                <m:t>2</m:t>
                              </m:r>
                            </m:sup>
                          </m:sSubSup>
                        </m:e>
                      </m:mr>
                    </m:m>
                    <m:r>
                      <a:rPr lang="en-US" altLang="zh-CN" sz="2000" b="0" i="1" smtClean="0">
                        <a:latin typeface="Cambria Math" panose="02040503050406030204" pitchFamily="18" charset="0"/>
                        <a:cs typeface="Times New Roman" panose="02020603050405020304" charset="0"/>
                      </a:rPr>
                      <m:t>]</m:t>
                    </m:r>
                  </m:oMath>
                </a14:m>
                <a:r>
                  <a:rPr lang="en-US" altLang="zh-CN" sz="2000" dirty="0">
                    <a:latin typeface="Times New Roman" panose="02020603050405020304" charset="0"/>
                    <a:cs typeface="Times New Roman" panose="02020603050405020304" charset="0"/>
                  </a:rPr>
                  <a:t>. Where </a:t>
                </a:r>
                <a14:m>
                  <m:oMath xmlns:m="http://schemas.openxmlformats.org/officeDocument/2006/math">
                    <m:sSub>
                      <m:sSubPr>
                        <m:ctrlPr>
                          <a:rPr lang="en-US" altLang="zh-CN" sz="2000" b="0" i="1" smtClean="0">
                            <a:solidFill>
                              <a:prstClr val="black"/>
                            </a:solidFill>
                            <a:latin typeface="Cambria Math" panose="02040503050406030204" pitchFamily="18" charset="0"/>
                            <a:cs typeface="Times New Roman" panose="02020603050405020304" charset="0"/>
                          </a:rPr>
                        </m:ctrlPr>
                      </m:sSubPr>
                      <m:e>
                        <m:r>
                          <m:rPr>
                            <m:sty m:val="p"/>
                          </m:rPr>
                          <a:rPr lang="en-US" altLang="zh-CN" sz="2000" i="1">
                            <a:solidFill>
                              <a:prstClr val="black"/>
                            </a:solidFill>
                            <a:latin typeface="Cambria Math" panose="02040503050406030204" pitchFamily="18" charset="0"/>
                            <a:cs typeface="Times New Roman" panose="02020603050405020304" charset="0"/>
                          </a:rPr>
                          <m:t>σ</m:t>
                        </m:r>
                      </m:e>
                      <m:sub>
                        <m:r>
                          <a:rPr lang="en-US" altLang="zh-CN" sz="2000" b="0" i="1" smtClean="0">
                            <a:solidFill>
                              <a:prstClr val="black"/>
                            </a:solidFill>
                            <a:latin typeface="Cambria Math" panose="02040503050406030204" pitchFamily="18" charset="0"/>
                            <a:cs typeface="Times New Roman" panose="02020603050405020304" charset="0"/>
                          </a:rPr>
                          <m:t>𝑎</m:t>
                        </m:r>
                        <m:r>
                          <a:rPr lang="en-US" altLang="zh-CN" sz="2000" b="0" i="1" smtClean="0">
                            <a:solidFill>
                              <a:prstClr val="black"/>
                            </a:solidFill>
                            <a:latin typeface="Cambria Math" panose="02040503050406030204" pitchFamily="18" charset="0"/>
                            <a:cs typeface="Times New Roman" panose="02020603050405020304" charset="0"/>
                          </a:rPr>
                          <m:t>1</m:t>
                        </m:r>
                      </m:sub>
                    </m:sSub>
                    <m:r>
                      <a:rPr lang="en-US" altLang="zh-CN" sz="2000" b="0" i="1" smtClean="0">
                        <a:solidFill>
                          <a:prstClr val="black"/>
                        </a:solidFill>
                        <a:latin typeface="Cambria Math" panose="02040503050406030204" pitchFamily="18" charset="0"/>
                        <a:cs typeface="Times New Roman" panose="02020603050405020304" charset="0"/>
                      </a:rPr>
                      <m:t>=</m:t>
                    </m:r>
                    <m:sSub>
                      <m:sSubPr>
                        <m:ctrlPr>
                          <a:rPr lang="en-US" altLang="zh-CN" sz="2000" i="1">
                            <a:solidFill>
                              <a:prstClr val="black"/>
                            </a:solidFill>
                            <a:latin typeface="Cambria Math" panose="02040503050406030204" pitchFamily="18" charset="0"/>
                            <a:cs typeface="Times New Roman" panose="02020603050405020304" charset="0"/>
                          </a:rPr>
                        </m:ctrlPr>
                      </m:sSubPr>
                      <m:e>
                        <m:r>
                          <m:rPr>
                            <m:sty m:val="p"/>
                          </m:rPr>
                          <a:rPr lang="en-US" altLang="zh-CN" sz="2000" i="1">
                            <a:solidFill>
                              <a:prstClr val="black"/>
                            </a:solidFill>
                            <a:latin typeface="Cambria Math" panose="02040503050406030204" pitchFamily="18" charset="0"/>
                            <a:cs typeface="Times New Roman" panose="02020603050405020304" charset="0"/>
                          </a:rPr>
                          <m:t>σ</m:t>
                        </m:r>
                      </m:e>
                      <m:sub>
                        <m:r>
                          <a:rPr lang="en-US" altLang="zh-CN" sz="2000" i="1">
                            <a:solidFill>
                              <a:prstClr val="black"/>
                            </a:solidFill>
                            <a:latin typeface="Cambria Math" panose="02040503050406030204" pitchFamily="18" charset="0"/>
                            <a:cs typeface="Times New Roman" panose="02020603050405020304" charset="0"/>
                          </a:rPr>
                          <m:t>𝑎</m:t>
                        </m:r>
                        <m:r>
                          <a:rPr lang="en-US" altLang="zh-CN" sz="2000" b="0" i="1" smtClean="0">
                            <a:solidFill>
                              <a:prstClr val="black"/>
                            </a:solidFill>
                            <a:latin typeface="Cambria Math" panose="02040503050406030204" pitchFamily="18" charset="0"/>
                            <a:cs typeface="Times New Roman" panose="02020603050405020304" charset="0"/>
                          </a:rPr>
                          <m:t>2</m:t>
                        </m:r>
                      </m:sub>
                    </m:sSub>
                    <m:r>
                      <a:rPr lang="en-US" altLang="zh-CN" sz="2000" b="0" i="1" smtClean="0">
                        <a:latin typeface="Cambria Math" panose="02040503050406030204" pitchFamily="18" charset="0"/>
                        <a:cs typeface="Times New Roman" panose="02020603050405020304" charset="0"/>
                      </a:rPr>
                      <m:t>=0.5</m:t>
                    </m:r>
                  </m:oMath>
                </a14:m>
                <a:r>
                  <a:rPr lang="en-US" altLang="zh-CN" sz="2000" dirty="0">
                    <a:latin typeface="Times New Roman" panose="02020603050405020304" charset="0"/>
                    <a:cs typeface="Times New Roman" panose="02020603050405020304" charset="0"/>
                  </a:rPr>
                  <a:t> are selected.</a:t>
                </a:r>
              </a:p>
              <a:p>
                <a:pPr marL="342900" indent="-342900">
                  <a:lnSpc>
                    <a:spcPct val="127000"/>
                  </a:lnSpc>
                  <a:buFont typeface="Arial" panose="020B0604020202020204" pitchFamily="34" charset="0"/>
                  <a:buChar char="•"/>
                </a:pPr>
                <a:r>
                  <a:rPr lang="en-US" altLang="zh-CN" sz="2000" dirty="0">
                    <a:latin typeface="Times New Roman" panose="02020603050405020304" charset="0"/>
                    <a:cs typeface="Times New Roman" panose="02020603050405020304" charset="0"/>
                  </a:rPr>
                  <a:t>In the calculation of </a:t>
                </a:r>
                <a14:m>
                  <m:oMath xmlns:m="http://schemas.openxmlformats.org/officeDocument/2006/math">
                    <m:sSub>
                      <m:sSubPr>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ctrlPr>
                      </m:sSubPr>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𝑅</m:t>
                        </m:r>
                      </m:e>
                      <m:sub>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𝑛</m:t>
                        </m:r>
                      </m:sub>
                    </m:sSub>
                    <m:r>
                      <a:rPr kumimoji="0" lang="en-US" altLang="zh-CN" sz="2000" b="0" i="0"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m:t>
                    </m:r>
                    <m:d>
                      <m:dPr>
                        <m:begChr m:val="["/>
                        <m:endChr m:val="]"/>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ctrlPr>
                      </m:dPr>
                      <m:e>
                        <m:m>
                          <m:mPr>
                            <m:mcs>
                              <m:mc>
                                <m:mcPr>
                                  <m:count m:val="2"/>
                                  <m:mcJc m:val="center"/>
                                </m:mcPr>
                              </m:mc>
                            </m:mcs>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ctrlPr>
                          </m:mPr>
                          <m:mr>
                            <m:e>
                              <m:m>
                                <m:mPr>
                                  <m:mcs>
                                    <m:mc>
                                      <m:mcPr>
                                        <m:count m:val="2"/>
                                        <m:mcJc m:val="center"/>
                                      </m:mcPr>
                                    </m:mc>
                                  </m:mcs>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ctrlPr>
                                </m:mPr>
                                <m:mr>
                                  <m:e>
                                    <m:sSubSup>
                                      <m:sSubSupPr>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ctrlPr>
                                      </m:sSubSupPr>
                                      <m:e>
                                        <m:r>
                                          <m:rPr>
                                            <m:sty m:val="p"/>
                                          </m:rPr>
                                          <a:rPr lang="en-US" altLang="zh-CN" sz="2000" i="1">
                                            <a:solidFill>
                                              <a:prstClr val="black"/>
                                            </a:solidFill>
                                            <a:latin typeface="Cambria Math" panose="02040503050406030204" pitchFamily="18" charset="0"/>
                                            <a:cs typeface="Times New Roman" panose="02020603050405020304" charset="0"/>
                                          </a:rPr>
                                          <m:t>σ</m:t>
                                        </m:r>
                                      </m:e>
                                      <m:sub>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1</m:t>
                                        </m:r>
                                      </m:sub>
                                      <m:sup>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2</m:t>
                                        </m:r>
                                      </m:sup>
                                    </m:sSubSup>
                                  </m:e>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0</m:t>
                                    </m:r>
                                  </m:e>
                                </m:mr>
                                <m:mr>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0</m:t>
                                    </m:r>
                                  </m:e>
                                  <m:e>
                                    <m:sSubSup>
                                      <m:sSubSupPr>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ctrlPr>
                                      </m:sSubSupPr>
                                      <m:e>
                                        <m:r>
                                          <m:rPr>
                                            <m:sty m:val="p"/>
                                          </m:rPr>
                                          <a:rPr lang="en-US" altLang="zh-CN" sz="2000" i="1">
                                            <a:solidFill>
                                              <a:prstClr val="black"/>
                                            </a:solidFill>
                                            <a:latin typeface="Cambria Math" panose="02040503050406030204" pitchFamily="18" charset="0"/>
                                            <a:cs typeface="Times New Roman" panose="02020603050405020304" charset="0"/>
                                          </a:rPr>
                                          <m:t>σ</m:t>
                                        </m:r>
                                      </m:e>
                                      <m:sub>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2</m:t>
                                        </m:r>
                                      </m:sub>
                                      <m:sup>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2</m:t>
                                        </m:r>
                                      </m:sup>
                                    </m:sSubSup>
                                  </m:e>
                                </m:mr>
                              </m:m>
                            </m:e>
                            <m:e>
                              <m:m>
                                <m:mPr>
                                  <m:mcs>
                                    <m:mc>
                                      <m:mcPr>
                                        <m:count m:val="2"/>
                                        <m:mcJc m:val="center"/>
                                      </m:mcPr>
                                    </m:mc>
                                  </m:mcs>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ctrlPr>
                                </m:mPr>
                                <m:mr>
                                  <m:e>
                                    <m:r>
                                      <m:rPr>
                                        <m:brk m:alnAt="7"/>
                                      </m:r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0</m:t>
                                    </m:r>
                                  </m:e>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0</m:t>
                                    </m:r>
                                  </m:e>
                                </m:mr>
                                <m:mr>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0</m:t>
                                    </m:r>
                                  </m:e>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0</m:t>
                                    </m:r>
                                  </m:e>
                                </m:mr>
                              </m:m>
                            </m:e>
                          </m:mr>
                          <m:mr>
                            <m:e>
                              <m:m>
                                <m:mPr>
                                  <m:mcs>
                                    <m:mc>
                                      <m:mcPr>
                                        <m:count m:val="2"/>
                                        <m:mcJc m:val="center"/>
                                      </m:mcPr>
                                    </m:mc>
                                  </m:mcs>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ctrlPr>
                                </m:mPr>
                                <m:mr>
                                  <m:e>
                                    <m:r>
                                      <m:rPr>
                                        <m:brk m:alnAt="7"/>
                                      </m:r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0</m:t>
                                    </m:r>
                                  </m:e>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0</m:t>
                                    </m:r>
                                  </m:e>
                                </m:mr>
                                <m:mr>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0</m:t>
                                    </m:r>
                                  </m:e>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0</m:t>
                                    </m:r>
                                  </m:e>
                                </m:mr>
                              </m:m>
                            </m:e>
                            <m:e>
                              <m:m>
                                <m:mPr>
                                  <m:mcs>
                                    <m:mc>
                                      <m:mcPr>
                                        <m:count m:val="2"/>
                                        <m:mcJc m:val="center"/>
                                      </m:mcPr>
                                    </m:mc>
                                  </m:mcs>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ctrlPr>
                                </m:mPr>
                                <m:mr>
                                  <m:e>
                                    <m:sSubSup>
                                      <m:sSubSupPr>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ctrlPr>
                                      </m:sSubSupPr>
                                      <m:e>
                                        <m:r>
                                          <m:rPr>
                                            <m:sty m:val="p"/>
                                          </m:rPr>
                                          <a:rPr lang="en-US" altLang="zh-CN" sz="2000" i="1">
                                            <a:solidFill>
                                              <a:prstClr val="black"/>
                                            </a:solidFill>
                                            <a:latin typeface="Cambria Math" panose="02040503050406030204" pitchFamily="18" charset="0"/>
                                            <a:cs typeface="Times New Roman" panose="02020603050405020304" charset="0"/>
                                          </a:rPr>
                                          <m:t>σ</m:t>
                                        </m:r>
                                      </m:e>
                                      <m:sub>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3</m:t>
                                        </m:r>
                                      </m:sub>
                                      <m:sup>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2</m:t>
                                        </m:r>
                                      </m:sup>
                                    </m:sSubSup>
                                  </m:e>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0</m:t>
                                    </m:r>
                                  </m:e>
                                </m:mr>
                                <m:mr>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0</m:t>
                                    </m:r>
                                  </m:e>
                                  <m:e>
                                    <m:sSubSup>
                                      <m:sSubSupPr>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ctrlPr>
                                      </m:sSubSupPr>
                                      <m:e>
                                        <m:r>
                                          <m:rPr>
                                            <m:sty m:val="p"/>
                                          </m:rPr>
                                          <a:rPr lang="en-US" altLang="zh-CN" sz="2000" i="1">
                                            <a:solidFill>
                                              <a:prstClr val="black"/>
                                            </a:solidFill>
                                            <a:latin typeface="Cambria Math" panose="02040503050406030204" pitchFamily="18" charset="0"/>
                                            <a:cs typeface="Times New Roman" panose="02020603050405020304" charset="0"/>
                                          </a:rPr>
                                          <m:t>σ</m:t>
                                        </m:r>
                                      </m:e>
                                      <m:sub>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4</m:t>
                                        </m:r>
                                      </m:sub>
                                      <m:sup>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charset="0"/>
                                          </a:rPr>
                                          <m:t>2</m:t>
                                        </m:r>
                                      </m:sup>
                                    </m:sSubSup>
                                  </m:e>
                                </m:mr>
                              </m:m>
                            </m:e>
                          </m:mr>
                        </m:m>
                      </m:e>
                    </m:d>
                  </m:oMath>
                </a14:m>
                <a:r>
                  <a:rPr lang="en-US" altLang="zh-CN" sz="2000" dirty="0">
                    <a:latin typeface="Times New Roman" panose="02020603050405020304" charset="0"/>
                    <a:cs typeface="Times New Roman" panose="02020603050405020304" charset="0"/>
                  </a:rPr>
                  <a:t>. </a:t>
                </a:r>
                <a14:m>
                  <m:oMath xmlns:m="http://schemas.openxmlformats.org/officeDocument/2006/math">
                    <m:sSub>
                      <m:sSubPr>
                        <m:ctrlPr>
                          <a:rPr lang="en-US" altLang="zh-CN" sz="2000" i="1" smtClean="0">
                            <a:latin typeface="Cambria Math" panose="02040503050406030204" pitchFamily="18" charset="0"/>
                            <a:cs typeface="Times New Roman" panose="02020603050405020304" charset="0"/>
                          </a:rPr>
                        </m:ctrlPr>
                      </m:sSubPr>
                      <m:e>
                        <m:r>
                          <m:rPr>
                            <m:sty m:val="p"/>
                          </m:rPr>
                          <a:rPr lang="en-US" altLang="zh-CN" sz="2000" i="1">
                            <a:latin typeface="Cambria Math" panose="02040503050406030204" pitchFamily="18" charset="0"/>
                            <a:cs typeface="Times New Roman" panose="02020603050405020304" charset="0"/>
                          </a:rPr>
                          <m:t>σ</m:t>
                        </m:r>
                      </m:e>
                      <m:sub>
                        <m:r>
                          <a:rPr lang="en-US" altLang="zh-CN" sz="2000" b="0" i="1" smtClean="0">
                            <a:latin typeface="Cambria Math" panose="02040503050406030204" pitchFamily="18" charset="0"/>
                            <a:cs typeface="Times New Roman" panose="02020603050405020304" charset="0"/>
                          </a:rPr>
                          <m:t>1</m:t>
                        </m:r>
                      </m:sub>
                    </m:sSub>
                    <m:r>
                      <a:rPr lang="en-US" altLang="zh-CN" sz="2000" b="0" i="1" smtClean="0">
                        <a:latin typeface="Cambria Math" panose="02040503050406030204" pitchFamily="18" charset="0"/>
                        <a:cs typeface="Times New Roman" panose="02020603050405020304" charset="0"/>
                      </a:rPr>
                      <m:t>=</m:t>
                    </m:r>
                    <m:sSub>
                      <m:sSubPr>
                        <m:ctrlPr>
                          <a:rPr lang="en-US" altLang="zh-CN" sz="2000" b="0" i="1" smtClean="0">
                            <a:latin typeface="Cambria Math" panose="02040503050406030204" pitchFamily="18" charset="0"/>
                            <a:cs typeface="Times New Roman" panose="02020603050405020304" charset="0"/>
                          </a:rPr>
                        </m:ctrlPr>
                      </m:sSubPr>
                      <m:e>
                        <m:r>
                          <m:rPr>
                            <m:sty m:val="p"/>
                          </m:rPr>
                          <a:rPr lang="en-US" altLang="zh-CN" sz="2000" i="1">
                            <a:latin typeface="Cambria Math" panose="02040503050406030204" pitchFamily="18" charset="0"/>
                            <a:cs typeface="Times New Roman" panose="02020603050405020304" charset="0"/>
                          </a:rPr>
                          <m:t>σ</m:t>
                        </m:r>
                      </m:e>
                      <m:sub>
                        <m:r>
                          <a:rPr lang="en-US" altLang="zh-CN" sz="2000" b="0" i="1" smtClean="0">
                            <a:latin typeface="Cambria Math" panose="02040503050406030204" pitchFamily="18" charset="0"/>
                            <a:cs typeface="Times New Roman" panose="02020603050405020304" charset="0"/>
                          </a:rPr>
                          <m:t>2</m:t>
                        </m:r>
                      </m:sub>
                    </m:sSub>
                    <m:r>
                      <a:rPr lang="en-US" altLang="zh-CN" sz="2000" b="0" i="1" smtClean="0">
                        <a:latin typeface="Cambria Math" panose="02040503050406030204" pitchFamily="18" charset="0"/>
                        <a:cs typeface="Times New Roman" panose="02020603050405020304" charset="0"/>
                      </a:rPr>
                      <m:t>=0.25</m:t>
                    </m:r>
                  </m:oMath>
                </a14:m>
                <a:r>
                  <a:rPr lang="en-US" altLang="zh-CN" sz="2000" dirty="0">
                    <a:latin typeface="Times New Roman" panose="02020603050405020304" charset="0"/>
                    <a:cs typeface="Times New Roman" panose="02020603050405020304" charset="0"/>
                  </a:rPr>
                  <a:t>, and </a:t>
                </a:r>
                <a14:m>
                  <m:oMath xmlns:m="http://schemas.openxmlformats.org/officeDocument/2006/math">
                    <m:sSub>
                      <m:sSubPr>
                        <m:ctrlPr>
                          <a:rPr lang="en-US" altLang="zh-CN" sz="2000" i="1">
                            <a:latin typeface="Cambria Math" panose="02040503050406030204" pitchFamily="18" charset="0"/>
                            <a:cs typeface="Times New Roman" panose="02020603050405020304" charset="0"/>
                          </a:rPr>
                        </m:ctrlPr>
                      </m:sSubPr>
                      <m:e>
                        <m:r>
                          <m:rPr>
                            <m:sty m:val="p"/>
                          </m:rPr>
                          <a:rPr lang="en-US" altLang="zh-CN" sz="2000" i="1">
                            <a:latin typeface="Cambria Math" panose="02040503050406030204" pitchFamily="18" charset="0"/>
                            <a:cs typeface="Times New Roman" panose="02020603050405020304" charset="0"/>
                          </a:rPr>
                          <m:t>σ</m:t>
                        </m:r>
                      </m:e>
                      <m:sub>
                        <m:r>
                          <a:rPr lang="en-US" altLang="zh-CN" sz="2000" b="0" i="1" smtClean="0">
                            <a:latin typeface="Cambria Math" panose="02040503050406030204" pitchFamily="18" charset="0"/>
                            <a:cs typeface="Times New Roman" panose="02020603050405020304" charset="0"/>
                          </a:rPr>
                          <m:t>3</m:t>
                        </m:r>
                      </m:sub>
                    </m:sSub>
                    <m:r>
                      <a:rPr lang="en-US" altLang="zh-CN" sz="2000" i="1">
                        <a:latin typeface="Cambria Math" panose="02040503050406030204" pitchFamily="18" charset="0"/>
                        <a:cs typeface="Times New Roman" panose="02020603050405020304" charset="0"/>
                      </a:rPr>
                      <m:t>=</m:t>
                    </m:r>
                    <m:sSub>
                      <m:sSubPr>
                        <m:ctrlPr>
                          <a:rPr lang="en-US" altLang="zh-CN" sz="2000" i="1">
                            <a:latin typeface="Cambria Math" panose="02040503050406030204" pitchFamily="18" charset="0"/>
                            <a:cs typeface="Times New Roman" panose="02020603050405020304" charset="0"/>
                          </a:rPr>
                        </m:ctrlPr>
                      </m:sSubPr>
                      <m:e>
                        <m:r>
                          <m:rPr>
                            <m:sty m:val="p"/>
                          </m:rPr>
                          <a:rPr lang="en-US" altLang="zh-CN" sz="2000" i="1">
                            <a:latin typeface="Cambria Math" panose="02040503050406030204" pitchFamily="18" charset="0"/>
                            <a:cs typeface="Times New Roman" panose="02020603050405020304" charset="0"/>
                          </a:rPr>
                          <m:t>σ</m:t>
                        </m:r>
                      </m:e>
                      <m:sub>
                        <m:r>
                          <a:rPr lang="en-US" altLang="zh-CN" sz="2000" b="0" i="1" smtClean="0">
                            <a:latin typeface="Cambria Math" panose="02040503050406030204" pitchFamily="18" charset="0"/>
                            <a:cs typeface="Times New Roman" panose="02020603050405020304" charset="0"/>
                          </a:rPr>
                          <m:t>4</m:t>
                        </m:r>
                      </m:sub>
                    </m:sSub>
                    <m:r>
                      <a:rPr lang="en-US" altLang="zh-CN" sz="2000" i="1">
                        <a:latin typeface="Cambria Math" panose="02040503050406030204" pitchFamily="18" charset="0"/>
                        <a:cs typeface="Times New Roman" panose="02020603050405020304" charset="0"/>
                      </a:rPr>
                      <m:t>=0.</m:t>
                    </m:r>
                    <m:r>
                      <a:rPr lang="en-US" altLang="zh-CN" sz="2000" b="0" i="1" smtClean="0">
                        <a:latin typeface="Cambria Math" panose="02040503050406030204" pitchFamily="18" charset="0"/>
                        <a:cs typeface="Times New Roman" panose="02020603050405020304" charset="0"/>
                      </a:rPr>
                      <m:t>2</m:t>
                    </m:r>
                  </m:oMath>
                </a14:m>
                <a:r>
                  <a:rPr lang="en-US" altLang="zh-CN" sz="2000" dirty="0">
                    <a:latin typeface="Times New Roman" panose="02020603050405020304" charset="0"/>
                    <a:cs typeface="Times New Roman" panose="02020603050405020304" charset="0"/>
                  </a:rPr>
                  <a:t> are selected.</a:t>
                </a: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53035" y="717176"/>
                <a:ext cx="10712824" cy="6767237"/>
              </a:xfrm>
              <a:prstGeom prst="rect">
                <a:avLst/>
              </a:prstGeom>
              <a:blipFill rotWithShape="1">
                <a:blip r:embed="rId6"/>
                <a:stretch>
                  <a:fillRect l="-5" t="-4" r="3" b="4"/>
                </a:stretch>
              </a:blipFill>
            </p:spPr>
            <p:txBody>
              <a:bodyPr/>
              <a:lstStyle/>
              <a:p>
                <a:r>
                  <a:rPr lang="zh-CN" altLang="en-US">
                    <a:noFill/>
                  </a:rPr>
                  <a:t> </a:t>
                </a:r>
              </a:p>
            </p:txBody>
          </p:sp>
        </mc:Fallback>
      </mc:AlternateContent>
      <p:graphicFrame>
        <p:nvGraphicFramePr>
          <p:cNvPr id="3" name="对象 2"/>
          <p:cNvGraphicFramePr>
            <a:graphicFrameLocks noChangeAspect="1"/>
          </p:cNvGraphicFramePr>
          <p:nvPr>
            <p:custDataLst>
              <p:tags r:id="rId3"/>
            </p:custDataLst>
          </p:nvPr>
        </p:nvGraphicFramePr>
        <p:xfrm>
          <a:off x="1129553" y="1452853"/>
          <a:ext cx="3583266" cy="1913394"/>
        </p:xfrm>
        <a:graphic>
          <a:graphicData uri="http://schemas.openxmlformats.org/presentationml/2006/ole">
            <mc:AlternateContent xmlns:mc="http://schemas.openxmlformats.org/markup-compatibility/2006">
              <mc:Choice xmlns:v="urn:schemas-microsoft-com:vml" Requires="v">
                <p:oleObj name="Equation" r:id="rId7" imgW="62788800" imgH="33528000" progId="Equation.DSMT4">
                  <p:embed/>
                </p:oleObj>
              </mc:Choice>
              <mc:Fallback>
                <p:oleObj name="Equation" r:id="rId7" imgW="62788800" imgH="33528000" progId="Equation.DSMT4">
                  <p:embed/>
                  <p:pic>
                    <p:nvPicPr>
                      <p:cNvPr id="0" name="对象 4"/>
                      <p:cNvPicPr/>
                      <p:nvPr/>
                    </p:nvPicPr>
                    <p:blipFill>
                      <a:blip/>
                      <a:stretch>
                        <a:fillRect/>
                      </a:stretch>
                    </p:blipFill>
                    <p:spPr>
                      <a:xfrm>
                        <a:off x="1129553" y="1452853"/>
                        <a:ext cx="3583266" cy="1913394"/>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 name="对象 3"/>
              <p:cNvSpPr txBox="1"/>
              <p:nvPr/>
            </p:nvSpPr>
            <p:spPr>
              <a:xfrm>
                <a:off x="5314202" y="1923500"/>
                <a:ext cx="3148481" cy="1160359"/>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𝐺</m:t>
                          </m:r>
                        </m:e>
                        <m:sub>
                          <m:r>
                            <m:rPr>
                              <m:sty m:val="p"/>
                            </m:rPr>
                            <a:rPr lang="en-US" altLang="zh-CN" i="1">
                              <a:latin typeface="Cambria Math" panose="02040503050406030204" pitchFamily="18" charset="0"/>
                            </a:rPr>
                            <m:t>n</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m>
                                  <m:mPr>
                                    <m:mcs>
                                      <m:mc>
                                        <m:mcPr>
                                          <m:count m:val="3"/>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mr>
                                </m:m>
                              </m:e>
                              <m:e>
                                <m:m>
                                  <m:mPr>
                                    <m:mcs>
                                      <m:mc>
                                        <m:mcPr>
                                          <m:count m:val="3"/>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mr>
                                </m:m>
                              </m:e>
                            </m:mr>
                            <m:mr>
                              <m:e>
                                <m:m>
                                  <m:mPr>
                                    <m:mcs>
                                      <m:mc>
                                        <m:mcPr>
                                          <m:count m:val="3"/>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mr>
                                </m:m>
                              </m:e>
                              <m:e>
                                <m:m>
                                  <m:mPr>
                                    <m:mcs>
                                      <m:mc>
                                        <m:mcPr>
                                          <m:count m:val="3"/>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1</m:t>
                                      </m:r>
                                    </m:e>
                                  </m:mr>
                                </m:m>
                              </m:e>
                            </m:mr>
                          </m:m>
                        </m:e>
                      </m:d>
                    </m:oMath>
                  </m:oMathPara>
                </a14:m>
                <a:endParaRPr lang="zh-CN" altLang="en-US" dirty="0"/>
              </a:p>
            </p:txBody>
          </p:sp>
        </mc:Choice>
        <mc:Fallback xmlns="">
          <p:sp>
            <p:nvSpPr>
              <p:cNvPr id="5" name="对象 3"/>
              <p:cNvSpPr txBox="1">
                <a:spLocks noRot="1" noChangeAspect="1" noMove="1" noResize="1" noEditPoints="1" noAdjustHandles="1" noChangeArrowheads="1" noChangeShapeType="1" noTextEdit="1"/>
              </p:cNvSpPr>
              <p:nvPr/>
            </p:nvSpPr>
            <p:spPr>
              <a:xfrm>
                <a:off x="5314202" y="1923500"/>
                <a:ext cx="3148481" cy="1160359"/>
              </a:xfrm>
              <a:prstGeom prst="rect">
                <a:avLst/>
              </a:prstGeom>
              <a:blipFill rotWithShape="1">
                <a:blip r:embed="rId9"/>
                <a:stretch>
                  <a:fillRect l="-17" t="-7" r="1" b="26"/>
                </a:stretch>
              </a:blipFill>
            </p:spPr>
            <p:txBody>
              <a:bodyPr/>
              <a:lstStyle/>
              <a:p>
                <a:r>
                  <a:rPr lang="zh-CN" altLang="en-US">
                    <a:noFill/>
                  </a:rPr>
                  <a:t> </a:t>
                </a:r>
              </a:p>
            </p:txBody>
          </p:sp>
        </mc:Fallback>
      </mc:AlternateContent>
      <p:sp>
        <p:nvSpPr>
          <p:cNvPr id="6" name="文本框 5"/>
          <p:cNvSpPr txBox="1"/>
          <p:nvPr>
            <p:custDataLst>
              <p:tags r:id="rId4"/>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2"/>
            </p:custDataLst>
          </p:nvPr>
        </p:nvSpPr>
        <p:spPr>
          <a:xfrm>
            <a:off x="0" y="0"/>
            <a:ext cx="6578991"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Question 4 - Estimation method and results</a:t>
            </a:r>
            <a:endParaRPr lang="zh-CN" altLang="en-US" dirty="0">
              <a:solidFill>
                <a:schemeClr val="bg1"/>
              </a:solidFill>
              <a:latin typeface="Times New Roman" panose="02020603050405020304" charset="0"/>
              <a:cs typeface="Times New Roman" panose="02020603050405020304" charset="0"/>
            </a:endParaRPr>
          </a:p>
        </p:txBody>
      </p:sp>
      <mc:AlternateContent xmlns:mc="http://schemas.openxmlformats.org/markup-compatibility/2006" xmlns:a14="http://schemas.microsoft.com/office/drawing/2010/main">
        <mc:Choice Requires="a14">
          <p:sp>
            <p:nvSpPr>
              <p:cNvPr id="2" name="文本框 1"/>
              <p:cNvSpPr txBox="1"/>
              <p:nvPr/>
            </p:nvSpPr>
            <p:spPr>
              <a:xfrm>
                <a:off x="753035" y="717176"/>
                <a:ext cx="10712824" cy="5950347"/>
              </a:xfrm>
              <a:prstGeom prst="rect">
                <a:avLst/>
              </a:prstGeom>
              <a:noFill/>
            </p:spPr>
            <p:txBody>
              <a:bodyPr wrap="square" rtlCol="0">
                <a:spAutoFit/>
              </a:bodyPr>
              <a:lstStyle/>
              <a:p>
                <a:pPr>
                  <a:lnSpc>
                    <a:spcPct val="127000"/>
                  </a:lnSpc>
                </a:pPr>
                <a:r>
                  <a:rPr lang="en-US" altLang="zh-CN" sz="2000" b="1" dirty="0">
                    <a:latin typeface="Times New Roman" panose="02020603050405020304" charset="0"/>
                    <a:cs typeface="Times New Roman" panose="02020603050405020304" charset="0"/>
                  </a:rPr>
                  <a:t>Results of </a:t>
                </a:r>
                <a:r>
                  <a:rPr lang="en-US" altLang="zh-CN" sz="2000" b="1" dirty="0">
                    <a:solidFill>
                      <a:srgbClr val="FF0000"/>
                    </a:solidFill>
                    <a:latin typeface="Times New Roman" panose="02020603050405020304" charset="0"/>
                    <a:cs typeface="Times New Roman" panose="02020603050405020304" charset="0"/>
                  </a:rPr>
                  <a:t>multi-sensor</a:t>
                </a:r>
                <a:r>
                  <a:rPr lang="en-US" altLang="zh-CN" sz="2000" b="1" dirty="0">
                    <a:latin typeface="Times New Roman" panose="02020603050405020304" charset="0"/>
                    <a:cs typeface="Times New Roman" panose="02020603050405020304" charset="0"/>
                  </a:rPr>
                  <a:t> configuration </a:t>
                </a:r>
                <a:r>
                  <a:rPr lang="en-US" altLang="zh-CN" sz="2000" b="1" dirty="0">
                    <a:solidFill>
                      <a:srgbClr val="FF0000"/>
                    </a:solidFill>
                    <a:latin typeface="Times New Roman" panose="02020603050405020304" charset="0"/>
                    <a:cs typeface="Times New Roman" panose="02020603050405020304" charset="0"/>
                  </a:rPr>
                  <a:t>(GPS &amp; IMU Fusion)</a:t>
                </a:r>
                <a:endParaRPr lang="en-US" altLang="zh-CN" sz="2000" b="1" dirty="0">
                  <a:latin typeface="Times New Roman" panose="02020603050405020304" charset="0"/>
                  <a:cs typeface="Times New Roman" panose="02020603050405020304" charset="0"/>
                </a:endParaRPr>
              </a:p>
              <a:p>
                <a:pPr marL="342900" indent="-342900">
                  <a:lnSpc>
                    <a:spcPct val="127000"/>
                  </a:lnSpc>
                  <a:buFont typeface="Arial" panose="020B0604020202020204" pitchFamily="34" charset="0"/>
                  <a:buChar char="•"/>
                </a:pPr>
                <a:r>
                  <a:rPr lang="en-US" altLang="zh-CN" sz="2000" dirty="0">
                    <a:latin typeface="Times New Roman" panose="02020603050405020304" charset="0"/>
                    <a:cs typeface="Times New Roman" panose="02020603050405020304" charset="0"/>
                  </a:rPr>
                  <a:t>Figure 4-3 shows the comparison between real trace, measurement trace, and filtered trace. </a:t>
                </a:r>
              </a:p>
              <a:p>
                <a:pPr marL="342900" indent="-342900">
                  <a:lnSpc>
                    <a:spcPct val="127000"/>
                  </a:lnSpc>
                  <a:buFont typeface="Arial" panose="020B0604020202020204" pitchFamily="34" charset="0"/>
                  <a:buChar char="•"/>
                </a:pPr>
                <a:r>
                  <a:rPr lang="en-US" altLang="zh-CN" sz="2000" dirty="0">
                    <a:latin typeface="Times New Roman" panose="02020603050405020304" charset="0"/>
                    <a:cs typeface="Times New Roman" panose="02020603050405020304" charset="0"/>
                  </a:rPr>
                  <a:t>Figure 4-4 shows the estimation error of x-position and y-position with single sensor.</a:t>
                </a:r>
              </a:p>
              <a:p>
                <a:pPr marL="342900" indent="-342900">
                  <a:lnSpc>
                    <a:spcPct val="127000"/>
                  </a:lnSpc>
                  <a:buFont typeface="Arial" panose="020B0604020202020204" pitchFamily="34" charset="0"/>
                  <a:buChar char="•"/>
                </a:pPr>
                <a:r>
                  <a:rPr lang="en-US" altLang="zh-CN" sz="2000" dirty="0">
                    <a:latin typeface="Times New Roman" panose="02020603050405020304" charset="0"/>
                    <a:cs typeface="Times New Roman" panose="02020603050405020304" charset="0"/>
                  </a:rPr>
                  <a:t>The estimation error is evaluated based on the mean squared error </a:t>
                </a:r>
                <a14:m>
                  <m:oMath xmlns:m="http://schemas.openxmlformats.org/officeDocument/2006/math">
                    <m:r>
                      <a:rPr lang="en-US" altLang="zh-CN" sz="2000" b="0" i="1" smtClean="0">
                        <a:latin typeface="Cambria Math" panose="02040503050406030204" pitchFamily="18" charset="0"/>
                        <a:cs typeface="Times New Roman" panose="02020603050405020304" charset="0"/>
                      </a:rPr>
                      <m:t>𝑀𝑆𝐸</m:t>
                    </m:r>
                    <m:r>
                      <a:rPr lang="en-US" altLang="zh-CN" sz="2000" b="0" i="1" smtClean="0">
                        <a:latin typeface="Cambria Math" panose="02040503050406030204" pitchFamily="18" charset="0"/>
                        <a:cs typeface="Times New Roman" panose="02020603050405020304" charset="0"/>
                      </a:rPr>
                      <m:t>=</m:t>
                    </m:r>
                    <m:f>
                      <m:fPr>
                        <m:ctrlPr>
                          <a:rPr lang="en-US" altLang="zh-CN" sz="2000" b="0" i="1" smtClean="0">
                            <a:latin typeface="Cambria Math" panose="02040503050406030204" pitchFamily="18" charset="0"/>
                            <a:cs typeface="Times New Roman" panose="02020603050405020304" charset="0"/>
                          </a:rPr>
                        </m:ctrlPr>
                      </m:fPr>
                      <m:num>
                        <m:r>
                          <a:rPr lang="en-US" altLang="zh-CN" sz="2000" b="0" i="1" smtClean="0">
                            <a:latin typeface="Cambria Math" panose="02040503050406030204" pitchFamily="18" charset="0"/>
                            <a:cs typeface="Times New Roman" panose="02020603050405020304" charset="0"/>
                          </a:rPr>
                          <m:t>1</m:t>
                        </m:r>
                      </m:num>
                      <m:den>
                        <m:r>
                          <a:rPr lang="en-US" altLang="zh-CN" sz="2000" b="0" i="1" smtClean="0">
                            <a:latin typeface="Cambria Math" panose="02040503050406030204" pitchFamily="18" charset="0"/>
                            <a:cs typeface="Times New Roman" panose="02020603050405020304" charset="0"/>
                          </a:rPr>
                          <m:t>𝑁</m:t>
                        </m:r>
                      </m:den>
                    </m:f>
                    <m:nary>
                      <m:naryPr>
                        <m:chr m:val="∑"/>
                        <m:limLoc m:val="subSup"/>
                        <m:ctrlPr>
                          <a:rPr lang="en-US" altLang="zh-CN" sz="2000" b="0" i="1" smtClean="0">
                            <a:latin typeface="Cambria Math" panose="02040503050406030204" pitchFamily="18" charset="0"/>
                            <a:cs typeface="Times New Roman" panose="02020603050405020304" charset="0"/>
                          </a:rPr>
                        </m:ctrlPr>
                      </m:naryPr>
                      <m:sub>
                        <m:r>
                          <m:rPr>
                            <m:brk m:alnAt="25"/>
                          </m:rPr>
                          <a:rPr lang="en-US" altLang="zh-CN" sz="2000" b="0" i="1" smtClean="0">
                            <a:latin typeface="Cambria Math" panose="02040503050406030204" pitchFamily="18" charset="0"/>
                            <a:cs typeface="Times New Roman" panose="02020603050405020304" charset="0"/>
                          </a:rPr>
                          <m:t>𝑘</m:t>
                        </m:r>
                        <m:r>
                          <a:rPr lang="en-US" altLang="zh-CN" sz="2000" b="0" i="1" smtClean="0">
                            <a:latin typeface="Cambria Math" panose="02040503050406030204" pitchFamily="18" charset="0"/>
                            <a:cs typeface="Times New Roman" panose="02020603050405020304" charset="0"/>
                          </a:rPr>
                          <m:t>=1</m:t>
                        </m:r>
                      </m:sub>
                      <m:sup>
                        <m:r>
                          <a:rPr lang="en-US" altLang="zh-CN" sz="2000" b="0" i="1" smtClean="0">
                            <a:latin typeface="Cambria Math" panose="02040503050406030204" pitchFamily="18" charset="0"/>
                            <a:cs typeface="Times New Roman" panose="02020603050405020304" charset="0"/>
                          </a:rPr>
                          <m:t>𝑁</m:t>
                        </m:r>
                      </m:sup>
                      <m:e>
                        <m:sSup>
                          <m:sSupPr>
                            <m:ctrlPr>
                              <a:rPr lang="en-US" altLang="zh-CN" sz="2000" b="0" i="1" smtClean="0">
                                <a:latin typeface="Cambria Math" panose="02040503050406030204" pitchFamily="18" charset="0"/>
                                <a:cs typeface="Times New Roman" panose="02020603050405020304" charset="0"/>
                              </a:rPr>
                            </m:ctrlPr>
                          </m:sSupPr>
                          <m:e>
                            <m:d>
                              <m:dPr>
                                <m:begChr m:val="‖"/>
                                <m:endChr m:val="‖"/>
                                <m:ctrlPr>
                                  <a:rPr lang="en-US" altLang="zh-CN" sz="2000" b="0" i="1" smtClean="0">
                                    <a:latin typeface="Cambria Math" panose="02040503050406030204" pitchFamily="18" charset="0"/>
                                    <a:cs typeface="Times New Roman" panose="02020603050405020304" charset="0"/>
                                  </a:rPr>
                                </m:ctrlPr>
                              </m:dPr>
                              <m:e>
                                <m:acc>
                                  <m:accPr>
                                    <m:chr m:val="̂"/>
                                    <m:ctrlPr>
                                      <a:rPr lang="en-US" altLang="zh-CN" sz="2000" b="0" i="1" smtClean="0">
                                        <a:latin typeface="Cambria Math" panose="02040503050406030204" pitchFamily="18" charset="0"/>
                                        <a:cs typeface="Times New Roman" panose="02020603050405020304" charset="0"/>
                                      </a:rPr>
                                    </m:ctrlPr>
                                  </m:accPr>
                                  <m:e>
                                    <m:r>
                                      <a:rPr lang="en-US" altLang="zh-CN" sz="2000" b="0" i="1" smtClean="0">
                                        <a:latin typeface="Cambria Math" panose="02040503050406030204" pitchFamily="18" charset="0"/>
                                        <a:cs typeface="Times New Roman" panose="02020603050405020304" charset="0"/>
                                      </a:rPr>
                                      <m:t>𝑥</m:t>
                                    </m:r>
                                  </m:e>
                                </m:acc>
                                <m:r>
                                  <a:rPr lang="en-US" altLang="zh-CN" sz="2000" b="0" i="1" smtClean="0">
                                    <a:latin typeface="Cambria Math" panose="02040503050406030204" pitchFamily="18" charset="0"/>
                                    <a:cs typeface="Times New Roman" panose="02020603050405020304" charset="0"/>
                                  </a:rPr>
                                  <m:t>−</m:t>
                                </m:r>
                                <m:r>
                                  <a:rPr lang="en-US" altLang="zh-CN" sz="2000" b="0" i="1" smtClean="0">
                                    <a:latin typeface="Cambria Math" panose="02040503050406030204" pitchFamily="18" charset="0"/>
                                    <a:cs typeface="Times New Roman" panose="02020603050405020304" charset="0"/>
                                  </a:rPr>
                                  <m:t>𝑥</m:t>
                                </m:r>
                              </m:e>
                            </m:d>
                          </m:e>
                          <m:sup>
                            <m:r>
                              <a:rPr lang="en-US" altLang="zh-CN" sz="2000" b="0" i="1" smtClean="0">
                                <a:latin typeface="Cambria Math" panose="02040503050406030204" pitchFamily="18" charset="0"/>
                                <a:cs typeface="Times New Roman" panose="02020603050405020304" charset="0"/>
                              </a:rPr>
                              <m:t>2</m:t>
                            </m:r>
                          </m:sup>
                        </m:sSup>
                      </m:e>
                    </m:nary>
                  </m:oMath>
                </a14:m>
                <a:endParaRPr lang="en-US" altLang="zh-CN" sz="2000" dirty="0">
                  <a:latin typeface="Times New Roman" panose="02020603050405020304" charset="0"/>
                  <a:cs typeface="Times New Roman" panose="02020603050405020304" charset="0"/>
                </a:endParaRPr>
              </a:p>
              <a:p>
                <a:pPr marL="342900" indent="-342900">
                  <a:lnSpc>
                    <a:spcPct val="127000"/>
                  </a:lnSpc>
                  <a:buFont typeface="Arial" panose="020B0604020202020204" pitchFamily="34" charset="0"/>
                  <a:buChar char="•"/>
                </a:pPr>
                <a:r>
                  <a:rPr lang="en-US" altLang="zh-CN" sz="2000" dirty="0">
                    <a:latin typeface="Times New Roman" panose="02020603050405020304" charset="0"/>
                    <a:cs typeface="Times New Roman" panose="02020603050405020304" charset="0"/>
                  </a:rPr>
                  <a:t>When multi-sensor is deployed, the mean squared error of the six states are computed as      </a:t>
                </a:r>
                <a14:m>
                  <m:oMath xmlns:m="http://schemas.openxmlformats.org/officeDocument/2006/math">
                    <m:sSup>
                      <m:sSupPr>
                        <m:ctrlPr>
                          <a:rPr lang="en-US" altLang="zh-CN" sz="2000" i="1" smtClean="0">
                            <a:solidFill>
                              <a:srgbClr val="FF0000"/>
                            </a:solidFill>
                            <a:latin typeface="Cambria Math" panose="02040503050406030204" pitchFamily="18" charset="0"/>
                            <a:cs typeface="Times New Roman" panose="02020603050405020304" charset="0"/>
                          </a:rPr>
                        </m:ctrlPr>
                      </m:sSupPr>
                      <m:e>
                        <m:r>
                          <a:rPr lang="en-US" altLang="zh-CN" sz="2000" b="0" i="1" smtClean="0">
                            <a:solidFill>
                              <a:srgbClr val="FF0000"/>
                            </a:solidFill>
                            <a:latin typeface="Cambria Math" panose="02040503050406030204" pitchFamily="18" charset="0"/>
                            <a:cs typeface="Times New Roman" panose="02020603050405020304" charset="0"/>
                          </a:rPr>
                          <m:t>𝑀𝑆𝐸</m:t>
                        </m:r>
                        <m:r>
                          <a:rPr lang="en-US" altLang="zh-CN" sz="2000" b="0" i="1" smtClean="0">
                            <a:solidFill>
                              <a:srgbClr val="FF0000"/>
                            </a:solidFill>
                            <a:latin typeface="Cambria Math" panose="02040503050406030204" pitchFamily="18" charset="0"/>
                            <a:cs typeface="Times New Roman" panose="02020603050405020304" charset="0"/>
                          </a:rPr>
                          <m:t>= [</m:t>
                        </m:r>
                        <m:m>
                          <m:mPr>
                            <m:mcs>
                              <m:mc>
                                <m:mcPr>
                                  <m:count m:val="3"/>
                                  <m:mcJc m:val="center"/>
                                </m:mcPr>
                              </m:mc>
                            </m:mcs>
                            <m:ctrlPr>
                              <a:rPr lang="en-US" altLang="zh-CN" sz="2000" b="0" i="1" smtClean="0">
                                <a:solidFill>
                                  <a:srgbClr val="FF0000"/>
                                </a:solidFill>
                                <a:latin typeface="Cambria Math" panose="02040503050406030204" pitchFamily="18" charset="0"/>
                                <a:cs typeface="Times New Roman" panose="02020603050405020304" charset="0"/>
                              </a:rPr>
                            </m:ctrlPr>
                          </m:mPr>
                          <m:mr>
                            <m:e>
                              <m:r>
                                <m:rPr>
                                  <m:brk m:alnAt="7"/>
                                </m:rPr>
                                <a:rPr lang="en-US" altLang="zh-CN" sz="2000" b="0" i="1" smtClean="0">
                                  <a:solidFill>
                                    <a:srgbClr val="FF0000"/>
                                  </a:solidFill>
                                  <a:latin typeface="Cambria Math" panose="02040503050406030204" pitchFamily="18" charset="0"/>
                                  <a:cs typeface="Times New Roman" panose="02020603050405020304" charset="0"/>
                                </a:rPr>
                                <m:t>0</m:t>
                              </m:r>
                              <m:r>
                                <a:rPr lang="en-US" altLang="zh-CN" sz="2000" b="0" i="1" smtClean="0">
                                  <a:solidFill>
                                    <a:srgbClr val="FF0000"/>
                                  </a:solidFill>
                                  <a:latin typeface="Cambria Math" panose="02040503050406030204" pitchFamily="18" charset="0"/>
                                  <a:cs typeface="Times New Roman" panose="02020603050405020304" charset="0"/>
                                </a:rPr>
                                <m:t>.6075</m:t>
                              </m:r>
                            </m:e>
                            <m:e>
                              <m:r>
                                <a:rPr lang="en-US" altLang="zh-CN" sz="2000" b="0" i="1" smtClean="0">
                                  <a:solidFill>
                                    <a:srgbClr val="FF0000"/>
                                  </a:solidFill>
                                  <a:latin typeface="Cambria Math" panose="02040503050406030204" pitchFamily="18" charset="0"/>
                                  <a:cs typeface="Times New Roman" panose="02020603050405020304" charset="0"/>
                                </a:rPr>
                                <m:t>0.4979</m:t>
                              </m:r>
                            </m:e>
                            <m:e>
                              <m:r>
                                <a:rPr lang="en-US" altLang="zh-CN" sz="2000" b="0" i="1" smtClean="0">
                                  <a:solidFill>
                                    <a:srgbClr val="FF0000"/>
                                  </a:solidFill>
                                  <a:latin typeface="Cambria Math" panose="02040503050406030204" pitchFamily="18" charset="0"/>
                                  <a:cs typeface="Times New Roman" panose="02020603050405020304" charset="0"/>
                                </a:rPr>
                                <m:t>1.0390</m:t>
                              </m:r>
                            </m:e>
                          </m:mr>
                        </m:m>
                        <m:r>
                          <a:rPr lang="en-US" altLang="zh-CN" sz="2000" b="0" i="1" smtClean="0">
                            <a:solidFill>
                              <a:srgbClr val="FF0000"/>
                            </a:solidFill>
                            <a:latin typeface="Cambria Math" panose="02040503050406030204" pitchFamily="18" charset="0"/>
                            <a:cs typeface="Times New Roman" panose="02020603050405020304" charset="0"/>
                          </a:rPr>
                          <m:t>    </m:t>
                        </m:r>
                        <m:m>
                          <m:mPr>
                            <m:mcs>
                              <m:mc>
                                <m:mcPr>
                                  <m:count m:val="3"/>
                                  <m:mcJc m:val="center"/>
                                </m:mcPr>
                              </m:mc>
                            </m:mcs>
                            <m:ctrlPr>
                              <a:rPr lang="en-US" altLang="zh-CN" sz="2000" b="0" i="1" smtClean="0">
                                <a:solidFill>
                                  <a:srgbClr val="FF0000"/>
                                </a:solidFill>
                                <a:latin typeface="Cambria Math" panose="02040503050406030204" pitchFamily="18" charset="0"/>
                                <a:cs typeface="Times New Roman" panose="02020603050405020304" charset="0"/>
                              </a:rPr>
                            </m:ctrlPr>
                          </m:mPr>
                          <m:mr>
                            <m:e>
                              <m:r>
                                <m:rPr>
                                  <m:brk m:alnAt="7"/>
                                </m:rPr>
                                <a:rPr lang="en-US" altLang="zh-CN" sz="2000" b="0" i="1" smtClean="0">
                                  <a:solidFill>
                                    <a:srgbClr val="FF0000"/>
                                  </a:solidFill>
                                  <a:latin typeface="Cambria Math" panose="02040503050406030204" pitchFamily="18" charset="0"/>
                                  <a:cs typeface="Times New Roman" panose="02020603050405020304" charset="0"/>
                                </a:rPr>
                                <m:t>0</m:t>
                              </m:r>
                              <m:r>
                                <a:rPr lang="en-US" altLang="zh-CN" sz="2000" b="0" i="1" smtClean="0">
                                  <a:solidFill>
                                    <a:srgbClr val="FF0000"/>
                                  </a:solidFill>
                                  <a:latin typeface="Cambria Math" panose="02040503050406030204" pitchFamily="18" charset="0"/>
                                  <a:cs typeface="Times New Roman" panose="02020603050405020304" charset="0"/>
                                </a:rPr>
                                <m:t>.7991</m:t>
                              </m:r>
                            </m:e>
                            <m:e>
                              <m:r>
                                <a:rPr lang="en-US" altLang="zh-CN" sz="2000" b="0" i="1" smtClean="0">
                                  <a:solidFill>
                                    <a:srgbClr val="FF0000"/>
                                  </a:solidFill>
                                  <a:latin typeface="Cambria Math" panose="02040503050406030204" pitchFamily="18" charset="0"/>
                                  <a:cs typeface="Times New Roman" panose="02020603050405020304" charset="0"/>
                                </a:rPr>
                                <m:t>0.1764</m:t>
                              </m:r>
                            </m:e>
                            <m:e>
                              <m:r>
                                <a:rPr lang="en-US" altLang="zh-CN" sz="2000" b="0" i="1" smtClean="0">
                                  <a:solidFill>
                                    <a:srgbClr val="FF0000"/>
                                  </a:solidFill>
                                  <a:latin typeface="Cambria Math" panose="02040503050406030204" pitchFamily="18" charset="0"/>
                                  <a:cs typeface="Times New Roman" panose="02020603050405020304" charset="0"/>
                                </a:rPr>
                                <m:t>0.1585</m:t>
                              </m:r>
                            </m:e>
                          </m:mr>
                        </m:m>
                        <m:r>
                          <a:rPr lang="en-US" altLang="zh-CN" sz="2000" b="0" i="1" smtClean="0">
                            <a:solidFill>
                              <a:srgbClr val="FF0000"/>
                            </a:solidFill>
                            <a:latin typeface="Cambria Math" panose="02040503050406030204" pitchFamily="18" charset="0"/>
                            <a:cs typeface="Times New Roman" panose="02020603050405020304" charset="0"/>
                          </a:rPr>
                          <m:t>]</m:t>
                        </m:r>
                      </m:e>
                      <m:sup>
                        <m:r>
                          <a:rPr lang="en-US" altLang="zh-CN" sz="2000" b="0" i="1" smtClean="0">
                            <a:solidFill>
                              <a:srgbClr val="FF0000"/>
                            </a:solidFill>
                            <a:latin typeface="Cambria Math" panose="02040503050406030204" pitchFamily="18" charset="0"/>
                            <a:cs typeface="Times New Roman" panose="02020603050405020304" charset="0"/>
                          </a:rPr>
                          <m:t>𝑇</m:t>
                        </m:r>
                      </m:sup>
                    </m:sSup>
                  </m:oMath>
                </a14:m>
                <a:endParaRPr lang="en-US" altLang="zh-CN" sz="2000" dirty="0">
                  <a:solidFill>
                    <a:srgbClr val="FF0000"/>
                  </a:solidFill>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53035" y="717176"/>
                <a:ext cx="10712824" cy="5950347"/>
              </a:xfrm>
              <a:prstGeom prst="rect">
                <a:avLst/>
              </a:prstGeom>
              <a:blipFill rotWithShape="1">
                <a:blip r:embed="rId5"/>
                <a:stretch>
                  <a:fillRect l="-5" t="-4" r="3"/>
                </a:stretch>
              </a:blipFill>
            </p:spPr>
            <p:txBody>
              <a:bodyPr/>
              <a:lstStyle/>
              <a:p>
                <a:r>
                  <a:rPr lang="zh-CN" altLang="en-US">
                    <a:noFill/>
                  </a:rPr>
                  <a:t> </a:t>
                </a:r>
              </a:p>
            </p:txBody>
          </p:sp>
        </mc:Fallback>
      </mc:AlternateContent>
      <p:sp>
        <p:nvSpPr>
          <p:cNvPr id="9" name="文本框 8"/>
          <p:cNvSpPr txBox="1"/>
          <p:nvPr/>
        </p:nvSpPr>
        <p:spPr>
          <a:xfrm>
            <a:off x="1357778" y="6085439"/>
            <a:ext cx="3178363" cy="369332"/>
          </a:xfrm>
          <a:prstGeom prst="rect">
            <a:avLst/>
          </a:prstGeom>
          <a:noFill/>
        </p:spPr>
        <p:txBody>
          <a:bodyPr wrap="square" rtlCol="0">
            <a:spAutoFit/>
          </a:bodyPr>
          <a:lstStyle/>
          <a:p>
            <a:r>
              <a:rPr lang="en-US" altLang="zh-CN" dirty="0">
                <a:latin typeface="Times New Roman" panose="02020603050405020304" charset="0"/>
                <a:cs typeface="Times New Roman" panose="02020603050405020304" charset="0"/>
              </a:rPr>
              <a:t>Figure 4-3. Estimation trace</a:t>
            </a:r>
            <a:endParaRPr lang="zh-CN" altLang="en-US" dirty="0">
              <a:latin typeface="Times New Roman" panose="02020603050405020304" charset="0"/>
              <a:cs typeface="Times New Roman" panose="02020603050405020304" charset="0"/>
            </a:endParaRPr>
          </a:p>
        </p:txBody>
      </p:sp>
      <p:sp>
        <p:nvSpPr>
          <p:cNvPr id="10" name="文本框 9"/>
          <p:cNvSpPr txBox="1"/>
          <p:nvPr/>
        </p:nvSpPr>
        <p:spPr>
          <a:xfrm>
            <a:off x="6427693" y="6085439"/>
            <a:ext cx="3505201" cy="369332"/>
          </a:xfrm>
          <a:prstGeom prst="rect">
            <a:avLst/>
          </a:prstGeom>
          <a:noFill/>
        </p:spPr>
        <p:txBody>
          <a:bodyPr wrap="square" rtlCol="0">
            <a:spAutoFit/>
          </a:bodyPr>
          <a:lstStyle/>
          <a:p>
            <a:r>
              <a:rPr lang="en-US" altLang="zh-CN" dirty="0">
                <a:latin typeface="Times New Roman" panose="02020603050405020304" charset="0"/>
                <a:cs typeface="Times New Roman" panose="02020603050405020304" charset="0"/>
              </a:rPr>
              <a:t>Figure 4-4. Position error curve</a:t>
            </a:r>
            <a:endParaRPr lang="zh-CN" altLang="en-US" dirty="0">
              <a:latin typeface="Times New Roman" panose="02020603050405020304" charset="0"/>
              <a:cs typeface="Times New Roman" panose="02020603050405020304" charset="0"/>
            </a:endParaRPr>
          </a:p>
        </p:txBody>
      </p:sp>
      <p:pic>
        <p:nvPicPr>
          <p:cNvPr id="5" name="图片 4"/>
          <p:cNvPicPr>
            <a:picLocks noChangeAspect="1"/>
          </p:cNvPicPr>
          <p:nvPr/>
        </p:nvPicPr>
        <p:blipFill>
          <a:blip/>
          <a:stretch>
            <a:fillRect/>
          </a:stretch>
        </p:blipFill>
        <p:spPr>
          <a:xfrm>
            <a:off x="970065" y="3343481"/>
            <a:ext cx="3788139" cy="2841105"/>
          </a:xfrm>
          <a:prstGeom prst="rect">
            <a:avLst/>
          </a:prstGeom>
        </p:spPr>
      </p:pic>
      <p:pic>
        <p:nvPicPr>
          <p:cNvPr id="13" name="图片 12"/>
          <p:cNvPicPr>
            <a:picLocks noChangeAspect="1"/>
          </p:cNvPicPr>
          <p:nvPr/>
        </p:nvPicPr>
        <p:blipFill>
          <a:blip/>
          <a:stretch>
            <a:fillRect/>
          </a:stretch>
        </p:blipFill>
        <p:spPr>
          <a:xfrm>
            <a:off x="6024284" y="3257962"/>
            <a:ext cx="4016188" cy="3012142"/>
          </a:xfrm>
          <a:prstGeom prst="rect">
            <a:avLst/>
          </a:prstGeom>
        </p:spPr>
      </p:pic>
      <p:sp>
        <p:nvSpPr>
          <p:cNvPr id="3" name="文本框 2"/>
          <p:cNvSpPr txBox="1"/>
          <p:nvPr>
            <p:custDataLst>
              <p:tags r:id="rId3"/>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2"/>
            </p:custDataLst>
          </p:nvPr>
        </p:nvSpPr>
        <p:spPr>
          <a:xfrm>
            <a:off x="0" y="0"/>
            <a:ext cx="6578991"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Question 5 – Review of design</a:t>
            </a:r>
            <a:endParaRPr lang="zh-CN" altLang="en-US" dirty="0">
              <a:solidFill>
                <a:schemeClr val="bg1"/>
              </a:solidFill>
              <a:latin typeface="Times New Roman" panose="02020603050405020304" charset="0"/>
              <a:cs typeface="Times New Roman" panose="02020603050405020304" charset="0"/>
            </a:endParaRPr>
          </a:p>
        </p:txBody>
      </p:sp>
      <p:sp>
        <p:nvSpPr>
          <p:cNvPr id="2" name="文本框 1"/>
          <p:cNvSpPr txBox="1"/>
          <p:nvPr/>
        </p:nvSpPr>
        <p:spPr>
          <a:xfrm>
            <a:off x="753035" y="717176"/>
            <a:ext cx="10712824" cy="6563995"/>
          </a:xfrm>
          <a:prstGeom prst="rect">
            <a:avLst/>
          </a:prstGeom>
          <a:noFill/>
        </p:spPr>
        <p:txBody>
          <a:bodyPr wrap="square" rtlCol="0">
            <a:spAutoFit/>
          </a:bodyPr>
          <a:lstStyle/>
          <a:p>
            <a:pPr>
              <a:lnSpc>
                <a:spcPct val="127000"/>
              </a:lnSpc>
            </a:pPr>
            <a:r>
              <a:rPr lang="en-US" altLang="zh-CN" sz="2000" b="1" dirty="0">
                <a:solidFill>
                  <a:srgbClr val="FF0000"/>
                </a:solidFill>
                <a:latin typeface="Times New Roman" panose="02020603050405020304" charset="0"/>
                <a:cs typeface="Times New Roman" panose="02020603050405020304" charset="0"/>
              </a:rPr>
              <a:t>Comparison and discussion</a:t>
            </a:r>
          </a:p>
          <a:p>
            <a:pPr>
              <a:lnSpc>
                <a:spcPct val="127000"/>
              </a:lnSpc>
            </a:pPr>
            <a:endParaRPr lang="en-US" altLang="zh-CN" sz="2000" dirty="0">
              <a:latin typeface="Times New Roman" panose="02020603050405020304" charset="0"/>
              <a:cs typeface="Times New Roman" panose="02020603050405020304" charset="0"/>
            </a:endParaRPr>
          </a:p>
          <a:p>
            <a:pPr marL="342900" indent="-342900">
              <a:lnSpc>
                <a:spcPct val="127000"/>
              </a:lnSpc>
              <a:buFont typeface="Arial" panose="020B0604020202020204" pitchFamily="34" charset="0"/>
              <a:buChar char="•"/>
            </a:pPr>
            <a:r>
              <a:rPr lang="en-US" altLang="zh-CN" sz="2000" dirty="0">
                <a:latin typeface="Times New Roman" panose="02020603050405020304" charset="0"/>
                <a:cs typeface="Times New Roman" panose="02020603050405020304" charset="0"/>
              </a:rPr>
              <a:t>By comparing the </a:t>
            </a:r>
            <a:r>
              <a:rPr lang="en-US" altLang="zh-CN" sz="2000" i="1" dirty="0">
                <a:latin typeface="Times New Roman" panose="02020603050405020304" charset="0"/>
                <a:cs typeface="Times New Roman" panose="02020603050405020304" charset="0"/>
              </a:rPr>
              <a:t>MSE </a:t>
            </a:r>
            <a:r>
              <a:rPr lang="en-US" altLang="zh-CN" sz="2000" dirty="0">
                <a:latin typeface="Times New Roman" panose="02020603050405020304" charset="0"/>
                <a:cs typeface="Times New Roman" panose="02020603050405020304" charset="0"/>
              </a:rPr>
              <a:t>and of single-senor and multi-sensor, it is reported that the </a:t>
            </a:r>
            <a:r>
              <a:rPr lang="en-US" altLang="zh-CN" sz="2000" b="1" dirty="0">
                <a:solidFill>
                  <a:srgbClr val="FF0000"/>
                </a:solidFill>
                <a:latin typeface="Times New Roman" panose="02020603050405020304" charset="0"/>
                <a:cs typeface="Times New Roman" panose="02020603050405020304" charset="0"/>
              </a:rPr>
              <a:t>estimation error of velocity and acceleration</a:t>
            </a:r>
            <a:r>
              <a:rPr lang="en-US" altLang="zh-CN" sz="2000" dirty="0">
                <a:solidFill>
                  <a:srgbClr val="FF0000"/>
                </a:solidFill>
                <a:latin typeface="Times New Roman" panose="02020603050405020304" charset="0"/>
                <a:cs typeface="Times New Roman" panose="02020603050405020304" charset="0"/>
              </a:rPr>
              <a:t> of multi-sensor fusion significantly lower than that of single sensor by over </a:t>
            </a:r>
            <a:r>
              <a:rPr lang="en-US" altLang="zh-CN" sz="2000" b="1" dirty="0">
                <a:solidFill>
                  <a:srgbClr val="FF0000"/>
                </a:solidFill>
                <a:latin typeface="Times New Roman" panose="02020603050405020304" charset="0"/>
                <a:cs typeface="Times New Roman" panose="02020603050405020304" charset="0"/>
              </a:rPr>
              <a:t>77.8%</a:t>
            </a:r>
            <a:r>
              <a:rPr lang="en-US" altLang="zh-CN" sz="2000" dirty="0">
                <a:solidFill>
                  <a:srgbClr val="FF0000"/>
                </a:solidFill>
                <a:latin typeface="Times New Roman" panose="02020603050405020304" charset="0"/>
                <a:cs typeface="Times New Roman" panose="02020603050405020304" charset="0"/>
              </a:rPr>
              <a:t>. </a:t>
            </a:r>
            <a:r>
              <a:rPr lang="en-US" altLang="zh-CN" sz="2000" dirty="0">
                <a:latin typeface="Times New Roman" panose="02020603050405020304" charset="0"/>
                <a:cs typeface="Times New Roman" panose="02020603050405020304" charset="0"/>
              </a:rPr>
              <a:t>High accuracy of multi-sensor results could be leaded by more aspects of sensory information introduced by multi-sensor. </a:t>
            </a:r>
          </a:p>
          <a:p>
            <a:pPr marL="342900" indent="-342900">
              <a:lnSpc>
                <a:spcPct val="127000"/>
              </a:lnSpc>
              <a:buFont typeface="Arial" panose="020B0604020202020204" pitchFamily="34" charset="0"/>
              <a:buChar char="•"/>
            </a:pPr>
            <a:r>
              <a:rPr lang="en-US" altLang="zh-CN" sz="2000" dirty="0">
                <a:latin typeface="Times New Roman" panose="02020603050405020304" charset="0"/>
                <a:cs typeface="Times New Roman" panose="02020603050405020304" charset="0"/>
              </a:rPr>
              <a:t>However, </a:t>
            </a:r>
            <a:r>
              <a:rPr lang="en-US" altLang="zh-CN" sz="2000" dirty="0">
                <a:solidFill>
                  <a:srgbClr val="FF0000"/>
                </a:solidFill>
                <a:latin typeface="Times New Roman" panose="02020603050405020304" charset="0"/>
                <a:cs typeface="Times New Roman" panose="02020603050405020304" charset="0"/>
              </a:rPr>
              <a:t>the estimation error of </a:t>
            </a:r>
            <a:r>
              <a:rPr lang="en-US" altLang="zh-CN" sz="2000" b="1" dirty="0">
                <a:solidFill>
                  <a:srgbClr val="FF0000"/>
                </a:solidFill>
                <a:latin typeface="Times New Roman" panose="02020603050405020304" charset="0"/>
                <a:cs typeface="Times New Roman" panose="02020603050405020304" charset="0"/>
              </a:rPr>
              <a:t>position</a:t>
            </a:r>
            <a:r>
              <a:rPr lang="en-US" altLang="zh-CN" sz="2000" dirty="0">
                <a:solidFill>
                  <a:srgbClr val="FF0000"/>
                </a:solidFill>
                <a:latin typeface="Times New Roman" panose="02020603050405020304" charset="0"/>
                <a:cs typeface="Times New Roman" panose="02020603050405020304" charset="0"/>
              </a:rPr>
              <a:t> of multi-sensor fusion is slightly higher than that of single sensor. </a:t>
            </a:r>
            <a:r>
              <a:rPr lang="en-US" altLang="zh-CN" sz="2000" dirty="0">
                <a:latin typeface="Times New Roman" panose="02020603050405020304" charset="0"/>
                <a:cs typeface="Times New Roman" panose="02020603050405020304" charset="0"/>
              </a:rPr>
              <a:t>The reason can be that more measurement error is introduced by the application of new sensors. The modification of </a:t>
            </a:r>
            <a:r>
              <a:rPr lang="en-US" altLang="zh-CN" sz="2000">
                <a:latin typeface="Times New Roman" panose="02020603050405020304" charset="0"/>
                <a:cs typeface="Times New Roman" panose="02020603050405020304" charset="0"/>
              </a:rPr>
              <a:t>model and fusion </a:t>
            </a:r>
            <a:r>
              <a:rPr lang="en-US" altLang="zh-CN" sz="2000" dirty="0">
                <a:latin typeface="Times New Roman" panose="02020603050405020304" charset="0"/>
                <a:cs typeface="Times New Roman" panose="02020603050405020304" charset="0"/>
              </a:rPr>
              <a:t>algorithm is required.</a:t>
            </a: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p:txBody>
      </p:sp>
      <p:sp>
        <p:nvSpPr>
          <p:cNvPr id="3" name="文本框 2"/>
          <p:cNvSpPr txBox="1"/>
          <p:nvPr>
            <p:custDataLst>
              <p:tags r:id="rId3"/>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2"/>
            </p:custDataLst>
          </p:nvPr>
        </p:nvSpPr>
        <p:spPr>
          <a:xfrm>
            <a:off x="0" y="0"/>
            <a:ext cx="6578991"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Question 5 – Review of design</a:t>
            </a:r>
            <a:endParaRPr lang="zh-CN" altLang="en-US" dirty="0">
              <a:solidFill>
                <a:schemeClr val="bg1"/>
              </a:solidFill>
              <a:latin typeface="Times New Roman" panose="02020603050405020304" charset="0"/>
              <a:cs typeface="Times New Roman" panose="02020603050405020304" charset="0"/>
            </a:endParaRPr>
          </a:p>
        </p:txBody>
      </p:sp>
      <p:sp>
        <p:nvSpPr>
          <p:cNvPr id="2" name="文本框 1"/>
          <p:cNvSpPr txBox="1"/>
          <p:nvPr/>
        </p:nvSpPr>
        <p:spPr>
          <a:xfrm>
            <a:off x="753035" y="717176"/>
            <a:ext cx="10712824" cy="8916287"/>
          </a:xfrm>
          <a:prstGeom prst="rect">
            <a:avLst/>
          </a:prstGeom>
          <a:noFill/>
        </p:spPr>
        <p:txBody>
          <a:bodyPr wrap="square" rtlCol="0">
            <a:spAutoFit/>
          </a:bodyPr>
          <a:lstStyle/>
          <a:p>
            <a:pPr>
              <a:lnSpc>
                <a:spcPct val="127000"/>
              </a:lnSpc>
            </a:pPr>
            <a:r>
              <a:rPr lang="en-US" altLang="zh-CN" sz="2000" b="1" dirty="0">
                <a:solidFill>
                  <a:srgbClr val="FF0000"/>
                </a:solidFill>
                <a:latin typeface="Times New Roman" panose="02020603050405020304" charset="0"/>
                <a:cs typeface="Times New Roman" panose="02020603050405020304" charset="0"/>
              </a:rPr>
              <a:t>Evaluation based on performance indicators</a:t>
            </a:r>
          </a:p>
          <a:p>
            <a:pPr marL="457200" indent="-457200">
              <a:lnSpc>
                <a:spcPct val="127000"/>
              </a:lnSpc>
              <a:buFont typeface="+mj-lt"/>
              <a:buAutoNum type="arabicPeriod"/>
            </a:pPr>
            <a:r>
              <a:rPr lang="en-US" altLang="zh-CN" sz="2000" b="1" dirty="0">
                <a:latin typeface="Times New Roman" panose="02020603050405020304" charset="0"/>
                <a:cs typeface="Times New Roman" panose="02020603050405020304" charset="0"/>
              </a:rPr>
              <a:t>Reliability</a:t>
            </a:r>
          </a:p>
          <a:p>
            <a:pPr marL="800100" lvl="1" indent="-342900">
              <a:lnSpc>
                <a:spcPct val="127000"/>
              </a:lnSpc>
              <a:buFont typeface="Arial" panose="020B0604020202020204" pitchFamily="34" charset="0"/>
              <a:buChar char="•"/>
            </a:pPr>
            <a:r>
              <a:rPr lang="en-US" altLang="zh-CN" sz="2000" dirty="0">
                <a:latin typeface="Times New Roman" panose="02020603050405020304" charset="0"/>
                <a:cs typeface="Times New Roman" panose="02020603050405020304" charset="0"/>
              </a:rPr>
              <a:t>Gaussian noise is introduced, and pseudo measurement is generated in this project. The result shows that our designs have good performance in the presence of noise. </a:t>
            </a:r>
          </a:p>
          <a:p>
            <a:pPr marL="800100" lvl="1" indent="-342900">
              <a:lnSpc>
                <a:spcPct val="127000"/>
              </a:lnSpc>
              <a:buFont typeface="Arial" panose="020B0604020202020204" pitchFamily="34" charset="0"/>
              <a:buChar char="•"/>
            </a:pPr>
            <a:r>
              <a:rPr lang="en-US" altLang="zh-CN" sz="2000" dirty="0">
                <a:latin typeface="Times New Roman" panose="02020603050405020304" charset="0"/>
                <a:cs typeface="Times New Roman" panose="02020603050405020304" charset="0"/>
              </a:rPr>
              <a:t>The effective performance of single-sensor estimation shows that our design can still perform well when sensor failure occurs.</a:t>
            </a:r>
          </a:p>
          <a:p>
            <a:pPr marL="800100" lvl="1" indent="-342900">
              <a:lnSpc>
                <a:spcPct val="127000"/>
              </a:lnSpc>
              <a:buFont typeface="Arial" panose="020B0604020202020204" pitchFamily="34" charset="0"/>
              <a:buChar char="•"/>
            </a:pPr>
            <a:r>
              <a:rPr lang="en-US" altLang="zh-CN" sz="2000" dirty="0">
                <a:latin typeface="Times New Roman" panose="02020603050405020304" charset="0"/>
                <a:cs typeface="Times New Roman" panose="02020603050405020304" charset="0"/>
              </a:rPr>
              <a:t>In summary, our design is reliable and trustworthy.</a:t>
            </a:r>
          </a:p>
          <a:p>
            <a:pPr marL="457200" indent="-457200">
              <a:lnSpc>
                <a:spcPct val="127000"/>
              </a:lnSpc>
              <a:buFont typeface="+mj-lt"/>
              <a:buAutoNum type="arabicPeriod"/>
            </a:pPr>
            <a:r>
              <a:rPr lang="en-US" altLang="zh-CN" sz="2000" b="1" dirty="0">
                <a:latin typeface="Times New Roman" panose="02020603050405020304" charset="0"/>
                <a:cs typeface="Times New Roman" panose="02020603050405020304" charset="0"/>
              </a:rPr>
              <a:t>Accuracy</a:t>
            </a:r>
          </a:p>
          <a:p>
            <a:pPr lvl="1">
              <a:lnSpc>
                <a:spcPct val="127000"/>
              </a:lnSpc>
            </a:pPr>
            <a:r>
              <a:rPr lang="en-US" altLang="zh-CN" sz="2000" dirty="0">
                <a:latin typeface="Times New Roman" panose="02020603050405020304" charset="0"/>
                <a:cs typeface="Times New Roman" panose="02020603050405020304" charset="0"/>
              </a:rPr>
              <a:t>Based on the result and analysis of mean squared error, the estimation of our design is reported to be accurate. The accuracy of position estimation of multi-sensor can be improved.</a:t>
            </a:r>
          </a:p>
          <a:p>
            <a:pPr marL="457200" indent="-457200">
              <a:lnSpc>
                <a:spcPct val="127000"/>
              </a:lnSpc>
              <a:buFont typeface="+mj-lt"/>
              <a:buAutoNum type="arabicPeriod"/>
            </a:pPr>
            <a:r>
              <a:rPr lang="en-US" altLang="zh-CN" sz="2000" b="1" dirty="0">
                <a:latin typeface="Times New Roman" panose="02020603050405020304" charset="0"/>
                <a:cs typeface="Times New Roman" panose="02020603050405020304" charset="0"/>
              </a:rPr>
              <a:t>Real-time performance</a:t>
            </a:r>
          </a:p>
          <a:p>
            <a:pPr lvl="1">
              <a:lnSpc>
                <a:spcPct val="127000"/>
              </a:lnSpc>
            </a:pPr>
            <a:r>
              <a:rPr lang="en-US" altLang="zh-CN" sz="2000" dirty="0">
                <a:latin typeface="Times New Roman" panose="02020603050405020304" charset="0"/>
                <a:cs typeface="Times New Roman" panose="02020603050405020304" charset="0"/>
              </a:rPr>
              <a:t>According to figures of the position error curves, the settling time of our system is short. The estimation process can quickly adapt to the dynamic environment. Therefore, our design have  good real-time performance.</a:t>
            </a: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p:txBody>
      </p:sp>
      <p:sp>
        <p:nvSpPr>
          <p:cNvPr id="3" name="文本框 2"/>
          <p:cNvSpPr txBox="1"/>
          <p:nvPr>
            <p:custDataLst>
              <p:tags r:id="rId3"/>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2"/>
            </p:custDataLst>
          </p:nvPr>
        </p:nvSpPr>
        <p:spPr>
          <a:xfrm>
            <a:off x="0" y="348876"/>
            <a:ext cx="6578991"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Question 5 – Review of design</a:t>
            </a:r>
            <a:endParaRPr lang="zh-CN" altLang="en-US" dirty="0">
              <a:solidFill>
                <a:schemeClr val="bg1"/>
              </a:solidFill>
              <a:latin typeface="Times New Roman" panose="02020603050405020304" charset="0"/>
              <a:cs typeface="Times New Roman" panose="02020603050405020304" charset="0"/>
            </a:endParaRPr>
          </a:p>
        </p:txBody>
      </p:sp>
      <p:sp>
        <p:nvSpPr>
          <p:cNvPr id="2" name="文本框 1"/>
          <p:cNvSpPr txBox="1"/>
          <p:nvPr/>
        </p:nvSpPr>
        <p:spPr>
          <a:xfrm>
            <a:off x="753035" y="717176"/>
            <a:ext cx="10712824" cy="7735570"/>
          </a:xfrm>
          <a:prstGeom prst="rect">
            <a:avLst/>
          </a:prstGeom>
          <a:noFill/>
        </p:spPr>
        <p:txBody>
          <a:bodyPr wrap="square" rtlCol="0">
            <a:spAutoFit/>
          </a:bodyPr>
          <a:lstStyle/>
          <a:p>
            <a:pPr>
              <a:lnSpc>
                <a:spcPct val="127000"/>
              </a:lnSpc>
            </a:pPr>
            <a:r>
              <a:rPr lang="en-US" altLang="zh-CN" sz="2000" b="1" dirty="0">
                <a:solidFill>
                  <a:srgbClr val="FF0000"/>
                </a:solidFill>
                <a:latin typeface="Times New Roman" panose="02020603050405020304" charset="0"/>
                <a:cs typeface="Times New Roman" panose="02020603050405020304" charset="0"/>
              </a:rPr>
              <a:t>Improvement</a:t>
            </a:r>
          </a:p>
          <a:p>
            <a:pPr>
              <a:lnSpc>
                <a:spcPct val="127000"/>
              </a:lnSpc>
            </a:pPr>
            <a:endParaRPr lang="en-US" altLang="zh-CN" sz="2000" b="1" dirty="0">
              <a:latin typeface="Times New Roman" panose="02020603050405020304" charset="0"/>
              <a:cs typeface="Times New Roman" panose="02020603050405020304" charset="0"/>
            </a:endParaRPr>
          </a:p>
          <a:p>
            <a:pPr marL="457200" indent="-457200">
              <a:lnSpc>
                <a:spcPct val="127000"/>
              </a:lnSpc>
              <a:buFont typeface="+mj-lt"/>
              <a:buAutoNum type="arabicPeriod"/>
            </a:pPr>
            <a:r>
              <a:rPr lang="en-US" altLang="zh-CN" sz="2000" b="1" dirty="0">
                <a:latin typeface="Times New Roman" panose="02020603050405020304" charset="0"/>
                <a:cs typeface="Times New Roman" panose="02020603050405020304" charset="0"/>
              </a:rPr>
              <a:t>More indicators</a:t>
            </a:r>
          </a:p>
          <a:p>
            <a:pPr indent="0">
              <a:lnSpc>
                <a:spcPct val="127000"/>
              </a:lnSpc>
              <a:buFont typeface="+mj-lt"/>
              <a:buNone/>
            </a:pPr>
            <a:r>
              <a:rPr lang="en-US" altLang="zh-CN" sz="2000" dirty="0">
                <a:latin typeface="Times New Roman" panose="02020603050405020304" charset="0"/>
                <a:cs typeface="Times New Roman" panose="02020603050405020304" charset="0"/>
              </a:rPr>
              <a:t>The sensors’ datasheets in reality usually provide various indicators. In this project, we only used the variance information to build the measurement noise matrix and haven’t considered others such as delay or asynchronization.  Also, we didn’t take zero bias into consideration. Therefore, more diverse aspects of performance indicators are left to be considered.</a:t>
            </a:r>
          </a:p>
          <a:p>
            <a:pPr indent="0">
              <a:lnSpc>
                <a:spcPct val="127000"/>
              </a:lnSpc>
              <a:buFont typeface="+mj-lt"/>
              <a:buNone/>
            </a:pPr>
            <a:endParaRPr lang="en-US" altLang="zh-CN" sz="2000" dirty="0">
              <a:latin typeface="Times New Roman" panose="02020603050405020304" charset="0"/>
              <a:cs typeface="Times New Roman" panose="02020603050405020304" charset="0"/>
            </a:endParaRPr>
          </a:p>
          <a:p>
            <a:pPr indent="0">
              <a:lnSpc>
                <a:spcPct val="127000"/>
              </a:lnSpc>
              <a:buFont typeface="+mj-lt"/>
              <a:buNone/>
            </a:pPr>
            <a:r>
              <a:rPr lang="en-US" altLang="zh-CN" sz="2000" b="1" dirty="0">
                <a:latin typeface="Times New Roman" panose="02020603050405020304" charset="0"/>
                <a:cs typeface="Times New Roman" panose="02020603050405020304" charset="0"/>
              </a:rPr>
              <a:t>2     Model improvement</a:t>
            </a:r>
          </a:p>
          <a:p>
            <a:pPr indent="0">
              <a:lnSpc>
                <a:spcPct val="127000"/>
              </a:lnSpc>
              <a:buFont typeface="+mj-lt"/>
              <a:buNone/>
            </a:pPr>
            <a:r>
              <a:rPr lang="en-US" altLang="zh-CN" sz="2000" dirty="0">
                <a:latin typeface="Times New Roman" panose="02020603050405020304" charset="0"/>
                <a:cs typeface="Times New Roman" panose="02020603050405020304" charset="0"/>
              </a:rPr>
              <a:t>In reality, the vehicle has an actual length and width, which can further introduce Euler Angle, angular velocity, and angular acceleration, thereby establishing the physical equation of rotational motion. In this project, we treat the car as an ideal point without dimensions, which cannot add such angular velocity information. In view of this, the two-round Ackermann dynamic model can be well improved. </a:t>
            </a: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pPr>
              <a:lnSpc>
                <a:spcPct val="127000"/>
              </a:lnSpc>
            </a:pPr>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p:txBody>
      </p:sp>
      <p:sp>
        <p:nvSpPr>
          <p:cNvPr id="3" name="文本框 2"/>
          <p:cNvSpPr txBox="1"/>
          <p:nvPr>
            <p:custDataLst>
              <p:tags r:id="rId3"/>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
        <p:nvSpPr>
          <p:cNvPr id="4" name="文本框 3">
            <a:extLst>
              <a:ext uri="{FF2B5EF4-FFF2-40B4-BE49-F238E27FC236}">
                <a16:creationId xmlns:a16="http://schemas.microsoft.com/office/drawing/2014/main" id="{B4D3E754-FC27-81FA-031F-90F65BB188C5}"/>
              </a:ext>
            </a:extLst>
          </p:cNvPr>
          <p:cNvSpPr txBox="1"/>
          <p:nvPr>
            <p:custDataLst>
              <p:tags r:id="rId4"/>
            </p:custDataLst>
          </p:nvPr>
        </p:nvSpPr>
        <p:spPr>
          <a:xfrm>
            <a:off x="0" y="0"/>
            <a:ext cx="6578991"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Question 5 – Review of design</a:t>
            </a:r>
            <a:endParaRPr lang="zh-CN" altLang="en-US" dirty="0">
              <a:solidFill>
                <a:schemeClr val="bg1"/>
              </a:solidFill>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2"/>
            </p:custDataLst>
          </p:nvPr>
        </p:nvSpPr>
        <p:spPr>
          <a:xfrm>
            <a:off x="0" y="-37303"/>
            <a:ext cx="6578991" cy="368300"/>
          </a:xfrm>
          <a:prstGeom prst="rect">
            <a:avLst/>
          </a:prstGeom>
          <a:noFill/>
        </p:spPr>
        <p:txBody>
          <a:bodyPr wrap="square" rtlCol="0">
            <a:spAutoFit/>
          </a:bodyPr>
          <a:lstStyle/>
          <a:p>
            <a:r>
              <a:rPr lang="en-SG" altLang="zh-SG" sz="1800" dirty="0">
                <a:solidFill>
                  <a:schemeClr val="bg1"/>
                </a:solidFill>
                <a:effectLst/>
                <a:latin typeface="Times New Roman" panose="02020603050405020304" pitchFamily="18" charset="0"/>
                <a:cs typeface="Times New Roman" panose="02020603050405020304" pitchFamily="18" charset="0"/>
              </a:rPr>
              <a:t>contribution weights </a:t>
            </a:r>
            <a:endParaRPr lang="en-SG" altLang="zh-SG" dirty="0">
              <a:solidFill>
                <a:schemeClr val="bg1"/>
              </a:solidFill>
              <a:latin typeface="Times New Roman" panose="02020603050405020304" pitchFamily="18" charset="0"/>
              <a:cs typeface="Times New Roman" panose="02020603050405020304" pitchFamily="18" charset="0"/>
            </a:endParaRPr>
          </a:p>
        </p:txBody>
      </p:sp>
      <p:sp>
        <p:nvSpPr>
          <p:cNvPr id="3" name="文本框 2"/>
          <p:cNvSpPr txBox="1"/>
          <p:nvPr>
            <p:custDataLst>
              <p:tags r:id="rId3"/>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graphicFrame>
        <p:nvGraphicFramePr>
          <p:cNvPr id="4" name="表格 4">
            <a:extLst>
              <a:ext uri="{FF2B5EF4-FFF2-40B4-BE49-F238E27FC236}">
                <a16:creationId xmlns:a16="http://schemas.microsoft.com/office/drawing/2014/main" id="{411B5A07-9478-2F26-9155-D93378CFB25C}"/>
              </a:ext>
            </a:extLst>
          </p:cNvPr>
          <p:cNvGraphicFramePr>
            <a:graphicFrameLocks noGrp="1"/>
          </p:cNvGraphicFramePr>
          <p:nvPr>
            <p:extLst>
              <p:ext uri="{D42A27DB-BD31-4B8C-83A1-F6EECF244321}">
                <p14:modId xmlns:p14="http://schemas.microsoft.com/office/powerpoint/2010/main" val="71469840"/>
              </p:ext>
            </p:extLst>
          </p:nvPr>
        </p:nvGraphicFramePr>
        <p:xfrm>
          <a:off x="1263402" y="1312895"/>
          <a:ext cx="9665196" cy="3282858"/>
        </p:xfrm>
        <a:graphic>
          <a:graphicData uri="http://schemas.openxmlformats.org/drawingml/2006/table">
            <a:tbl>
              <a:tblPr firstRow="1" bandRow="1">
                <a:tableStyleId>{5C22544A-7EE6-4342-B048-85BDC9FD1C3A}</a:tableStyleId>
              </a:tblPr>
              <a:tblGrid>
                <a:gridCol w="2416299">
                  <a:extLst>
                    <a:ext uri="{9D8B030D-6E8A-4147-A177-3AD203B41FA5}">
                      <a16:colId xmlns:a16="http://schemas.microsoft.com/office/drawing/2014/main" val="623613052"/>
                    </a:ext>
                  </a:extLst>
                </a:gridCol>
                <a:gridCol w="2416299">
                  <a:extLst>
                    <a:ext uri="{9D8B030D-6E8A-4147-A177-3AD203B41FA5}">
                      <a16:colId xmlns:a16="http://schemas.microsoft.com/office/drawing/2014/main" val="727032878"/>
                    </a:ext>
                  </a:extLst>
                </a:gridCol>
                <a:gridCol w="2416299">
                  <a:extLst>
                    <a:ext uri="{9D8B030D-6E8A-4147-A177-3AD203B41FA5}">
                      <a16:colId xmlns:a16="http://schemas.microsoft.com/office/drawing/2014/main" val="1721132149"/>
                    </a:ext>
                  </a:extLst>
                </a:gridCol>
                <a:gridCol w="2416299">
                  <a:extLst>
                    <a:ext uri="{9D8B030D-6E8A-4147-A177-3AD203B41FA5}">
                      <a16:colId xmlns:a16="http://schemas.microsoft.com/office/drawing/2014/main" val="1042918761"/>
                    </a:ext>
                  </a:extLst>
                </a:gridCol>
              </a:tblGrid>
              <a:tr h="547143">
                <a:tc>
                  <a:txBody>
                    <a:bodyPr/>
                    <a:lstStyle/>
                    <a:p>
                      <a:pPr algn="ctr"/>
                      <a:r>
                        <a:rPr lang="en-US" altLang="zh-SG" sz="2000" dirty="0"/>
                        <a:t>No.</a:t>
                      </a:r>
                      <a:endParaRPr lang="zh-SG" altLang="en-US" sz="2000" dirty="0"/>
                    </a:p>
                  </a:txBody>
                  <a:tcPr/>
                </a:tc>
                <a:tc>
                  <a:txBody>
                    <a:bodyPr/>
                    <a:lstStyle/>
                    <a:p>
                      <a:pPr algn="ctr"/>
                      <a:r>
                        <a:rPr lang="en-US" altLang="zh-SG" sz="2000" dirty="0"/>
                        <a:t>Name</a:t>
                      </a:r>
                      <a:endParaRPr lang="zh-SG" altLang="en-US" sz="2000" dirty="0"/>
                    </a:p>
                  </a:txBody>
                  <a:tcPr/>
                </a:tc>
                <a:tc>
                  <a:txBody>
                    <a:bodyPr/>
                    <a:lstStyle/>
                    <a:p>
                      <a:pPr algn="ctr"/>
                      <a:r>
                        <a:rPr lang="en-US" altLang="zh-SG" sz="2000" dirty="0"/>
                        <a:t>Student Number </a:t>
                      </a:r>
                      <a:endParaRPr lang="zh-SG" altLang="en-US" sz="2000" dirty="0"/>
                    </a:p>
                  </a:txBody>
                  <a:tcPr/>
                </a:tc>
                <a:tc>
                  <a:txBody>
                    <a:bodyPr/>
                    <a:lstStyle/>
                    <a:p>
                      <a:pPr algn="ctr"/>
                      <a:r>
                        <a:rPr lang="en-US" altLang="zh-SG" sz="2000" dirty="0"/>
                        <a:t>Weight</a:t>
                      </a:r>
                      <a:endParaRPr lang="zh-SG" altLang="en-US" sz="2000" dirty="0"/>
                    </a:p>
                  </a:txBody>
                  <a:tcPr/>
                </a:tc>
                <a:extLst>
                  <a:ext uri="{0D108BD9-81ED-4DB2-BD59-A6C34878D82A}">
                    <a16:rowId xmlns:a16="http://schemas.microsoft.com/office/drawing/2014/main" val="4233765097"/>
                  </a:ext>
                </a:extLst>
              </a:tr>
              <a:tr h="547143">
                <a:tc>
                  <a:txBody>
                    <a:bodyPr/>
                    <a:lstStyle/>
                    <a:p>
                      <a:pPr algn="ctr"/>
                      <a:r>
                        <a:rPr lang="en-US" altLang="zh-SG" dirty="0"/>
                        <a:t>1 (team leader)</a:t>
                      </a:r>
                      <a:endParaRPr lang="zh-SG" altLang="en-US" dirty="0"/>
                    </a:p>
                  </a:txBody>
                  <a:tcPr/>
                </a:tc>
                <a:tc>
                  <a:txBody>
                    <a:bodyPr/>
                    <a:lstStyle/>
                    <a:p>
                      <a:pPr algn="ctr"/>
                      <a:r>
                        <a:rPr lang="en-US" altLang="zh-SG" dirty="0"/>
                        <a:t>Li </a:t>
                      </a:r>
                      <a:r>
                        <a:rPr lang="en-US" altLang="zh-SG" dirty="0" err="1"/>
                        <a:t>Weihao</a:t>
                      </a:r>
                      <a:endParaRPr lang="zh-SG" altLang="en-US" dirty="0"/>
                    </a:p>
                  </a:txBody>
                  <a:tcPr/>
                </a:tc>
                <a:tc>
                  <a:txBody>
                    <a:bodyPr/>
                    <a:lstStyle/>
                    <a:p>
                      <a:pPr algn="ctr"/>
                      <a:r>
                        <a:rPr lang="en-US" altLang="zh-SG" dirty="0"/>
                        <a:t>A0260</a:t>
                      </a:r>
                      <a:r>
                        <a:rPr lang="en-US" altLang="zh-CN" dirty="0"/>
                        <a:t>186E</a:t>
                      </a:r>
                      <a:endParaRPr lang="zh-SG" altLang="en-US" dirty="0"/>
                    </a:p>
                  </a:txBody>
                  <a:tcPr/>
                </a:tc>
                <a:tc>
                  <a:txBody>
                    <a:bodyPr/>
                    <a:lstStyle/>
                    <a:p>
                      <a:pPr algn="ctr"/>
                      <a:r>
                        <a:rPr lang="en-US" altLang="zh-CN" dirty="0"/>
                        <a:t>1</a:t>
                      </a:r>
                      <a:endParaRPr lang="zh-SG" altLang="en-US" dirty="0"/>
                    </a:p>
                  </a:txBody>
                  <a:tcPr/>
                </a:tc>
                <a:extLst>
                  <a:ext uri="{0D108BD9-81ED-4DB2-BD59-A6C34878D82A}">
                    <a16:rowId xmlns:a16="http://schemas.microsoft.com/office/drawing/2014/main" val="2710439025"/>
                  </a:ext>
                </a:extLst>
              </a:tr>
              <a:tr h="547143">
                <a:tc>
                  <a:txBody>
                    <a:bodyPr/>
                    <a:lstStyle/>
                    <a:p>
                      <a:pPr algn="ctr"/>
                      <a:r>
                        <a:rPr lang="en-US" altLang="zh-SG" dirty="0"/>
                        <a:t>2</a:t>
                      </a:r>
                      <a:endParaRPr lang="zh-SG" altLang="en-US" dirty="0"/>
                    </a:p>
                  </a:txBody>
                  <a:tcPr/>
                </a:tc>
                <a:tc>
                  <a:txBody>
                    <a:bodyPr/>
                    <a:lstStyle/>
                    <a:p>
                      <a:pPr algn="ctr"/>
                      <a:r>
                        <a:rPr lang="en-US" altLang="zh-SG" dirty="0"/>
                        <a:t>Li </a:t>
                      </a:r>
                      <a:r>
                        <a:rPr lang="en-US" altLang="zh-SG" dirty="0" err="1"/>
                        <a:t>Xiaotian</a:t>
                      </a:r>
                      <a:endParaRPr lang="zh-SG" altLang="en-US" dirty="0"/>
                    </a:p>
                  </a:txBody>
                  <a:tcPr/>
                </a:tc>
                <a:tc>
                  <a:txBody>
                    <a:bodyPr/>
                    <a:lstStyle/>
                    <a:p>
                      <a:pPr algn="ctr"/>
                      <a:r>
                        <a:rPr lang="en-US" altLang="zh-SG" dirty="0"/>
                        <a:t>A02439</a:t>
                      </a:r>
                      <a:r>
                        <a:rPr lang="en-US" altLang="zh-CN" dirty="0"/>
                        <a:t>15A</a:t>
                      </a:r>
                      <a:endParaRPr lang="zh-SG"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rPr>
                        <a:t>1</a:t>
                      </a:r>
                      <a:endParaRPr kumimoji="0" lang="zh-SG" altLang="en-US" sz="18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endParaRPr>
                    </a:p>
                  </a:txBody>
                  <a:tcPr/>
                </a:tc>
                <a:extLst>
                  <a:ext uri="{0D108BD9-81ED-4DB2-BD59-A6C34878D82A}">
                    <a16:rowId xmlns:a16="http://schemas.microsoft.com/office/drawing/2014/main" val="4025668701"/>
                  </a:ext>
                </a:extLst>
              </a:tr>
              <a:tr h="547143">
                <a:tc>
                  <a:txBody>
                    <a:bodyPr/>
                    <a:lstStyle/>
                    <a:p>
                      <a:pPr algn="ctr"/>
                      <a:r>
                        <a:rPr lang="en-US" altLang="zh-SG" dirty="0"/>
                        <a:t>3</a:t>
                      </a:r>
                      <a:endParaRPr lang="zh-SG" altLang="en-US" dirty="0"/>
                    </a:p>
                  </a:txBody>
                  <a:tcPr/>
                </a:tc>
                <a:tc>
                  <a:txBody>
                    <a:bodyPr/>
                    <a:lstStyle/>
                    <a:p>
                      <a:pPr marL="0" algn="ctr" defTabSz="914400" rtl="0" eaLnBrk="1" latinLnBrk="0" hangingPunct="1"/>
                      <a:r>
                        <a:rPr lang="en-US" altLang="zh-SG" sz="1800" kern="1200" dirty="0">
                          <a:solidFill>
                            <a:schemeClr val="dk1"/>
                          </a:solidFill>
                          <a:latin typeface="+mn-lt"/>
                          <a:ea typeface="+mn-ea"/>
                          <a:cs typeface="+mn-cs"/>
                        </a:rPr>
                        <a:t>Wan </a:t>
                      </a:r>
                      <a:r>
                        <a:rPr lang="en-US" altLang="zh-SG" sz="1800" kern="1200" dirty="0" err="1">
                          <a:solidFill>
                            <a:schemeClr val="dk1"/>
                          </a:solidFill>
                          <a:latin typeface="+mn-lt"/>
                          <a:ea typeface="+mn-ea"/>
                          <a:cs typeface="+mn-cs"/>
                        </a:rPr>
                        <a:t>Quanzhen</a:t>
                      </a:r>
                      <a:endParaRPr lang="zh-SG" altLang="en-US" sz="1800" kern="1200" dirty="0">
                        <a:solidFill>
                          <a:schemeClr val="dk1"/>
                        </a:solidFill>
                        <a:latin typeface="+mn-lt"/>
                        <a:ea typeface="+mn-ea"/>
                        <a:cs typeface="+mn-cs"/>
                      </a:endParaRPr>
                    </a:p>
                  </a:txBody>
                  <a:tcPr/>
                </a:tc>
                <a:tc>
                  <a:txBody>
                    <a:bodyPr/>
                    <a:lstStyle/>
                    <a:p>
                      <a:pPr algn="ctr"/>
                      <a:r>
                        <a:rPr lang="en-US" altLang="zh-SG" dirty="0"/>
                        <a:t>A0260269B</a:t>
                      </a:r>
                      <a:endParaRPr lang="zh-SG"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Palatino Linotype"/>
                          <a:ea typeface="宋体" panose="02010600030101010101" pitchFamily="2" charset="-122"/>
                          <a:cs typeface="+mn-cs"/>
                        </a:rPr>
                        <a:t>1</a:t>
                      </a:r>
                      <a:endParaRPr kumimoji="0" lang="zh-SG" altLang="en-US" sz="18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endParaRPr>
                    </a:p>
                  </a:txBody>
                  <a:tcPr/>
                </a:tc>
                <a:extLst>
                  <a:ext uri="{0D108BD9-81ED-4DB2-BD59-A6C34878D82A}">
                    <a16:rowId xmlns:a16="http://schemas.microsoft.com/office/drawing/2014/main" val="1944088902"/>
                  </a:ext>
                </a:extLst>
              </a:tr>
              <a:tr h="547143">
                <a:tc>
                  <a:txBody>
                    <a:bodyPr/>
                    <a:lstStyle/>
                    <a:p>
                      <a:pPr algn="ctr"/>
                      <a:r>
                        <a:rPr lang="en-US" altLang="zh-SG" dirty="0"/>
                        <a:t>4</a:t>
                      </a:r>
                      <a:endParaRPr lang="zh-SG" altLang="en-US" dirty="0"/>
                    </a:p>
                  </a:txBody>
                  <a:tcPr/>
                </a:tc>
                <a:tc>
                  <a:txBody>
                    <a:bodyPr/>
                    <a:lstStyle/>
                    <a:p>
                      <a:pPr algn="ctr"/>
                      <a:r>
                        <a:rPr lang="en-US" altLang="zh-SG" sz="1800" kern="1200" dirty="0">
                          <a:solidFill>
                            <a:schemeClr val="dk1"/>
                          </a:solidFill>
                          <a:latin typeface="+mn-lt"/>
                          <a:ea typeface="+mn-ea"/>
                          <a:cs typeface="+mn-cs"/>
                        </a:rPr>
                        <a:t>Miao </a:t>
                      </a:r>
                      <a:r>
                        <a:rPr lang="en-US" altLang="zh-SG" sz="1800" kern="1200" dirty="0" err="1">
                          <a:solidFill>
                            <a:schemeClr val="dk1"/>
                          </a:solidFill>
                          <a:latin typeface="+mn-lt"/>
                          <a:ea typeface="+mn-ea"/>
                          <a:cs typeface="+mn-cs"/>
                        </a:rPr>
                        <a:t>Chenxin</a:t>
                      </a:r>
                      <a:endParaRPr lang="zh-SG" altLang="en-US" dirty="0"/>
                    </a:p>
                  </a:txBody>
                  <a:tcPr/>
                </a:tc>
                <a:tc>
                  <a:txBody>
                    <a:bodyPr/>
                    <a:lstStyle/>
                    <a:p>
                      <a:pPr algn="ctr"/>
                      <a:r>
                        <a:rPr lang="en-US" altLang="zh-SG" dirty="0"/>
                        <a:t>A0260045R</a:t>
                      </a:r>
                      <a:endParaRPr lang="zh-SG"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Palatino Linotype"/>
                          <a:ea typeface="宋体" panose="02010600030101010101" pitchFamily="2" charset="-122"/>
                          <a:cs typeface="+mn-cs"/>
                        </a:rPr>
                        <a:t>1</a:t>
                      </a:r>
                      <a:endParaRPr kumimoji="0" lang="zh-SG" altLang="en-US" sz="18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endParaRPr>
                    </a:p>
                  </a:txBody>
                  <a:tcPr/>
                </a:tc>
                <a:extLst>
                  <a:ext uri="{0D108BD9-81ED-4DB2-BD59-A6C34878D82A}">
                    <a16:rowId xmlns:a16="http://schemas.microsoft.com/office/drawing/2014/main" val="3745292335"/>
                  </a:ext>
                </a:extLst>
              </a:tr>
              <a:tr h="547143">
                <a:tc>
                  <a:txBody>
                    <a:bodyPr/>
                    <a:lstStyle/>
                    <a:p>
                      <a:pPr algn="ctr"/>
                      <a:r>
                        <a:rPr lang="en-US" altLang="zh-SG" dirty="0"/>
                        <a:t>5</a:t>
                      </a:r>
                      <a:endParaRPr lang="zh-SG" altLang="en-US" dirty="0"/>
                    </a:p>
                  </a:txBody>
                  <a:tcPr/>
                </a:tc>
                <a:tc>
                  <a:txBody>
                    <a:bodyPr/>
                    <a:lstStyle/>
                    <a:p>
                      <a:pPr algn="ctr"/>
                      <a:r>
                        <a:rPr lang="en-US" altLang="zh-SG" sz="1800" kern="1200" dirty="0">
                          <a:solidFill>
                            <a:schemeClr val="dk1"/>
                          </a:solidFill>
                          <a:latin typeface="+mn-lt"/>
                          <a:ea typeface="+mn-ea"/>
                          <a:cs typeface="+mn-cs"/>
                        </a:rPr>
                        <a:t> Zou Yanfeng</a:t>
                      </a:r>
                      <a:endParaRPr lang="zh-SG" altLang="en-US" dirty="0"/>
                    </a:p>
                  </a:txBody>
                  <a:tcPr/>
                </a:tc>
                <a:tc>
                  <a:txBody>
                    <a:bodyPr/>
                    <a:lstStyle/>
                    <a:p>
                      <a:pPr algn="ctr"/>
                      <a:r>
                        <a:rPr lang="en-US" altLang="zh-SG" dirty="0"/>
                        <a:t>A0</a:t>
                      </a:r>
                      <a:r>
                        <a:rPr lang="en-US" altLang="zh-CN" dirty="0"/>
                        <a:t>183651A</a:t>
                      </a:r>
                      <a:endParaRPr lang="zh-SG"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rPr>
                        <a:t>1</a:t>
                      </a:r>
                      <a:endParaRPr kumimoji="0" lang="zh-SG" altLang="en-US" sz="1800" b="0" i="0" u="none" strike="noStrike" kern="1200" cap="none" spc="0" normalizeH="0" baseline="0" noProof="0" dirty="0">
                        <a:ln>
                          <a:noFill/>
                        </a:ln>
                        <a:solidFill>
                          <a:prstClr val="black"/>
                        </a:solidFill>
                        <a:effectLst/>
                        <a:uLnTx/>
                        <a:uFillTx/>
                        <a:latin typeface="Palatino Linotype"/>
                        <a:ea typeface="宋体" panose="02010600030101010101" pitchFamily="2" charset="-122"/>
                        <a:cs typeface="+mn-cs"/>
                      </a:endParaRPr>
                    </a:p>
                  </a:txBody>
                  <a:tcPr/>
                </a:tc>
                <a:extLst>
                  <a:ext uri="{0D108BD9-81ED-4DB2-BD59-A6C34878D82A}">
                    <a16:rowId xmlns:a16="http://schemas.microsoft.com/office/drawing/2014/main" val="296517374"/>
                  </a:ext>
                </a:extLst>
              </a:tr>
            </a:tbl>
          </a:graphicData>
        </a:graphic>
      </p:graphicFrame>
    </p:spTree>
    <p:custDataLst>
      <p:tags r:id="rId1"/>
    </p:custDataLst>
    <p:extLst>
      <p:ext uri="{BB962C8B-B14F-4D97-AF65-F5344CB8AC3E}">
        <p14:creationId xmlns:p14="http://schemas.microsoft.com/office/powerpoint/2010/main" val="3736339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3" name="文本框 2"/>
          <p:cNvSpPr txBox="1"/>
          <p:nvPr>
            <p:custDataLst>
              <p:tags r:id="rId2"/>
            </p:custDataLst>
          </p:nvPr>
        </p:nvSpPr>
        <p:spPr>
          <a:xfrm>
            <a:off x="1075055" y="664845"/>
            <a:ext cx="9672638" cy="2476500"/>
          </a:xfrm>
          <a:prstGeom prst="rect">
            <a:avLst/>
          </a:prstGeom>
          <a:noFill/>
          <a:ln w="9525">
            <a:noFill/>
          </a:ln>
        </p:spPr>
        <p:txBody>
          <a:bodyPr wrap="square" anchor="t" anchorCtr="0">
            <a:spAutoFit/>
          </a:bodyPr>
          <a:lstStyle/>
          <a:p>
            <a:pPr indent="0" fontAlgn="auto">
              <a:lnSpc>
                <a:spcPct val="125000"/>
              </a:lnSpc>
              <a:spcAft>
                <a:spcPts val="600"/>
              </a:spcAft>
            </a:pPr>
            <a:r>
              <a:rPr lang="en-US" altLang="zh-CN" sz="2000" dirty="0">
                <a:solidFill>
                  <a:srgbClr val="FF0000"/>
                </a:solidFill>
                <a:latin typeface="Times New Roman" panose="02020603050405020304" charset="0"/>
                <a:ea typeface="微软雅黑" panose="020B0503020204020204" charset="-122"/>
              </a:rPr>
              <a:t>Gl</a:t>
            </a:r>
            <a:r>
              <a:rPr lang="zh-CN" altLang="en-US" sz="2000" dirty="0">
                <a:solidFill>
                  <a:srgbClr val="FF0000"/>
                </a:solidFill>
                <a:latin typeface="Times New Roman" panose="02020603050405020304" charset="0"/>
                <a:ea typeface="微软雅黑" panose="020B0503020204020204" charset="-122"/>
              </a:rPr>
              <a:t>obal Positioning System </a:t>
            </a:r>
            <a:r>
              <a:rPr lang="en-US" altLang="zh-CN" sz="2000" dirty="0">
                <a:solidFill>
                  <a:srgbClr val="FF0000"/>
                </a:solidFill>
                <a:latin typeface="Times New Roman" panose="02020603050405020304" charset="0"/>
                <a:ea typeface="微软雅黑" panose="020B0503020204020204" charset="-122"/>
              </a:rPr>
              <a:t>(</a:t>
            </a:r>
            <a:r>
              <a:rPr lang="zh-CN" altLang="en-US" sz="2000" dirty="0">
                <a:solidFill>
                  <a:srgbClr val="FF0000"/>
                </a:solidFill>
                <a:latin typeface="Times New Roman" panose="02020603050405020304" charset="0"/>
                <a:ea typeface="微软雅黑" panose="020B0503020204020204" charset="-122"/>
              </a:rPr>
              <a:t>GPS)</a:t>
            </a:r>
            <a:r>
              <a:rPr lang="zh-CN" altLang="en-US" sz="2000" dirty="0">
                <a:latin typeface="Times New Roman" panose="02020603050405020304" charset="0"/>
                <a:ea typeface="微软雅黑" panose="020B0503020204020204" charset="-122"/>
              </a:rPr>
              <a:t> is a satellite-based navigation system that provides accurate location and time information to users worldwide.</a:t>
            </a:r>
          </a:p>
          <a:p>
            <a:pPr>
              <a:lnSpc>
                <a:spcPct val="125000"/>
              </a:lnSpc>
            </a:pPr>
            <a:r>
              <a:rPr lang="zh-CN" altLang="en-US" sz="2000" b="1" dirty="0">
                <a:latin typeface="Times New Roman" panose="02020603050405020304" charset="0"/>
                <a:ea typeface="微软雅黑" panose="020B0503020204020204" charset="-122"/>
              </a:rPr>
              <a:t>I. Global Positioning</a:t>
            </a:r>
            <a:r>
              <a:rPr lang="zh-CN" altLang="en-US" sz="2000" dirty="0">
                <a:latin typeface="Times New Roman" panose="02020603050405020304" charset="0"/>
                <a:ea typeface="微软雅黑" panose="020B0503020204020204" charset="-122"/>
              </a:rPr>
              <a:t>: GPS provides accurate location data, help</a:t>
            </a:r>
            <a:r>
              <a:rPr lang="en-US" altLang="zh-CN" sz="2000" dirty="0" err="1">
                <a:latin typeface="Times New Roman" panose="02020603050405020304" charset="0"/>
                <a:ea typeface="微软雅黑" panose="020B0503020204020204" charset="-122"/>
              </a:rPr>
              <a:t>ing</a:t>
            </a:r>
            <a:r>
              <a:rPr lang="zh-CN" altLang="en-US" sz="2000" dirty="0">
                <a:latin typeface="Times New Roman" panose="02020603050405020304" charset="0"/>
                <a:ea typeface="微软雅黑" panose="020B0503020204020204" charset="-122"/>
              </a:rPr>
              <a:t> to know its absolute position</a:t>
            </a:r>
            <a:r>
              <a:rPr lang="en-US" altLang="zh-CN" sz="2000" dirty="0">
                <a:latin typeface="Times New Roman" panose="02020603050405020304" charset="0"/>
                <a:ea typeface="微软雅黑" panose="020B0503020204020204" charset="-122"/>
              </a:rPr>
              <a:t>, velocity as well as acceleration</a:t>
            </a:r>
            <a:r>
              <a:rPr lang="zh-CN" altLang="en-US" sz="2000" dirty="0">
                <a:latin typeface="Times New Roman" panose="02020603050405020304" charset="0"/>
                <a:ea typeface="微软雅黑" panose="020B0503020204020204" charset="-122"/>
              </a:rPr>
              <a:t> in global coordinates.</a:t>
            </a:r>
          </a:p>
          <a:p>
            <a:pPr>
              <a:lnSpc>
                <a:spcPct val="125000"/>
              </a:lnSpc>
            </a:pPr>
            <a:r>
              <a:rPr lang="zh-CN" altLang="en-US" sz="2000" b="1" dirty="0">
                <a:latin typeface="Times New Roman" panose="02020603050405020304" charset="0"/>
                <a:ea typeface="微软雅黑" panose="020B0503020204020204" charset="-122"/>
              </a:rPr>
              <a:t>II. Redundancy</a:t>
            </a:r>
            <a:r>
              <a:rPr lang="zh-CN" altLang="en-US" sz="2000" dirty="0">
                <a:latin typeface="Times New Roman" panose="02020603050405020304" charset="0"/>
                <a:ea typeface="微软雅黑" panose="020B0503020204020204" charset="-122"/>
              </a:rPr>
              <a:t>: GPS can be integrated with global mapping solutions for applications that require location-based services</a:t>
            </a:r>
            <a:r>
              <a:rPr lang="en-US" altLang="zh-CN" sz="2000" dirty="0">
                <a:latin typeface="Times New Roman" panose="02020603050405020304" charset="0"/>
                <a:ea typeface="微软雅黑" panose="020B0503020204020204" charset="-122"/>
              </a:rPr>
              <a:t>.</a:t>
            </a:r>
          </a:p>
        </p:txBody>
      </p:sp>
      <p:sp>
        <p:nvSpPr>
          <p:cNvPr id="3074" name="文本框 3"/>
          <p:cNvSpPr txBox="1"/>
          <p:nvPr>
            <p:custDataLst>
              <p:tags r:id="rId3"/>
            </p:custDataLst>
          </p:nvPr>
        </p:nvSpPr>
        <p:spPr>
          <a:xfrm>
            <a:off x="5288280" y="3180080"/>
            <a:ext cx="5459413" cy="2399665"/>
          </a:xfrm>
          <a:prstGeom prst="rect">
            <a:avLst/>
          </a:prstGeom>
          <a:noFill/>
          <a:ln w="9525">
            <a:noFill/>
          </a:ln>
        </p:spPr>
        <p:txBody>
          <a:bodyPr wrap="square" anchor="t" anchorCtr="0">
            <a:spAutoFit/>
          </a:bodyPr>
          <a:lstStyle/>
          <a:p>
            <a:pPr>
              <a:lnSpc>
                <a:spcPct val="125000"/>
              </a:lnSpc>
            </a:pPr>
            <a:r>
              <a:rPr lang="zh-CN" altLang="en-US" sz="2000" b="1" dirty="0">
                <a:latin typeface="Times New Roman" panose="02020603050405020304" charset="0"/>
                <a:ea typeface="微软雅黑" panose="020B0503020204020204" charset="-122"/>
              </a:rPr>
              <a:t>I</a:t>
            </a:r>
            <a:r>
              <a:rPr lang="en-US" altLang="zh-CN" sz="2000" b="1" dirty="0">
                <a:latin typeface="Times New Roman" panose="02020603050405020304" charset="0"/>
                <a:ea typeface="微软雅黑" panose="020B0503020204020204" charset="-122"/>
              </a:rPr>
              <a:t>II</a:t>
            </a:r>
            <a:r>
              <a:rPr lang="zh-CN" altLang="en-US" sz="2000" b="1" dirty="0">
                <a:latin typeface="Times New Roman" panose="02020603050405020304" charset="0"/>
                <a:ea typeface="微软雅黑" panose="020B0503020204020204" charset="-122"/>
              </a:rPr>
              <a:t>. Time Synchronization</a:t>
            </a:r>
            <a:r>
              <a:rPr lang="zh-CN" altLang="en-US" sz="2000" dirty="0">
                <a:latin typeface="Times New Roman" panose="02020603050405020304" charset="0"/>
                <a:ea typeface="微软雅黑" panose="020B0503020204020204" charset="-122"/>
              </a:rPr>
              <a:t>: GPS provides highly accurate time data, vital for applications that need precise synchronization.</a:t>
            </a:r>
          </a:p>
          <a:p>
            <a:pPr>
              <a:lnSpc>
                <a:spcPct val="125000"/>
              </a:lnSpc>
            </a:pPr>
            <a:r>
              <a:rPr lang="en-US" altLang="zh-CN" sz="2000" b="1" dirty="0">
                <a:latin typeface="Times New Roman" panose="02020603050405020304" charset="0"/>
                <a:ea typeface="微软雅黑" panose="020B0503020204020204" charset="-122"/>
              </a:rPr>
              <a:t>I</a:t>
            </a:r>
            <a:r>
              <a:rPr lang="zh-CN" altLang="en-US" sz="2000" b="1" dirty="0">
                <a:latin typeface="Times New Roman" panose="02020603050405020304" charset="0"/>
                <a:ea typeface="微软雅黑" panose="020B0503020204020204" charset="-122"/>
              </a:rPr>
              <a:t>V. Failover</a:t>
            </a:r>
            <a:r>
              <a:rPr lang="zh-CN" altLang="en-US" sz="2000" dirty="0">
                <a:latin typeface="Times New Roman" panose="02020603050405020304" charset="0"/>
                <a:ea typeface="微软雅黑" panose="020B0503020204020204" charset="-122"/>
              </a:rPr>
              <a:t>: In cases where other positioning systems fail or get disrupted, GPS serves as a reliable backup. </a:t>
            </a:r>
          </a:p>
        </p:txBody>
      </p:sp>
      <p:pic>
        <p:nvPicPr>
          <p:cNvPr id="3075" name="图片 4"/>
          <p:cNvPicPr>
            <a:picLocks noChangeAspect="1"/>
          </p:cNvPicPr>
          <p:nvPr>
            <p:custDataLst>
              <p:tags r:id="rId4"/>
            </p:custDataLst>
          </p:nvPr>
        </p:nvPicPr>
        <p:blipFill>
          <a:blip/>
          <a:stretch>
            <a:fillRect/>
          </a:stretch>
        </p:blipFill>
        <p:spPr>
          <a:xfrm>
            <a:off x="895350" y="3301365"/>
            <a:ext cx="3784600" cy="2532380"/>
          </a:xfrm>
          <a:prstGeom prst="rect">
            <a:avLst/>
          </a:prstGeom>
          <a:noFill/>
          <a:ln w="9525">
            <a:noFill/>
          </a:ln>
        </p:spPr>
      </p:pic>
      <p:sp>
        <p:nvSpPr>
          <p:cNvPr id="3076" name="文本框 5"/>
          <p:cNvSpPr txBox="1"/>
          <p:nvPr>
            <p:custDataLst>
              <p:tags r:id="rId5"/>
            </p:custDataLst>
          </p:nvPr>
        </p:nvSpPr>
        <p:spPr>
          <a:xfrm>
            <a:off x="0" y="6222365"/>
            <a:ext cx="2681288" cy="244475"/>
          </a:xfrm>
          <a:prstGeom prst="rect">
            <a:avLst/>
          </a:prstGeom>
          <a:noFill/>
          <a:ln w="9525">
            <a:noFill/>
          </a:ln>
        </p:spPr>
        <p:txBody>
          <a:bodyPr wrap="square" anchor="t" anchorCtr="0">
            <a:spAutoFit/>
          </a:bodyPr>
          <a:lstStyle/>
          <a:p>
            <a:r>
              <a:rPr lang="zh-CN" altLang="en-US" sz="1000">
                <a:latin typeface="Times New Roman" panose="02020603050405020304" charset="0"/>
                <a:ea typeface="微软雅黑" panose="020B0503020204020204" charset="-122"/>
              </a:rPr>
              <a:t>Geodesy and geodynamics 11.6 (2020): 401-410.</a:t>
            </a:r>
          </a:p>
        </p:txBody>
      </p:sp>
      <p:sp>
        <p:nvSpPr>
          <p:cNvPr id="53" name="文本框 52"/>
          <p:cNvSpPr txBox="1"/>
          <p:nvPr>
            <p:custDataLst>
              <p:tags r:id="rId6"/>
            </p:custDataLst>
          </p:nvPr>
        </p:nvSpPr>
        <p:spPr>
          <a:xfrm>
            <a:off x="0" y="0"/>
            <a:ext cx="3029585"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Sensors</a:t>
            </a:r>
            <a:endParaRPr lang="zh-CN" altLang="en-US" dirty="0">
              <a:solidFill>
                <a:schemeClr val="bg1"/>
              </a:solidFill>
              <a:latin typeface="Times New Roman" panose="02020603050405020304" charset="0"/>
              <a:cs typeface="Times New Roman" panose="02020603050405020304" charset="0"/>
            </a:endParaRPr>
          </a:p>
        </p:txBody>
      </p:sp>
      <p:sp>
        <p:nvSpPr>
          <p:cNvPr id="3" name="文本框 2"/>
          <p:cNvSpPr txBox="1"/>
          <p:nvPr>
            <p:custDataLst>
              <p:tags r:id="rId7"/>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Tree>
    <p:custDataLst>
      <p:tags r:id="rId1"/>
    </p:custData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173990" y="2387600"/>
            <a:ext cx="12470765" cy="645160"/>
          </a:xfrm>
          <a:prstGeom prst="rect">
            <a:avLst/>
          </a:prstGeom>
          <a:noFill/>
        </p:spPr>
        <p:txBody>
          <a:bodyPr wrap="square" rtlCol="0">
            <a:spAutoFit/>
          </a:bodyPr>
          <a:lstStyle/>
          <a:p>
            <a:pPr algn="ctr"/>
            <a:r>
              <a:rPr lang="en-US" altLang="zh-CN" sz="3600">
                <a:solidFill>
                  <a:srgbClr val="1E4079"/>
                </a:solidFill>
                <a:latin typeface="Times New Roman" panose="02020603050405020304" charset="0"/>
                <a:cs typeface="Times New Roman" panose="02020603050405020304" charset="0"/>
              </a:rPr>
              <a:t>Thank you for your kind attention!</a:t>
            </a:r>
          </a:p>
        </p:txBody>
      </p:sp>
      <p:pic>
        <p:nvPicPr>
          <p:cNvPr id="4" name="图片 3"/>
          <p:cNvPicPr>
            <a:picLocks noChangeAspect="1"/>
          </p:cNvPicPr>
          <p:nvPr>
            <p:custDataLst>
              <p:tags r:id="rId3"/>
            </p:custDataLst>
          </p:nvPr>
        </p:nvPicPr>
        <p:blipFill>
          <a:blip/>
          <a:stretch>
            <a:fillRect/>
          </a:stretch>
        </p:blipFill>
        <p:spPr>
          <a:xfrm>
            <a:off x="0" y="0"/>
            <a:ext cx="4202430" cy="770890"/>
          </a:xfrm>
          <a:prstGeom prst="rect">
            <a:avLst/>
          </a:prstGeom>
        </p:spPr>
      </p:pic>
      <p:sp>
        <p:nvSpPr>
          <p:cNvPr id="14" name="矩形 13"/>
          <p:cNvSpPr/>
          <p:nvPr>
            <p:custDataLst>
              <p:tags r:id="rId4"/>
            </p:custDataLst>
          </p:nvPr>
        </p:nvSpPr>
        <p:spPr>
          <a:xfrm>
            <a:off x="0" y="4739005"/>
            <a:ext cx="12192000" cy="2118995"/>
          </a:xfrm>
          <a:prstGeom prst="rect">
            <a:avLst/>
          </a:prstGeom>
          <a:gradFill flip="none" rotWithShape="1">
            <a:gsLst>
              <a:gs pos="0">
                <a:srgbClr val="EB7C22"/>
              </a:gs>
              <a:gs pos="100000">
                <a:srgbClr val="1E407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5"/>
            </p:custDataLst>
          </p:nvPr>
        </p:nvSpPr>
        <p:spPr>
          <a:xfrm>
            <a:off x="-44450" y="4438993"/>
            <a:ext cx="12192000" cy="77108"/>
          </a:xfrm>
          <a:prstGeom prst="rect">
            <a:avLst/>
          </a:prstGeom>
          <a:gradFill>
            <a:gsLst>
              <a:gs pos="0">
                <a:srgbClr val="EB7C22"/>
              </a:gs>
              <a:gs pos="100000">
                <a:srgbClr val="1E4079"/>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custDataLst>
              <p:tags r:id="rId6"/>
            </p:custDataLst>
          </p:nvPr>
        </p:nvSpPr>
        <p:spPr>
          <a:xfrm>
            <a:off x="2280920" y="5231765"/>
            <a:ext cx="7693074" cy="829945"/>
          </a:xfrm>
          <a:prstGeom prst="rect">
            <a:avLst/>
          </a:prstGeom>
          <a:noFill/>
        </p:spPr>
        <p:txBody>
          <a:bodyPr wrap="square" rtlCol="0">
            <a:spAutoFit/>
          </a:bodyPr>
          <a:lstStyle/>
          <a:p>
            <a:pPr algn="l"/>
            <a:r>
              <a:rPr lang="en-US" sz="2400" b="1" dirty="0">
                <a:solidFill>
                  <a:schemeClr val="bg1"/>
                </a:solidFill>
                <a:latin typeface="Times New Roman" panose="02020603050405020304" charset="0"/>
                <a:ea typeface="华文楷体" panose="02010600040101010101" charset="-122"/>
                <a:cs typeface="Times New Roman" panose="02020603050405020304" charset="0"/>
              </a:rPr>
              <a:t>Team members: Li </a:t>
            </a:r>
            <a:r>
              <a:rPr lang="en-US" sz="2400" b="1" dirty="0" err="1">
                <a:solidFill>
                  <a:schemeClr val="bg1"/>
                </a:solidFill>
                <a:latin typeface="Times New Roman" panose="02020603050405020304" charset="0"/>
                <a:ea typeface="华文楷体" panose="02010600040101010101" charset="-122"/>
                <a:cs typeface="Times New Roman" panose="02020603050405020304" charset="0"/>
              </a:rPr>
              <a:t>Weihao</a:t>
            </a:r>
            <a:r>
              <a:rPr lang="en-US" sz="2400" b="1" baseline="30000" dirty="0">
                <a:solidFill>
                  <a:schemeClr val="bg1"/>
                </a:solidFill>
                <a:latin typeface="Times New Roman" panose="02020603050405020304" charset="0"/>
                <a:ea typeface="华文楷体" panose="02010600040101010101" charset="-122"/>
                <a:cs typeface="Times New Roman" panose="02020603050405020304" charset="0"/>
              </a:rPr>
              <a:t>*</a:t>
            </a:r>
            <a:r>
              <a:rPr lang="en-US" sz="2400" b="1" dirty="0">
                <a:solidFill>
                  <a:schemeClr val="bg1"/>
                </a:solidFill>
                <a:latin typeface="Times New Roman" panose="02020603050405020304" charset="0"/>
                <a:ea typeface="华文楷体" panose="02010600040101010101" charset="-122"/>
                <a:cs typeface="Times New Roman" panose="02020603050405020304" charset="0"/>
              </a:rPr>
              <a:t>, Li </a:t>
            </a:r>
            <a:r>
              <a:rPr lang="en-US" sz="2400" b="1" dirty="0" err="1">
                <a:solidFill>
                  <a:schemeClr val="bg1"/>
                </a:solidFill>
                <a:latin typeface="Times New Roman" panose="02020603050405020304" charset="0"/>
                <a:ea typeface="华文楷体" panose="02010600040101010101" charset="-122"/>
                <a:cs typeface="Times New Roman" panose="02020603050405020304" charset="0"/>
              </a:rPr>
              <a:t>Xiaotian</a:t>
            </a:r>
            <a:r>
              <a:rPr lang="en-US" sz="2400" b="1" dirty="0">
                <a:solidFill>
                  <a:schemeClr val="bg1"/>
                </a:solidFill>
                <a:latin typeface="Times New Roman" panose="02020603050405020304" charset="0"/>
                <a:ea typeface="华文楷体" panose="02010600040101010101" charset="-122"/>
                <a:cs typeface="Times New Roman" panose="02020603050405020304" charset="0"/>
              </a:rPr>
              <a:t>, Wan </a:t>
            </a:r>
            <a:r>
              <a:rPr lang="en-US" sz="2400" b="1" dirty="0" err="1">
                <a:solidFill>
                  <a:schemeClr val="bg1"/>
                </a:solidFill>
                <a:latin typeface="Times New Roman" panose="02020603050405020304" charset="0"/>
                <a:ea typeface="华文楷体" panose="02010600040101010101" charset="-122"/>
                <a:cs typeface="Times New Roman" panose="02020603050405020304" charset="0"/>
              </a:rPr>
              <a:t>Quanzhen</a:t>
            </a:r>
            <a:r>
              <a:rPr lang="en-US" sz="2400" b="1" dirty="0">
                <a:solidFill>
                  <a:schemeClr val="bg1"/>
                </a:solidFill>
                <a:latin typeface="Times New Roman" panose="02020603050405020304" charset="0"/>
                <a:ea typeface="华文楷体" panose="02010600040101010101" charset="-122"/>
                <a:cs typeface="Times New Roman" panose="02020603050405020304" charset="0"/>
              </a:rPr>
              <a:t>, 	 	    Miao </a:t>
            </a:r>
            <a:r>
              <a:rPr lang="en-US" sz="2400" b="1" dirty="0" err="1">
                <a:solidFill>
                  <a:schemeClr val="bg1"/>
                </a:solidFill>
                <a:latin typeface="Times New Roman" panose="02020603050405020304" charset="0"/>
                <a:ea typeface="华文楷体" panose="02010600040101010101" charset="-122"/>
                <a:cs typeface="Times New Roman" panose="02020603050405020304" charset="0"/>
              </a:rPr>
              <a:t>Chenxin</a:t>
            </a:r>
            <a:r>
              <a:rPr lang="en-US" sz="2400" b="1" dirty="0">
                <a:solidFill>
                  <a:schemeClr val="bg1"/>
                </a:solidFill>
                <a:latin typeface="Times New Roman" panose="02020603050405020304" charset="0"/>
                <a:ea typeface="华文楷体" panose="02010600040101010101" charset="-122"/>
                <a:cs typeface="Times New Roman" panose="02020603050405020304" charset="0"/>
              </a:rPr>
              <a:t>, Zou Yanfeng</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3148" y="1607932"/>
            <a:ext cx="10852237" cy="4164654"/>
          </a:xfrm>
        </p:spPr>
        <p:txBody>
          <a:bodyPr/>
          <a:lstStyle/>
          <a:p>
            <a:pPr marL="285750" indent="-285750">
              <a:buFont typeface="Arial" panose="020B0604020202020204" pitchFamily="34" charset="0"/>
              <a:buChar char="•"/>
            </a:pPr>
            <a:r>
              <a:rPr lang="en-US" altLang="zh-CN" sz="1800" spc="0" dirty="0">
                <a:latin typeface="Times New Roman" panose="02020603050405020304" charset="0"/>
                <a:cs typeface="Times New Roman" panose="02020603050405020304" charset="0"/>
              </a:rPr>
              <a:t>We propose 3 suitable GPS modules</a:t>
            </a:r>
          </a:p>
          <a:p>
            <a:pPr marL="285750" indent="-285750">
              <a:buFont typeface="Arial" panose="020B0604020202020204" pitchFamily="34" charset="0"/>
              <a:buChar char="•"/>
            </a:pPr>
            <a:r>
              <a:rPr lang="en-US" altLang="zh-CN" sz="1800" spc="0" dirty="0">
                <a:latin typeface="Times New Roman" panose="02020603050405020304" charset="0"/>
                <a:cs typeface="Times New Roman" panose="02020603050405020304" charset="0"/>
              </a:rPr>
              <a:t>Pricing range from $30.66 to $299.42</a:t>
            </a:r>
          </a:p>
          <a:p>
            <a:pPr marL="285750" indent="-285750">
              <a:buFont typeface="Arial" panose="020B0604020202020204" pitchFamily="34" charset="0"/>
              <a:buChar char="•"/>
            </a:pPr>
            <a:r>
              <a:rPr lang="en-US" altLang="zh-CN" sz="1800" spc="0" dirty="0">
                <a:latin typeface="Times New Roman" panose="02020603050405020304" charset="0"/>
                <a:cs typeface="Times New Roman" panose="02020603050405020304" charset="0"/>
              </a:rPr>
              <a:t>In general, all three modules support multiple navigation systems (reliability)</a:t>
            </a:r>
          </a:p>
          <a:p>
            <a:pPr marL="742950" lvl="1" indent="-285750">
              <a:buFont typeface="Arial" panose="020B0604020202020204" pitchFamily="34" charset="0"/>
              <a:buChar char="•"/>
            </a:pPr>
            <a:r>
              <a:rPr lang="en-US" altLang="zh-CN" sz="1800" b="1" spc="0" dirty="0">
                <a:solidFill>
                  <a:schemeClr val="tx1"/>
                </a:solidFill>
                <a:latin typeface="Times New Roman" panose="02020603050405020304" charset="0"/>
                <a:cs typeface="Times New Roman" panose="02020603050405020304" charset="0"/>
              </a:rPr>
              <a:t>ZED-F9R-03B</a:t>
            </a:r>
            <a:r>
              <a:rPr lang="en-US" altLang="zh-CN" sz="1800" spc="0" dirty="0">
                <a:solidFill>
                  <a:schemeClr val="tx1"/>
                </a:solidFill>
                <a:latin typeface="Times New Roman" panose="02020603050405020304" charset="0"/>
                <a:cs typeface="Times New Roman" panose="02020603050405020304" charset="0"/>
              </a:rPr>
              <a:t> supports  GPS + Galileo + </a:t>
            </a:r>
            <a:r>
              <a:rPr lang="en-US" altLang="zh-CN" sz="1800" b="0" i="0" u="none" strike="noStrike" spc="0" dirty="0">
                <a:solidFill>
                  <a:schemeClr val="tx1"/>
                </a:solidFill>
                <a:latin typeface="Times New Roman" panose="02020603050405020304" charset="0"/>
                <a:cs typeface="Times New Roman" panose="02020603050405020304" charset="0"/>
              </a:rPr>
              <a:t>GLONASS + Beidou</a:t>
            </a:r>
          </a:p>
          <a:p>
            <a:pPr marL="1200150" lvl="2" indent="-285750">
              <a:buFont typeface="Arial" panose="020B0604020202020204" pitchFamily="34" charset="0"/>
              <a:buChar char="•"/>
            </a:pPr>
            <a:r>
              <a:rPr lang="en-US" altLang="zh-CN" sz="1800" spc="0" dirty="0">
                <a:solidFill>
                  <a:schemeClr val="tx1"/>
                </a:solidFill>
                <a:latin typeface="Times New Roman" panose="02020603050405020304" charset="0"/>
                <a:cs typeface="Times New Roman" panose="02020603050405020304" charset="0"/>
              </a:rPr>
              <a:t>Supports simultaneous usage of all 4 systems</a:t>
            </a:r>
            <a:endParaRPr lang="en-US" altLang="zh-CN" sz="1800" b="0" i="0" u="none" strike="noStrike" spc="0" dirty="0">
              <a:solidFill>
                <a:schemeClr val="tx1"/>
              </a:solidFill>
              <a:latin typeface="Times New Roman" panose="02020603050405020304" charset="0"/>
              <a:cs typeface="Times New Roman" panose="02020603050405020304" charset="0"/>
            </a:endParaRPr>
          </a:p>
          <a:p>
            <a:pPr marL="742950" lvl="1" indent="-285750">
              <a:buFont typeface="Arial" panose="020B0604020202020204" pitchFamily="34" charset="0"/>
              <a:buChar char="•"/>
            </a:pPr>
            <a:r>
              <a:rPr lang="en-US" altLang="zh-CN" sz="1800" b="1" spc="0" dirty="0">
                <a:solidFill>
                  <a:schemeClr val="tx1"/>
                </a:solidFill>
                <a:latin typeface="Times New Roman" panose="02020603050405020304" charset="0"/>
                <a:cs typeface="Times New Roman" panose="02020603050405020304" charset="0"/>
              </a:rPr>
              <a:t>NEO-M8U</a:t>
            </a:r>
            <a:r>
              <a:rPr lang="en-US" altLang="zh-CN" sz="1800" spc="0" dirty="0">
                <a:solidFill>
                  <a:schemeClr val="tx1"/>
                </a:solidFill>
                <a:latin typeface="Times New Roman" panose="02020603050405020304" charset="0"/>
                <a:cs typeface="Times New Roman" panose="02020603050405020304" charset="0"/>
              </a:rPr>
              <a:t> and </a:t>
            </a:r>
            <a:r>
              <a:rPr lang="en-US" altLang="zh-CN" sz="1800" b="1" u="none" strike="noStrike" spc="0" dirty="0">
                <a:solidFill>
                  <a:schemeClr val="tx1"/>
                </a:solidFill>
                <a:latin typeface="Times New Roman" panose="02020603050405020304" charset="0"/>
                <a:cs typeface="Times New Roman" panose="02020603050405020304" charset="0"/>
              </a:rPr>
              <a:t>MAX-M10S</a:t>
            </a:r>
            <a:r>
              <a:rPr lang="en-US" altLang="zh-CN" sz="1800" u="none" strike="noStrike" spc="0" dirty="0">
                <a:solidFill>
                  <a:schemeClr val="tx1"/>
                </a:solidFill>
                <a:latin typeface="Times New Roman" panose="02020603050405020304" charset="0"/>
                <a:cs typeface="Times New Roman" panose="02020603050405020304" charset="0"/>
              </a:rPr>
              <a:t> supports </a:t>
            </a:r>
            <a:r>
              <a:rPr lang="en-US" altLang="zh-CN" sz="1800" spc="0" dirty="0">
                <a:solidFill>
                  <a:schemeClr val="tx1"/>
                </a:solidFill>
                <a:latin typeface="Times New Roman" panose="02020603050405020304" charset="0"/>
                <a:cs typeface="Times New Roman" panose="02020603050405020304" charset="0"/>
              </a:rPr>
              <a:t>GPS + GLONASS</a:t>
            </a:r>
          </a:p>
          <a:p>
            <a:pPr marL="1200150" lvl="2" indent="-285750">
              <a:buFont typeface="Arial" panose="020B0604020202020204" pitchFamily="34" charset="0"/>
              <a:buChar char="•"/>
            </a:pPr>
            <a:r>
              <a:rPr lang="en-US" altLang="zh-CN" sz="1800" spc="0" dirty="0">
                <a:solidFill>
                  <a:schemeClr val="tx1"/>
                </a:solidFill>
                <a:latin typeface="Times New Roman" panose="02020603050405020304" charset="0"/>
                <a:cs typeface="Times New Roman" panose="02020603050405020304" charset="0"/>
              </a:rPr>
              <a:t>NEO-M8U support simultaneous usage of both system</a:t>
            </a:r>
          </a:p>
          <a:p>
            <a:pPr marL="1200150" lvl="2" indent="-285750">
              <a:buFont typeface="Arial" panose="020B0604020202020204" pitchFamily="34" charset="0"/>
              <a:buChar char="•"/>
            </a:pPr>
            <a:r>
              <a:rPr lang="en-US" altLang="zh-CN" sz="1800" spc="0" dirty="0">
                <a:solidFill>
                  <a:schemeClr val="tx1"/>
                </a:solidFill>
                <a:latin typeface="Times New Roman" panose="02020603050405020304" charset="0"/>
                <a:cs typeface="Times New Roman" panose="02020603050405020304" charset="0"/>
              </a:rPr>
              <a:t>MAX-M10S only supports 1 system at any time</a:t>
            </a:r>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dirty="0"/>
          </a:p>
        </p:txBody>
      </p:sp>
      <p:sp>
        <p:nvSpPr>
          <p:cNvPr id="4" name="Title 1"/>
          <p:cNvSpPr>
            <a:spLocks noGrp="1"/>
          </p:cNvSpPr>
          <p:nvPr>
            <p:ph type="title"/>
          </p:nvPr>
        </p:nvSpPr>
        <p:spPr>
          <a:xfrm>
            <a:off x="593149" y="643495"/>
            <a:ext cx="10852237" cy="624845"/>
          </a:xfrm>
        </p:spPr>
        <p:txBody>
          <a:bodyPr/>
          <a:lstStyle/>
          <a:p>
            <a:r>
              <a:rPr lang="en-US" altLang="zh-CN" b="0" i="0" u="none" strike="noStrike" spc="0" dirty="0">
                <a:effectLst/>
                <a:latin typeface="Times New Roman" panose="02020603050405020304" charset="0"/>
                <a:ea typeface="+mn-ea"/>
                <a:cs typeface="Times New Roman" panose="02020603050405020304" charset="0"/>
              </a:rPr>
              <a:t>GPS</a:t>
            </a:r>
          </a:p>
        </p:txBody>
      </p:sp>
      <p:sp>
        <p:nvSpPr>
          <p:cNvPr id="12" name="文本框 11"/>
          <p:cNvSpPr txBox="1"/>
          <p:nvPr>
            <p:custDataLst>
              <p:tags r:id="rId2"/>
            </p:custDataLst>
          </p:nvPr>
        </p:nvSpPr>
        <p:spPr>
          <a:xfrm>
            <a:off x="0" y="0"/>
            <a:ext cx="3029585"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Sensor Proposal - GPS</a:t>
            </a:r>
            <a:endParaRPr lang="zh-CN" altLang="en-US" dirty="0">
              <a:solidFill>
                <a:schemeClr val="bg1"/>
              </a:solidFill>
              <a:latin typeface="Times New Roman" panose="02020603050405020304" charset="0"/>
              <a:cs typeface="Times New Roman" panose="02020603050405020304" charset="0"/>
            </a:endParaRPr>
          </a:p>
        </p:txBody>
      </p:sp>
      <p:pic>
        <p:nvPicPr>
          <p:cNvPr id="2" name="图片 1"/>
          <p:cNvPicPr>
            <a:picLocks noChangeAspect="1"/>
          </p:cNvPicPr>
          <p:nvPr>
            <p:custDataLst>
              <p:tags r:id="rId3"/>
            </p:custDataLst>
          </p:nvPr>
        </p:nvPicPr>
        <p:blipFill>
          <a:blip/>
          <a:stretch>
            <a:fillRect/>
          </a:stretch>
        </p:blipFill>
        <p:spPr>
          <a:xfrm>
            <a:off x="7904480" y="3092450"/>
            <a:ext cx="3787140" cy="2537460"/>
          </a:xfrm>
          <a:prstGeom prst="rect">
            <a:avLst/>
          </a:prstGeom>
        </p:spPr>
      </p:pic>
      <p:sp>
        <p:nvSpPr>
          <p:cNvPr id="5" name="文本框 4"/>
          <p:cNvSpPr txBox="1"/>
          <p:nvPr/>
        </p:nvSpPr>
        <p:spPr>
          <a:xfrm>
            <a:off x="5595620" y="897890"/>
            <a:ext cx="6096000" cy="1245235"/>
          </a:xfrm>
          <a:prstGeom prst="rect">
            <a:avLst/>
          </a:prstGeom>
          <a:noFill/>
        </p:spPr>
        <p:txBody>
          <a:bodyPr wrap="square" rtlCol="0" anchor="t">
            <a:spAutoFit/>
          </a:bodyPr>
          <a:lstStyle/>
          <a:p>
            <a:pPr indent="0" fontAlgn="auto">
              <a:lnSpc>
                <a:spcPct val="125000"/>
              </a:lnSpc>
              <a:spcAft>
                <a:spcPts val="600"/>
              </a:spcAft>
            </a:pPr>
            <a:r>
              <a:rPr lang="en-US" altLang="zh-CN" sz="2000" dirty="0">
                <a:solidFill>
                  <a:srgbClr val="FF0000"/>
                </a:solidFill>
                <a:latin typeface="Times New Roman" panose="02020603050405020304" charset="0"/>
                <a:ea typeface="微软雅黑" panose="020B0503020204020204" charset="-122"/>
                <a:sym typeface="+mn-ea"/>
              </a:rPr>
              <a:t>Gl</a:t>
            </a:r>
            <a:r>
              <a:rPr lang="zh-CN" altLang="en-US" sz="2000" dirty="0">
                <a:solidFill>
                  <a:srgbClr val="FF0000"/>
                </a:solidFill>
                <a:latin typeface="Times New Roman" panose="02020603050405020304" charset="0"/>
                <a:ea typeface="微软雅黑" panose="020B0503020204020204" charset="-122"/>
                <a:sym typeface="+mn-ea"/>
              </a:rPr>
              <a:t>obal Positioning System </a:t>
            </a:r>
            <a:r>
              <a:rPr lang="en-US" altLang="zh-CN" sz="2000" dirty="0">
                <a:solidFill>
                  <a:srgbClr val="FF0000"/>
                </a:solidFill>
                <a:latin typeface="Times New Roman" panose="02020603050405020304" charset="0"/>
                <a:ea typeface="微软雅黑" panose="020B0503020204020204" charset="-122"/>
                <a:sym typeface="+mn-ea"/>
              </a:rPr>
              <a:t>(</a:t>
            </a:r>
            <a:r>
              <a:rPr lang="zh-CN" altLang="en-US" sz="2000" dirty="0">
                <a:solidFill>
                  <a:srgbClr val="FF0000"/>
                </a:solidFill>
                <a:latin typeface="Times New Roman" panose="02020603050405020304" charset="0"/>
                <a:ea typeface="微软雅黑" panose="020B0503020204020204" charset="-122"/>
                <a:sym typeface="+mn-ea"/>
              </a:rPr>
              <a:t>GPS)</a:t>
            </a:r>
            <a:r>
              <a:rPr lang="zh-CN" altLang="en-US" sz="2000" dirty="0">
                <a:latin typeface="Times New Roman" panose="02020603050405020304" charset="0"/>
                <a:ea typeface="微软雅黑" panose="020B0503020204020204" charset="-122"/>
                <a:sym typeface="+mn-ea"/>
              </a:rPr>
              <a:t> is a satellite-based navigation system that provides accurate location and time information to users worldwide.</a:t>
            </a:r>
          </a:p>
        </p:txBody>
      </p:sp>
      <p:sp>
        <p:nvSpPr>
          <p:cNvPr id="6" name="文本框 5"/>
          <p:cNvSpPr txBox="1"/>
          <p:nvPr>
            <p:custDataLst>
              <p:tags r:id="rId4"/>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p:cNvGraphicFramePr>
            <a:graphicFrameLocks noChangeAspect="1"/>
          </p:cNvGraphicFramePr>
          <p:nvPr/>
        </p:nvGraphicFramePr>
        <p:xfrm>
          <a:off x="129496" y="1213931"/>
          <a:ext cx="11786870" cy="4221480"/>
        </p:xfrm>
        <a:graphic>
          <a:graphicData uri="http://schemas.openxmlformats.org/presentationml/2006/ole">
            <mc:AlternateContent xmlns:mc="http://schemas.openxmlformats.org/markup-compatibility/2006">
              <mc:Choice xmlns:v="urn:schemas-microsoft-com:vml" Requires="v">
                <p:oleObj name="Worksheet" r:id="rId6" imgW="11788140" imgH="4221480" progId="Excel.Sheet.12">
                  <p:embed/>
                </p:oleObj>
              </mc:Choice>
              <mc:Fallback>
                <p:oleObj name="Worksheet" r:id="rId6" imgW="11788140" imgH="4221480" progId="Excel.Sheet.12">
                  <p:embed/>
                  <p:pic>
                    <p:nvPicPr>
                      <p:cNvPr id="0" name="图片 1"/>
                      <p:cNvPicPr/>
                      <p:nvPr/>
                    </p:nvPicPr>
                    <p:blipFill>
                      <a:blip/>
                      <a:stretch>
                        <a:fillRect/>
                      </a:stretch>
                    </p:blipFill>
                    <p:spPr>
                      <a:xfrm>
                        <a:off x="129496" y="1213931"/>
                        <a:ext cx="11786870" cy="4221480"/>
                      </a:xfrm>
                      <a:prstGeom prst="rect">
                        <a:avLst/>
                      </a:prstGeom>
                    </p:spPr>
                  </p:pic>
                </p:oleObj>
              </mc:Fallback>
            </mc:AlternateContent>
          </a:graphicData>
        </a:graphic>
      </p:graphicFrame>
      <p:sp>
        <p:nvSpPr>
          <p:cNvPr id="12" name="Title 1"/>
          <p:cNvSpPr>
            <a:spLocks noGrp="1"/>
          </p:cNvSpPr>
          <p:nvPr>
            <p:ph type="title"/>
          </p:nvPr>
        </p:nvSpPr>
        <p:spPr>
          <a:xfrm>
            <a:off x="669881" y="528126"/>
            <a:ext cx="10852237" cy="624845"/>
          </a:xfrm>
        </p:spPr>
        <p:txBody>
          <a:bodyPr/>
          <a:lstStyle/>
          <a:p>
            <a:r>
              <a:rPr lang="en-US" altLang="zh-CN" b="0" i="0" u="none" strike="noStrike" spc="0" dirty="0">
                <a:effectLst/>
                <a:latin typeface="Times New Roman" panose="02020603050405020304" charset="0"/>
                <a:ea typeface="+mn-ea"/>
                <a:cs typeface="Times New Roman" panose="02020603050405020304" charset="0"/>
              </a:rPr>
              <a:t>GPS information</a:t>
            </a:r>
            <a:endParaRPr lang="en-US" altLang="zh-CN" spc="0" dirty="0">
              <a:effectLst/>
              <a:latin typeface="Times New Roman" panose="02020603050405020304" charset="0"/>
              <a:ea typeface="+mn-ea"/>
              <a:cs typeface="Times New Roman" panose="02020603050405020304" charset="0"/>
            </a:endParaRPr>
          </a:p>
        </p:txBody>
      </p:sp>
      <p:sp>
        <p:nvSpPr>
          <p:cNvPr id="3" name="文本框 2"/>
          <p:cNvSpPr txBox="1"/>
          <p:nvPr>
            <p:custDataLst>
              <p:tags r:id="rId2"/>
            </p:custDataLst>
          </p:nvPr>
        </p:nvSpPr>
        <p:spPr>
          <a:xfrm>
            <a:off x="0" y="0"/>
            <a:ext cx="3029585"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Sensor Proposal - GPS</a:t>
            </a:r>
            <a:endParaRPr lang="zh-CN" altLang="en-US" dirty="0">
              <a:solidFill>
                <a:schemeClr val="bg1"/>
              </a:solidFill>
              <a:latin typeface="Times New Roman" panose="02020603050405020304" charset="0"/>
              <a:cs typeface="Times New Roman" panose="02020603050405020304" charset="0"/>
            </a:endParaRPr>
          </a:p>
        </p:txBody>
      </p:sp>
      <p:sp>
        <p:nvSpPr>
          <p:cNvPr id="4" name="文本框 3"/>
          <p:cNvSpPr txBox="1"/>
          <p:nvPr>
            <p:custDataLst>
              <p:tags r:id="rId3"/>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
        <p:nvSpPr>
          <p:cNvPr id="5" name="圆角矩形 4"/>
          <p:cNvSpPr/>
          <p:nvPr>
            <p:custDataLst>
              <p:tags r:id="rId4"/>
            </p:custDataLst>
          </p:nvPr>
        </p:nvSpPr>
        <p:spPr>
          <a:xfrm>
            <a:off x="5141595" y="1214120"/>
            <a:ext cx="2720975" cy="4241165"/>
          </a:xfrm>
          <a:prstGeom prst="round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3148" y="1433428"/>
            <a:ext cx="10852237" cy="4164654"/>
          </a:xfrm>
        </p:spPr>
        <p:txBody>
          <a:bodyPr/>
          <a:lstStyle/>
          <a:p>
            <a:pPr marL="285750" indent="-285750">
              <a:buFont typeface="Arial" panose="020B0604020202020204" pitchFamily="34" charset="0"/>
              <a:buChar char="•"/>
            </a:pPr>
            <a:r>
              <a:rPr lang="en-US" altLang="zh-CN" sz="1800" spc="0" dirty="0">
                <a:latin typeface="Times New Roman" panose="02020603050405020304" charset="0"/>
                <a:cs typeface="Times New Roman" panose="02020603050405020304" charset="0"/>
              </a:rPr>
              <a:t>The more expensive systems supports multiple positioning system</a:t>
            </a:r>
          </a:p>
          <a:p>
            <a:pPr marL="285750" indent="-285750">
              <a:buFont typeface="Arial" panose="020B0604020202020204" pitchFamily="34" charset="0"/>
              <a:buChar char="•"/>
            </a:pPr>
            <a:r>
              <a:rPr lang="en-US" altLang="zh-CN" sz="1800" spc="0" dirty="0">
                <a:latin typeface="Times New Roman" panose="02020603050405020304" charset="0"/>
                <a:cs typeface="Times New Roman" panose="02020603050405020304" charset="0"/>
              </a:rPr>
              <a:t>There are several advantages:</a:t>
            </a:r>
          </a:p>
          <a:p>
            <a:pPr marL="742950" lvl="1" indent="-285750">
              <a:buFont typeface="Arial" panose="020B0604020202020204" pitchFamily="34" charset="0"/>
              <a:buChar char="•"/>
            </a:pPr>
            <a:r>
              <a:rPr lang="en-US" altLang="zh-CN" sz="1800" spc="0" dirty="0">
                <a:solidFill>
                  <a:schemeClr val="tx1"/>
                </a:solidFill>
                <a:latin typeface="Times New Roman" panose="02020603050405020304" charset="0"/>
                <a:cs typeface="Times New Roman" panose="02020603050405020304" charset="0"/>
              </a:rPr>
              <a:t>Improved  Accuracy: The more the number of visible satellites at any given time, leads to better accuracy and faster position fixes. This is  valuable in challenging environments with obstructions or in urban canyons where signals from one constellation may be obstructed.</a:t>
            </a:r>
          </a:p>
          <a:p>
            <a:pPr marL="742950" lvl="1" indent="-285750">
              <a:buFont typeface="Arial" panose="020B0604020202020204" pitchFamily="34" charset="0"/>
              <a:buChar char="•"/>
            </a:pPr>
            <a:r>
              <a:rPr lang="en-US" altLang="zh-CN" sz="1800" b="0" i="0" u="none" strike="noStrike" spc="0" dirty="0">
                <a:solidFill>
                  <a:schemeClr val="tx1"/>
                </a:solidFill>
                <a:latin typeface="Times New Roman" panose="02020603050405020304" charset="0"/>
                <a:cs typeface="Times New Roman" panose="02020603050405020304" charset="0"/>
              </a:rPr>
              <a:t>Global Coverage: With support for multiple constellations, a GPS chip can provide global coverage, ensuring that your device can determine its position accurately in various parts of the world. This also lead to a faster time to first fix (TTFF)</a:t>
            </a:r>
            <a:endParaRPr lang="en-US" altLang="zh-CN" sz="1800" spc="0" dirty="0">
              <a:solidFill>
                <a:schemeClr val="tx1"/>
              </a:solidFill>
              <a:latin typeface="Times New Roman" panose="02020603050405020304" charset="0"/>
              <a:cs typeface="Times New Roman" panose="02020603050405020304" charset="0"/>
            </a:endParaRPr>
          </a:p>
          <a:p>
            <a:pPr marL="742950" lvl="1" indent="-285750">
              <a:buFont typeface="Arial" panose="020B0604020202020204" pitchFamily="34" charset="0"/>
              <a:buChar char="•"/>
            </a:pPr>
            <a:r>
              <a:rPr lang="en-US" altLang="zh-CN" sz="1800" b="0" i="0" u="none" strike="noStrike" spc="0" dirty="0">
                <a:solidFill>
                  <a:schemeClr val="tx1"/>
                </a:solidFill>
                <a:latin typeface="Times New Roman" panose="02020603050405020304" charset="0"/>
                <a:cs typeface="Times New Roman" panose="02020603050405020304" charset="0"/>
              </a:rPr>
              <a:t>Redundancy: Multiple constellations offer redundancy. If one satellite constellation experiences an outage or interference, the chip can switch to another, maintaining continuous positioning capabilities.</a:t>
            </a:r>
          </a:p>
          <a:p>
            <a:pPr lvl="1"/>
            <a:endParaRPr lang="en-US" altLang="zh-CN"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dirty="0"/>
          </a:p>
        </p:txBody>
      </p:sp>
      <p:sp>
        <p:nvSpPr>
          <p:cNvPr id="4" name="Title 1"/>
          <p:cNvSpPr>
            <a:spLocks noGrp="1"/>
          </p:cNvSpPr>
          <p:nvPr>
            <p:ph type="title"/>
          </p:nvPr>
        </p:nvSpPr>
        <p:spPr>
          <a:xfrm>
            <a:off x="593149" y="643495"/>
            <a:ext cx="10852237" cy="624845"/>
          </a:xfrm>
        </p:spPr>
        <p:txBody>
          <a:bodyPr/>
          <a:lstStyle/>
          <a:p>
            <a:r>
              <a:rPr lang="en-US" altLang="zh-CN" b="0" i="0" u="none" strike="noStrike" spc="0" dirty="0">
                <a:effectLst/>
                <a:latin typeface="Times New Roman" panose="02020603050405020304" charset="0"/>
                <a:ea typeface="+mn-ea"/>
                <a:cs typeface="Times New Roman" panose="02020603050405020304" charset="0"/>
              </a:rPr>
              <a:t>GPS</a:t>
            </a:r>
            <a:endParaRPr lang="en-US" altLang="zh-CN" spc="0" dirty="0">
              <a:effectLst/>
              <a:latin typeface="Times New Roman" panose="02020603050405020304" charset="0"/>
              <a:ea typeface="+mn-ea"/>
              <a:cs typeface="Times New Roman" panose="02020603050405020304" charset="0"/>
            </a:endParaRPr>
          </a:p>
        </p:txBody>
      </p:sp>
      <p:sp>
        <p:nvSpPr>
          <p:cNvPr id="12" name="文本框 11"/>
          <p:cNvSpPr txBox="1"/>
          <p:nvPr>
            <p:custDataLst>
              <p:tags r:id="rId2"/>
            </p:custDataLst>
          </p:nvPr>
        </p:nvSpPr>
        <p:spPr>
          <a:xfrm>
            <a:off x="0" y="0"/>
            <a:ext cx="3029585"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Sensor Proposal - GPS</a:t>
            </a:r>
            <a:endParaRPr lang="zh-CN" altLang="en-US" dirty="0">
              <a:solidFill>
                <a:schemeClr val="bg1"/>
              </a:solidFill>
              <a:latin typeface="Times New Roman" panose="02020603050405020304" charset="0"/>
              <a:cs typeface="Times New Roman" panose="02020603050405020304" charset="0"/>
            </a:endParaRPr>
          </a:p>
        </p:txBody>
      </p:sp>
      <p:sp>
        <p:nvSpPr>
          <p:cNvPr id="2" name="文本框 1"/>
          <p:cNvSpPr txBox="1"/>
          <p:nvPr>
            <p:custDataLst>
              <p:tags r:id="rId3"/>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3148" y="1433428"/>
            <a:ext cx="10852237" cy="4164654"/>
          </a:xfrm>
        </p:spPr>
        <p:txBody>
          <a:bodyPr/>
          <a:lstStyle/>
          <a:p>
            <a:pPr marL="285750" indent="-285750">
              <a:lnSpc>
                <a:spcPct val="100000"/>
              </a:lnSpc>
              <a:buFont typeface="Arial" panose="020B0604020202020204" pitchFamily="34" charset="0"/>
              <a:buChar char="•"/>
            </a:pPr>
            <a:r>
              <a:rPr lang="en-US" altLang="zh-CN" spc="0" dirty="0">
                <a:latin typeface="Times New Roman" panose="02020603050405020304" charset="0"/>
                <a:cs typeface="Times New Roman" panose="02020603050405020304" charset="0"/>
              </a:rPr>
              <a:t>The more expensive systems supports multiple Global Navigation Satellite Systems</a:t>
            </a:r>
          </a:p>
          <a:p>
            <a:pPr algn="l">
              <a:lnSpc>
                <a:spcPct val="100000"/>
              </a:lnSpc>
              <a:spcAft>
                <a:spcPts val="0"/>
              </a:spcAft>
              <a:buFont typeface="+mj-lt"/>
              <a:buAutoNum type="arabicPeriod"/>
            </a:pPr>
            <a:r>
              <a:rPr lang="en-US" altLang="zh-CN" b="0" i="0" u="none" strike="noStrike" spc="0" dirty="0">
                <a:latin typeface="Times New Roman" panose="02020603050405020304" charset="0"/>
                <a:cs typeface="Times New Roman" panose="02020603050405020304" charset="0"/>
              </a:rPr>
              <a:t>RTK (Real-Time Kinematic):</a:t>
            </a:r>
          </a:p>
          <a:p>
            <a:pPr marL="742950" lvl="1" indent="-285750">
              <a:lnSpc>
                <a:spcPct val="100000"/>
              </a:lnSpc>
              <a:spcAft>
                <a:spcPts val="0"/>
              </a:spcAft>
              <a:buFont typeface="+mj-lt"/>
              <a:buAutoNum type="arabicPeriod"/>
            </a:pPr>
            <a:r>
              <a:rPr lang="en-US" altLang="zh-CN" sz="1600" b="0" i="0" u="none" strike="noStrike" spc="0" dirty="0">
                <a:solidFill>
                  <a:schemeClr val="tx1"/>
                </a:solidFill>
                <a:latin typeface="Times New Roman" panose="02020603050405020304" charset="0"/>
                <a:cs typeface="Times New Roman" panose="02020603050405020304" charset="0"/>
              </a:rPr>
              <a:t>RTK is a high-precision GNSS technique used for precise positioning and navigation. Provides centimeter-level accuracy in positioning and is commonly used in applications like surveying, precision agriculture, and autonomous vehicles.</a:t>
            </a:r>
          </a:p>
          <a:p>
            <a:pPr marL="742950" lvl="1" indent="-285750" algn="l">
              <a:lnSpc>
                <a:spcPct val="100000"/>
              </a:lnSpc>
              <a:spcAft>
                <a:spcPts val="0"/>
              </a:spcAft>
              <a:buFont typeface="+mj-lt"/>
              <a:buAutoNum type="arabicPeriod"/>
            </a:pPr>
            <a:r>
              <a:rPr lang="en-US" altLang="zh-CN" sz="1600" spc="0" dirty="0">
                <a:solidFill>
                  <a:schemeClr val="tx1"/>
                </a:solidFill>
                <a:latin typeface="Times New Roman" panose="02020603050405020304" charset="0"/>
                <a:cs typeface="Times New Roman" panose="02020603050405020304" charset="0"/>
              </a:rPr>
              <a:t>Relies </a:t>
            </a:r>
            <a:r>
              <a:rPr lang="en-US" altLang="zh-CN" sz="1600" b="0" i="0" u="none" strike="noStrike" spc="0" dirty="0">
                <a:solidFill>
                  <a:schemeClr val="tx1"/>
                </a:solidFill>
                <a:latin typeface="Times New Roman" panose="02020603050405020304" charset="0"/>
                <a:cs typeface="Times New Roman" panose="02020603050405020304" charset="0"/>
              </a:rPr>
              <a:t>on a base station with a known location to transmit correction signals to a rover (a mobile GNSS receiver) in real-time.</a:t>
            </a:r>
          </a:p>
          <a:p>
            <a:pPr marL="285750" indent="-285750">
              <a:lnSpc>
                <a:spcPct val="100000"/>
              </a:lnSpc>
              <a:spcAft>
                <a:spcPts val="0"/>
              </a:spcAft>
              <a:buFont typeface="+mj-lt"/>
              <a:buAutoNum type="arabicPeriod"/>
            </a:pPr>
            <a:r>
              <a:rPr lang="en-US" altLang="zh-CN" b="0" i="0" u="none" strike="noStrike" spc="0" dirty="0">
                <a:latin typeface="Times New Roman" panose="02020603050405020304" charset="0"/>
                <a:cs typeface="Times New Roman" panose="02020603050405020304" charset="0"/>
              </a:rPr>
              <a:t>PVT (Position, Velocity, and Time):</a:t>
            </a:r>
          </a:p>
          <a:p>
            <a:pPr marL="742950" lvl="1" indent="-285750" algn="l">
              <a:lnSpc>
                <a:spcPct val="100000"/>
              </a:lnSpc>
              <a:spcAft>
                <a:spcPts val="0"/>
              </a:spcAft>
              <a:buFont typeface="+mj-lt"/>
              <a:buAutoNum type="arabicPeriod"/>
            </a:pPr>
            <a:r>
              <a:rPr lang="en-US" altLang="zh-CN" sz="1600" b="0" i="0" u="none" strike="noStrike" spc="0" dirty="0">
                <a:solidFill>
                  <a:schemeClr val="tx1"/>
                </a:solidFill>
                <a:latin typeface="Times New Roman" panose="02020603050405020304" charset="0"/>
                <a:cs typeface="Times New Roman" panose="02020603050405020304" charset="0"/>
              </a:rPr>
              <a:t>PVT is a basic output from a GNSS receiver, providing information about the device's current position, velocity, and time.</a:t>
            </a:r>
          </a:p>
          <a:p>
            <a:pPr marL="742950" lvl="1" indent="-285750" algn="l">
              <a:lnSpc>
                <a:spcPct val="100000"/>
              </a:lnSpc>
              <a:spcAft>
                <a:spcPts val="0"/>
              </a:spcAft>
              <a:buFont typeface="+mj-lt"/>
              <a:buAutoNum type="arabicPeriod"/>
            </a:pPr>
            <a:r>
              <a:rPr lang="en-US" altLang="zh-CN" sz="1600" b="0" i="0" u="none" strike="noStrike" spc="0" dirty="0">
                <a:solidFill>
                  <a:schemeClr val="tx1"/>
                </a:solidFill>
                <a:latin typeface="Times New Roman" panose="02020603050405020304" charset="0"/>
                <a:cs typeface="Times New Roman" panose="02020603050405020304" charset="0"/>
              </a:rPr>
              <a:t>It typically offers meter-level to sub-meter-level accuracy, depending on the GNSS constellation (e.g., GPS, GLONASS, Galileo, or BeiDou) and the quality of the receiver.</a:t>
            </a:r>
          </a:p>
          <a:p>
            <a:pPr algn="l">
              <a:lnSpc>
                <a:spcPct val="100000"/>
              </a:lnSpc>
              <a:spcAft>
                <a:spcPts val="0"/>
              </a:spcAft>
              <a:buFont typeface="+mj-lt"/>
              <a:buAutoNum type="arabicPeriod"/>
            </a:pPr>
            <a:r>
              <a:rPr lang="en-US" altLang="zh-CN" b="0" i="0" u="none" strike="noStrike" spc="0" dirty="0">
                <a:latin typeface="Times New Roman" panose="02020603050405020304" charset="0"/>
                <a:cs typeface="Times New Roman" panose="02020603050405020304" charset="0"/>
              </a:rPr>
              <a:t>SBAS (Satellite-Based Augmentation System):</a:t>
            </a:r>
          </a:p>
          <a:p>
            <a:pPr marL="742950" lvl="1" indent="-285750" algn="l">
              <a:lnSpc>
                <a:spcPct val="100000"/>
              </a:lnSpc>
              <a:spcAft>
                <a:spcPts val="0"/>
              </a:spcAft>
              <a:buFont typeface="+mj-lt"/>
              <a:buAutoNum type="arabicPeriod"/>
            </a:pPr>
            <a:r>
              <a:rPr lang="en-US" altLang="zh-CN" sz="1600" b="0" i="0" u="none" strike="noStrike" spc="0" dirty="0">
                <a:solidFill>
                  <a:schemeClr val="tx1"/>
                </a:solidFill>
                <a:latin typeface="Times New Roman" panose="02020603050405020304" charset="0"/>
                <a:cs typeface="Times New Roman" panose="02020603050405020304" charset="0"/>
              </a:rPr>
              <a:t>SBAS is a system designed to improve the accuracy and reliability of GNSS positioning, especially in challenging environments or regions with limited satellite visibility.</a:t>
            </a:r>
          </a:p>
          <a:p>
            <a:pPr marL="742950" lvl="1" indent="-285750" algn="l">
              <a:lnSpc>
                <a:spcPct val="100000"/>
              </a:lnSpc>
              <a:spcAft>
                <a:spcPts val="0"/>
              </a:spcAft>
              <a:buFont typeface="+mj-lt"/>
              <a:buAutoNum type="arabicPeriod"/>
            </a:pPr>
            <a:r>
              <a:rPr lang="en-US" altLang="zh-CN" sz="1600" b="0" i="0" u="none" strike="noStrike" spc="0" dirty="0">
                <a:solidFill>
                  <a:schemeClr val="tx1"/>
                </a:solidFill>
                <a:latin typeface="Times New Roman" panose="02020603050405020304" charset="0"/>
                <a:cs typeface="Times New Roman" panose="02020603050405020304" charset="0"/>
              </a:rPr>
              <a:t>Examples of SBAS include WAAS (Wide Area Augmentation System) in the United States and EGNOS (European Geostationary Navigation Overlay Service) in Europe.</a:t>
            </a:r>
          </a:p>
          <a:p>
            <a:pPr marL="742950" lvl="1" indent="-285750" algn="l">
              <a:lnSpc>
                <a:spcPct val="100000"/>
              </a:lnSpc>
              <a:spcAft>
                <a:spcPts val="0"/>
              </a:spcAft>
              <a:buFont typeface="+mj-lt"/>
              <a:buAutoNum type="arabicPeriod"/>
            </a:pPr>
            <a:r>
              <a:rPr lang="en-US" altLang="zh-CN" sz="1600" b="0" i="0" u="none" strike="noStrike" spc="0" dirty="0">
                <a:solidFill>
                  <a:schemeClr val="tx1"/>
                </a:solidFill>
                <a:latin typeface="Times New Roman" panose="02020603050405020304" charset="0"/>
                <a:cs typeface="Times New Roman" panose="02020603050405020304" charset="0"/>
              </a:rPr>
              <a:t>SBAS provides correction data to GNSS receivers, enhancing their accuracy to within a few meters or better.</a:t>
            </a:r>
          </a:p>
          <a:p>
            <a:pPr marL="285750" indent="-285750">
              <a:buFont typeface="Arial" panose="020B0604020202020204" pitchFamily="34" charset="0"/>
              <a:buChar char="•"/>
            </a:pPr>
            <a:r>
              <a:rPr lang="en-US" altLang="zh-CN" spc="0" dirty="0">
                <a:latin typeface="Times New Roman" panose="02020603050405020304" charset="0"/>
                <a:cs typeface="Times New Roman" panose="02020603050405020304" charset="0"/>
              </a:rPr>
              <a:t>A robot that could take advantage from centimeter level accuracy can consider the more expensive GPS module with RTK features. </a:t>
            </a:r>
          </a:p>
          <a:p>
            <a:pPr lvl="1"/>
            <a:endParaRPr lang="en-US" altLang="zh-CN"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dirty="0"/>
          </a:p>
        </p:txBody>
      </p:sp>
      <p:sp>
        <p:nvSpPr>
          <p:cNvPr id="4" name="Title 1"/>
          <p:cNvSpPr>
            <a:spLocks noGrp="1"/>
          </p:cNvSpPr>
          <p:nvPr>
            <p:ph type="title"/>
          </p:nvPr>
        </p:nvSpPr>
        <p:spPr>
          <a:xfrm>
            <a:off x="593149" y="643495"/>
            <a:ext cx="10852237" cy="624845"/>
          </a:xfrm>
        </p:spPr>
        <p:txBody>
          <a:bodyPr/>
          <a:lstStyle/>
          <a:p>
            <a:pPr algn="l">
              <a:buClrTx/>
              <a:buSzTx/>
              <a:buFontTx/>
            </a:pPr>
            <a:r>
              <a:rPr lang="en-US" altLang="zh-CN" b="0" i="0" u="none" strike="noStrike" spc="0" dirty="0">
                <a:effectLst/>
                <a:latin typeface="Times New Roman" panose="02020603050405020304" charset="0"/>
                <a:ea typeface="+mn-ea"/>
                <a:cs typeface="Times New Roman" panose="02020603050405020304" charset="0"/>
              </a:rPr>
              <a:t>GPS</a:t>
            </a:r>
          </a:p>
        </p:txBody>
      </p:sp>
      <p:sp>
        <p:nvSpPr>
          <p:cNvPr id="12" name="文本框 11"/>
          <p:cNvSpPr txBox="1"/>
          <p:nvPr>
            <p:custDataLst>
              <p:tags r:id="rId2"/>
            </p:custDataLst>
          </p:nvPr>
        </p:nvSpPr>
        <p:spPr>
          <a:xfrm>
            <a:off x="0" y="0"/>
            <a:ext cx="3029585"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Sensor Proposal - GPS</a:t>
            </a:r>
            <a:endParaRPr lang="zh-CN" altLang="en-US" dirty="0">
              <a:solidFill>
                <a:schemeClr val="bg1"/>
              </a:solidFill>
              <a:latin typeface="Times New Roman" panose="02020603050405020304" charset="0"/>
              <a:cs typeface="Times New Roman" panose="02020603050405020304" charset="0"/>
            </a:endParaRPr>
          </a:p>
        </p:txBody>
      </p:sp>
      <p:sp>
        <p:nvSpPr>
          <p:cNvPr id="2" name="文本框 1"/>
          <p:cNvSpPr txBox="1"/>
          <p:nvPr>
            <p:custDataLst>
              <p:tags r:id="rId3"/>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9983" y="3147172"/>
            <a:ext cx="10852237" cy="4164654"/>
          </a:xfrm>
        </p:spPr>
        <p:txBody>
          <a:bodyPr/>
          <a:lstStyle/>
          <a:p>
            <a:pPr marL="285750" indent="-285750">
              <a:buFont typeface="Arial" panose="020B0604020202020204" pitchFamily="34" charset="0"/>
              <a:buChar char="•"/>
            </a:pPr>
            <a:r>
              <a:rPr lang="en-US" altLang="zh-CN" spc="0" dirty="0">
                <a:latin typeface="Times New Roman" panose="02020603050405020304" charset="0"/>
                <a:cs typeface="Times New Roman" panose="02020603050405020304" charset="0"/>
              </a:rPr>
              <a:t>We propose 3 suitable IMU modules</a:t>
            </a:r>
          </a:p>
          <a:p>
            <a:pPr marL="285750" indent="-285750">
              <a:buFont typeface="Arial" panose="020B0604020202020204" pitchFamily="34" charset="0"/>
              <a:buChar char="•"/>
            </a:pPr>
            <a:r>
              <a:rPr lang="en-US" altLang="zh-CN" spc="0" dirty="0">
                <a:latin typeface="Times New Roman" panose="02020603050405020304" charset="0"/>
                <a:cs typeface="Times New Roman" panose="02020603050405020304" charset="0"/>
              </a:rPr>
              <a:t>Pricing range from $10.77 to $1900</a:t>
            </a:r>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dirty="0"/>
          </a:p>
        </p:txBody>
      </p:sp>
      <p:sp>
        <p:nvSpPr>
          <p:cNvPr id="12" name="文本框 11"/>
          <p:cNvSpPr txBox="1"/>
          <p:nvPr>
            <p:custDataLst>
              <p:tags r:id="rId2"/>
            </p:custDataLst>
          </p:nvPr>
        </p:nvSpPr>
        <p:spPr>
          <a:xfrm>
            <a:off x="0" y="0"/>
            <a:ext cx="3029585"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Sensor Proposal - IMU</a:t>
            </a:r>
            <a:endParaRPr lang="zh-CN" altLang="en-US" dirty="0">
              <a:solidFill>
                <a:schemeClr val="bg1"/>
              </a:solidFill>
              <a:latin typeface="Times New Roman" panose="02020603050405020304" charset="0"/>
              <a:cs typeface="Times New Roman" panose="02020603050405020304" charset="0"/>
            </a:endParaRPr>
          </a:p>
        </p:txBody>
      </p:sp>
      <p:sp>
        <p:nvSpPr>
          <p:cNvPr id="7" name="Title 1"/>
          <p:cNvSpPr>
            <a:spLocks noGrp="1"/>
          </p:cNvSpPr>
          <p:nvPr>
            <p:custDataLst>
              <p:tags r:id="rId3"/>
            </p:custDataLst>
          </p:nvPr>
        </p:nvSpPr>
        <p:spPr>
          <a:xfrm>
            <a:off x="593149" y="643495"/>
            <a:ext cx="10852237" cy="624845"/>
          </a:xfrm>
        </p:spPr>
        <p:txBody>
          <a:bodyPr lIns="101600" tIns="38100" rIns="63500" bIns="38100" anchor="t" anchorCtr="0">
            <a:noAutofit/>
          </a:bodyPr>
          <a:lstStyle>
            <a:lvl1pPr algn="l" defTabSz="914400" rtl="0" eaLnBrk="1" fontAlgn="auto" latinLnBrk="0" hangingPunct="1">
              <a:lnSpc>
                <a:spcPct val="100000"/>
              </a:lnSpc>
              <a:spcBef>
                <a:spcPct val="0"/>
              </a:spcBef>
              <a:buNone/>
              <a:defRPr sz="3600" b="0" u="none" strike="noStrike" kern="1200" cap="none" spc="3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SG" b="0" i="0" u="none" strike="noStrike" dirty="0">
                <a:effectLst/>
                <a:latin typeface="Times New Roman" panose="02020603050405020304" charset="0"/>
                <a:cs typeface="Times New Roman" panose="02020603050405020304" charset="0"/>
              </a:rPr>
              <a:t>IMU</a:t>
            </a:r>
            <a:endParaRPr lang="en-US" dirty="0">
              <a:latin typeface="Times New Roman" panose="02020603050405020304" charset="0"/>
              <a:cs typeface="Times New Roman" panose="02020603050405020304" charset="0"/>
            </a:endParaRPr>
          </a:p>
        </p:txBody>
      </p:sp>
      <p:pic>
        <p:nvPicPr>
          <p:cNvPr id="2" name="图片 1"/>
          <p:cNvPicPr>
            <a:picLocks noChangeAspect="1"/>
          </p:cNvPicPr>
          <p:nvPr>
            <p:custDataLst>
              <p:tags r:id="rId4"/>
            </p:custDataLst>
          </p:nvPr>
        </p:nvPicPr>
        <p:blipFill>
          <a:blip/>
          <a:stretch>
            <a:fillRect/>
          </a:stretch>
        </p:blipFill>
        <p:spPr>
          <a:xfrm>
            <a:off x="7489825" y="1785620"/>
            <a:ext cx="3955415" cy="3206750"/>
          </a:xfrm>
          <a:prstGeom prst="rect">
            <a:avLst/>
          </a:prstGeom>
        </p:spPr>
      </p:pic>
      <p:sp>
        <p:nvSpPr>
          <p:cNvPr id="4" name="文本框 3"/>
          <p:cNvSpPr txBox="1"/>
          <p:nvPr/>
        </p:nvSpPr>
        <p:spPr>
          <a:xfrm>
            <a:off x="593090" y="1785620"/>
            <a:ext cx="7257415" cy="1245235"/>
          </a:xfrm>
          <a:prstGeom prst="rect">
            <a:avLst/>
          </a:prstGeom>
          <a:noFill/>
        </p:spPr>
        <p:txBody>
          <a:bodyPr wrap="square" rtlCol="0" anchor="t">
            <a:spAutoFit/>
          </a:bodyPr>
          <a:lstStyle/>
          <a:p>
            <a:pPr indent="0" fontAlgn="auto">
              <a:lnSpc>
                <a:spcPct val="125000"/>
              </a:lnSpc>
              <a:spcAft>
                <a:spcPts val="600"/>
              </a:spcAft>
            </a:pPr>
            <a:r>
              <a:rPr lang="zh-CN" altLang="en-US" sz="2000" dirty="0">
                <a:solidFill>
                  <a:srgbClr val="FF0000"/>
                </a:solidFill>
                <a:latin typeface="Times New Roman" panose="02020603050405020304" charset="0"/>
                <a:ea typeface="微软雅黑" panose="020B0503020204020204" charset="-122"/>
                <a:sym typeface="+mn-ea"/>
              </a:rPr>
              <a:t>Inertial Measurement Unit (IMU)</a:t>
            </a:r>
            <a:r>
              <a:rPr lang="zh-CN" altLang="en-US" sz="2000" dirty="0">
                <a:latin typeface="Times New Roman" panose="02020603050405020304" charset="0"/>
                <a:ea typeface="微软雅黑" panose="020B0503020204020204" charset="-122"/>
                <a:sym typeface="+mn-ea"/>
              </a:rPr>
              <a:t> is a sensor device that measures and records motion-related data, including acceleration and angular velocity.</a:t>
            </a:r>
          </a:p>
        </p:txBody>
      </p:sp>
      <p:sp>
        <p:nvSpPr>
          <p:cNvPr id="5" name="文本框 4"/>
          <p:cNvSpPr txBox="1"/>
          <p:nvPr>
            <p:custDataLst>
              <p:tags r:id="rId5"/>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p:cNvGraphicFramePr>
            <a:graphicFrameLocks noChangeAspect="1"/>
          </p:cNvGraphicFramePr>
          <p:nvPr/>
        </p:nvGraphicFramePr>
        <p:xfrm>
          <a:off x="88900" y="1426210"/>
          <a:ext cx="11893550" cy="3028950"/>
        </p:xfrm>
        <a:graphic>
          <a:graphicData uri="http://schemas.openxmlformats.org/presentationml/2006/ole">
            <mc:AlternateContent xmlns:mc="http://schemas.openxmlformats.org/markup-compatibility/2006">
              <mc:Choice xmlns:v="urn:schemas-microsoft-com:vml" Requires="v">
                <p:oleObj name="Worksheet" r:id="rId6" imgW="14465935" imgH="3684905" progId="Excel.Sheet.12">
                  <p:embed/>
                </p:oleObj>
              </mc:Choice>
              <mc:Fallback>
                <p:oleObj name="Worksheet" r:id="rId6" imgW="14465935" imgH="3684905" progId="Excel.Sheet.12">
                  <p:embed/>
                  <p:pic>
                    <p:nvPicPr>
                      <p:cNvPr id="0" name="图片 1"/>
                      <p:cNvPicPr/>
                      <p:nvPr/>
                    </p:nvPicPr>
                    <p:blipFill>
                      <a:blip/>
                      <a:stretch>
                        <a:fillRect/>
                      </a:stretch>
                    </p:blipFill>
                    <p:spPr>
                      <a:xfrm>
                        <a:off x="88900" y="1426210"/>
                        <a:ext cx="11893550" cy="3028950"/>
                      </a:xfrm>
                      <a:prstGeom prst="rect">
                        <a:avLst/>
                      </a:prstGeom>
                    </p:spPr>
                  </p:pic>
                </p:oleObj>
              </mc:Fallback>
            </mc:AlternateContent>
          </a:graphicData>
        </a:graphic>
      </p:graphicFrame>
      <p:sp>
        <p:nvSpPr>
          <p:cNvPr id="12" name="文本框 11"/>
          <p:cNvSpPr txBox="1"/>
          <p:nvPr>
            <p:custDataLst>
              <p:tags r:id="rId2"/>
            </p:custDataLst>
          </p:nvPr>
        </p:nvSpPr>
        <p:spPr>
          <a:xfrm>
            <a:off x="0" y="0"/>
            <a:ext cx="3029585" cy="368300"/>
          </a:xfrm>
          <a:prstGeom prst="rect">
            <a:avLst/>
          </a:prstGeom>
          <a:noFill/>
        </p:spPr>
        <p:txBody>
          <a:bodyPr wrap="square" rtlCol="0">
            <a:spAutoFit/>
          </a:bodyPr>
          <a:lstStyle/>
          <a:p>
            <a:pPr algn="l"/>
            <a:r>
              <a:rPr lang="en-US" altLang="zh-CN" dirty="0">
                <a:solidFill>
                  <a:schemeClr val="bg1"/>
                </a:solidFill>
                <a:latin typeface="Times New Roman" panose="02020603050405020304" charset="0"/>
                <a:cs typeface="Times New Roman" panose="02020603050405020304" charset="0"/>
              </a:rPr>
              <a:t>Sensor Proposal - IMU</a:t>
            </a:r>
            <a:endParaRPr lang="zh-CN" altLang="en-US" dirty="0">
              <a:solidFill>
                <a:schemeClr val="bg1"/>
              </a:solidFill>
              <a:latin typeface="Times New Roman" panose="02020603050405020304" charset="0"/>
              <a:cs typeface="Times New Roman" panose="02020603050405020304" charset="0"/>
            </a:endParaRPr>
          </a:p>
        </p:txBody>
      </p:sp>
      <p:sp>
        <p:nvSpPr>
          <p:cNvPr id="3" name="Title 1"/>
          <p:cNvSpPr>
            <a:spLocks noGrp="1"/>
          </p:cNvSpPr>
          <p:nvPr>
            <p:ph type="title"/>
            <p:custDataLst>
              <p:tags r:id="rId3"/>
            </p:custDataLst>
          </p:nvPr>
        </p:nvSpPr>
        <p:spPr>
          <a:xfrm>
            <a:off x="593149" y="643495"/>
            <a:ext cx="10852237" cy="624845"/>
          </a:xfrm>
        </p:spPr>
        <p:txBody>
          <a:bodyPr/>
          <a:lstStyle/>
          <a:p>
            <a:r>
              <a:rPr lang="en-SG" b="0" i="0" u="none" strike="noStrike" dirty="0">
                <a:effectLst/>
                <a:latin typeface="Times New Roman" panose="02020603050405020304" charset="0"/>
                <a:cs typeface="Times New Roman" panose="02020603050405020304" charset="0"/>
              </a:rPr>
              <a:t>IMU</a:t>
            </a:r>
            <a:r>
              <a:rPr lang="en-US" altLang="en-SG" b="0" i="0" u="none" strike="noStrike" dirty="0">
                <a:effectLst/>
                <a:latin typeface="Times New Roman" panose="02020603050405020304" charset="0"/>
                <a:cs typeface="Times New Roman" panose="02020603050405020304" charset="0"/>
              </a:rPr>
              <a:t> information</a:t>
            </a:r>
          </a:p>
        </p:txBody>
      </p:sp>
      <p:sp>
        <p:nvSpPr>
          <p:cNvPr id="4" name="文本框 3"/>
          <p:cNvSpPr txBox="1"/>
          <p:nvPr>
            <p:custDataLst>
              <p:tags r:id="rId4"/>
            </p:custDataLst>
          </p:nvPr>
        </p:nvSpPr>
        <p:spPr>
          <a:xfrm>
            <a:off x="899795" y="6559550"/>
            <a:ext cx="2129790" cy="298450"/>
          </a:xfrm>
          <a:prstGeom prst="rect">
            <a:avLst/>
          </a:prstGeom>
          <a:solidFill>
            <a:schemeClr val="bg1"/>
          </a:solidFill>
        </p:spPr>
        <p:txBody>
          <a:bodyPr wrap="square" rtlCol="0">
            <a:noAutofit/>
          </a:bodyPr>
          <a:lstStyle/>
          <a:p>
            <a:r>
              <a:rPr lang="zh-CN" altLang="en-US" sz="1700" dirty="0">
                <a:latin typeface="Times New Roman" panose="02020603050405020304" charset="0"/>
                <a:ea typeface="微软雅黑" panose="020B0503020204020204" charset="-122"/>
              </a:rPr>
              <a:t>14</a:t>
            </a:r>
          </a:p>
        </p:txBody>
      </p:sp>
      <p:sp>
        <p:nvSpPr>
          <p:cNvPr id="5" name="圆角矩形 4"/>
          <p:cNvSpPr/>
          <p:nvPr/>
        </p:nvSpPr>
        <p:spPr>
          <a:xfrm>
            <a:off x="5384800" y="923290"/>
            <a:ext cx="2720975" cy="4241165"/>
          </a:xfrm>
          <a:prstGeom prst="roundRect">
            <a:avLst/>
          </a:prstGeom>
          <a:noFill/>
          <a:ln w="381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DOCER_TEMPLATE_OPEN_ONCE_MARK" val="1"/>
  <p:tag name="KSO_WPP_MARK_KEY" val="e741e1e9-9ae6-45ff-b8a3-244a9a90b3b9"/>
  <p:tag name="COMMONDATA" val="eyJoZGlkIjoiMzIyM2NkYzAyZGNiMDE2Mzc0N2UzYmU0NGRlYTkzNDE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310.xml><?xml version="1.0" encoding="utf-8"?>
<p:tagLst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0.xml><?xml version="1.0" encoding="utf-8"?>
<p:tagLst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0.xml><?xml version="1.0" encoding="utf-8"?>
<p:tagLst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
  <p:tag name="KSO_WM_TEMPLATE_CATEGORY" val="diagram"/>
  <p:tag name="KSO_WM_TEMPLATE_INDEX" val="20169932"/>
  <p:tag name="KSO_WM_UNIT_TYPE" val="q_h_a"/>
  <p:tag name="KSO_WM_UNIT_INDEX" val="1_1_1"/>
  <p:tag name="KSO_WM_UNIT_LAYERLEVEL" val="1_1_1"/>
  <p:tag name="KSO_WM_UNIT_VALUE" val="12"/>
  <p:tag name="KSO_WM_UNIT_HIGHLIGHT" val="0"/>
  <p:tag name="KSO_WM_UNIT_COMPATIBLE" val="0"/>
  <p:tag name="KSO_WM_UNIT_CLEAR" val="0"/>
  <p:tag name="KSO_WM_UNIT_PRESET_TEXT_INDEX" val="3"/>
  <p:tag name="KSO_WM_UNIT_PRESET_TEXT_LEN" val="17"/>
  <p:tag name="KSO_WM_DIAGRAM_GROUP_CODE" val="q1-1"/>
  <p:tag name="KSO_WM_UNIT_ID" val="diagram20169932_3*q_h_a*1_1_1"/>
  <p:tag name="KSO_WM_UNIT_TEXT_FILL_FORE_SCHEMECOLOR_INDEX" val="5"/>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
  <p:tag name="KSO_WM_TEMPLATE_CATEGORY" val="diagram"/>
  <p:tag name="KSO_WM_TEMPLATE_INDEX" val="20169932"/>
  <p:tag name="KSO_WM_UNIT_TYPE" val="q_h_f"/>
  <p:tag name="KSO_WM_UNIT_INDEX" val="1_1_1"/>
  <p:tag name="KSO_WM_UNIT_LAYERLEVEL" val="1_1_1"/>
  <p:tag name="KSO_WM_UNIT_VALUE" val="36"/>
  <p:tag name="KSO_WM_UNIT_HIGHLIGHT" val="0"/>
  <p:tag name="KSO_WM_UNIT_COMPATIBLE" val="0"/>
  <p:tag name="KSO_WM_UNIT_CLEAR" val="0"/>
  <p:tag name="KSO_WM_UNIT_PRESET_TEXT_INDEX" val="4"/>
  <p:tag name="KSO_WM_UNIT_PRESET_TEXT_LEN" val="57"/>
  <p:tag name="KSO_WM_DIAGRAM_GROUP_CODE" val="q1-1"/>
  <p:tag name="KSO_WM_UNIT_ID" val="diagram20169932_3*q_h_f*1_1_1"/>
  <p:tag name="KSO_WM_UNIT_TEXT_FILL_FORE_SCHEMECOLOR_INDEX" val="13"/>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
  <p:tag name="KSO_WM_TEMPLATE_CATEGORY" val="diagram"/>
  <p:tag name="KSO_WM_TEMPLATE_INDEX" val="20169932"/>
  <p:tag name="KSO_WM_UNIT_TYPE" val="q_h_a"/>
  <p:tag name="KSO_WM_UNIT_INDEX" val="1_2_1"/>
  <p:tag name="KSO_WM_UNIT_LAYERLEVEL" val="1_1_1"/>
  <p:tag name="KSO_WM_UNIT_VALUE" val="12"/>
  <p:tag name="KSO_WM_UNIT_HIGHLIGHT" val="0"/>
  <p:tag name="KSO_WM_UNIT_COMPATIBLE" val="0"/>
  <p:tag name="KSO_WM_UNIT_CLEAR" val="0"/>
  <p:tag name="KSO_WM_UNIT_PRESET_TEXT_INDEX" val="3"/>
  <p:tag name="KSO_WM_UNIT_PRESET_TEXT_LEN" val="17"/>
  <p:tag name="KSO_WM_DIAGRAM_GROUP_CODE" val="q1-1"/>
  <p:tag name="KSO_WM_UNIT_ID" val="diagram20169932_3*q_h_a*1_2_1"/>
  <p:tag name="KSO_WM_UNIT_TEXT_FILL_FORE_SCHEMECOLOR_INDEX" val="5"/>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
  <p:tag name="KSO_WM_TEMPLATE_CATEGORY" val="diagram"/>
  <p:tag name="KSO_WM_TEMPLATE_INDEX" val="20169932"/>
  <p:tag name="KSO_WM_UNIT_TYPE" val="q_h_f"/>
  <p:tag name="KSO_WM_UNIT_INDEX" val="1_2_1"/>
  <p:tag name="KSO_WM_UNIT_LAYERLEVEL" val="1_1_1"/>
  <p:tag name="KSO_WM_UNIT_VALUE" val="36"/>
  <p:tag name="KSO_WM_UNIT_HIGHLIGHT" val="0"/>
  <p:tag name="KSO_WM_UNIT_COMPATIBLE" val="0"/>
  <p:tag name="KSO_WM_UNIT_CLEAR" val="0"/>
  <p:tag name="KSO_WM_UNIT_PRESET_TEXT_INDEX" val="4"/>
  <p:tag name="KSO_WM_UNIT_PRESET_TEXT_LEN" val="57"/>
  <p:tag name="KSO_WM_DIAGRAM_GROUP_CODE" val="q1-1"/>
  <p:tag name="KSO_WM_UNIT_ID" val="diagram20169932_3*q_h_f*1_2_1"/>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
  <p:tag name="KSO_WM_TEMPLATE_CATEGORY" val="diagram"/>
  <p:tag name="KSO_WM_TEMPLATE_INDEX" val="20169932"/>
  <p:tag name="KSO_WM_UNIT_TYPE" val="q_h_f"/>
  <p:tag name="KSO_WM_UNIT_INDEX" val="1_3_1"/>
  <p:tag name="KSO_WM_UNIT_LAYERLEVEL" val="1_1_1"/>
  <p:tag name="KSO_WM_UNIT_VALUE" val="36"/>
  <p:tag name="KSO_WM_UNIT_HIGHLIGHT" val="0"/>
  <p:tag name="KSO_WM_UNIT_COMPATIBLE" val="0"/>
  <p:tag name="KSO_WM_UNIT_CLEAR" val="0"/>
  <p:tag name="KSO_WM_UNIT_PRESET_TEXT_INDEX" val="4"/>
  <p:tag name="KSO_WM_UNIT_PRESET_TEXT_LEN" val="57"/>
  <p:tag name="KSO_WM_DIAGRAM_GROUP_CODE" val="q1-1"/>
  <p:tag name="KSO_WM_UNIT_ID" val="diagram20169932_3*q_h_f*1_3_1"/>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
  <p:tag name="KSO_WM_TEMPLATE_CATEGORY" val="diagram"/>
  <p:tag name="KSO_WM_TEMPLATE_INDEX" val="20169932"/>
  <p:tag name="KSO_WM_UNIT_TYPE" val="q_h_a"/>
  <p:tag name="KSO_WM_UNIT_INDEX" val="1_3_1"/>
  <p:tag name="KSO_WM_UNIT_LAYERLEVEL" val="1_1_1"/>
  <p:tag name="KSO_WM_UNIT_VALUE" val="12"/>
  <p:tag name="KSO_WM_UNIT_HIGHLIGHT" val="0"/>
  <p:tag name="KSO_WM_UNIT_COMPATIBLE" val="0"/>
  <p:tag name="KSO_WM_UNIT_CLEAR" val="0"/>
  <p:tag name="KSO_WM_UNIT_PRESET_TEXT_INDEX" val="3"/>
  <p:tag name="KSO_WM_UNIT_PRESET_TEXT_LEN" val="17"/>
  <p:tag name="KSO_WM_DIAGRAM_GROUP_CODE" val="q1-1"/>
  <p:tag name="KSO_WM_UNIT_ID" val="diagram20169932_3*q_h_a*1_3_1"/>
  <p:tag name="KSO_WM_UNIT_TEXT_FILL_FORE_SCHEMECOLOR_INDEX" val="5"/>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1"/>
  <p:tag name="KSO_WM_UNIT_ID" val="diagram20222197_1*q_h_i*1_1_1"/>
  <p:tag name="KSO_WM_TEMPLATE_CATEGORY" val="diagram"/>
  <p:tag name="KSO_WM_TEMPLATE_INDEX" val="20222197"/>
  <p:tag name="KSO_WM_UNIT_LAYERLEVEL" val="1_1_1"/>
  <p:tag name="KSO_WM_TAG_VERSION" val="1.0"/>
  <p:tag name="KSO_WM_BEAUTIFY_FLAG" val=""/>
  <p:tag name="KSO_WM_UNIT_LINE_FORE_SCHEMECOLOR_INDEX" val="5"/>
  <p:tag name="KSO_WM_UNIT_LINE_FILL_TYPE" val="2"/>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4_1"/>
  <p:tag name="KSO_WM_UNIT_ID" val="diagram20222197_1*q_h_i*1_4_1"/>
  <p:tag name="KSO_WM_TEMPLATE_CATEGORY" val="diagram"/>
  <p:tag name="KSO_WM_TEMPLATE_INDEX" val="20222197"/>
  <p:tag name="KSO_WM_UNIT_LAYERLEVEL" val="1_1_1"/>
  <p:tag name="KSO_WM_TAG_VERSION" val="1.0"/>
  <p:tag name="KSO_WM_BEAUTIFY_FLAG" val=""/>
  <p:tag name="KSO_WM_UNIT_LINE_FORE_SCHEMECOLOR_INDEX" val="8"/>
  <p:tag name="KSO_WM_UNIT_LINE_FILL_TYPE" val="2"/>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3_1"/>
  <p:tag name="KSO_WM_UNIT_ID" val="diagram20222197_1*q_h_i*1_3_1"/>
  <p:tag name="KSO_WM_TEMPLATE_CATEGORY" val="diagram"/>
  <p:tag name="KSO_WM_TEMPLATE_INDEX" val="20222197"/>
  <p:tag name="KSO_WM_UNIT_LAYERLEVEL" val="1_1_1"/>
  <p:tag name="KSO_WM_TAG_VERSION" val="1.0"/>
  <p:tag name="KSO_WM_BEAUTIFY_FLAG" val=""/>
  <p:tag name="KSO_WM_UNIT_LINE_FORE_SCHEMECOLOR_INDEX" val="7"/>
  <p:tag name="KSO_WM_UNIT_LINE_FILL_TYPE" val="2"/>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1"/>
  <p:tag name="KSO_WM_UNIT_ID" val="diagram20222197_1*q_h_i*1_2_1"/>
  <p:tag name="KSO_WM_TEMPLATE_CATEGORY" val="diagram"/>
  <p:tag name="KSO_WM_TEMPLATE_INDEX" val="20222197"/>
  <p:tag name="KSO_WM_UNIT_LAYERLEVEL" val="1_1_1"/>
  <p:tag name="KSO_WM_TAG_VERSION" val="1.0"/>
  <p:tag name="KSO_WM_BEAUTIFY_FLAG" val=""/>
  <p:tag name="KSO_WM_UNIT_LINE_FORE_SCHEMECOLOR_INDEX" val="6"/>
  <p:tag name="KSO_WM_UNIT_LINE_FILL_TYPE" val="2"/>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3_3"/>
  <p:tag name="KSO_WM_UNIT_ID" val="diagram20222197_1*q_h_i*1_3_3"/>
  <p:tag name="KSO_WM_TEMPLATE_CATEGORY" val="diagram"/>
  <p:tag name="KSO_WM_TEMPLATE_INDEX" val="20222197"/>
  <p:tag name="KSO_WM_UNIT_LAYERLEVEL" val="1_1_1"/>
  <p:tag name="KSO_WM_TAG_VERSION" val="1.0"/>
  <p:tag name="KSO_WM_BEAUTIFY_FLAG" val=""/>
  <p:tag name="KSO_WM_UNIT_FILL_FORE_SCHEMECOLOR_INDEX" val="7"/>
  <p:tag name="KSO_WM_UNIT_FILL_TYPE" val="1"/>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3"/>
  <p:tag name="KSO_WM_UNIT_ID" val="diagram20222197_1*q_h_i*1_2_3"/>
  <p:tag name="KSO_WM_TEMPLATE_CATEGORY" val="diagram"/>
  <p:tag name="KSO_WM_TEMPLATE_INDEX" val="20222197"/>
  <p:tag name="KSO_WM_UNIT_LAYERLEVEL" val="1_1_1"/>
  <p:tag name="KSO_WM_TAG_VERSION" val="1.0"/>
  <p:tag name="KSO_WM_BEAUTIFY_FLAG" val=""/>
  <p:tag name="KSO_WM_UNIT_FILL_FORE_SCHEMECOLOR_INDEX" val="6"/>
  <p:tag name="KSO_WM_UNIT_FILL_TYPE" val="1"/>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3"/>
  <p:tag name="KSO_WM_UNIT_ID" val="diagram20222197_1*q_h_i*1_1_3"/>
  <p:tag name="KSO_WM_TEMPLATE_CATEGORY" val="diagram"/>
  <p:tag name="KSO_WM_TEMPLATE_INDEX" val="20222197"/>
  <p:tag name="KSO_WM_UNIT_LAYERLEVEL" val="1_1_1"/>
  <p:tag name="KSO_WM_TAG_VERSION" val="1.0"/>
  <p:tag name="KSO_WM_BEAUTIFY_FLAG" val=""/>
  <p:tag name="KSO_WM_UNIT_FILL_FORE_SCHEMECOLOR_INDEX" val="5"/>
  <p:tag name="KSO_WM_UNIT_FILL_TYPE" val="1"/>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4_3"/>
  <p:tag name="KSO_WM_UNIT_ID" val="diagram20222197_1*q_h_i*1_4_3"/>
  <p:tag name="KSO_WM_TEMPLATE_CATEGORY" val="diagram"/>
  <p:tag name="KSO_WM_TEMPLATE_INDEX" val="20222197"/>
  <p:tag name="KSO_WM_UNIT_LAYERLEVEL" val="1_1_1"/>
  <p:tag name="KSO_WM_TAG_VERSION" val="1.0"/>
  <p:tag name="KSO_WM_BEAUTIFY_FLAG" val=""/>
  <p:tag name="KSO_WM_UNIT_FILL_FORE_SCHEMECOLOR_INDEX" val="8"/>
  <p:tag name="KSO_WM_UNIT_FILL_TYPE" val="1"/>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1_2"/>
  <p:tag name="KSO_WM_UNIT_ID" val="diagram20222197_1*q_h_i*1_1_2"/>
  <p:tag name="KSO_WM_TEMPLATE_CATEGORY" val="diagram"/>
  <p:tag name="KSO_WM_TEMPLATE_INDEX" val="20222197"/>
  <p:tag name="KSO_WM_UNIT_LAYERLEVEL" val="1_1_1"/>
  <p:tag name="KSO_WM_TAG_VERSION" val="1.0"/>
  <p:tag name="KSO_WM_BEAUTIFY_FLAG" val=""/>
  <p:tag name="KSO_WM_UNIT_TEXT_FILL_FORE_SCHEMECOLOR_INDEX" val="14"/>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2_2"/>
  <p:tag name="KSO_WM_UNIT_ID" val="diagram20222197_1*q_h_i*1_2_2"/>
  <p:tag name="KSO_WM_TEMPLATE_CATEGORY" val="diagram"/>
  <p:tag name="KSO_WM_TEMPLATE_INDEX" val="20222197"/>
  <p:tag name="KSO_WM_UNIT_LAYERLEVEL" val="1_1_1"/>
  <p:tag name="KSO_WM_TAG_VERSION" val="1.0"/>
  <p:tag name="KSO_WM_BEAUTIFY_FLAG" val=""/>
  <p:tag name="KSO_WM_UNIT_TEXT_FILL_FORE_SCHEMECOLOR_INDEX" val="14"/>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4_2"/>
  <p:tag name="KSO_WM_UNIT_ID" val="diagram20222197_1*q_h_i*1_4_2"/>
  <p:tag name="KSO_WM_TEMPLATE_CATEGORY" val="diagram"/>
  <p:tag name="KSO_WM_TEMPLATE_INDEX" val="20222197"/>
  <p:tag name="KSO_WM_UNIT_LAYERLEVEL" val="1_1_1"/>
  <p:tag name="KSO_WM_TAG_VERSION" val="1.0"/>
  <p:tag name="KSO_WM_BEAUTIFY_FLAG" val=""/>
  <p:tag name="KSO_WM_UNIT_TEXT_FILL_FORE_SCHEMECOLOR_INDEX" val="14"/>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3_2"/>
  <p:tag name="KSO_WM_UNIT_ID" val="diagram20222197_1*q_h_i*1_3_2"/>
  <p:tag name="KSO_WM_TEMPLATE_CATEGORY" val="diagram"/>
  <p:tag name="KSO_WM_TEMPLATE_INDEX" val="20222197"/>
  <p:tag name="KSO_WM_UNIT_LAYERLEVEL" val="1_1_1"/>
  <p:tag name="KSO_WM_TAG_VERSION" val="1.0"/>
  <p:tag name="KSO_WM_BEAUTIFY_FLAG" val=""/>
  <p:tag name="KSO_WM_UNIT_TEXT_FILL_FORE_SCHEMECOLOR_INDEX" val="14"/>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
  <p:tag name="KSO_WM_TEMPLATE_CATEGORY" val="diagram"/>
  <p:tag name="KSO_WM_TEMPLATE_INDEX" val="20169932"/>
  <p:tag name="KSO_WM_UNIT_TYPE" val="q_h_f"/>
  <p:tag name="KSO_WM_UNIT_INDEX" val="1_2_1"/>
  <p:tag name="KSO_WM_UNIT_LAYERLEVEL" val="1_1_1"/>
  <p:tag name="KSO_WM_UNIT_VALUE" val="36"/>
  <p:tag name="KSO_WM_UNIT_HIGHLIGHT" val="0"/>
  <p:tag name="KSO_WM_UNIT_COMPATIBLE" val="0"/>
  <p:tag name="KSO_WM_UNIT_CLEAR" val="0"/>
  <p:tag name="KSO_WM_UNIT_PRESET_TEXT_INDEX" val="4"/>
  <p:tag name="KSO_WM_UNIT_PRESET_TEXT_LEN" val="57"/>
  <p:tag name="KSO_WM_DIAGRAM_GROUP_CODE" val="q1-1"/>
  <p:tag name="KSO_WM_UNIT_ID" val="diagram20169932_3*q_h_f*1_2_1"/>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 name="KSO_WM_SPECIAL_SOURCE" val="bdnu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2494</Words>
  <Application>Microsoft Macintosh PowerPoint</Application>
  <PresentationFormat>宽屏</PresentationFormat>
  <Paragraphs>359</Paragraphs>
  <Slides>30</Slides>
  <Notes>0</Notes>
  <HiddenSlides>1</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vt:i4>
      </vt:variant>
      <vt:variant>
        <vt:lpstr>幻灯片标题</vt:lpstr>
      </vt:variant>
      <vt:variant>
        <vt:i4>30</vt:i4>
      </vt:variant>
    </vt:vector>
  </HeadingPairs>
  <TitlesOfParts>
    <vt:vector size="43" baseType="lpstr">
      <vt:lpstr>楷体</vt:lpstr>
      <vt:lpstr>思源黑体 CN</vt:lpstr>
      <vt:lpstr>微软雅黑</vt:lpstr>
      <vt:lpstr>Source Han Sans CN</vt:lpstr>
      <vt:lpstr>Arial</vt:lpstr>
      <vt:lpstr>Arial Black</vt:lpstr>
      <vt:lpstr>Cambria Math</vt:lpstr>
      <vt:lpstr>Palatino Linotype</vt:lpstr>
      <vt:lpstr>Times New Roman</vt:lpstr>
      <vt:lpstr>Office 主题​​</vt:lpstr>
      <vt:lpstr>自定义设计方案</vt:lpstr>
      <vt:lpstr>Worksheet</vt:lpstr>
      <vt:lpstr>Equation</vt:lpstr>
      <vt:lpstr>PowerPoint 演示文稿</vt:lpstr>
      <vt:lpstr>PowerPoint 演示文稿</vt:lpstr>
      <vt:lpstr>PowerPoint 演示文稿</vt:lpstr>
      <vt:lpstr>GPS</vt:lpstr>
      <vt:lpstr>GPS information</vt:lpstr>
      <vt:lpstr>GPS</vt:lpstr>
      <vt:lpstr>GPS</vt:lpstr>
      <vt:lpstr>PowerPoint 演示文稿</vt:lpstr>
      <vt:lpstr>IMU information</vt:lpstr>
      <vt:lpstr>PowerPoint 演示文稿</vt:lpstr>
      <vt:lpstr>IMU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Li Weihao</cp:lastModifiedBy>
  <cp:revision>776</cp:revision>
  <dcterms:created xsi:type="dcterms:W3CDTF">2019-06-09T03:20:00Z</dcterms:created>
  <dcterms:modified xsi:type="dcterms:W3CDTF">2023-10-06T08:49:56Z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2F526CD0A052463EB69CFDA8EBC6BF6B_13</vt:lpwstr>
  </property>
</Properties>
</file>