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67782" autoAdjust="0"/>
  </p:normalViewPr>
  <p:slideViewPr>
    <p:cSldViewPr snapToGrid="0">
      <p:cViewPr varScale="1">
        <p:scale>
          <a:sx n="51" d="100"/>
          <a:sy n="51" d="100"/>
        </p:scale>
        <p:origin x="168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017D0D-D159-414F-BE1D-3BC619E3F48F}" type="datetimeFigureOut">
              <a:rPr lang="en-US" smtClean="0"/>
              <a:t>4/27/2022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81FBE-CAFA-4A9A-86B1-DB29AC4CB530}" type="slidenum">
              <a:rPr lang="en-US" smtClean="0"/>
              <a:t>‹#›</a:t>
            </a:fld>
            <a:endParaRPr lang="en-US"/>
          </a:p>
        </p:txBody>
      </p:sp>
    </p:spTree>
    <p:extLst>
      <p:ext uri="{BB962C8B-B14F-4D97-AF65-F5344CB8AC3E}">
        <p14:creationId xmlns:p14="http://schemas.microsoft.com/office/powerpoint/2010/main" val="2941140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false positive would be predicting that someone will not fully pay back a loan when in realty they would pay it back. The cost of a false positive is then the cost of not giving someone a loan: the loss of the profit you would get from that loan.</a:t>
            </a:r>
          </a:p>
          <a:p>
            <a:endParaRPr lang="en-US" dirty="0"/>
          </a:p>
          <a:p>
            <a:r>
              <a:rPr lang="en-US" dirty="0"/>
              <a:t>A false negative is the opposite situation, predicting that someone will fully pay back a loan when they would not. The cost of a false negative is then the loss of the profit you would get from that loan along with some portion of the loan itself.</a:t>
            </a:r>
          </a:p>
          <a:p>
            <a:endParaRPr lang="en-US" dirty="0"/>
          </a:p>
          <a:p>
            <a:r>
              <a:rPr lang="en-US" dirty="0"/>
              <a:t>The metric of interest is then a version of the F-score that weights false negatives more than false positives. (recall more than precision)</a:t>
            </a:r>
          </a:p>
        </p:txBody>
      </p:sp>
      <p:sp>
        <p:nvSpPr>
          <p:cNvPr id="4" name="Slide Number Placeholder 3"/>
          <p:cNvSpPr>
            <a:spLocks noGrp="1"/>
          </p:cNvSpPr>
          <p:nvPr>
            <p:ph type="sldNum" sz="quarter" idx="5"/>
          </p:nvPr>
        </p:nvSpPr>
        <p:spPr/>
        <p:txBody>
          <a:bodyPr/>
          <a:lstStyle/>
          <a:p>
            <a:fld id="{7B781FBE-CAFA-4A9A-86B1-DB29AC4CB530}" type="slidenum">
              <a:rPr lang="en-US" smtClean="0"/>
              <a:t>3</a:t>
            </a:fld>
            <a:endParaRPr lang="en-US"/>
          </a:p>
        </p:txBody>
      </p:sp>
    </p:spTree>
    <p:extLst>
      <p:ext uri="{BB962C8B-B14F-4D97-AF65-F5344CB8AC3E}">
        <p14:creationId xmlns:p14="http://schemas.microsoft.com/office/powerpoint/2010/main" val="498589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781FBE-CAFA-4A9A-86B1-DB29AC4CB530}" type="slidenum">
              <a:rPr lang="en-US" smtClean="0"/>
              <a:t>5</a:t>
            </a:fld>
            <a:endParaRPr lang="en-US"/>
          </a:p>
        </p:txBody>
      </p:sp>
    </p:spTree>
    <p:extLst>
      <p:ext uri="{BB962C8B-B14F-4D97-AF65-F5344CB8AC3E}">
        <p14:creationId xmlns:p14="http://schemas.microsoft.com/office/powerpoint/2010/main" val="2039855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781FBE-CAFA-4A9A-86B1-DB29AC4CB530}" type="slidenum">
              <a:rPr lang="en-US" smtClean="0"/>
              <a:t>7</a:t>
            </a:fld>
            <a:endParaRPr lang="en-US"/>
          </a:p>
        </p:txBody>
      </p:sp>
    </p:spTree>
    <p:extLst>
      <p:ext uri="{BB962C8B-B14F-4D97-AF65-F5344CB8AC3E}">
        <p14:creationId xmlns:p14="http://schemas.microsoft.com/office/powerpoint/2010/main" val="476693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Omit worst predictors</a:t>
            </a:r>
          </a:p>
          <a:p>
            <a:r>
              <a:rPr lang="en-US" dirty="0"/>
              <a:t>8 different preprocessors</a:t>
            </a:r>
          </a:p>
          <a:p>
            <a:r>
              <a:rPr lang="en-US" dirty="0"/>
              <a:t>Only necessary for the logistics regression. Might make it better</a:t>
            </a:r>
          </a:p>
          <a:p>
            <a:r>
              <a:rPr lang="en-US" dirty="0"/>
              <a:t>Trees will “figure it out” on their own</a:t>
            </a:r>
          </a:p>
        </p:txBody>
      </p:sp>
      <p:sp>
        <p:nvSpPr>
          <p:cNvPr id="4" name="Slide Number Placeholder 3"/>
          <p:cNvSpPr>
            <a:spLocks noGrp="1"/>
          </p:cNvSpPr>
          <p:nvPr>
            <p:ph type="sldNum" sz="quarter" idx="5"/>
          </p:nvPr>
        </p:nvSpPr>
        <p:spPr/>
        <p:txBody>
          <a:bodyPr/>
          <a:lstStyle/>
          <a:p>
            <a:fld id="{7B781FBE-CAFA-4A9A-86B1-DB29AC4CB530}" type="slidenum">
              <a:rPr lang="en-US" smtClean="0"/>
              <a:t>8</a:t>
            </a:fld>
            <a:endParaRPr lang="en-US"/>
          </a:p>
        </p:txBody>
      </p:sp>
    </p:spTree>
    <p:extLst>
      <p:ext uri="{BB962C8B-B14F-4D97-AF65-F5344CB8AC3E}">
        <p14:creationId xmlns:p14="http://schemas.microsoft.com/office/powerpoint/2010/main" val="3921500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Logistics – very simple baseline, if a complicated model can’t at least beat this it is bad</a:t>
            </a:r>
          </a:p>
          <a:p>
            <a:r>
              <a:rPr lang="en-US" dirty="0"/>
              <a:t>Decision Tree – conceptually simple, tends to overfit</a:t>
            </a:r>
          </a:p>
          <a:p>
            <a:r>
              <a:rPr lang="en-US" dirty="0"/>
              <a:t>Random Forest – multiple random decision trees</a:t>
            </a:r>
          </a:p>
          <a:p>
            <a:r>
              <a:rPr lang="en-US" dirty="0"/>
              <a:t>GBM – multiple decision trees built sequentially</a:t>
            </a:r>
          </a:p>
          <a:p>
            <a:endParaRPr lang="en-US" dirty="0"/>
          </a:p>
          <a:p>
            <a:r>
              <a:rPr lang="en-US" dirty="0"/>
              <a:t>‘balanced’ option for all but GBM</a:t>
            </a:r>
          </a:p>
        </p:txBody>
      </p:sp>
      <p:sp>
        <p:nvSpPr>
          <p:cNvPr id="4" name="Slide Number Placeholder 3"/>
          <p:cNvSpPr>
            <a:spLocks noGrp="1"/>
          </p:cNvSpPr>
          <p:nvPr>
            <p:ph type="sldNum" sz="quarter" idx="5"/>
          </p:nvPr>
        </p:nvSpPr>
        <p:spPr/>
        <p:txBody>
          <a:bodyPr/>
          <a:lstStyle/>
          <a:p>
            <a:fld id="{7B781FBE-CAFA-4A9A-86B1-DB29AC4CB530}" type="slidenum">
              <a:rPr lang="en-US" smtClean="0"/>
              <a:t>9</a:t>
            </a:fld>
            <a:endParaRPr lang="en-US"/>
          </a:p>
        </p:txBody>
      </p:sp>
    </p:spTree>
    <p:extLst>
      <p:ext uri="{BB962C8B-B14F-4D97-AF65-F5344CB8AC3E}">
        <p14:creationId xmlns:p14="http://schemas.microsoft.com/office/powerpoint/2010/main" val="3826254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different preprocessors with and without ‘balanced’ option</a:t>
            </a:r>
          </a:p>
          <a:p>
            <a:endParaRPr lang="en-US" dirty="0"/>
          </a:p>
          <a:p>
            <a:r>
              <a:rPr lang="en-US" dirty="0"/>
              <a:t>Balanced option handles unbalanced data better, prevents model from predicting everything as more common class of target variable</a:t>
            </a:r>
          </a:p>
          <a:p>
            <a:endParaRPr lang="en-US" dirty="0"/>
          </a:p>
          <a:p>
            <a:r>
              <a:rPr lang="en-US" dirty="0"/>
              <a:t>Best option is without any feature engineering</a:t>
            </a:r>
          </a:p>
        </p:txBody>
      </p:sp>
      <p:sp>
        <p:nvSpPr>
          <p:cNvPr id="4" name="Slide Number Placeholder 3"/>
          <p:cNvSpPr>
            <a:spLocks noGrp="1"/>
          </p:cNvSpPr>
          <p:nvPr>
            <p:ph type="sldNum" sz="quarter" idx="5"/>
          </p:nvPr>
        </p:nvSpPr>
        <p:spPr/>
        <p:txBody>
          <a:bodyPr/>
          <a:lstStyle/>
          <a:p>
            <a:fld id="{7B781FBE-CAFA-4A9A-86B1-DB29AC4CB530}" type="slidenum">
              <a:rPr lang="en-US" smtClean="0"/>
              <a:t>10</a:t>
            </a:fld>
            <a:endParaRPr lang="en-US"/>
          </a:p>
        </p:txBody>
      </p:sp>
    </p:spTree>
    <p:extLst>
      <p:ext uri="{BB962C8B-B14F-4D97-AF65-F5344CB8AC3E}">
        <p14:creationId xmlns:p14="http://schemas.microsoft.com/office/powerpoint/2010/main" val="2000905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781FBE-CAFA-4A9A-86B1-DB29AC4CB530}" type="slidenum">
              <a:rPr lang="en-US" smtClean="0"/>
              <a:t>11</a:t>
            </a:fld>
            <a:endParaRPr lang="en-US"/>
          </a:p>
        </p:txBody>
      </p:sp>
    </p:spTree>
    <p:extLst>
      <p:ext uri="{BB962C8B-B14F-4D97-AF65-F5344CB8AC3E}">
        <p14:creationId xmlns:p14="http://schemas.microsoft.com/office/powerpoint/2010/main" val="651975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lvetica Neue"/>
              </a:rPr>
              <a:t>The logistics regression is the best model. It scores the highest in the metric of interest, F2-score, and has the highest precision, recalls, and AUC. Its ROC curve is also higher (closer to the top left corner) than all the others.</a:t>
            </a:r>
          </a:p>
          <a:p>
            <a:pPr algn="l"/>
            <a:r>
              <a:rPr lang="en-US" b="0" i="0" dirty="0">
                <a:solidFill>
                  <a:srgbClr val="000000"/>
                </a:solidFill>
                <a:effectLst/>
                <a:latin typeface="Helvetica Neue"/>
              </a:rPr>
              <a:t>It's still not great, it's only identifying about 60% of the people that will not fully pay loans (recall = .58) and 75% of those it identifies as not fully paying back their loan will fully pay it.</a:t>
            </a:r>
          </a:p>
          <a:p>
            <a:pPr algn="l"/>
            <a:r>
              <a:rPr lang="en-US" b="0" i="0" dirty="0">
                <a:solidFill>
                  <a:srgbClr val="000000"/>
                </a:solidFill>
                <a:effectLst/>
                <a:latin typeface="Helvetica Neue"/>
              </a:rPr>
              <a:t>Random Forest does the second best and maybe if the hyperparameters were adjusting better it could outperform the logistics regression.</a:t>
            </a:r>
          </a:p>
          <a:p>
            <a:pPr algn="l"/>
            <a:r>
              <a:rPr lang="en-US" b="0" i="0" dirty="0">
                <a:solidFill>
                  <a:srgbClr val="000000"/>
                </a:solidFill>
                <a:effectLst/>
                <a:latin typeface="Helvetica Neue"/>
              </a:rPr>
              <a:t>GBM is overfitting to the data, it does amazing on the training data but underperforms on the test data. This could probably be fixed by further hyperparameter fitting or special treatment for the unbalanced dataset.</a:t>
            </a:r>
          </a:p>
          <a:p>
            <a:endParaRPr lang="en-US" dirty="0"/>
          </a:p>
        </p:txBody>
      </p:sp>
      <p:sp>
        <p:nvSpPr>
          <p:cNvPr id="4" name="Slide Number Placeholder 3"/>
          <p:cNvSpPr>
            <a:spLocks noGrp="1"/>
          </p:cNvSpPr>
          <p:nvPr>
            <p:ph type="sldNum" sz="quarter" idx="5"/>
          </p:nvPr>
        </p:nvSpPr>
        <p:spPr/>
        <p:txBody>
          <a:bodyPr/>
          <a:lstStyle/>
          <a:p>
            <a:fld id="{7B781FBE-CAFA-4A9A-86B1-DB29AC4CB530}" type="slidenum">
              <a:rPr lang="en-US" smtClean="0"/>
              <a:t>12</a:t>
            </a:fld>
            <a:endParaRPr lang="en-US"/>
          </a:p>
        </p:txBody>
      </p:sp>
    </p:spTree>
    <p:extLst>
      <p:ext uri="{BB962C8B-B14F-4D97-AF65-F5344CB8AC3E}">
        <p14:creationId xmlns:p14="http://schemas.microsoft.com/office/powerpoint/2010/main" val="1761668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lvetica Neue"/>
              </a:rPr>
              <a:t>The logistics regression is the best model. </a:t>
            </a:r>
            <a:endParaRPr lang="en-US" dirty="0"/>
          </a:p>
        </p:txBody>
      </p:sp>
      <p:sp>
        <p:nvSpPr>
          <p:cNvPr id="4" name="Slide Number Placeholder 3"/>
          <p:cNvSpPr>
            <a:spLocks noGrp="1"/>
          </p:cNvSpPr>
          <p:nvPr>
            <p:ph type="sldNum" sz="quarter" idx="5"/>
          </p:nvPr>
        </p:nvSpPr>
        <p:spPr/>
        <p:txBody>
          <a:bodyPr/>
          <a:lstStyle/>
          <a:p>
            <a:fld id="{7B781FBE-CAFA-4A9A-86B1-DB29AC4CB530}" type="slidenum">
              <a:rPr lang="en-US" smtClean="0"/>
              <a:t>13</a:t>
            </a:fld>
            <a:endParaRPr lang="en-US"/>
          </a:p>
        </p:txBody>
      </p:sp>
    </p:spTree>
    <p:extLst>
      <p:ext uri="{BB962C8B-B14F-4D97-AF65-F5344CB8AC3E}">
        <p14:creationId xmlns:p14="http://schemas.microsoft.com/office/powerpoint/2010/main" val="1132079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C457A-DA12-488E-AE2E-9C405050E5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DF994D-3D00-4DC7-A068-149112A8BF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2CBFFB-2EC0-4844-B737-CFA9BB00D36F}"/>
              </a:ext>
            </a:extLst>
          </p:cNvPr>
          <p:cNvSpPr>
            <a:spLocks noGrp="1"/>
          </p:cNvSpPr>
          <p:nvPr>
            <p:ph type="dt" sz="half" idx="10"/>
          </p:nvPr>
        </p:nvSpPr>
        <p:spPr/>
        <p:txBody>
          <a:bodyPr/>
          <a:lstStyle/>
          <a:p>
            <a:fld id="{AD1F53B8-B6AA-43C9-AB97-BADBA517A818}" type="datetimeFigureOut">
              <a:rPr lang="en-US" smtClean="0"/>
              <a:t>4/26/2022</a:t>
            </a:fld>
            <a:endParaRPr lang="en-US"/>
          </a:p>
        </p:txBody>
      </p:sp>
      <p:sp>
        <p:nvSpPr>
          <p:cNvPr id="5" name="Footer Placeholder 4">
            <a:extLst>
              <a:ext uri="{FF2B5EF4-FFF2-40B4-BE49-F238E27FC236}">
                <a16:creationId xmlns:a16="http://schemas.microsoft.com/office/drawing/2014/main" id="{0CECDAC9-EC73-45F2-A5A5-4C5A5E3377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1A99FE-246C-4FD9-85BA-669B549F9C83}"/>
              </a:ext>
            </a:extLst>
          </p:cNvPr>
          <p:cNvSpPr>
            <a:spLocks noGrp="1"/>
          </p:cNvSpPr>
          <p:nvPr>
            <p:ph type="sldNum" sz="quarter" idx="12"/>
          </p:nvPr>
        </p:nvSpPr>
        <p:spPr/>
        <p:txBody>
          <a:bodyPr/>
          <a:lstStyle/>
          <a:p>
            <a:fld id="{BE2369AE-6C4F-4E5B-A710-91AE9825E9D2}" type="slidenum">
              <a:rPr lang="en-US" smtClean="0"/>
              <a:t>‹#›</a:t>
            </a:fld>
            <a:endParaRPr lang="en-US"/>
          </a:p>
        </p:txBody>
      </p:sp>
    </p:spTree>
    <p:extLst>
      <p:ext uri="{BB962C8B-B14F-4D97-AF65-F5344CB8AC3E}">
        <p14:creationId xmlns:p14="http://schemas.microsoft.com/office/powerpoint/2010/main" val="3061302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7848F-212D-4466-A834-536160766B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BFC3C5-B341-4B0C-9921-2441360704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1DBF34-7F05-47D7-9911-EB0AD3655F10}"/>
              </a:ext>
            </a:extLst>
          </p:cNvPr>
          <p:cNvSpPr>
            <a:spLocks noGrp="1"/>
          </p:cNvSpPr>
          <p:nvPr>
            <p:ph type="dt" sz="half" idx="10"/>
          </p:nvPr>
        </p:nvSpPr>
        <p:spPr/>
        <p:txBody>
          <a:bodyPr/>
          <a:lstStyle/>
          <a:p>
            <a:fld id="{AD1F53B8-B6AA-43C9-AB97-BADBA517A818}" type="datetimeFigureOut">
              <a:rPr lang="en-US" smtClean="0"/>
              <a:t>4/26/2022</a:t>
            </a:fld>
            <a:endParaRPr lang="en-US"/>
          </a:p>
        </p:txBody>
      </p:sp>
      <p:sp>
        <p:nvSpPr>
          <p:cNvPr id="5" name="Footer Placeholder 4">
            <a:extLst>
              <a:ext uri="{FF2B5EF4-FFF2-40B4-BE49-F238E27FC236}">
                <a16:creationId xmlns:a16="http://schemas.microsoft.com/office/drawing/2014/main" id="{A59636B0-6D28-4997-8BAD-5845D81BFE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531BCB-C8FF-4ECE-B9B0-8EFB6DEE36B7}"/>
              </a:ext>
            </a:extLst>
          </p:cNvPr>
          <p:cNvSpPr>
            <a:spLocks noGrp="1"/>
          </p:cNvSpPr>
          <p:nvPr>
            <p:ph type="sldNum" sz="quarter" idx="12"/>
          </p:nvPr>
        </p:nvSpPr>
        <p:spPr/>
        <p:txBody>
          <a:bodyPr/>
          <a:lstStyle/>
          <a:p>
            <a:fld id="{BE2369AE-6C4F-4E5B-A710-91AE9825E9D2}" type="slidenum">
              <a:rPr lang="en-US" smtClean="0"/>
              <a:t>‹#›</a:t>
            </a:fld>
            <a:endParaRPr lang="en-US"/>
          </a:p>
        </p:txBody>
      </p:sp>
    </p:spTree>
    <p:extLst>
      <p:ext uri="{BB962C8B-B14F-4D97-AF65-F5344CB8AC3E}">
        <p14:creationId xmlns:p14="http://schemas.microsoft.com/office/powerpoint/2010/main" val="3477193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EF4429-B40B-41FE-98CF-BD87D278FD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6E94A7-D593-45FF-8C9D-D393C96A25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B9095D-C176-40FF-945E-E7AE8FE6CA11}"/>
              </a:ext>
            </a:extLst>
          </p:cNvPr>
          <p:cNvSpPr>
            <a:spLocks noGrp="1"/>
          </p:cNvSpPr>
          <p:nvPr>
            <p:ph type="dt" sz="half" idx="10"/>
          </p:nvPr>
        </p:nvSpPr>
        <p:spPr/>
        <p:txBody>
          <a:bodyPr/>
          <a:lstStyle/>
          <a:p>
            <a:fld id="{AD1F53B8-B6AA-43C9-AB97-BADBA517A818}" type="datetimeFigureOut">
              <a:rPr lang="en-US" smtClean="0"/>
              <a:t>4/26/2022</a:t>
            </a:fld>
            <a:endParaRPr lang="en-US"/>
          </a:p>
        </p:txBody>
      </p:sp>
      <p:sp>
        <p:nvSpPr>
          <p:cNvPr id="5" name="Footer Placeholder 4">
            <a:extLst>
              <a:ext uri="{FF2B5EF4-FFF2-40B4-BE49-F238E27FC236}">
                <a16:creationId xmlns:a16="http://schemas.microsoft.com/office/drawing/2014/main" id="{2AE63072-05AA-4A0D-9993-1693BC400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28939A-0E5D-4FCE-B29E-6BDFE46C61D9}"/>
              </a:ext>
            </a:extLst>
          </p:cNvPr>
          <p:cNvSpPr>
            <a:spLocks noGrp="1"/>
          </p:cNvSpPr>
          <p:nvPr>
            <p:ph type="sldNum" sz="quarter" idx="12"/>
          </p:nvPr>
        </p:nvSpPr>
        <p:spPr/>
        <p:txBody>
          <a:bodyPr/>
          <a:lstStyle/>
          <a:p>
            <a:fld id="{BE2369AE-6C4F-4E5B-A710-91AE9825E9D2}" type="slidenum">
              <a:rPr lang="en-US" smtClean="0"/>
              <a:t>‹#›</a:t>
            </a:fld>
            <a:endParaRPr lang="en-US"/>
          </a:p>
        </p:txBody>
      </p:sp>
    </p:spTree>
    <p:extLst>
      <p:ext uri="{BB962C8B-B14F-4D97-AF65-F5344CB8AC3E}">
        <p14:creationId xmlns:p14="http://schemas.microsoft.com/office/powerpoint/2010/main" val="1060173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1699E-4F88-4FD3-9EAB-CFCEABF75D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CDDADF-7209-4321-B974-3DA92329A4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081D2B-111B-496E-875F-93E8147FC295}"/>
              </a:ext>
            </a:extLst>
          </p:cNvPr>
          <p:cNvSpPr>
            <a:spLocks noGrp="1"/>
          </p:cNvSpPr>
          <p:nvPr>
            <p:ph type="dt" sz="half" idx="10"/>
          </p:nvPr>
        </p:nvSpPr>
        <p:spPr/>
        <p:txBody>
          <a:bodyPr/>
          <a:lstStyle/>
          <a:p>
            <a:fld id="{AD1F53B8-B6AA-43C9-AB97-BADBA517A818}" type="datetimeFigureOut">
              <a:rPr lang="en-US" smtClean="0"/>
              <a:t>4/26/2022</a:t>
            </a:fld>
            <a:endParaRPr lang="en-US"/>
          </a:p>
        </p:txBody>
      </p:sp>
      <p:sp>
        <p:nvSpPr>
          <p:cNvPr id="5" name="Footer Placeholder 4">
            <a:extLst>
              <a:ext uri="{FF2B5EF4-FFF2-40B4-BE49-F238E27FC236}">
                <a16:creationId xmlns:a16="http://schemas.microsoft.com/office/drawing/2014/main" id="{E0568CDB-7294-4CBF-9096-C0B0E69868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F87C4E-3E61-4976-84F6-A7C48B9CEF87}"/>
              </a:ext>
            </a:extLst>
          </p:cNvPr>
          <p:cNvSpPr>
            <a:spLocks noGrp="1"/>
          </p:cNvSpPr>
          <p:nvPr>
            <p:ph type="sldNum" sz="quarter" idx="12"/>
          </p:nvPr>
        </p:nvSpPr>
        <p:spPr/>
        <p:txBody>
          <a:bodyPr/>
          <a:lstStyle/>
          <a:p>
            <a:fld id="{BE2369AE-6C4F-4E5B-A710-91AE9825E9D2}" type="slidenum">
              <a:rPr lang="en-US" smtClean="0"/>
              <a:t>‹#›</a:t>
            </a:fld>
            <a:endParaRPr lang="en-US"/>
          </a:p>
        </p:txBody>
      </p:sp>
    </p:spTree>
    <p:extLst>
      <p:ext uri="{BB962C8B-B14F-4D97-AF65-F5344CB8AC3E}">
        <p14:creationId xmlns:p14="http://schemas.microsoft.com/office/powerpoint/2010/main" val="3828401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C4CD-EC90-481E-A440-20335F4B9E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35DA09-6556-4815-9D50-8BF2B28780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E2C176-459B-4873-94B9-961F0966DFB1}"/>
              </a:ext>
            </a:extLst>
          </p:cNvPr>
          <p:cNvSpPr>
            <a:spLocks noGrp="1"/>
          </p:cNvSpPr>
          <p:nvPr>
            <p:ph type="dt" sz="half" idx="10"/>
          </p:nvPr>
        </p:nvSpPr>
        <p:spPr/>
        <p:txBody>
          <a:bodyPr/>
          <a:lstStyle/>
          <a:p>
            <a:fld id="{AD1F53B8-B6AA-43C9-AB97-BADBA517A818}" type="datetimeFigureOut">
              <a:rPr lang="en-US" smtClean="0"/>
              <a:t>4/26/2022</a:t>
            </a:fld>
            <a:endParaRPr lang="en-US"/>
          </a:p>
        </p:txBody>
      </p:sp>
      <p:sp>
        <p:nvSpPr>
          <p:cNvPr id="5" name="Footer Placeholder 4">
            <a:extLst>
              <a:ext uri="{FF2B5EF4-FFF2-40B4-BE49-F238E27FC236}">
                <a16:creationId xmlns:a16="http://schemas.microsoft.com/office/drawing/2014/main" id="{5156F760-CF88-4BEE-A920-07E49F56EB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34E0A2-40F7-4A45-BE22-9C63E03EB8CF}"/>
              </a:ext>
            </a:extLst>
          </p:cNvPr>
          <p:cNvSpPr>
            <a:spLocks noGrp="1"/>
          </p:cNvSpPr>
          <p:nvPr>
            <p:ph type="sldNum" sz="quarter" idx="12"/>
          </p:nvPr>
        </p:nvSpPr>
        <p:spPr/>
        <p:txBody>
          <a:bodyPr/>
          <a:lstStyle/>
          <a:p>
            <a:fld id="{BE2369AE-6C4F-4E5B-A710-91AE9825E9D2}" type="slidenum">
              <a:rPr lang="en-US" smtClean="0"/>
              <a:t>‹#›</a:t>
            </a:fld>
            <a:endParaRPr lang="en-US"/>
          </a:p>
        </p:txBody>
      </p:sp>
    </p:spTree>
    <p:extLst>
      <p:ext uri="{BB962C8B-B14F-4D97-AF65-F5344CB8AC3E}">
        <p14:creationId xmlns:p14="http://schemas.microsoft.com/office/powerpoint/2010/main" val="2288712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C9905-5434-4E0C-BCED-A801816369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D332D8-592F-4047-A7A0-563047488F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633A42-7EC1-4AC2-95BB-0B35A3D936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89348D-442F-4186-BE53-D3E11345C394}"/>
              </a:ext>
            </a:extLst>
          </p:cNvPr>
          <p:cNvSpPr>
            <a:spLocks noGrp="1"/>
          </p:cNvSpPr>
          <p:nvPr>
            <p:ph type="dt" sz="half" idx="10"/>
          </p:nvPr>
        </p:nvSpPr>
        <p:spPr/>
        <p:txBody>
          <a:bodyPr/>
          <a:lstStyle/>
          <a:p>
            <a:fld id="{AD1F53B8-B6AA-43C9-AB97-BADBA517A818}" type="datetimeFigureOut">
              <a:rPr lang="en-US" smtClean="0"/>
              <a:t>4/26/2022</a:t>
            </a:fld>
            <a:endParaRPr lang="en-US"/>
          </a:p>
        </p:txBody>
      </p:sp>
      <p:sp>
        <p:nvSpPr>
          <p:cNvPr id="6" name="Footer Placeholder 5">
            <a:extLst>
              <a:ext uri="{FF2B5EF4-FFF2-40B4-BE49-F238E27FC236}">
                <a16:creationId xmlns:a16="http://schemas.microsoft.com/office/drawing/2014/main" id="{BA909B8D-01BE-4059-9D0F-FDEBD4382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13ADB8-5436-45E4-B775-AA3B7E8D3D34}"/>
              </a:ext>
            </a:extLst>
          </p:cNvPr>
          <p:cNvSpPr>
            <a:spLocks noGrp="1"/>
          </p:cNvSpPr>
          <p:nvPr>
            <p:ph type="sldNum" sz="quarter" idx="12"/>
          </p:nvPr>
        </p:nvSpPr>
        <p:spPr/>
        <p:txBody>
          <a:bodyPr/>
          <a:lstStyle/>
          <a:p>
            <a:fld id="{BE2369AE-6C4F-4E5B-A710-91AE9825E9D2}" type="slidenum">
              <a:rPr lang="en-US" smtClean="0"/>
              <a:t>‹#›</a:t>
            </a:fld>
            <a:endParaRPr lang="en-US"/>
          </a:p>
        </p:txBody>
      </p:sp>
    </p:spTree>
    <p:extLst>
      <p:ext uri="{BB962C8B-B14F-4D97-AF65-F5344CB8AC3E}">
        <p14:creationId xmlns:p14="http://schemas.microsoft.com/office/powerpoint/2010/main" val="3292028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DB106-1085-4FE1-BC4E-6B9955DB5A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5FA6BD-A286-4D3B-BD91-24732B35A6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04FBF4-AC58-438C-BA0E-3AFD7142ED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BE3399-A342-41F8-A74E-CCBE7073F1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625F41-CFE0-47BD-8E8C-9E0B913164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37712C-8C36-4A37-876E-78AC85F9E170}"/>
              </a:ext>
            </a:extLst>
          </p:cNvPr>
          <p:cNvSpPr>
            <a:spLocks noGrp="1"/>
          </p:cNvSpPr>
          <p:nvPr>
            <p:ph type="dt" sz="half" idx="10"/>
          </p:nvPr>
        </p:nvSpPr>
        <p:spPr/>
        <p:txBody>
          <a:bodyPr/>
          <a:lstStyle/>
          <a:p>
            <a:fld id="{AD1F53B8-B6AA-43C9-AB97-BADBA517A818}" type="datetimeFigureOut">
              <a:rPr lang="en-US" smtClean="0"/>
              <a:t>4/26/2022</a:t>
            </a:fld>
            <a:endParaRPr lang="en-US"/>
          </a:p>
        </p:txBody>
      </p:sp>
      <p:sp>
        <p:nvSpPr>
          <p:cNvPr id="8" name="Footer Placeholder 7">
            <a:extLst>
              <a:ext uri="{FF2B5EF4-FFF2-40B4-BE49-F238E27FC236}">
                <a16:creationId xmlns:a16="http://schemas.microsoft.com/office/drawing/2014/main" id="{4E3DE9F8-4B5C-4A1F-9364-52ADCF49F6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9820FE-7A53-4047-BD35-669370AA8538}"/>
              </a:ext>
            </a:extLst>
          </p:cNvPr>
          <p:cNvSpPr>
            <a:spLocks noGrp="1"/>
          </p:cNvSpPr>
          <p:nvPr>
            <p:ph type="sldNum" sz="quarter" idx="12"/>
          </p:nvPr>
        </p:nvSpPr>
        <p:spPr/>
        <p:txBody>
          <a:bodyPr/>
          <a:lstStyle/>
          <a:p>
            <a:fld id="{BE2369AE-6C4F-4E5B-A710-91AE9825E9D2}" type="slidenum">
              <a:rPr lang="en-US" smtClean="0"/>
              <a:t>‹#›</a:t>
            </a:fld>
            <a:endParaRPr lang="en-US"/>
          </a:p>
        </p:txBody>
      </p:sp>
    </p:spTree>
    <p:extLst>
      <p:ext uri="{BB962C8B-B14F-4D97-AF65-F5344CB8AC3E}">
        <p14:creationId xmlns:p14="http://schemas.microsoft.com/office/powerpoint/2010/main" val="1110089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F6E75-16A0-4F18-863D-2445DE3206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417142-B870-4FAD-BDD2-0EE6FF720B7D}"/>
              </a:ext>
            </a:extLst>
          </p:cNvPr>
          <p:cNvSpPr>
            <a:spLocks noGrp="1"/>
          </p:cNvSpPr>
          <p:nvPr>
            <p:ph type="dt" sz="half" idx="10"/>
          </p:nvPr>
        </p:nvSpPr>
        <p:spPr/>
        <p:txBody>
          <a:bodyPr/>
          <a:lstStyle/>
          <a:p>
            <a:fld id="{AD1F53B8-B6AA-43C9-AB97-BADBA517A818}" type="datetimeFigureOut">
              <a:rPr lang="en-US" smtClean="0"/>
              <a:t>4/26/2022</a:t>
            </a:fld>
            <a:endParaRPr lang="en-US"/>
          </a:p>
        </p:txBody>
      </p:sp>
      <p:sp>
        <p:nvSpPr>
          <p:cNvPr id="4" name="Footer Placeholder 3">
            <a:extLst>
              <a:ext uri="{FF2B5EF4-FFF2-40B4-BE49-F238E27FC236}">
                <a16:creationId xmlns:a16="http://schemas.microsoft.com/office/drawing/2014/main" id="{D0B5A8F1-CAB0-4603-88FA-29EC705E41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5AF42B-2FBE-4B68-989F-9B51099510F6}"/>
              </a:ext>
            </a:extLst>
          </p:cNvPr>
          <p:cNvSpPr>
            <a:spLocks noGrp="1"/>
          </p:cNvSpPr>
          <p:nvPr>
            <p:ph type="sldNum" sz="quarter" idx="12"/>
          </p:nvPr>
        </p:nvSpPr>
        <p:spPr/>
        <p:txBody>
          <a:bodyPr/>
          <a:lstStyle/>
          <a:p>
            <a:fld id="{BE2369AE-6C4F-4E5B-A710-91AE9825E9D2}" type="slidenum">
              <a:rPr lang="en-US" smtClean="0"/>
              <a:t>‹#›</a:t>
            </a:fld>
            <a:endParaRPr lang="en-US"/>
          </a:p>
        </p:txBody>
      </p:sp>
    </p:spTree>
    <p:extLst>
      <p:ext uri="{BB962C8B-B14F-4D97-AF65-F5344CB8AC3E}">
        <p14:creationId xmlns:p14="http://schemas.microsoft.com/office/powerpoint/2010/main" val="4127071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A9C468-12E9-4F92-92CA-C1BC7B8FA37E}"/>
              </a:ext>
            </a:extLst>
          </p:cNvPr>
          <p:cNvSpPr>
            <a:spLocks noGrp="1"/>
          </p:cNvSpPr>
          <p:nvPr>
            <p:ph type="dt" sz="half" idx="10"/>
          </p:nvPr>
        </p:nvSpPr>
        <p:spPr/>
        <p:txBody>
          <a:bodyPr/>
          <a:lstStyle/>
          <a:p>
            <a:fld id="{AD1F53B8-B6AA-43C9-AB97-BADBA517A818}" type="datetimeFigureOut">
              <a:rPr lang="en-US" smtClean="0"/>
              <a:t>4/26/2022</a:t>
            </a:fld>
            <a:endParaRPr lang="en-US"/>
          </a:p>
        </p:txBody>
      </p:sp>
      <p:sp>
        <p:nvSpPr>
          <p:cNvPr id="3" name="Footer Placeholder 2">
            <a:extLst>
              <a:ext uri="{FF2B5EF4-FFF2-40B4-BE49-F238E27FC236}">
                <a16:creationId xmlns:a16="http://schemas.microsoft.com/office/drawing/2014/main" id="{C6EFF90E-CC82-448E-BCBE-0E23445148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3C21E3-D1D0-4AFA-81D6-89750B772B48}"/>
              </a:ext>
            </a:extLst>
          </p:cNvPr>
          <p:cNvSpPr>
            <a:spLocks noGrp="1"/>
          </p:cNvSpPr>
          <p:nvPr>
            <p:ph type="sldNum" sz="quarter" idx="12"/>
          </p:nvPr>
        </p:nvSpPr>
        <p:spPr/>
        <p:txBody>
          <a:bodyPr/>
          <a:lstStyle/>
          <a:p>
            <a:fld id="{BE2369AE-6C4F-4E5B-A710-91AE9825E9D2}" type="slidenum">
              <a:rPr lang="en-US" smtClean="0"/>
              <a:t>‹#›</a:t>
            </a:fld>
            <a:endParaRPr lang="en-US"/>
          </a:p>
        </p:txBody>
      </p:sp>
    </p:spTree>
    <p:extLst>
      <p:ext uri="{BB962C8B-B14F-4D97-AF65-F5344CB8AC3E}">
        <p14:creationId xmlns:p14="http://schemas.microsoft.com/office/powerpoint/2010/main" val="3824138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F6342-72CF-48CE-86B1-1A695B598E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158240-0A3F-470B-911E-AC5EAA125D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FA9774-3057-4786-92E2-2BD024C9DE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E55534-234D-4A20-BDBD-531AD9B2A19F}"/>
              </a:ext>
            </a:extLst>
          </p:cNvPr>
          <p:cNvSpPr>
            <a:spLocks noGrp="1"/>
          </p:cNvSpPr>
          <p:nvPr>
            <p:ph type="dt" sz="half" idx="10"/>
          </p:nvPr>
        </p:nvSpPr>
        <p:spPr/>
        <p:txBody>
          <a:bodyPr/>
          <a:lstStyle/>
          <a:p>
            <a:fld id="{AD1F53B8-B6AA-43C9-AB97-BADBA517A818}" type="datetimeFigureOut">
              <a:rPr lang="en-US" smtClean="0"/>
              <a:t>4/26/2022</a:t>
            </a:fld>
            <a:endParaRPr lang="en-US"/>
          </a:p>
        </p:txBody>
      </p:sp>
      <p:sp>
        <p:nvSpPr>
          <p:cNvPr id="6" name="Footer Placeholder 5">
            <a:extLst>
              <a:ext uri="{FF2B5EF4-FFF2-40B4-BE49-F238E27FC236}">
                <a16:creationId xmlns:a16="http://schemas.microsoft.com/office/drawing/2014/main" id="{F3D5D05B-A295-497E-BBF2-5A888EC82F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512E9B-D9CF-43C6-8780-BCA3DE1FE7DD}"/>
              </a:ext>
            </a:extLst>
          </p:cNvPr>
          <p:cNvSpPr>
            <a:spLocks noGrp="1"/>
          </p:cNvSpPr>
          <p:nvPr>
            <p:ph type="sldNum" sz="quarter" idx="12"/>
          </p:nvPr>
        </p:nvSpPr>
        <p:spPr/>
        <p:txBody>
          <a:bodyPr/>
          <a:lstStyle/>
          <a:p>
            <a:fld id="{BE2369AE-6C4F-4E5B-A710-91AE9825E9D2}" type="slidenum">
              <a:rPr lang="en-US" smtClean="0"/>
              <a:t>‹#›</a:t>
            </a:fld>
            <a:endParaRPr lang="en-US"/>
          </a:p>
        </p:txBody>
      </p:sp>
    </p:spTree>
    <p:extLst>
      <p:ext uri="{BB962C8B-B14F-4D97-AF65-F5344CB8AC3E}">
        <p14:creationId xmlns:p14="http://schemas.microsoft.com/office/powerpoint/2010/main" val="454456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5B857-066E-4D5D-A1F9-B1590824B5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58E0DE-7082-4967-A933-045A9620A8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C90B6D-17C5-4E77-B0F1-CA93EE15EB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B3E2BE-0C89-4D3C-8ADD-86D95421CB54}"/>
              </a:ext>
            </a:extLst>
          </p:cNvPr>
          <p:cNvSpPr>
            <a:spLocks noGrp="1"/>
          </p:cNvSpPr>
          <p:nvPr>
            <p:ph type="dt" sz="half" idx="10"/>
          </p:nvPr>
        </p:nvSpPr>
        <p:spPr/>
        <p:txBody>
          <a:bodyPr/>
          <a:lstStyle/>
          <a:p>
            <a:fld id="{AD1F53B8-B6AA-43C9-AB97-BADBA517A818}" type="datetimeFigureOut">
              <a:rPr lang="en-US" smtClean="0"/>
              <a:t>4/26/2022</a:t>
            </a:fld>
            <a:endParaRPr lang="en-US"/>
          </a:p>
        </p:txBody>
      </p:sp>
      <p:sp>
        <p:nvSpPr>
          <p:cNvPr id="6" name="Footer Placeholder 5">
            <a:extLst>
              <a:ext uri="{FF2B5EF4-FFF2-40B4-BE49-F238E27FC236}">
                <a16:creationId xmlns:a16="http://schemas.microsoft.com/office/drawing/2014/main" id="{34026045-89DB-4A79-8447-6DC39BE6F2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7C50C9-EF4E-432B-99BA-279EA8A94690}"/>
              </a:ext>
            </a:extLst>
          </p:cNvPr>
          <p:cNvSpPr>
            <a:spLocks noGrp="1"/>
          </p:cNvSpPr>
          <p:nvPr>
            <p:ph type="sldNum" sz="quarter" idx="12"/>
          </p:nvPr>
        </p:nvSpPr>
        <p:spPr/>
        <p:txBody>
          <a:bodyPr/>
          <a:lstStyle/>
          <a:p>
            <a:fld id="{BE2369AE-6C4F-4E5B-A710-91AE9825E9D2}" type="slidenum">
              <a:rPr lang="en-US" smtClean="0"/>
              <a:t>‹#›</a:t>
            </a:fld>
            <a:endParaRPr lang="en-US"/>
          </a:p>
        </p:txBody>
      </p:sp>
    </p:spTree>
    <p:extLst>
      <p:ext uri="{BB962C8B-B14F-4D97-AF65-F5344CB8AC3E}">
        <p14:creationId xmlns:p14="http://schemas.microsoft.com/office/powerpoint/2010/main" val="2302448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B43B12-E6FD-4DBD-AF37-42F897B0F4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5531B7-32FB-4959-A0A3-E7CB5A4A71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1340B4-1002-464F-84BC-5DD6EF6006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1F53B8-B6AA-43C9-AB97-BADBA517A818}" type="datetimeFigureOut">
              <a:rPr lang="en-US" smtClean="0"/>
              <a:t>4/26/2022</a:t>
            </a:fld>
            <a:endParaRPr lang="en-US"/>
          </a:p>
        </p:txBody>
      </p:sp>
      <p:sp>
        <p:nvSpPr>
          <p:cNvPr id="5" name="Footer Placeholder 4">
            <a:extLst>
              <a:ext uri="{FF2B5EF4-FFF2-40B4-BE49-F238E27FC236}">
                <a16:creationId xmlns:a16="http://schemas.microsoft.com/office/drawing/2014/main" id="{95F1815C-1012-4003-B01C-65D855C69A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4EFCFD-7D79-4285-A6CC-300715E66E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2369AE-6C4F-4E5B-A710-91AE9825E9D2}" type="slidenum">
              <a:rPr lang="en-US" smtClean="0"/>
              <a:t>‹#›</a:t>
            </a:fld>
            <a:endParaRPr lang="en-US"/>
          </a:p>
        </p:txBody>
      </p:sp>
    </p:spTree>
    <p:extLst>
      <p:ext uri="{BB962C8B-B14F-4D97-AF65-F5344CB8AC3E}">
        <p14:creationId xmlns:p14="http://schemas.microsoft.com/office/powerpoint/2010/main" val="1149478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6A2FB-7880-4E59-8B0B-16CB4DF56F48}"/>
              </a:ext>
            </a:extLst>
          </p:cNvPr>
          <p:cNvSpPr>
            <a:spLocks noGrp="1"/>
          </p:cNvSpPr>
          <p:nvPr>
            <p:ph type="ctrTitle"/>
          </p:nvPr>
        </p:nvSpPr>
        <p:spPr/>
        <p:txBody>
          <a:bodyPr>
            <a:normAutofit fontScale="90000"/>
          </a:bodyPr>
          <a:lstStyle/>
          <a:p>
            <a:r>
              <a:rPr lang="en-US" dirty="0"/>
              <a:t>Predicting Loan repayment based on data from LendingClub.com</a:t>
            </a:r>
            <a:br>
              <a:rPr lang="en-US" dirty="0"/>
            </a:br>
            <a:endParaRPr lang="en-US" dirty="0"/>
          </a:p>
        </p:txBody>
      </p:sp>
      <p:sp>
        <p:nvSpPr>
          <p:cNvPr id="3" name="Subtitle 2">
            <a:extLst>
              <a:ext uri="{FF2B5EF4-FFF2-40B4-BE49-F238E27FC236}">
                <a16:creationId xmlns:a16="http://schemas.microsoft.com/office/drawing/2014/main" id="{7F5BDB63-E64E-47AC-B074-FBAFEE60B21E}"/>
              </a:ext>
            </a:extLst>
          </p:cNvPr>
          <p:cNvSpPr>
            <a:spLocks noGrp="1"/>
          </p:cNvSpPr>
          <p:nvPr>
            <p:ph type="subTitle" idx="1"/>
          </p:nvPr>
        </p:nvSpPr>
        <p:spPr/>
        <p:txBody>
          <a:bodyPr/>
          <a:lstStyle/>
          <a:p>
            <a:r>
              <a:rPr lang="en-US" dirty="0"/>
              <a:t>Perry Antonelli</a:t>
            </a:r>
          </a:p>
        </p:txBody>
      </p:sp>
    </p:spTree>
    <p:extLst>
      <p:ext uri="{BB962C8B-B14F-4D97-AF65-F5344CB8AC3E}">
        <p14:creationId xmlns:p14="http://schemas.microsoft.com/office/powerpoint/2010/main" val="4250076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16188-676C-4618-A309-76C9CFFEB94A}"/>
              </a:ext>
            </a:extLst>
          </p:cNvPr>
          <p:cNvSpPr>
            <a:spLocks noGrp="1"/>
          </p:cNvSpPr>
          <p:nvPr>
            <p:ph type="title"/>
          </p:nvPr>
        </p:nvSpPr>
        <p:spPr/>
        <p:txBody>
          <a:bodyPr/>
          <a:lstStyle/>
          <a:p>
            <a:r>
              <a:rPr lang="en-US" dirty="0"/>
              <a:t>Logistics Regression</a:t>
            </a:r>
          </a:p>
        </p:txBody>
      </p:sp>
      <p:pic>
        <p:nvPicPr>
          <p:cNvPr id="5" name="Content Placeholder 4" descr="Table&#10;&#10;Description automatically generated">
            <a:extLst>
              <a:ext uri="{FF2B5EF4-FFF2-40B4-BE49-F238E27FC236}">
                <a16:creationId xmlns:a16="http://schemas.microsoft.com/office/drawing/2014/main" id="{915608CE-504A-4896-B731-C1065BE492F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80652" y="1848343"/>
            <a:ext cx="8030696" cy="4305901"/>
          </a:xfrm>
        </p:spPr>
      </p:pic>
    </p:spTree>
    <p:extLst>
      <p:ext uri="{BB962C8B-B14F-4D97-AF65-F5344CB8AC3E}">
        <p14:creationId xmlns:p14="http://schemas.microsoft.com/office/powerpoint/2010/main" val="1890355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80F81-CC3F-487C-AF93-F62C88C1860B}"/>
              </a:ext>
            </a:extLst>
          </p:cNvPr>
          <p:cNvSpPr>
            <a:spLocks noGrp="1"/>
          </p:cNvSpPr>
          <p:nvPr>
            <p:ph type="title"/>
          </p:nvPr>
        </p:nvSpPr>
        <p:spPr/>
        <p:txBody>
          <a:bodyPr/>
          <a:lstStyle/>
          <a:p>
            <a:r>
              <a:rPr lang="en-US" dirty="0"/>
              <a:t>Tree-based models</a:t>
            </a:r>
          </a:p>
        </p:txBody>
      </p:sp>
      <p:sp>
        <p:nvSpPr>
          <p:cNvPr id="3" name="Content Placeholder 2">
            <a:extLst>
              <a:ext uri="{FF2B5EF4-FFF2-40B4-BE49-F238E27FC236}">
                <a16:creationId xmlns:a16="http://schemas.microsoft.com/office/drawing/2014/main" id="{CB181992-951E-4298-9DE3-30DCCCAFE3B8}"/>
              </a:ext>
            </a:extLst>
          </p:cNvPr>
          <p:cNvSpPr>
            <a:spLocks noGrp="1"/>
          </p:cNvSpPr>
          <p:nvPr>
            <p:ph idx="1"/>
          </p:nvPr>
        </p:nvSpPr>
        <p:spPr/>
        <p:txBody>
          <a:bodyPr>
            <a:normAutofit fontScale="92500" lnSpcReduction="20000"/>
          </a:bodyPr>
          <a:lstStyle/>
          <a:p>
            <a:r>
              <a:rPr lang="en-US" dirty="0"/>
              <a:t>Performed a grid search to tune hyperparameters of each model</a:t>
            </a:r>
          </a:p>
          <a:p>
            <a:r>
              <a:rPr lang="en-US" dirty="0"/>
              <a:t>No need for feature engineering </a:t>
            </a:r>
          </a:p>
          <a:p>
            <a:endParaRPr lang="en-US" dirty="0"/>
          </a:p>
          <a:p>
            <a:r>
              <a:rPr lang="en-US" dirty="0"/>
              <a:t>Parameters for each model</a:t>
            </a:r>
          </a:p>
          <a:p>
            <a:r>
              <a:rPr lang="en-US" dirty="0"/>
              <a:t> Forest: </a:t>
            </a:r>
            <a:r>
              <a:rPr lang="en-US" dirty="0" err="1"/>
              <a:t>ccp_alpha</a:t>
            </a:r>
            <a:r>
              <a:rPr lang="en-US" dirty="0"/>
              <a:t>=0.015, </a:t>
            </a:r>
            <a:r>
              <a:rPr lang="en-US" dirty="0" err="1"/>
              <a:t>class_weight</a:t>
            </a:r>
            <a:r>
              <a:rPr lang="en-US" dirty="0"/>
              <a:t>='balanced’, criterion='entropy', </a:t>
            </a:r>
            <a:r>
              <a:rPr lang="en-US" dirty="0" err="1"/>
              <a:t>max_depth</a:t>
            </a:r>
            <a:r>
              <a:rPr lang="en-US" dirty="0"/>
              <a:t>=5, </a:t>
            </a:r>
            <a:r>
              <a:rPr lang="en-US" dirty="0" err="1"/>
              <a:t>max_features</a:t>
            </a:r>
            <a:r>
              <a:rPr lang="en-US" dirty="0"/>
              <a:t>=0.1, </a:t>
            </a:r>
            <a:r>
              <a:rPr lang="en-US" dirty="0" err="1"/>
              <a:t>n_estimators</a:t>
            </a:r>
            <a:r>
              <a:rPr lang="en-US" dirty="0"/>
              <a:t>=4</a:t>
            </a:r>
          </a:p>
          <a:p>
            <a:endParaRPr lang="en-US" dirty="0"/>
          </a:p>
          <a:p>
            <a:r>
              <a:rPr lang="en-US" dirty="0"/>
              <a:t> GBM: </a:t>
            </a:r>
            <a:r>
              <a:rPr lang="en-US" dirty="0" err="1"/>
              <a:t>ccp_alpha</a:t>
            </a:r>
            <a:r>
              <a:rPr lang="en-US" dirty="0"/>
              <a:t>=0, </a:t>
            </a:r>
            <a:r>
              <a:rPr lang="en-US" dirty="0" err="1"/>
              <a:t>learning_rate</a:t>
            </a:r>
            <a:r>
              <a:rPr lang="en-US" dirty="0"/>
              <a:t>=1, </a:t>
            </a:r>
            <a:r>
              <a:rPr lang="en-US" dirty="0" err="1"/>
              <a:t>max_depth</a:t>
            </a:r>
            <a:r>
              <a:rPr lang="en-US" dirty="0"/>
              <a:t>=25, </a:t>
            </a:r>
            <a:r>
              <a:rPr lang="en-US" dirty="0" err="1"/>
              <a:t>n_estimators</a:t>
            </a:r>
            <a:r>
              <a:rPr lang="en-US" dirty="0"/>
              <a:t>=4</a:t>
            </a:r>
          </a:p>
          <a:p>
            <a:endParaRPr lang="en-US" dirty="0"/>
          </a:p>
          <a:p>
            <a:r>
              <a:rPr lang="en-US" dirty="0"/>
              <a:t> Tree:  </a:t>
            </a:r>
            <a:r>
              <a:rPr lang="en-US" dirty="0" err="1"/>
              <a:t>ccp_alpha</a:t>
            </a:r>
            <a:r>
              <a:rPr lang="en-US" dirty="0"/>
              <a:t>=0, </a:t>
            </a:r>
            <a:r>
              <a:rPr lang="en-US" dirty="0" err="1"/>
              <a:t>class_weight</a:t>
            </a:r>
            <a:r>
              <a:rPr lang="en-US" dirty="0"/>
              <a:t>='balanced’, </a:t>
            </a:r>
            <a:r>
              <a:rPr lang="en-US" dirty="0" err="1"/>
              <a:t>max_depth</a:t>
            </a:r>
            <a:r>
              <a:rPr lang="en-US" dirty="0"/>
              <a:t>=5, </a:t>
            </a:r>
            <a:r>
              <a:rPr lang="en-US" dirty="0" err="1"/>
              <a:t>max_features</a:t>
            </a:r>
            <a:r>
              <a:rPr lang="en-US" dirty="0"/>
              <a:t>=0.1, </a:t>
            </a:r>
            <a:r>
              <a:rPr lang="en-US" dirty="0" err="1"/>
              <a:t>min_samples_leaf</a:t>
            </a:r>
            <a:r>
              <a:rPr lang="en-US" dirty="0"/>
              <a:t>=5</a:t>
            </a:r>
          </a:p>
        </p:txBody>
      </p:sp>
    </p:spTree>
    <p:extLst>
      <p:ext uri="{BB962C8B-B14F-4D97-AF65-F5344CB8AC3E}">
        <p14:creationId xmlns:p14="http://schemas.microsoft.com/office/powerpoint/2010/main" val="4231613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E5CA8-2923-4F54-85E4-E333D9C9A062}"/>
              </a:ext>
            </a:extLst>
          </p:cNvPr>
          <p:cNvSpPr>
            <a:spLocks noGrp="1"/>
          </p:cNvSpPr>
          <p:nvPr>
            <p:ph type="title"/>
          </p:nvPr>
        </p:nvSpPr>
        <p:spPr/>
        <p:txBody>
          <a:bodyPr/>
          <a:lstStyle/>
          <a:p>
            <a:r>
              <a:rPr lang="en-US" dirty="0"/>
              <a:t>Training Results</a:t>
            </a:r>
          </a:p>
        </p:txBody>
      </p:sp>
      <p:pic>
        <p:nvPicPr>
          <p:cNvPr id="6146" name="Picture 2">
            <a:extLst>
              <a:ext uri="{FF2B5EF4-FFF2-40B4-BE49-F238E27FC236}">
                <a16:creationId xmlns:a16="http://schemas.microsoft.com/office/drawing/2014/main" id="{4B53D5D4-3534-4678-A5A2-D411DD2168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8546" y="3748485"/>
            <a:ext cx="4119424" cy="296683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Table&#10;&#10;Description automatically generated">
            <a:extLst>
              <a:ext uri="{FF2B5EF4-FFF2-40B4-BE49-F238E27FC236}">
                <a16:creationId xmlns:a16="http://schemas.microsoft.com/office/drawing/2014/main" id="{EBE8363A-13A5-4B88-BBDB-3496591F77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690688"/>
            <a:ext cx="9980117" cy="2006798"/>
          </a:xfrm>
          <a:prstGeom prst="rect">
            <a:avLst/>
          </a:prstGeom>
        </p:spPr>
      </p:pic>
    </p:spTree>
    <p:extLst>
      <p:ext uri="{BB962C8B-B14F-4D97-AF65-F5344CB8AC3E}">
        <p14:creationId xmlns:p14="http://schemas.microsoft.com/office/powerpoint/2010/main" val="603811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E5CA8-2923-4F54-85E4-E333D9C9A062}"/>
              </a:ext>
            </a:extLst>
          </p:cNvPr>
          <p:cNvSpPr>
            <a:spLocks noGrp="1"/>
          </p:cNvSpPr>
          <p:nvPr>
            <p:ph type="title"/>
          </p:nvPr>
        </p:nvSpPr>
        <p:spPr/>
        <p:txBody>
          <a:bodyPr/>
          <a:lstStyle/>
          <a:p>
            <a:r>
              <a:rPr lang="en-US" dirty="0"/>
              <a:t>Training Results</a:t>
            </a:r>
          </a:p>
        </p:txBody>
      </p:sp>
      <p:pic>
        <p:nvPicPr>
          <p:cNvPr id="6146" name="Picture 2">
            <a:extLst>
              <a:ext uri="{FF2B5EF4-FFF2-40B4-BE49-F238E27FC236}">
                <a16:creationId xmlns:a16="http://schemas.microsoft.com/office/drawing/2014/main" id="{4B53D5D4-3534-4678-A5A2-D411DD2168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3768546" y="3748485"/>
            <a:ext cx="4119423" cy="296683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BE8363A-13A5-4B88-BBDB-3496591F779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584713" y="1716188"/>
            <a:ext cx="8487086" cy="2006798"/>
          </a:xfrm>
          <a:prstGeom prst="rect">
            <a:avLst/>
          </a:prstGeom>
        </p:spPr>
      </p:pic>
    </p:spTree>
    <p:extLst>
      <p:ext uri="{BB962C8B-B14F-4D97-AF65-F5344CB8AC3E}">
        <p14:creationId xmlns:p14="http://schemas.microsoft.com/office/powerpoint/2010/main" val="2662764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8B618-71A4-4B04-8A6F-E90BE01B22D7}"/>
              </a:ext>
            </a:extLst>
          </p:cNvPr>
          <p:cNvSpPr>
            <a:spLocks noGrp="1"/>
          </p:cNvSpPr>
          <p:nvPr>
            <p:ph type="title"/>
          </p:nvPr>
        </p:nvSpPr>
        <p:spPr/>
        <p:txBody>
          <a:bodyPr/>
          <a:lstStyle/>
          <a:p>
            <a:r>
              <a:rPr lang="en-US" dirty="0"/>
              <a:t>Data set</a:t>
            </a:r>
          </a:p>
        </p:txBody>
      </p:sp>
      <p:sp>
        <p:nvSpPr>
          <p:cNvPr id="3" name="Content Placeholder 2">
            <a:extLst>
              <a:ext uri="{FF2B5EF4-FFF2-40B4-BE49-F238E27FC236}">
                <a16:creationId xmlns:a16="http://schemas.microsoft.com/office/drawing/2014/main" id="{ECECC2D0-7321-4313-97B9-48BEF06A0793}"/>
              </a:ext>
            </a:extLst>
          </p:cNvPr>
          <p:cNvSpPr>
            <a:spLocks noGrp="1"/>
          </p:cNvSpPr>
          <p:nvPr>
            <p:ph idx="1"/>
          </p:nvPr>
        </p:nvSpPr>
        <p:spPr/>
        <p:txBody>
          <a:bodyPr>
            <a:normAutofit/>
          </a:bodyPr>
          <a:lstStyle/>
          <a:p>
            <a:r>
              <a:rPr lang="en-US" dirty="0"/>
              <a:t>Found on Kaggle.com, originally from LendingClub.com</a:t>
            </a:r>
          </a:p>
          <a:p>
            <a:r>
              <a:rPr lang="en-US" b="0" i="0" dirty="0">
                <a:effectLst/>
                <a:latin typeface="Inter"/>
              </a:rPr>
              <a:t>Contains lending data from 2007-2010</a:t>
            </a:r>
          </a:p>
          <a:p>
            <a:r>
              <a:rPr lang="en-US" dirty="0">
                <a:latin typeface="Inter"/>
              </a:rPr>
              <a:t>Target variable is whether the borrower paid back the loan in full</a:t>
            </a:r>
            <a:endParaRPr lang="en-US" b="0" i="0" dirty="0">
              <a:effectLst/>
              <a:latin typeface="Inter"/>
            </a:endParaRPr>
          </a:p>
          <a:p>
            <a:r>
              <a:rPr lang="en-US" dirty="0">
                <a:latin typeface="Inter"/>
              </a:rPr>
              <a:t>Features include: the purpose for the loan, the interest rate, the fico score of the borrower, and the log of the borrower’s annual income, among other things.</a:t>
            </a:r>
          </a:p>
          <a:p>
            <a:r>
              <a:rPr lang="en-US" dirty="0">
                <a:latin typeface="Inter"/>
              </a:rPr>
              <a:t>There is no missing data in this data set. </a:t>
            </a:r>
          </a:p>
          <a:p>
            <a:r>
              <a:rPr lang="en-US" dirty="0"/>
              <a:t>9578 data points and 14 features</a:t>
            </a:r>
          </a:p>
          <a:p>
            <a:r>
              <a:rPr lang="en-US" dirty="0"/>
              <a:t>Set aside 20% of the data points to be used as testing at the very end</a:t>
            </a:r>
          </a:p>
        </p:txBody>
      </p:sp>
    </p:spTree>
    <p:extLst>
      <p:ext uri="{BB962C8B-B14F-4D97-AF65-F5344CB8AC3E}">
        <p14:creationId xmlns:p14="http://schemas.microsoft.com/office/powerpoint/2010/main" val="2213602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8F0EF-65CE-4CB1-B94A-7D371DD7932B}"/>
              </a:ext>
            </a:extLst>
          </p:cNvPr>
          <p:cNvSpPr>
            <a:spLocks noGrp="1"/>
          </p:cNvSpPr>
          <p:nvPr>
            <p:ph type="title"/>
          </p:nvPr>
        </p:nvSpPr>
        <p:spPr/>
        <p:txBody>
          <a:bodyPr/>
          <a:lstStyle/>
          <a:p>
            <a:r>
              <a:rPr lang="en-US" dirty="0"/>
              <a:t>False Positives and False Negatives</a:t>
            </a:r>
          </a:p>
        </p:txBody>
      </p:sp>
      <p:sp>
        <p:nvSpPr>
          <p:cNvPr id="3" name="Content Placeholder 2">
            <a:extLst>
              <a:ext uri="{FF2B5EF4-FFF2-40B4-BE49-F238E27FC236}">
                <a16:creationId xmlns:a16="http://schemas.microsoft.com/office/drawing/2014/main" id="{91B96603-4415-42E2-B0D3-87DEAB2A0BBF}"/>
              </a:ext>
            </a:extLst>
          </p:cNvPr>
          <p:cNvSpPr>
            <a:spLocks noGrp="1"/>
          </p:cNvSpPr>
          <p:nvPr>
            <p:ph idx="1"/>
          </p:nvPr>
        </p:nvSpPr>
        <p:spPr/>
        <p:txBody>
          <a:bodyPr/>
          <a:lstStyle/>
          <a:p>
            <a:r>
              <a:rPr lang="en-US" dirty="0"/>
              <a:t>A false positive would be predicting that someone will not fully pay back a loan when in realty they would pay it back</a:t>
            </a:r>
          </a:p>
          <a:p>
            <a:r>
              <a:rPr lang="en-US" dirty="0"/>
              <a:t>A false negative is the opposite situation, predicting that someone will fully pay back a loan when they would not</a:t>
            </a:r>
          </a:p>
          <a:p>
            <a:r>
              <a:rPr lang="en-US" dirty="0"/>
              <a:t>False negatives are more costly than false positives, so the business metric is F-2 score.</a:t>
            </a:r>
          </a:p>
        </p:txBody>
      </p:sp>
    </p:spTree>
    <p:extLst>
      <p:ext uri="{BB962C8B-B14F-4D97-AF65-F5344CB8AC3E}">
        <p14:creationId xmlns:p14="http://schemas.microsoft.com/office/powerpoint/2010/main" val="50368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F0813-37BB-4955-AD81-94357797DE12}"/>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5CC2F890-FD35-46DA-9A5F-386C8130306A}"/>
              </a:ext>
            </a:extLst>
          </p:cNvPr>
          <p:cNvSpPr>
            <a:spLocks noGrp="1"/>
          </p:cNvSpPr>
          <p:nvPr>
            <p:ph idx="1"/>
          </p:nvPr>
        </p:nvSpPr>
        <p:spPr>
          <a:xfrm>
            <a:off x="838200" y="1825625"/>
            <a:ext cx="6667500" cy="3775075"/>
          </a:xfrm>
        </p:spPr>
        <p:txBody>
          <a:bodyPr>
            <a:normAutofit/>
          </a:bodyPr>
          <a:lstStyle/>
          <a:p>
            <a:r>
              <a:rPr lang="en-US" dirty="0"/>
              <a:t>For each categorical feature a bar chart showing the percentage of the data that had target = 1 for each label of that feature</a:t>
            </a:r>
          </a:p>
          <a:p>
            <a:r>
              <a:rPr lang="en-US" dirty="0"/>
              <a:t>If the bars are all the same height, then that feature is a poor predictor. If they are all different it’s a good predictor.</a:t>
            </a:r>
          </a:p>
          <a:p>
            <a:r>
              <a:rPr lang="en-US" dirty="0"/>
              <a:t>All the categorical features are good predictors.</a:t>
            </a:r>
          </a:p>
        </p:txBody>
      </p:sp>
      <p:pic>
        <p:nvPicPr>
          <p:cNvPr id="2050" name="Picture 2">
            <a:extLst>
              <a:ext uri="{FF2B5EF4-FFF2-40B4-BE49-F238E27FC236}">
                <a16:creationId xmlns:a16="http://schemas.microsoft.com/office/drawing/2014/main" id="{D07B9F8D-8055-45B1-8DD5-9C74FD489C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5700" y="2487613"/>
            <a:ext cx="4301105" cy="4005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2923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781D5-B3E6-44D7-ACD1-71A5E12E2ADC}"/>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F0641D53-8A96-4715-88D0-57254DE36324}"/>
              </a:ext>
            </a:extLst>
          </p:cNvPr>
          <p:cNvSpPr>
            <a:spLocks noGrp="1"/>
          </p:cNvSpPr>
          <p:nvPr>
            <p:ph idx="1"/>
          </p:nvPr>
        </p:nvSpPr>
        <p:spPr>
          <a:xfrm>
            <a:off x="838200" y="1825625"/>
            <a:ext cx="10248900" cy="1965325"/>
          </a:xfrm>
        </p:spPr>
        <p:txBody>
          <a:bodyPr/>
          <a:lstStyle/>
          <a:p>
            <a:r>
              <a:rPr lang="en-US" b="0" i="0" dirty="0">
                <a:solidFill>
                  <a:srgbClr val="000000"/>
                </a:solidFill>
                <a:effectLst/>
                <a:latin typeface="Helvetica Neue"/>
              </a:rPr>
              <a:t>For numerical features histograms of the feature were plotted to see it’s distribution</a:t>
            </a:r>
          </a:p>
          <a:p>
            <a:r>
              <a:rPr lang="en-US" b="0" i="0" dirty="0">
                <a:solidFill>
                  <a:srgbClr val="000000"/>
                </a:solidFill>
                <a:effectLst/>
                <a:latin typeface="Helvetica Neue"/>
              </a:rPr>
              <a:t>If the feature does not follow a normal distribution, a power transform will be used to attempt to make it normal.</a:t>
            </a:r>
            <a:endParaRPr lang="en-US" dirty="0"/>
          </a:p>
        </p:txBody>
      </p:sp>
      <p:pic>
        <p:nvPicPr>
          <p:cNvPr id="3076" name="Picture 4">
            <a:extLst>
              <a:ext uri="{FF2B5EF4-FFF2-40B4-BE49-F238E27FC236}">
                <a16:creationId xmlns:a16="http://schemas.microsoft.com/office/drawing/2014/main" id="{7C126BE2-7DC7-4CEA-80ED-017C48BD5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088" y="3732212"/>
            <a:ext cx="4195762" cy="282593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AB81F38D-1C1A-4552-BBD9-23024C19E4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2806" y="3732212"/>
            <a:ext cx="4221080" cy="270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4264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37EFE-4001-49D5-8902-EAC860FA7485}"/>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47524A19-58BF-4422-A7CA-0AB9550DF5A2}"/>
              </a:ext>
            </a:extLst>
          </p:cNvPr>
          <p:cNvSpPr>
            <a:spLocks noGrp="1"/>
          </p:cNvSpPr>
          <p:nvPr>
            <p:ph idx="1"/>
          </p:nvPr>
        </p:nvSpPr>
        <p:spPr>
          <a:xfrm>
            <a:off x="838200" y="1825625"/>
            <a:ext cx="5962650" cy="4667250"/>
          </a:xfrm>
        </p:spPr>
        <p:txBody>
          <a:bodyPr/>
          <a:lstStyle/>
          <a:p>
            <a:r>
              <a:rPr lang="en-US" dirty="0"/>
              <a:t>Box plots were also made showing how the distribution of the feature changes based on the value of the target variable.</a:t>
            </a:r>
          </a:p>
          <a:p>
            <a:r>
              <a:rPr lang="en-US" dirty="0"/>
              <a:t>The more different these distributions are the better the feature is as  a predictor.</a:t>
            </a:r>
          </a:p>
        </p:txBody>
      </p:sp>
      <p:pic>
        <p:nvPicPr>
          <p:cNvPr id="4098" name="Picture 2">
            <a:extLst>
              <a:ext uri="{FF2B5EF4-FFF2-40B4-BE49-F238E27FC236}">
                <a16:creationId xmlns:a16="http://schemas.microsoft.com/office/drawing/2014/main" id="{58A84BD2-4E30-4EBF-AE5E-5E3DB2DE9F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0851" y="1825625"/>
            <a:ext cx="5133690" cy="3457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073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A2DD3-381A-4B95-8F29-AEE1E46916B0}"/>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D1942175-2647-4F56-AFEB-32CFC1B2BE3C}"/>
              </a:ext>
            </a:extLst>
          </p:cNvPr>
          <p:cNvSpPr>
            <a:spLocks noGrp="1"/>
          </p:cNvSpPr>
          <p:nvPr>
            <p:ph idx="1"/>
          </p:nvPr>
        </p:nvSpPr>
        <p:spPr/>
        <p:txBody>
          <a:bodyPr/>
          <a:lstStyle/>
          <a:p>
            <a:r>
              <a:rPr lang="en-US" dirty="0"/>
              <a:t>A couple of the features had many data points with that feature equal to zero.</a:t>
            </a:r>
          </a:p>
          <a:p>
            <a:r>
              <a:rPr lang="en-US" dirty="0"/>
              <a:t>For each these features a new feature was constructed that is 1 exactly when that feature is 0.</a:t>
            </a:r>
          </a:p>
        </p:txBody>
      </p:sp>
      <p:pic>
        <p:nvPicPr>
          <p:cNvPr id="5122" name="Picture 2">
            <a:extLst>
              <a:ext uri="{FF2B5EF4-FFF2-40B4-BE49-F238E27FC236}">
                <a16:creationId xmlns:a16="http://schemas.microsoft.com/office/drawing/2014/main" id="{DF23C4A9-1C2F-413A-A457-67CF9C2E03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808268"/>
            <a:ext cx="4057650" cy="268460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C4CFB291-5307-4938-B37D-67E5FAFBAB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6152" y="3825008"/>
            <a:ext cx="4210936" cy="2684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835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45A3C-734C-4E2B-BB18-866B896ACC65}"/>
              </a:ext>
            </a:extLst>
          </p:cNvPr>
          <p:cNvSpPr>
            <a:spLocks noGrp="1"/>
          </p:cNvSpPr>
          <p:nvPr>
            <p:ph type="title"/>
          </p:nvPr>
        </p:nvSpPr>
        <p:spPr/>
        <p:txBody>
          <a:bodyPr/>
          <a:lstStyle/>
          <a:p>
            <a:r>
              <a:rPr lang="en-US" dirty="0"/>
              <a:t>Feature engineering and Preprocessing</a:t>
            </a:r>
          </a:p>
        </p:txBody>
      </p:sp>
      <p:sp>
        <p:nvSpPr>
          <p:cNvPr id="3" name="Content Placeholder 2">
            <a:extLst>
              <a:ext uri="{FF2B5EF4-FFF2-40B4-BE49-F238E27FC236}">
                <a16:creationId xmlns:a16="http://schemas.microsoft.com/office/drawing/2014/main" id="{8EB58201-B98E-4A7D-AB47-D3716C745DEA}"/>
              </a:ext>
            </a:extLst>
          </p:cNvPr>
          <p:cNvSpPr>
            <a:spLocks noGrp="1"/>
          </p:cNvSpPr>
          <p:nvPr>
            <p:ph idx="1"/>
          </p:nvPr>
        </p:nvSpPr>
        <p:spPr/>
        <p:txBody>
          <a:bodyPr>
            <a:normAutofit fontScale="92500"/>
          </a:bodyPr>
          <a:lstStyle/>
          <a:p>
            <a:r>
              <a:rPr lang="en-US" dirty="0"/>
              <a:t>Power transformation -  'installment', 'fico’, and '</a:t>
            </a:r>
            <a:r>
              <a:rPr lang="en-US" dirty="0" err="1"/>
              <a:t>revol.bal</a:t>
            </a:r>
            <a:r>
              <a:rPr lang="en-US" dirty="0"/>
              <a:t>’</a:t>
            </a:r>
          </a:p>
          <a:p>
            <a:r>
              <a:rPr lang="en-US" dirty="0"/>
              <a:t>Omit features - 'log.annual.inc', '</a:t>
            </a:r>
            <a:r>
              <a:rPr lang="en-US" dirty="0" err="1"/>
              <a:t>dti</a:t>
            </a:r>
            <a:r>
              <a:rPr lang="en-US" dirty="0"/>
              <a:t>', '</a:t>
            </a:r>
            <a:r>
              <a:rPr lang="en-US" dirty="0" err="1"/>
              <a:t>days.with.cr.line</a:t>
            </a:r>
            <a:r>
              <a:rPr lang="en-US" dirty="0"/>
              <a:t>’, and 'inq.last.6mths’</a:t>
            </a:r>
          </a:p>
          <a:p>
            <a:r>
              <a:rPr lang="en-US" dirty="0"/>
              <a:t>New features - '</a:t>
            </a:r>
            <a:r>
              <a:rPr lang="en-US" dirty="0" err="1"/>
              <a:t>revol.bal.zero</a:t>
            </a:r>
            <a:r>
              <a:rPr lang="en-US" dirty="0"/>
              <a:t>', '</a:t>
            </a:r>
            <a:r>
              <a:rPr lang="en-US" dirty="0" err="1"/>
              <a:t>revol.util.zero</a:t>
            </a:r>
            <a:r>
              <a:rPr lang="en-US" dirty="0"/>
              <a:t>’</a:t>
            </a:r>
          </a:p>
          <a:p>
            <a:endParaRPr lang="en-US" dirty="0"/>
          </a:p>
          <a:p>
            <a:r>
              <a:rPr lang="en-US" dirty="0"/>
              <a:t>All numerical features were also scaled by subtracting the mean and dividing by the standard deviation</a:t>
            </a:r>
          </a:p>
          <a:p>
            <a:r>
              <a:rPr lang="en-US" dirty="0"/>
              <a:t>All categorical features were one-hot encoded.</a:t>
            </a:r>
          </a:p>
          <a:p>
            <a:endParaRPr lang="en-US" dirty="0"/>
          </a:p>
          <a:p>
            <a:r>
              <a:rPr lang="en-US" dirty="0"/>
              <a:t>Separated out an additional 20% of data as validation data.</a:t>
            </a:r>
          </a:p>
        </p:txBody>
      </p:sp>
    </p:spTree>
    <p:extLst>
      <p:ext uri="{BB962C8B-B14F-4D97-AF65-F5344CB8AC3E}">
        <p14:creationId xmlns:p14="http://schemas.microsoft.com/office/powerpoint/2010/main" val="3855467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16B6-E210-470F-A99C-F460A7E469DE}"/>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77E2D614-91DE-4DD7-995D-2DD91E4FC6F2}"/>
              </a:ext>
            </a:extLst>
          </p:cNvPr>
          <p:cNvSpPr>
            <a:spLocks noGrp="1"/>
          </p:cNvSpPr>
          <p:nvPr>
            <p:ph idx="1"/>
          </p:nvPr>
        </p:nvSpPr>
        <p:spPr/>
        <p:txBody>
          <a:bodyPr/>
          <a:lstStyle/>
          <a:p>
            <a:r>
              <a:rPr lang="en-US" dirty="0"/>
              <a:t>Logistics Regression</a:t>
            </a:r>
          </a:p>
          <a:p>
            <a:r>
              <a:rPr lang="en-US" dirty="0"/>
              <a:t>Decision Tree</a:t>
            </a:r>
          </a:p>
          <a:p>
            <a:r>
              <a:rPr lang="en-US" dirty="0"/>
              <a:t>Random Forest</a:t>
            </a:r>
          </a:p>
          <a:p>
            <a:r>
              <a:rPr lang="en-US" dirty="0"/>
              <a:t>GBM (Gradient Boosting)</a:t>
            </a:r>
          </a:p>
        </p:txBody>
      </p:sp>
    </p:spTree>
    <p:extLst>
      <p:ext uri="{BB962C8B-B14F-4D97-AF65-F5344CB8AC3E}">
        <p14:creationId xmlns:p14="http://schemas.microsoft.com/office/powerpoint/2010/main" val="3990264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1036</TotalTime>
  <Words>989</Words>
  <Application>Microsoft Office PowerPoint</Application>
  <PresentationFormat>Widescreen</PresentationFormat>
  <Paragraphs>88</Paragraphs>
  <Slides>13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Helvetica Neue</vt:lpstr>
      <vt:lpstr>Inter</vt:lpstr>
      <vt:lpstr>Office Theme</vt:lpstr>
      <vt:lpstr>Predicting Loan repayment based on data from LendingClub.com </vt:lpstr>
      <vt:lpstr>Data set</vt:lpstr>
      <vt:lpstr>False Positives and False Negatives</vt:lpstr>
      <vt:lpstr>Data exploration</vt:lpstr>
      <vt:lpstr>Data exploration</vt:lpstr>
      <vt:lpstr>Data exploration</vt:lpstr>
      <vt:lpstr>Data exploration</vt:lpstr>
      <vt:lpstr>Feature engineering and Preprocessing</vt:lpstr>
      <vt:lpstr>Models</vt:lpstr>
      <vt:lpstr>Logistics Regression</vt:lpstr>
      <vt:lpstr>Tree-based models</vt:lpstr>
      <vt:lpstr>Training Results</vt:lpstr>
      <vt:lpstr>Training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Antonelli, Perry E</dc:creator>
  <cp:lastModifiedBy>Antonelli, Perry E</cp:lastModifiedBy>
  <cp:revision>5</cp:revision>
  <dcterms:created xsi:type="dcterms:W3CDTF">2022-04-27T00:05:27Z</dcterms:created>
  <dcterms:modified xsi:type="dcterms:W3CDTF">2022-04-27T17:21:28Z</dcterms:modified>
</cp:coreProperties>
</file>