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3.xml" ContentType="application/vnd.openxmlformats-officedocument.drawingml.chart+xml"/>
  <Override PartName="/ppt/theme/theme1.xml" ContentType="application/vnd.openxmlformats-officedocument.theme+xml"/>
  <Override PartName="/ppt/charts/colors3.xml" ContentType="application/vnd.ms-office.chartcolorstyle+xml"/>
  <Override PartName="/ppt/charts/style3.xml" ContentType="application/vnd.ms-office.chartstyle+xml"/>
  <Override PartName="/ppt/charts/chartEx1.xml" ContentType="application/vnd.ms-office.chartex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6"/>
  </p:normalViewPr>
  <p:slideViewPr>
    <p:cSldViewPr snapToGrid="0">
      <p:cViewPr>
        <p:scale>
          <a:sx n="95" d="100"/>
          <a:sy n="95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</a:t>
            </a:r>
            <a:r>
              <a:rPr lang="en-US" baseline="0" dirty="0"/>
              <a:t> Probability Percentage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6-3549-BA50-4550380556F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56-3549-BA50-4550380556F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56-3549-BA50-4550380556F5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6-3549-BA50-4550380556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Student ID 1</c:v>
                </c:pt>
                <c:pt idx="1">
                  <c:v>Student ID 2</c:v>
                </c:pt>
                <c:pt idx="2">
                  <c:v>Student ID 3</c:v>
                </c:pt>
                <c:pt idx="3">
                  <c:v>Student ID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80</c:v>
                </c:pt>
                <c:pt idx="2">
                  <c:v>50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 Scores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80</c:v>
                </c:pt>
                <c:pt idx="2">
                  <c:v>77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HS Average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90</c:v>
                </c:pt>
                <c:pt idx="2">
                  <c:v>84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1-B049-9683-A8FC0F4C1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Attendance/Tardies</a:t>
            </a:r>
            <a:r>
              <a:rPr lang="en-US" sz="1400" baseline="0" dirty="0"/>
              <a:t> Overview</a:t>
            </a:r>
          </a:p>
        </c:rich>
      </c:tx>
      <c:layout>
        <c:manualLayout>
          <c:xMode val="edge"/>
          <c:yMode val="edge"/>
          <c:x val="0.15602452465175595"/>
          <c:y val="3.1548484058079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 Possible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38</c:v>
                </c:pt>
                <c:pt idx="2">
                  <c:v>35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Absences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  <c:pt idx="2">
                  <c:v>3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1-B049-9683-A8FC0F4C1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Tardies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3-0D43-848D-AB66F23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</a:t>
            </a:r>
            <a:r>
              <a:rPr lang="en-US" baseline="0" dirty="0"/>
              <a:t>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80</c:v>
                </c:pt>
                <c:pt idx="2">
                  <c:v>77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6-6145-8FF7-9943D88BB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Grades by Subject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DA-4B4D-95E0-04BD38724F54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DA-4B4D-95E0-04BD38724F54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9DA-4B4D-95E0-04BD38724F54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DA-4B4D-95E0-04BD38724F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English</c:v>
                </c:pt>
                <c:pt idx="2">
                  <c:v>Reading</c:v>
                </c:pt>
                <c:pt idx="3">
                  <c:v>History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77</c:v>
                </c:pt>
                <c:pt idx="2">
                  <c:v>80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A-4B4D-95E0-04BD38724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Enrolled Programs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D-0D42-8656-1FDAF2A31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B</cx:pt>
          <cx:pt idx="1">A</cx:pt>
          <cx:pt idx="2">C</cx:pt>
          <cx:pt idx="3">D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Stem 1</cx:pt>
          <cx:pt idx="1">Stem 1</cx:pt>
          <cx:pt idx="2">Stem 1</cx:pt>
          <cx:pt idx="3">Stem 1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Branch 1</cx:pt>
          <cx:pt idx="1">Branch 1</cx:pt>
          <cx:pt idx="2">Branch 1</cx:pt>
          <cx:pt idx="3">Branch 1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GradesTree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 Map</a:t>
            </a:r>
          </a:p>
        </cx:rich>
      </cx:tx>
    </cx:title>
    <cx:plotArea>
      <cx:plotAreaRegion>
        <cx:series layoutId="treemap" uniqueId="{4B6D31B5-BF37-B14A-864C-981F4D8E8D70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4E14-A95E-C963-8231-BB62A4F1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8E5B0-BB9B-08E0-DE1E-A028CB76C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DBFF-E77E-81C1-65DC-2EC408A7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A72F-59FB-4BEA-F6BC-F7E84A24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F9E7-6B2A-F1A7-2860-48129525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27BE-728E-4046-2844-ADDB532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65D63-B28E-C0B0-89C3-430D5CF5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FCF5-9D88-A4E4-D743-16B6A95A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EEBA-58AA-B48E-37E5-A0C1A945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4694-24F6-BB31-90DC-896BFC9B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D8EB-81CD-0F6F-0236-B976776F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92CB-C50F-17E2-9334-EF0436E01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AD97-5736-1C26-01F8-11D4ECCE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8B3D-CCE7-AE4D-F439-FA2ECE26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04D2-6F1F-C8E0-931B-4B348F0B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F1A-31C9-4DBE-24CD-71070B23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3848-ACBD-5945-5FAD-24632659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B070-E632-4DBA-7A73-C412AE2A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1210-3C97-8782-2965-0F0CF545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A841-5C51-7C1B-3E2B-D147A84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729-FDD2-A276-88B1-2C0D3FF7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C85F-A2B7-B077-4590-67D6C3E7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B627-C696-D8CD-A317-ECD50461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5DF4-2958-26BA-C12C-39ABAF39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918C-1053-4389-9808-4BCE20F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DA6-353F-11C6-AF89-1DA1E01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5048-60E7-E89A-CCCD-D5E16B766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5A83-1B14-E4EF-E595-2046B7FA5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AD56-B8B0-494D-6542-D949197A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D462-2B93-7C6B-E719-0558439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2DEE-4241-5559-8926-AD361F25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27E-DF2B-3B09-28FC-E792FF73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CDA9-1723-4F91-FB8D-18884ED0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6654-1488-C956-8691-7FB19782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AE0FB-B90E-69C3-C7CF-A2516F13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E9CE-AA48-F1E3-E60C-6E9DC49B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90F60-1A39-A034-95B7-DA556E1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0E09F-CAE8-8ED4-A123-ACF5D6F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8454-25EA-5295-00CC-863149B9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5CD9-7FEB-0083-1385-CC321C55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0416-9A71-7E67-30D1-5753E392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79F65-8200-3D4C-6396-FAACA1C0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1FEDF-90D0-6A6C-C628-29461131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87E9A-5EF9-A30F-041D-8B12AA8A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9ADE5-EB47-0B87-FF50-5465D18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183C-F03E-7DE7-2DA3-961DD176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B6CD-9730-4E12-6A15-B3E710FB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6677-70E2-78D3-1313-5D06D343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FC19-F26B-D418-A9D5-3FC0D60F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9172-C6B7-7FD8-0276-315A5758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0529-8875-7113-D317-AF2A8F6B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8306-1D8E-B831-4B60-EC2D238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9990-6E03-D8DE-1695-77C381A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A82B-5E08-934F-439C-4016A6AE3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9DA2-8D40-973D-783F-2AB810F1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A81F-8EBB-8C1F-2927-9745591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4FB6-6BD6-A98B-0266-5649053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9891-93A4-D862-0ABB-94AD01B3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A27B-CFA5-2E12-0F8D-8581065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07E5-A03F-6B61-C710-E4CA24D9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E8EB-C50E-F27F-7EBC-9CF31FE4E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101C-C025-56FA-21BC-FD53B9980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F5DD-C5A3-DD96-8F9D-763F1D58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4868-F75A-3548-7A94-F970347F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8547-0B5E-B866-CA23-70E4B981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978E9-3BED-04BA-FD36-90DDE2034CE9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F12750-7B73-165B-A109-EDF6E7CEA313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6A269D-1751-88AA-DF81-BB921609DB5C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Cohort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8B7969-8652-9FAC-3797-9B93AEC8D2D0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39D181-F70E-A0E0-2E51-FB3F3548F586}"/>
              </a:ext>
            </a:extLst>
          </p:cNvPr>
          <p:cNvSpPr txBox="1">
            <a:spLocks/>
          </p:cNvSpPr>
          <p:nvPr/>
        </p:nvSpPr>
        <p:spPr>
          <a:xfrm>
            <a:off x="8987747" y="1247917"/>
            <a:ext cx="1907628" cy="3732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Ethnicity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2CED42-B1B1-6E65-5D47-701F9C883420}"/>
              </a:ext>
            </a:extLst>
          </p:cNvPr>
          <p:cNvSpPr txBox="1">
            <a:spLocks/>
          </p:cNvSpPr>
          <p:nvPr/>
        </p:nvSpPr>
        <p:spPr>
          <a:xfrm>
            <a:off x="740979" y="1936336"/>
            <a:ext cx="201566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Students Count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A63915-F941-D66B-AEC2-29D771BCDC54}"/>
              </a:ext>
            </a:extLst>
          </p:cNvPr>
          <p:cNvSpPr txBox="1">
            <a:spLocks/>
          </p:cNvSpPr>
          <p:nvPr/>
        </p:nvSpPr>
        <p:spPr>
          <a:xfrm>
            <a:off x="3296126" y="1936334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At-Risk Student Count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BE6F50-6BE5-6FCC-9EC1-9611DF412000}"/>
              </a:ext>
            </a:extLst>
          </p:cNvPr>
          <p:cNvSpPr txBox="1">
            <a:spLocks/>
          </p:cNvSpPr>
          <p:nvPr/>
        </p:nvSpPr>
        <p:spPr>
          <a:xfrm>
            <a:off x="6129593" y="1936333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Graduation Probability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9F3804-E11A-E7E5-DEDB-2A6BF33E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33451"/>
              </p:ext>
            </p:extLst>
          </p:nvPr>
        </p:nvGraphicFramePr>
        <p:xfrm>
          <a:off x="8868980" y="1846005"/>
          <a:ext cx="312612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 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B9173AC-1642-05D5-FB8D-A77F713A4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675184"/>
              </p:ext>
            </p:extLst>
          </p:nvPr>
        </p:nvGraphicFramePr>
        <p:xfrm>
          <a:off x="740980" y="2541495"/>
          <a:ext cx="7772399" cy="3543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3154DE-B83B-480B-0CE6-1F4C2FB2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0758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5030A7E-A4C0-E40E-4FAD-270A76D60B91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C1D11-9BCA-8564-FC67-6EBC6DC5DF5A}"/>
              </a:ext>
            </a:extLst>
          </p:cNvPr>
          <p:cNvSpPr/>
          <p:nvPr/>
        </p:nvSpPr>
        <p:spPr>
          <a:xfrm>
            <a:off x="6776907" y="2618617"/>
            <a:ext cx="1020894" cy="272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A5CC72-6124-D104-44FB-FAB4D01EF5A9}"/>
              </a:ext>
            </a:extLst>
          </p:cNvPr>
          <p:cNvSpPr/>
          <p:nvPr/>
        </p:nvSpPr>
        <p:spPr>
          <a:xfrm>
            <a:off x="7815679" y="2618617"/>
            <a:ext cx="1020894" cy="27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Bottom 5</a:t>
            </a:r>
          </a:p>
        </p:txBody>
      </p:sp>
    </p:spTree>
    <p:extLst>
      <p:ext uri="{BB962C8B-B14F-4D97-AF65-F5344CB8AC3E}">
        <p14:creationId xmlns:p14="http://schemas.microsoft.com/office/powerpoint/2010/main" val="14023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0D07-3E21-7B92-404A-62542FD0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2721-A6E5-C411-FBB4-0ED85309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10C8D-5601-9FD6-CEAE-16BD855330E9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C1ACA2-5560-9613-021F-6355C92B9A60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E1C49-D79F-036F-C427-6EBC794EAD8D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Cohort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E5856-F93D-D628-1815-05D36AE19557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B57F67-8916-C0AC-2CAE-E64CF5153F98}"/>
              </a:ext>
            </a:extLst>
          </p:cNvPr>
          <p:cNvSpPr txBox="1">
            <a:spLocks/>
          </p:cNvSpPr>
          <p:nvPr/>
        </p:nvSpPr>
        <p:spPr>
          <a:xfrm>
            <a:off x="8987747" y="914401"/>
            <a:ext cx="2935012" cy="7067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Graduation Probability</a:t>
            </a:r>
          </a:p>
          <a:p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04B93F-72B6-F43E-105F-4FE1D0AE4BAB}"/>
              </a:ext>
            </a:extLst>
          </p:cNvPr>
          <p:cNvSpPr txBox="1">
            <a:spLocks/>
          </p:cNvSpPr>
          <p:nvPr/>
        </p:nvSpPr>
        <p:spPr>
          <a:xfrm>
            <a:off x="740979" y="1936336"/>
            <a:ext cx="201566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Math Score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BB7DC5-B15C-784F-DC86-3D35AD3F7F2E}"/>
              </a:ext>
            </a:extLst>
          </p:cNvPr>
          <p:cNvSpPr txBox="1">
            <a:spLocks/>
          </p:cNvSpPr>
          <p:nvPr/>
        </p:nvSpPr>
        <p:spPr>
          <a:xfrm>
            <a:off x="3296126" y="1936334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Reading Score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F1D6E6-4F79-E4AE-A860-B53E99574FC1}"/>
              </a:ext>
            </a:extLst>
          </p:cNvPr>
          <p:cNvSpPr txBox="1">
            <a:spLocks/>
          </p:cNvSpPr>
          <p:nvPr/>
        </p:nvSpPr>
        <p:spPr>
          <a:xfrm>
            <a:off x="6129593" y="1936333"/>
            <a:ext cx="128720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Absent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90A204-B013-1139-9EB2-F957B7A0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17441"/>
              </p:ext>
            </p:extLst>
          </p:nvPr>
        </p:nvGraphicFramePr>
        <p:xfrm>
          <a:off x="8868980" y="1846005"/>
          <a:ext cx="312612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List of At-Risk Students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95AD3B4-93B6-3691-BF5A-FC960F6C6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03273"/>
              </p:ext>
            </p:extLst>
          </p:nvPr>
        </p:nvGraphicFramePr>
        <p:xfrm>
          <a:off x="740981" y="2541495"/>
          <a:ext cx="4725100" cy="3543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6C20D4-B65B-33AA-8460-43C85C80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38880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DB0E1E2-1F1C-57A3-E21B-31ACB85D246D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C831F6-202D-14B2-3D7A-279B3811FD9F}"/>
              </a:ext>
            </a:extLst>
          </p:cNvPr>
          <p:cNvSpPr txBox="1">
            <a:spLocks/>
          </p:cNvSpPr>
          <p:nvPr/>
        </p:nvSpPr>
        <p:spPr>
          <a:xfrm>
            <a:off x="7499286" y="1939737"/>
            <a:ext cx="128720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Tardies</a:t>
            </a: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CA5C0A04-D0C4-328E-BE0C-2D3B78B24B6E}"/>
              </a:ext>
            </a:extLst>
          </p:cNvPr>
          <p:cNvSpPr/>
          <p:nvPr/>
        </p:nvSpPr>
        <p:spPr>
          <a:xfrm>
            <a:off x="5593317" y="4776154"/>
            <a:ext cx="2985643" cy="1213133"/>
          </a:xfrm>
          <a:prstGeom prst="blockArc">
            <a:avLst/>
          </a:prstGeom>
          <a:solidFill>
            <a:srgbClr val="92D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FC117B16-66E1-BC14-CB51-7D1F02B894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5955020"/>
                  </p:ext>
                </p:extLst>
              </p:nvPr>
            </p:nvGraphicFramePr>
            <p:xfrm>
              <a:off x="5593317" y="2735390"/>
              <a:ext cx="2985643" cy="160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FC117B16-66E1-BC14-CB51-7D1F02B89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3317" y="2735390"/>
                <a:ext cx="2985643" cy="1602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7CED209-76DD-4C31-6D7B-8DBE329AEDAC}"/>
              </a:ext>
            </a:extLst>
          </p:cNvPr>
          <p:cNvSpPr txBox="1"/>
          <p:nvPr/>
        </p:nvSpPr>
        <p:spPr>
          <a:xfrm>
            <a:off x="8444753" y="564776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5AAEF-4F00-1D02-53AC-A8DC50B5038E}"/>
              </a:ext>
            </a:extLst>
          </p:cNvPr>
          <p:cNvSpPr txBox="1"/>
          <p:nvPr/>
        </p:nvSpPr>
        <p:spPr>
          <a:xfrm>
            <a:off x="5755341" y="56881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7664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EE5F0-3D75-FCFE-4A78-CC524DED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D98-90A7-2B57-DFFA-0F5FC0C9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D9391D-70F2-31EC-E172-093683CC0901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0246D5-AA8D-7AD8-634A-4911B6838D3D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6C00B-2FE8-227D-C422-39B4835E8627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Grade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2AC21E-5836-94F8-4FA3-B31A62F61EF6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9CA2C-3F75-0D5D-28C4-AFEF14E964F2}"/>
              </a:ext>
            </a:extLst>
          </p:cNvPr>
          <p:cNvSpPr txBox="1">
            <a:spLocks/>
          </p:cNvSpPr>
          <p:nvPr/>
        </p:nvSpPr>
        <p:spPr>
          <a:xfrm>
            <a:off x="8987747" y="1072988"/>
            <a:ext cx="1433724" cy="11995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Graduation Probability</a:t>
            </a:r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5BF9A3-FB0A-72F7-26DD-EE84CB4BB8F9}"/>
              </a:ext>
            </a:extLst>
          </p:cNvPr>
          <p:cNvSpPr txBox="1">
            <a:spLocks/>
          </p:cNvSpPr>
          <p:nvPr/>
        </p:nvSpPr>
        <p:spPr>
          <a:xfrm>
            <a:off x="945474" y="1811008"/>
            <a:ext cx="1528785" cy="577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Absences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CB850F-58BF-3DC1-3807-59AE2EF0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43959"/>
              </p:ext>
            </p:extLst>
          </p:nvPr>
        </p:nvGraphicFramePr>
        <p:xfrm>
          <a:off x="8836573" y="2688669"/>
          <a:ext cx="3126128" cy="31454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 Additional Data 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82BAED7-B9FF-E2A8-AE86-1EF692D8F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195839"/>
              </p:ext>
            </p:extLst>
          </p:nvPr>
        </p:nvGraphicFramePr>
        <p:xfrm>
          <a:off x="915792" y="2541493"/>
          <a:ext cx="3252795" cy="201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8DAE65-7106-3189-2A11-64CBF658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4539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4C2CCC4-8AC0-49DD-408A-E699A614E479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3E17BE-2A95-BC81-FC55-76E3053D1E21}"/>
              </a:ext>
            </a:extLst>
          </p:cNvPr>
          <p:cNvSpPr txBox="1">
            <a:spLocks/>
          </p:cNvSpPr>
          <p:nvPr/>
        </p:nvSpPr>
        <p:spPr>
          <a:xfrm>
            <a:off x="2625570" y="1825894"/>
            <a:ext cx="1368206" cy="577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Tardies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7B0275B-D780-E234-A009-C95519815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01343"/>
              </p:ext>
            </p:extLst>
          </p:nvPr>
        </p:nvGraphicFramePr>
        <p:xfrm>
          <a:off x="4774891" y="3940702"/>
          <a:ext cx="3048301" cy="180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6212CC1-ABB5-A7A3-0C64-063484DC0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505068"/>
              </p:ext>
            </p:extLst>
          </p:nvPr>
        </p:nvGraphicFramePr>
        <p:xfrm>
          <a:off x="4815437" y="1787716"/>
          <a:ext cx="3048301" cy="180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C6B809F-9FDC-57E0-A222-44202AA69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01023"/>
              </p:ext>
            </p:extLst>
          </p:nvPr>
        </p:nvGraphicFramePr>
        <p:xfrm>
          <a:off x="756582" y="4481878"/>
          <a:ext cx="3048301" cy="149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Block Arc 20">
            <a:extLst>
              <a:ext uri="{FF2B5EF4-FFF2-40B4-BE49-F238E27FC236}">
                <a16:creationId xmlns:a16="http://schemas.microsoft.com/office/drawing/2014/main" id="{9CC6C5D3-D40E-34EB-EBF4-E925D39FE50E}"/>
              </a:ext>
            </a:extLst>
          </p:cNvPr>
          <p:cNvSpPr/>
          <p:nvPr/>
        </p:nvSpPr>
        <p:spPr>
          <a:xfrm>
            <a:off x="10690412" y="1341928"/>
            <a:ext cx="1304696" cy="970965"/>
          </a:xfrm>
          <a:prstGeom prst="blockArc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CE0B1-C29C-8CDE-161A-8A7BF562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7CF9-7A47-1571-3AC8-3E07919B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696C2-C1C2-8BFC-8BC4-D52B377CAE1F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4EFF7-70DD-77D4-62F9-0FA58DBCA9A2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EA6F28-8943-CC71-BC55-9947720737D4}"/>
              </a:ext>
            </a:extLst>
          </p:cNvPr>
          <p:cNvSpPr txBox="1">
            <a:spLocks/>
          </p:cNvSpPr>
          <p:nvPr/>
        </p:nvSpPr>
        <p:spPr>
          <a:xfrm>
            <a:off x="740980" y="1241840"/>
            <a:ext cx="10823491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i="1" dirty="0"/>
              <a:t>Purpose</a:t>
            </a:r>
            <a:r>
              <a:rPr lang="en-US" sz="1100" i="1" dirty="0"/>
              <a:t>: This dashboard helps track students at risk of not graduating by providing insights into attendance, behavior, academic performance, and interventions.</a:t>
            </a:r>
            <a:endParaRPr lang="en-US" sz="11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E6DC8F-F0C5-60B5-E866-2E312329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99290"/>
              </p:ext>
            </p:extLst>
          </p:nvPr>
        </p:nvGraphicFramePr>
        <p:xfrm>
          <a:off x="740980" y="1846004"/>
          <a:ext cx="10823490" cy="4080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1854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731636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</a:tblGrid>
              <a:tr h="398816">
                <a:tc gridSpan="2">
                  <a:txBody>
                    <a:bodyPr/>
                    <a:lstStyle/>
                    <a:p>
                      <a:r>
                        <a:rPr lang="en-US" dirty="0"/>
                        <a:t>Navigation Guide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657">
                <a:tc>
                  <a:txBody>
                    <a:bodyPr/>
                    <a:lstStyle/>
                    <a:p>
                      <a:r>
                        <a:rPr lang="en-US" sz="12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05873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How to switch between tabs?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tabs at the bottom of the panel.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How to use filters &amp; slicers?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the dropdown to select Student ID, grade-level,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How to drill-down into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on charts to explore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988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Total Student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total number of students enrolled.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At-Risk Student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total number of students that are at-risk of graduating.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Graduation Probability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probability percentage of graduating.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  <a:tr h="3195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Visuals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4043"/>
                  </a:ext>
                </a:extLst>
              </a:tr>
              <a:tr h="270265">
                <a:tc>
                  <a:txBody>
                    <a:bodyPr/>
                    <a:lstStyle/>
                    <a:p>
                      <a:r>
                        <a:rPr lang="en-US" sz="1200" dirty="0"/>
                        <a:t>Student Graduation Probability  Bar Chart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the probability percentage of graduating (Green, Yellow, Green).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05412"/>
                  </a:ext>
                </a:extLst>
              </a:tr>
              <a:tr h="270265">
                <a:tc>
                  <a:txBody>
                    <a:bodyPr/>
                    <a:lstStyle/>
                    <a:p>
                      <a:r>
                        <a:rPr lang="en-US" sz="1200" dirty="0"/>
                        <a:t>Student Demographics Table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student demographic data points.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746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194947-A250-9A49-8677-58A1BC181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45418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35B3E2-29E9-F0C7-8DFB-15EBC7AD113A}"/>
              </a:ext>
            </a:extLst>
          </p:cNvPr>
          <p:cNvSpPr txBox="1"/>
          <p:nvPr/>
        </p:nvSpPr>
        <p:spPr>
          <a:xfrm>
            <a:off x="10421471" y="1452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14F093DFCAE4AB3C752F1B399E73D" ma:contentTypeVersion="4" ma:contentTypeDescription="Create a new document." ma:contentTypeScope="" ma:versionID="8868405dd7008e1685f0b7ffc89acabe">
  <xsd:schema xmlns:xsd="http://www.w3.org/2001/XMLSchema" xmlns:xs="http://www.w3.org/2001/XMLSchema" xmlns:p="http://schemas.microsoft.com/office/2006/metadata/properties" xmlns:ns2="8962a6d6-bc43-48f8-9c7b-48d182bfb897" targetNamespace="http://schemas.microsoft.com/office/2006/metadata/properties" ma:root="true" ma:fieldsID="ca3b8ef9f898b5dc7f03299700725274" ns2:_="">
    <xsd:import namespace="8962a6d6-bc43-48f8-9c7b-48d182bfb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2a6d6-bc43-48f8-9c7b-48d182bfb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EA6B01-5322-4615-BBF3-6CF57D4C81AA}"/>
</file>

<file path=customXml/itemProps2.xml><?xml version="1.0" encoding="utf-8"?>
<ds:datastoreItem xmlns:ds="http://schemas.openxmlformats.org/officeDocument/2006/customXml" ds:itemID="{92008F9B-B954-414F-9045-99DAB5800433}"/>
</file>

<file path=customXml/itemProps3.xml><?xml version="1.0" encoding="utf-8"?>
<ds:datastoreItem xmlns:ds="http://schemas.openxmlformats.org/officeDocument/2006/customXml" ds:itemID="{0E4ED2CB-BC9F-47E0-A692-2F47497F3240}"/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286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MPS Graduation Dashboard</vt:lpstr>
      <vt:lpstr>MPS Graduation Dashboard</vt:lpstr>
      <vt:lpstr>MPS Graduation Dashboard</vt:lpstr>
      <vt:lpstr>MPS Graduation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A.J. Guevara</dc:creator>
  <cp:lastModifiedBy>A.J. Guevara</cp:lastModifiedBy>
  <cp:revision>6</cp:revision>
  <dcterms:created xsi:type="dcterms:W3CDTF">2025-02-15T14:08:03Z</dcterms:created>
  <dcterms:modified xsi:type="dcterms:W3CDTF">2025-02-15T18:38:51Z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0x01010087E14F093DFCAE4AB3C752F1B399E73D</vt:lpwstr>
  </property>
</Properties>
</file>