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716"/>
  </p:normalViewPr>
  <p:slideViewPr>
    <p:cSldViewPr snapToGrid="0">
      <p:cViewPr>
        <p:scale>
          <a:sx n="95" d="100"/>
          <a:sy n="95" d="100"/>
        </p:scale>
        <p:origin x="20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Student</a:t>
            </a:r>
            <a:r>
              <a:rPr lang="en-US" baseline="0" dirty="0"/>
              <a:t> Probability Percentage 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756-3549-BA50-4550380556F5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9756-3549-BA50-4550380556F5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9756-3549-BA50-4550380556F5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756-3549-BA50-4550380556F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Student ID 1</c:v>
                </c:pt>
                <c:pt idx="1">
                  <c:v>Student ID 2</c:v>
                </c:pt>
                <c:pt idx="2">
                  <c:v>Student ID 3</c:v>
                </c:pt>
                <c:pt idx="3">
                  <c:v>Student ID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80</c:v>
                </c:pt>
                <c:pt idx="2">
                  <c:v>50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07-A748-BA9D-09D7FD9360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6277136"/>
        <c:axId val="626979216"/>
      </c:barChart>
      <c:catAx>
        <c:axId val="886277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979216"/>
        <c:crosses val="autoZero"/>
        <c:auto val="1"/>
        <c:lblAlgn val="ctr"/>
        <c:lblOffset val="100"/>
        <c:noMultiLvlLbl val="0"/>
      </c:catAx>
      <c:valAx>
        <c:axId val="62697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27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Student Scores</a:t>
            </a:r>
            <a:endParaRPr lang="en-US" baseline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Student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Math</c:v>
                </c:pt>
                <c:pt idx="1">
                  <c:v>Reading</c:v>
                </c:pt>
                <c:pt idx="2">
                  <c:v>SAT </c:v>
                </c:pt>
                <c:pt idx="3">
                  <c:v>ACT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88</c:v>
                </c:pt>
                <c:pt idx="1">
                  <c:v>80</c:v>
                </c:pt>
                <c:pt idx="2">
                  <c:v>77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07-A748-BA9D-09D7FD9360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HS Average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Math</c:v>
                </c:pt>
                <c:pt idx="1">
                  <c:v>Reading</c:v>
                </c:pt>
                <c:pt idx="2">
                  <c:v>SAT </c:v>
                </c:pt>
                <c:pt idx="3">
                  <c:v>ACT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80</c:v>
                </c:pt>
                <c:pt idx="1">
                  <c:v>90</c:v>
                </c:pt>
                <c:pt idx="2">
                  <c:v>84</c:v>
                </c:pt>
                <c:pt idx="3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1-B049-9683-A8FC0F4C1D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6277136"/>
        <c:axId val="626979216"/>
      </c:barChart>
      <c:catAx>
        <c:axId val="886277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979216"/>
        <c:crosses val="autoZero"/>
        <c:auto val="1"/>
        <c:lblAlgn val="ctr"/>
        <c:lblOffset val="100"/>
        <c:noMultiLvlLbl val="0"/>
      </c:catAx>
      <c:valAx>
        <c:axId val="62697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27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/>
              <a:t>Attendance/Tardies</a:t>
            </a:r>
            <a:r>
              <a:rPr lang="en-US" sz="1400" baseline="0" dirty="0"/>
              <a:t> Overview</a:t>
            </a:r>
          </a:p>
        </c:rich>
      </c:tx>
      <c:layout>
        <c:manualLayout>
          <c:xMode val="edge"/>
          <c:yMode val="edge"/>
          <c:x val="0.15602452465175595"/>
          <c:y val="3.154848405807902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Days Possible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38</c:v>
                </c:pt>
                <c:pt idx="2">
                  <c:v>35</c:v>
                </c:pt>
                <c:pt idx="3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07-A748-BA9D-09D7FD9360C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Absences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</c:v>
                </c:pt>
                <c:pt idx="1">
                  <c:v>2</c:v>
                </c:pt>
                <c:pt idx="2">
                  <c:v>3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41-B049-9683-A8FC0F4C1D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Tardies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12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53-0D43-848D-AB66F23CD2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6277136"/>
        <c:axId val="626979216"/>
      </c:barChart>
      <c:catAx>
        <c:axId val="886277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979216"/>
        <c:crosses val="autoZero"/>
        <c:auto val="1"/>
        <c:lblAlgn val="ctr"/>
        <c:lblOffset val="100"/>
        <c:noMultiLvlLbl val="0"/>
      </c:catAx>
      <c:valAx>
        <c:axId val="62697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277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Test</a:t>
            </a:r>
            <a:r>
              <a:rPr lang="en-US" baseline="0" dirty="0"/>
              <a:t> Scores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Student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Math</c:v>
                </c:pt>
                <c:pt idx="1">
                  <c:v>Reading</c:v>
                </c:pt>
                <c:pt idx="2">
                  <c:v>SAT </c:v>
                </c:pt>
                <c:pt idx="3">
                  <c:v>ACT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88</c:v>
                </c:pt>
                <c:pt idx="1">
                  <c:v>80</c:v>
                </c:pt>
                <c:pt idx="2">
                  <c:v>77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E6-6145-8FF7-9943D88BB2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6277136"/>
        <c:axId val="626979216"/>
      </c:barChart>
      <c:catAx>
        <c:axId val="886277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979216"/>
        <c:crosses val="autoZero"/>
        <c:auto val="1"/>
        <c:lblAlgn val="ctr"/>
        <c:lblOffset val="100"/>
        <c:noMultiLvlLbl val="0"/>
      </c:catAx>
      <c:valAx>
        <c:axId val="62697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27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/>
              <a:t>Grades by Subject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Student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2D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9DA-4B4D-95E0-04BD38724F54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DA-4B4D-95E0-04BD38724F54}"/>
              </c:ext>
            </c:extLst>
          </c:dPt>
          <c:dPt>
            <c:idx val="2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9DA-4B4D-95E0-04BD38724F54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DA-4B4D-95E0-04BD38724F5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Math</c:v>
                </c:pt>
                <c:pt idx="1">
                  <c:v>English</c:v>
                </c:pt>
                <c:pt idx="2">
                  <c:v>Reading</c:v>
                </c:pt>
                <c:pt idx="3">
                  <c:v>History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99</c:v>
                </c:pt>
                <c:pt idx="1">
                  <c:v>77</c:v>
                </c:pt>
                <c:pt idx="2">
                  <c:v>80</c:v>
                </c:pt>
                <c:pt idx="3">
                  <c:v>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DA-4B4D-95E0-04BD38724F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86277136"/>
        <c:axId val="626979216"/>
      </c:barChart>
      <c:catAx>
        <c:axId val="8862771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979216"/>
        <c:crosses val="autoZero"/>
        <c:auto val="1"/>
        <c:lblAlgn val="ctr"/>
        <c:lblOffset val="100"/>
        <c:noMultiLvlLbl val="0"/>
      </c:catAx>
      <c:valAx>
        <c:axId val="6269792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277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Enrolled Programs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Program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AD-0D42-8656-1FDAF2A316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B</cx:pt>
          <cx:pt idx="1">A</cx:pt>
          <cx:pt idx="2">C</cx:pt>
          <cx:pt idx="3">D</cx:pt>
          <cx:pt idx="4"/>
          <cx:pt idx="5"/>
          <cx:pt idx="6"/>
          <cx:pt idx="7"/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Stem 1</cx:pt>
          <cx:pt idx="1">Stem 1</cx:pt>
          <cx:pt idx="2">Stem 1</cx:pt>
          <cx:pt idx="3">Stem 1</cx:pt>
          <cx:pt idx="4"/>
          <cx:pt idx="5"/>
          <cx:pt idx="6"/>
          <cx:pt idx="7"/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Branch 1</cx:pt>
          <cx:pt idx="1">Branch 1</cx:pt>
          <cx:pt idx="2">Branch 1</cx:pt>
          <cx:pt idx="3">Branch 1</cx:pt>
          <cx:pt idx="4"/>
          <cx:pt idx="5"/>
          <cx:pt idx="6"/>
          <cx:pt idx="7"/>
          <cx:pt idx="8"/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862" b="0" i="0" u="none" strike="noStrike" baseline="0" dirty="0" err="1">
                <a:solidFill>
                  <a:prstClr val="black">
                    <a:lumMod val="65000"/>
                    <a:lumOff val="35000"/>
                  </a:prstClr>
                </a:solidFill>
                <a:latin typeface="Aptos" panose="02110004020202020204"/>
              </a:rPr>
              <a:t>GradesTree</a:t>
            </a:r>
            <a:r>
              <a:rPr lang="en-U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Aptos" panose="02110004020202020204"/>
              </a:rPr>
              <a:t> Map</a:t>
            </a:r>
          </a:p>
        </cx:rich>
      </cx:tx>
    </cx:title>
    <cx:plotArea>
      <cx:plotAreaRegion>
        <cx:series layoutId="treemap" uniqueId="{4B6D31B5-BF37-B14A-864C-981F4D8E8D70}">
          <cx:tx>
            <cx:txData>
              <cx:f>Sheet1!$D$1</cx:f>
              <cx:v>Series1</cx:v>
            </cx:txData>
          </cx:tx>
          <cx:dataLabels pos="inEnd">
            <cx:visibility seriesName="0" categoryName="1" value="0"/>
          </cx:dataLabels>
          <cx:dataId val="0"/>
          <cx:layoutPr>
            <cx:parentLabelLayout val="none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4E14-A95E-C963-8231-BB62A4F1BB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8E5B0-BB9B-08E0-DE1E-A028CB76C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3DBFF-E77E-81C1-65DC-2EC408A7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ECB9-6A76-4147-89CC-1132026883B3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7A72F-59FB-4BEA-F6BC-F7E84A240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AF9E7-6B2A-F1A7-2860-481295256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C88-437F-5449-BFE6-0810770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2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727BE-728E-4046-2844-ADDB5326E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65D63-B28E-C0B0-89C3-430D5CF5E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6FCF5-9D88-A4E4-D743-16B6A95A8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ECB9-6A76-4147-89CC-1132026883B3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1EEBA-58AA-B48E-37E5-A0C1A945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74694-24F6-BB31-90DC-896BFC9B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C88-437F-5449-BFE6-0810770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17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58D8EB-81CD-0F6F-0236-B976776F9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7092CB-C50F-17E2-9334-EF0436E01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8AD97-5736-1C26-01F8-11D4ECCE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ECB9-6A76-4147-89CC-1132026883B3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48B3D-CCE7-AE4D-F439-FA2ECE269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904D2-6F1F-C8E0-931B-4B348F0BE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C88-437F-5449-BFE6-0810770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90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7DF1A-31C9-4DBE-24CD-71070B23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D3848-ACBD-5945-5FAD-24632659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6B070-E632-4DBA-7A73-C412AE2A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ECB9-6A76-4147-89CC-1132026883B3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E1210-3C97-8782-2965-0F0CF545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4A841-5C51-7C1B-3E2B-D147A84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C88-437F-5449-BFE6-0810770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9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7729-FDD2-A276-88B1-2C0D3FF7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9C85F-A2B7-B077-4590-67D6C3E7C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1B627-C696-D8CD-A317-ECD50461A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ECB9-6A76-4147-89CC-1132026883B3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A5DF4-2958-26BA-C12C-39ABAF39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1918C-1053-4389-9808-4BCE20F6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C88-437F-5449-BFE6-0810770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6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73DA6-353F-11C6-AF89-1DA1E01E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5048-60E7-E89A-CCCD-D5E16B766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55A83-1B14-E4EF-E595-2046B7FA5C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AAD56-B8B0-494D-6542-D949197A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ECB9-6A76-4147-89CC-1132026883B3}" type="datetimeFigureOut">
              <a:rPr lang="en-US" smtClean="0"/>
              <a:t>2/15/25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1D462-2B93-7C6B-E719-05584391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F2DEE-4241-5559-8926-AD361F251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C88-437F-5449-BFE6-0810770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71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627E-DF2B-3B09-28FC-E792FF730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4CDA9-1723-4F91-FB8D-18884ED0E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76654-1488-C956-8691-7FB19782E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BAE0FB-B90E-69C3-C7CF-A2516F13D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6E9CE-AA48-F1E3-E60C-6E9DC49B9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90F60-1A39-A034-95B7-DA556E13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ECB9-6A76-4147-89CC-1132026883B3}" type="datetimeFigureOut">
              <a:rPr lang="en-US" smtClean="0"/>
              <a:t>2/15/25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0E09F-CAE8-8ED4-A123-ACF5D6FE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818454-25EA-5295-00CC-863149B9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C88-437F-5449-BFE6-0810770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3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5CD9-7FEB-0083-1385-CC321C55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80416-9A71-7E67-30D1-5753E392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ECB9-6A76-4147-89CC-1132026883B3}" type="datetimeFigureOut">
              <a:rPr lang="en-US" smtClean="0"/>
              <a:t>2/15/25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79F65-8200-3D4C-6396-FAACA1C09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1FEDF-90D0-6A6C-C628-294611315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C88-437F-5449-BFE6-0810770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7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87E9A-5EF9-A30F-041D-8B12AA8A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ECB9-6A76-4147-89CC-1132026883B3}" type="datetimeFigureOut">
              <a:rPr lang="en-US" smtClean="0"/>
              <a:t>2/15/25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9ADE5-EB47-0B87-FF50-5465D185B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5183C-F03E-7DE7-2DA3-961DD1768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C88-437F-5449-BFE6-0810770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0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B6CD-9730-4E12-6A15-B3E710FBF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B6677-70E2-78D3-1313-5D06D343A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5FC19-F26B-D418-A9D5-3FC0D60F7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59172-C6B7-7FD8-0276-315A5758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ECB9-6A76-4147-89CC-1132026883B3}" type="datetimeFigureOut">
              <a:rPr lang="en-US" smtClean="0"/>
              <a:t>2/15/25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E0529-8875-7113-D317-AF2A8F6BF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78306-1D8E-B831-4B60-EC2D2385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C88-437F-5449-BFE6-0810770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05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9990-6E03-D8DE-1695-77C381AED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2A82B-5E08-934F-439C-4016A6AE3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A9DA2-8D40-973D-783F-2AB810F13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DA81F-8EBB-8C1F-2927-97455916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EECB9-6A76-4147-89CC-1132026883B3}" type="datetimeFigureOut">
              <a:rPr lang="en-US" smtClean="0"/>
              <a:t>2/15/25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84FB6-6BD6-A98B-0266-5649053C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89891-93A4-D862-0ABB-94AD01B3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64C88-437F-5449-BFE6-0810770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3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ECA27B-CFA5-2E12-0F8D-85810657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A07E5-A03F-6B61-C710-E4CA24D9F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2E8EB-C50E-F27F-7EBC-9CF31FE4E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EECB9-6A76-4147-89CC-1132026883B3}" type="datetimeFigureOut">
              <a:rPr lang="en-US" smtClean="0"/>
              <a:t>2/15/25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101C-C025-56FA-21BC-FD53B99806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DF5DD-C5A3-DD96-8F9D-763F1D58C1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064C88-437F-5449-BFE6-081077048B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8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44868-F75A-3548-7A94-F970347F3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8547-0B5E-B866-CA23-70E4B9817D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2745" y="299544"/>
            <a:ext cx="5793828" cy="47783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MPS Graduation Dashboard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3978E9-3BED-04BA-FD36-90DDE2034CE9}"/>
              </a:ext>
            </a:extLst>
          </p:cNvPr>
          <p:cNvSpPr txBox="1">
            <a:spLocks/>
          </p:cNvSpPr>
          <p:nvPr/>
        </p:nvSpPr>
        <p:spPr>
          <a:xfrm>
            <a:off x="357352" y="301978"/>
            <a:ext cx="1749972" cy="4778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MPS Logo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F12750-7B73-165B-A109-EDF6E7CEA313}"/>
              </a:ext>
            </a:extLst>
          </p:cNvPr>
          <p:cNvSpPr txBox="1">
            <a:spLocks/>
          </p:cNvSpPr>
          <p:nvPr/>
        </p:nvSpPr>
        <p:spPr>
          <a:xfrm>
            <a:off x="8836573" y="299545"/>
            <a:ext cx="2935013" cy="4778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Troubleshooting Links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6A269D-1751-88AA-DF81-BB921609DB5C}"/>
              </a:ext>
            </a:extLst>
          </p:cNvPr>
          <p:cNvSpPr txBox="1">
            <a:spLocks/>
          </p:cNvSpPr>
          <p:nvPr/>
        </p:nvSpPr>
        <p:spPr>
          <a:xfrm>
            <a:off x="3613041" y="1241840"/>
            <a:ext cx="2323700" cy="3732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Select Cohort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98B7969-8652-9FAC-3797-9B93AEC8D2D0}"/>
              </a:ext>
            </a:extLst>
          </p:cNvPr>
          <p:cNvSpPr txBox="1">
            <a:spLocks/>
          </p:cNvSpPr>
          <p:nvPr/>
        </p:nvSpPr>
        <p:spPr>
          <a:xfrm>
            <a:off x="945474" y="1241840"/>
            <a:ext cx="2323700" cy="3732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Select Student ID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939D181-F70E-A0E0-2E51-FB3F3548F586}"/>
              </a:ext>
            </a:extLst>
          </p:cNvPr>
          <p:cNvSpPr txBox="1">
            <a:spLocks/>
          </p:cNvSpPr>
          <p:nvPr/>
        </p:nvSpPr>
        <p:spPr>
          <a:xfrm>
            <a:off x="8987747" y="1247917"/>
            <a:ext cx="1907628" cy="37327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Select Ethnicity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72CED42-B1B1-6E65-5D47-701F9C883420}"/>
              </a:ext>
            </a:extLst>
          </p:cNvPr>
          <p:cNvSpPr txBox="1">
            <a:spLocks/>
          </p:cNvSpPr>
          <p:nvPr/>
        </p:nvSpPr>
        <p:spPr>
          <a:xfrm>
            <a:off x="740979" y="1936336"/>
            <a:ext cx="2015667" cy="4778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Total Students Count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4A63915-F941-D66B-AEC2-29D771BCDC54}"/>
              </a:ext>
            </a:extLst>
          </p:cNvPr>
          <p:cNvSpPr txBox="1">
            <a:spLocks/>
          </p:cNvSpPr>
          <p:nvPr/>
        </p:nvSpPr>
        <p:spPr>
          <a:xfrm>
            <a:off x="3296126" y="1936334"/>
            <a:ext cx="2575034" cy="4778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At-Risk Student Count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BE6F50-6BE5-6FCC-9EC1-9611DF412000}"/>
              </a:ext>
            </a:extLst>
          </p:cNvPr>
          <p:cNvSpPr txBox="1">
            <a:spLocks/>
          </p:cNvSpPr>
          <p:nvPr/>
        </p:nvSpPr>
        <p:spPr>
          <a:xfrm>
            <a:off x="6129593" y="1936333"/>
            <a:ext cx="2575034" cy="4778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Graduation Probability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09F3804-E11A-E7E5-DEDB-2A6BF33E3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233451"/>
              </p:ext>
            </p:extLst>
          </p:nvPr>
        </p:nvGraphicFramePr>
        <p:xfrm>
          <a:off x="8868980" y="1846005"/>
          <a:ext cx="3126128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8148">
                  <a:extLst>
                    <a:ext uri="{9D8B030D-6E8A-4147-A177-3AD203B41FA5}">
                      <a16:colId xmlns:a16="http://schemas.microsoft.com/office/drawing/2014/main" val="3600529556"/>
                    </a:ext>
                  </a:extLst>
                </a:gridCol>
                <a:gridCol w="645114">
                  <a:extLst>
                    <a:ext uri="{9D8B030D-6E8A-4147-A177-3AD203B41FA5}">
                      <a16:colId xmlns:a16="http://schemas.microsoft.com/office/drawing/2014/main" val="3399211782"/>
                    </a:ext>
                  </a:extLst>
                </a:gridCol>
                <a:gridCol w="776433">
                  <a:extLst>
                    <a:ext uri="{9D8B030D-6E8A-4147-A177-3AD203B41FA5}">
                      <a16:colId xmlns:a16="http://schemas.microsoft.com/office/drawing/2014/main" val="1676493176"/>
                    </a:ext>
                  </a:extLst>
                </a:gridCol>
                <a:gridCol w="776433">
                  <a:extLst>
                    <a:ext uri="{9D8B030D-6E8A-4147-A177-3AD203B41FA5}">
                      <a16:colId xmlns:a16="http://schemas.microsoft.com/office/drawing/2014/main" val="3247368207"/>
                    </a:ext>
                  </a:extLst>
                </a:gridCol>
              </a:tblGrid>
              <a:tr h="322859">
                <a:tc gridSpan="4">
                  <a:txBody>
                    <a:bodyPr/>
                    <a:lstStyle/>
                    <a:p>
                      <a:r>
                        <a:rPr lang="en-US" dirty="0"/>
                        <a:t>Student Demographics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0049"/>
                  </a:ext>
                </a:extLst>
              </a:tr>
              <a:tr h="239039">
                <a:tc>
                  <a:txBody>
                    <a:bodyPr/>
                    <a:lstStyle/>
                    <a:p>
                      <a:r>
                        <a:rPr lang="en-US" sz="1200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34272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50422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66473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56758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03577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726099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9554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1392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257446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B9173AC-1642-05D5-FB8D-A77F713A4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675184"/>
              </p:ext>
            </p:extLst>
          </p:nvPr>
        </p:nvGraphicFramePr>
        <p:xfrm>
          <a:off x="740980" y="2541495"/>
          <a:ext cx="7772399" cy="3543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E3154DE-B83B-480B-0CE6-1F4C2FB2F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10758"/>
              </p:ext>
            </p:extLst>
          </p:nvPr>
        </p:nvGraphicFramePr>
        <p:xfrm>
          <a:off x="740980" y="6185182"/>
          <a:ext cx="8128000" cy="370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56910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55013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56446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507848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2443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Counselor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Guide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7927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A5030A7E-A4C0-E40E-4FAD-270A76D60B91}"/>
              </a:ext>
            </a:extLst>
          </p:cNvPr>
          <p:cNvSpPr txBox="1">
            <a:spLocks/>
          </p:cNvSpPr>
          <p:nvPr/>
        </p:nvSpPr>
        <p:spPr>
          <a:xfrm>
            <a:off x="6255260" y="1241840"/>
            <a:ext cx="2323700" cy="3732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Select School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0C1D11-9BCA-8564-FC67-6EBC6DC5DF5A}"/>
              </a:ext>
            </a:extLst>
          </p:cNvPr>
          <p:cNvSpPr/>
          <p:nvPr/>
        </p:nvSpPr>
        <p:spPr>
          <a:xfrm>
            <a:off x="6776907" y="2618617"/>
            <a:ext cx="1020894" cy="2725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Top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A5CC72-6124-D104-44FB-FAB4D01EF5A9}"/>
              </a:ext>
            </a:extLst>
          </p:cNvPr>
          <p:cNvSpPr/>
          <p:nvPr/>
        </p:nvSpPr>
        <p:spPr>
          <a:xfrm>
            <a:off x="7815679" y="2618617"/>
            <a:ext cx="1020894" cy="2725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Bottom 5</a:t>
            </a:r>
          </a:p>
        </p:txBody>
      </p:sp>
    </p:spTree>
    <p:extLst>
      <p:ext uri="{BB962C8B-B14F-4D97-AF65-F5344CB8AC3E}">
        <p14:creationId xmlns:p14="http://schemas.microsoft.com/office/powerpoint/2010/main" val="1402311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F0D07-3E21-7B92-404A-62542FD03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2721-A6E5-C411-FBB4-0ED85309D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2745" y="299544"/>
            <a:ext cx="5793828" cy="47783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MPS Graduation Dashboard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710C8D-5601-9FD6-CEAE-16BD855330E9}"/>
              </a:ext>
            </a:extLst>
          </p:cNvPr>
          <p:cNvSpPr txBox="1">
            <a:spLocks/>
          </p:cNvSpPr>
          <p:nvPr/>
        </p:nvSpPr>
        <p:spPr>
          <a:xfrm>
            <a:off x="357352" y="301978"/>
            <a:ext cx="1749972" cy="4778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MPS Logo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C1ACA2-5560-9613-021F-6355C92B9A60}"/>
              </a:ext>
            </a:extLst>
          </p:cNvPr>
          <p:cNvSpPr txBox="1">
            <a:spLocks/>
          </p:cNvSpPr>
          <p:nvPr/>
        </p:nvSpPr>
        <p:spPr>
          <a:xfrm>
            <a:off x="8836573" y="299545"/>
            <a:ext cx="2935013" cy="4778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Troubleshooting Links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5E1C49-D79F-036F-C427-6EBC794EAD8D}"/>
              </a:ext>
            </a:extLst>
          </p:cNvPr>
          <p:cNvSpPr txBox="1">
            <a:spLocks/>
          </p:cNvSpPr>
          <p:nvPr/>
        </p:nvSpPr>
        <p:spPr>
          <a:xfrm>
            <a:off x="3613041" y="1241840"/>
            <a:ext cx="2323700" cy="3732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Select Cohort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2E5856-F93D-D628-1815-05D36AE19557}"/>
              </a:ext>
            </a:extLst>
          </p:cNvPr>
          <p:cNvSpPr txBox="1">
            <a:spLocks/>
          </p:cNvSpPr>
          <p:nvPr/>
        </p:nvSpPr>
        <p:spPr>
          <a:xfrm>
            <a:off x="945474" y="1241840"/>
            <a:ext cx="2323700" cy="3732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Select Student ID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0B57F67-8916-C0AC-2CAE-E64CF5153F98}"/>
              </a:ext>
            </a:extLst>
          </p:cNvPr>
          <p:cNvSpPr txBox="1">
            <a:spLocks/>
          </p:cNvSpPr>
          <p:nvPr/>
        </p:nvSpPr>
        <p:spPr>
          <a:xfrm>
            <a:off x="8987747" y="914401"/>
            <a:ext cx="2935012" cy="7067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Graduation Probability</a:t>
            </a:r>
          </a:p>
          <a:p>
            <a:endParaRPr lang="en-US" sz="1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404B93F-72B6-F43E-105F-4FE1D0AE4BAB}"/>
              </a:ext>
            </a:extLst>
          </p:cNvPr>
          <p:cNvSpPr txBox="1">
            <a:spLocks/>
          </p:cNvSpPr>
          <p:nvPr/>
        </p:nvSpPr>
        <p:spPr>
          <a:xfrm>
            <a:off x="740979" y="1936336"/>
            <a:ext cx="2015667" cy="4778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Math Score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5BB7DC5-B15C-784F-DC86-3D35AD3F7F2E}"/>
              </a:ext>
            </a:extLst>
          </p:cNvPr>
          <p:cNvSpPr txBox="1">
            <a:spLocks/>
          </p:cNvSpPr>
          <p:nvPr/>
        </p:nvSpPr>
        <p:spPr>
          <a:xfrm>
            <a:off x="3296126" y="1936334"/>
            <a:ext cx="2575034" cy="4778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Reading Score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DF1D6E6-4F79-E4AE-A860-B53E99574FC1}"/>
              </a:ext>
            </a:extLst>
          </p:cNvPr>
          <p:cNvSpPr txBox="1">
            <a:spLocks/>
          </p:cNvSpPr>
          <p:nvPr/>
        </p:nvSpPr>
        <p:spPr>
          <a:xfrm>
            <a:off x="6129593" y="1936333"/>
            <a:ext cx="1287207" cy="4778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Absent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890A204-B013-1139-9EB2-F957B7A08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417441"/>
              </p:ext>
            </p:extLst>
          </p:nvPr>
        </p:nvGraphicFramePr>
        <p:xfrm>
          <a:off x="8868980" y="1846005"/>
          <a:ext cx="3126128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8148">
                  <a:extLst>
                    <a:ext uri="{9D8B030D-6E8A-4147-A177-3AD203B41FA5}">
                      <a16:colId xmlns:a16="http://schemas.microsoft.com/office/drawing/2014/main" val="3600529556"/>
                    </a:ext>
                  </a:extLst>
                </a:gridCol>
                <a:gridCol w="645114">
                  <a:extLst>
                    <a:ext uri="{9D8B030D-6E8A-4147-A177-3AD203B41FA5}">
                      <a16:colId xmlns:a16="http://schemas.microsoft.com/office/drawing/2014/main" val="3399211782"/>
                    </a:ext>
                  </a:extLst>
                </a:gridCol>
                <a:gridCol w="776433">
                  <a:extLst>
                    <a:ext uri="{9D8B030D-6E8A-4147-A177-3AD203B41FA5}">
                      <a16:colId xmlns:a16="http://schemas.microsoft.com/office/drawing/2014/main" val="1676493176"/>
                    </a:ext>
                  </a:extLst>
                </a:gridCol>
                <a:gridCol w="776433">
                  <a:extLst>
                    <a:ext uri="{9D8B030D-6E8A-4147-A177-3AD203B41FA5}">
                      <a16:colId xmlns:a16="http://schemas.microsoft.com/office/drawing/2014/main" val="3247368207"/>
                    </a:ext>
                  </a:extLst>
                </a:gridCol>
              </a:tblGrid>
              <a:tr h="322859">
                <a:tc gridSpan="4">
                  <a:txBody>
                    <a:bodyPr/>
                    <a:lstStyle/>
                    <a:p>
                      <a:r>
                        <a:rPr lang="en-US" dirty="0"/>
                        <a:t>List of At-Risk Students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0049"/>
                  </a:ext>
                </a:extLst>
              </a:tr>
              <a:tr h="239039">
                <a:tc>
                  <a:txBody>
                    <a:bodyPr/>
                    <a:lstStyle/>
                    <a:p>
                      <a:r>
                        <a:rPr lang="en-US" sz="1200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Ethnicity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34272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50422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66473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56758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03577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726099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9554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1392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257446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F95AD3B4-93B6-3691-BF5A-FC960F6C69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4003273"/>
              </p:ext>
            </p:extLst>
          </p:nvPr>
        </p:nvGraphicFramePr>
        <p:xfrm>
          <a:off x="740981" y="2541495"/>
          <a:ext cx="4725100" cy="35439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26C20D4-B65B-33AA-8460-43C85C806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138880"/>
              </p:ext>
            </p:extLst>
          </p:nvPr>
        </p:nvGraphicFramePr>
        <p:xfrm>
          <a:off x="740980" y="6185182"/>
          <a:ext cx="8128000" cy="370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56910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55013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56446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507848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2443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Counselor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Guide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7927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DB0E1E2-1F1C-57A3-E21B-31ACB85D246D}"/>
              </a:ext>
            </a:extLst>
          </p:cNvPr>
          <p:cNvSpPr txBox="1">
            <a:spLocks/>
          </p:cNvSpPr>
          <p:nvPr/>
        </p:nvSpPr>
        <p:spPr>
          <a:xfrm>
            <a:off x="6255260" y="1241840"/>
            <a:ext cx="2323700" cy="3732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Select School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C831F6-202D-14B2-3D7A-279B3811FD9F}"/>
              </a:ext>
            </a:extLst>
          </p:cNvPr>
          <p:cNvSpPr txBox="1">
            <a:spLocks/>
          </p:cNvSpPr>
          <p:nvPr/>
        </p:nvSpPr>
        <p:spPr>
          <a:xfrm>
            <a:off x="7499286" y="1939737"/>
            <a:ext cx="1287207" cy="47783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Tardies</a:t>
            </a:r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CA5C0A04-D0C4-328E-BE0C-2D3B78B24B6E}"/>
              </a:ext>
            </a:extLst>
          </p:cNvPr>
          <p:cNvSpPr/>
          <p:nvPr/>
        </p:nvSpPr>
        <p:spPr>
          <a:xfrm>
            <a:off x="5593317" y="4776154"/>
            <a:ext cx="2985643" cy="1213133"/>
          </a:xfrm>
          <a:prstGeom prst="blockArc">
            <a:avLst/>
          </a:prstGeom>
          <a:solidFill>
            <a:srgbClr val="92D05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GPA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9" name="Chart 18">
                <a:extLst>
                  <a:ext uri="{FF2B5EF4-FFF2-40B4-BE49-F238E27FC236}">
                    <a16:creationId xmlns:a16="http://schemas.microsoft.com/office/drawing/2014/main" id="{FC117B16-66E1-BC14-CB51-7D1F02B894A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25955020"/>
                  </p:ext>
                </p:extLst>
              </p:nvPr>
            </p:nvGraphicFramePr>
            <p:xfrm>
              <a:off x="5593317" y="2735390"/>
              <a:ext cx="2985643" cy="16028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9" name="Chart 18">
                <a:extLst>
                  <a:ext uri="{FF2B5EF4-FFF2-40B4-BE49-F238E27FC236}">
                    <a16:creationId xmlns:a16="http://schemas.microsoft.com/office/drawing/2014/main" id="{FC117B16-66E1-BC14-CB51-7D1F02B894A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3317" y="2735390"/>
                <a:ext cx="2985643" cy="16028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7CED209-76DD-4C31-6D7B-8DBE329AEDAC}"/>
              </a:ext>
            </a:extLst>
          </p:cNvPr>
          <p:cNvSpPr txBox="1"/>
          <p:nvPr/>
        </p:nvSpPr>
        <p:spPr>
          <a:xfrm>
            <a:off x="8444753" y="5647765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55AAEF-4F00-1D02-53AC-A8DC50B5038E}"/>
              </a:ext>
            </a:extLst>
          </p:cNvPr>
          <p:cNvSpPr txBox="1"/>
          <p:nvPr/>
        </p:nvSpPr>
        <p:spPr>
          <a:xfrm>
            <a:off x="5755341" y="5688106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</a:t>
            </a:r>
          </a:p>
        </p:txBody>
      </p:sp>
    </p:spTree>
    <p:extLst>
      <p:ext uri="{BB962C8B-B14F-4D97-AF65-F5344CB8AC3E}">
        <p14:creationId xmlns:p14="http://schemas.microsoft.com/office/powerpoint/2010/main" val="766447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EE5F0-3D75-FCFE-4A78-CC524DEDB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96D98-90A7-2B57-DFFA-0F5FC0C9E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2745" y="299544"/>
            <a:ext cx="5793828" cy="47783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MPS Graduation Dashboard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D9391D-70F2-31EC-E172-093683CC0901}"/>
              </a:ext>
            </a:extLst>
          </p:cNvPr>
          <p:cNvSpPr txBox="1">
            <a:spLocks/>
          </p:cNvSpPr>
          <p:nvPr/>
        </p:nvSpPr>
        <p:spPr>
          <a:xfrm>
            <a:off x="357352" y="301978"/>
            <a:ext cx="1749972" cy="4778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MPS Logo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0246D5-AA8D-7AD8-634A-4911B6838D3D}"/>
              </a:ext>
            </a:extLst>
          </p:cNvPr>
          <p:cNvSpPr txBox="1">
            <a:spLocks/>
          </p:cNvSpPr>
          <p:nvPr/>
        </p:nvSpPr>
        <p:spPr>
          <a:xfrm>
            <a:off x="8836573" y="299545"/>
            <a:ext cx="2935013" cy="4778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Troubleshooting Links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76C00B-2FE8-227D-C422-39B4835E8627}"/>
              </a:ext>
            </a:extLst>
          </p:cNvPr>
          <p:cNvSpPr txBox="1">
            <a:spLocks/>
          </p:cNvSpPr>
          <p:nvPr/>
        </p:nvSpPr>
        <p:spPr>
          <a:xfrm>
            <a:off x="3613041" y="1241840"/>
            <a:ext cx="2323700" cy="3732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Bef>
                <a:spcPct val="0"/>
              </a:spcBef>
              <a:buNone/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Select Grade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42AC21E-5836-94F8-4FA3-B31A62F61EF6}"/>
              </a:ext>
            </a:extLst>
          </p:cNvPr>
          <p:cNvSpPr txBox="1">
            <a:spLocks/>
          </p:cNvSpPr>
          <p:nvPr/>
        </p:nvSpPr>
        <p:spPr>
          <a:xfrm>
            <a:off x="945474" y="1241840"/>
            <a:ext cx="2323700" cy="3732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Select Student ID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689CA2C-3F75-0D5D-28C4-AFEF14E964F2}"/>
              </a:ext>
            </a:extLst>
          </p:cNvPr>
          <p:cNvSpPr txBox="1">
            <a:spLocks/>
          </p:cNvSpPr>
          <p:nvPr/>
        </p:nvSpPr>
        <p:spPr>
          <a:xfrm>
            <a:off x="8987747" y="1072988"/>
            <a:ext cx="1433724" cy="119956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Graduation Probability</a:t>
            </a:r>
          </a:p>
          <a:p>
            <a:endParaRPr lang="en-US" sz="18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F5BF9A3-FB0A-72F7-26DD-EE84CB4BB8F9}"/>
              </a:ext>
            </a:extLst>
          </p:cNvPr>
          <p:cNvSpPr txBox="1">
            <a:spLocks/>
          </p:cNvSpPr>
          <p:nvPr/>
        </p:nvSpPr>
        <p:spPr>
          <a:xfrm>
            <a:off x="945474" y="1811008"/>
            <a:ext cx="1528785" cy="5771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Total Absences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8CB850F-58BF-3DC1-3807-59AE2EF0B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343959"/>
              </p:ext>
            </p:extLst>
          </p:nvPr>
        </p:nvGraphicFramePr>
        <p:xfrm>
          <a:off x="8836573" y="2688669"/>
          <a:ext cx="3126128" cy="31454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8148">
                  <a:extLst>
                    <a:ext uri="{9D8B030D-6E8A-4147-A177-3AD203B41FA5}">
                      <a16:colId xmlns:a16="http://schemas.microsoft.com/office/drawing/2014/main" val="3600529556"/>
                    </a:ext>
                  </a:extLst>
                </a:gridCol>
                <a:gridCol w="645114">
                  <a:extLst>
                    <a:ext uri="{9D8B030D-6E8A-4147-A177-3AD203B41FA5}">
                      <a16:colId xmlns:a16="http://schemas.microsoft.com/office/drawing/2014/main" val="3399211782"/>
                    </a:ext>
                  </a:extLst>
                </a:gridCol>
                <a:gridCol w="776433">
                  <a:extLst>
                    <a:ext uri="{9D8B030D-6E8A-4147-A177-3AD203B41FA5}">
                      <a16:colId xmlns:a16="http://schemas.microsoft.com/office/drawing/2014/main" val="1676493176"/>
                    </a:ext>
                  </a:extLst>
                </a:gridCol>
                <a:gridCol w="776433">
                  <a:extLst>
                    <a:ext uri="{9D8B030D-6E8A-4147-A177-3AD203B41FA5}">
                      <a16:colId xmlns:a16="http://schemas.microsoft.com/office/drawing/2014/main" val="3247368207"/>
                    </a:ext>
                  </a:extLst>
                </a:gridCol>
              </a:tblGrid>
              <a:tr h="322859">
                <a:tc gridSpan="4">
                  <a:txBody>
                    <a:bodyPr/>
                    <a:lstStyle/>
                    <a:p>
                      <a:r>
                        <a:rPr lang="en-US" dirty="0"/>
                        <a:t>Student Additional Data Pts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0049"/>
                  </a:ext>
                </a:extLst>
              </a:tr>
              <a:tr h="239039">
                <a:tc>
                  <a:txBody>
                    <a:bodyPr/>
                    <a:lstStyle/>
                    <a:p>
                      <a:r>
                        <a:rPr lang="en-US" sz="1200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Tardy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Ethnicity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3427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50422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66473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56758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03577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726099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9554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1392"/>
                  </a:ext>
                </a:extLst>
              </a:tr>
              <a:tr h="31871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257446"/>
                  </a:ext>
                </a:extLst>
              </a:tr>
            </a:tbl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82BAED7-B9FF-E2A8-AE86-1EF692D8F3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6195839"/>
              </p:ext>
            </p:extLst>
          </p:nvPr>
        </p:nvGraphicFramePr>
        <p:xfrm>
          <a:off x="915792" y="2541493"/>
          <a:ext cx="3252795" cy="2018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68DAE65-7106-3189-2A11-64CBF6580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264539"/>
              </p:ext>
            </p:extLst>
          </p:nvPr>
        </p:nvGraphicFramePr>
        <p:xfrm>
          <a:off x="740980" y="6185182"/>
          <a:ext cx="8128000" cy="370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56910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55013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56446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507848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2443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Counselor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Guide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7927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34C2CCC4-8AC0-49DD-408A-E699A614E479}"/>
              </a:ext>
            </a:extLst>
          </p:cNvPr>
          <p:cNvSpPr txBox="1">
            <a:spLocks/>
          </p:cNvSpPr>
          <p:nvPr/>
        </p:nvSpPr>
        <p:spPr>
          <a:xfrm>
            <a:off x="6255260" y="1241840"/>
            <a:ext cx="2323700" cy="3732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Select School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53E17BE-2A95-BC81-FC55-76E3053D1E21}"/>
              </a:ext>
            </a:extLst>
          </p:cNvPr>
          <p:cNvSpPr txBox="1">
            <a:spLocks/>
          </p:cNvSpPr>
          <p:nvPr/>
        </p:nvSpPr>
        <p:spPr>
          <a:xfrm>
            <a:off x="2625570" y="1825894"/>
            <a:ext cx="1368206" cy="5771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Total Tardies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47B0275B-D780-E234-A009-C95519815F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601343"/>
              </p:ext>
            </p:extLst>
          </p:nvPr>
        </p:nvGraphicFramePr>
        <p:xfrm>
          <a:off x="4774891" y="3940702"/>
          <a:ext cx="3048301" cy="180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C6212CC1-ABB5-A7A3-0C64-063484DC03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1505068"/>
              </p:ext>
            </p:extLst>
          </p:nvPr>
        </p:nvGraphicFramePr>
        <p:xfrm>
          <a:off x="4815437" y="1787716"/>
          <a:ext cx="3048301" cy="1801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2C6B809F-9FDC-57E0-A222-44202AA695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501023"/>
              </p:ext>
            </p:extLst>
          </p:nvPr>
        </p:nvGraphicFramePr>
        <p:xfrm>
          <a:off x="756582" y="4481878"/>
          <a:ext cx="3048301" cy="1493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1" name="Block Arc 20">
            <a:extLst>
              <a:ext uri="{FF2B5EF4-FFF2-40B4-BE49-F238E27FC236}">
                <a16:creationId xmlns:a16="http://schemas.microsoft.com/office/drawing/2014/main" id="{9CC6C5D3-D40E-34EB-EBF4-E925D39FE50E}"/>
              </a:ext>
            </a:extLst>
          </p:cNvPr>
          <p:cNvSpPr/>
          <p:nvPr/>
        </p:nvSpPr>
        <p:spPr>
          <a:xfrm>
            <a:off x="10690412" y="1341928"/>
            <a:ext cx="1304696" cy="970965"/>
          </a:xfrm>
          <a:prstGeom prst="blockArc">
            <a:avLst/>
          </a:prstGeom>
          <a:solidFill>
            <a:srgbClr val="FF0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GPA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030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CE0B1-C29C-8CDE-161A-8A7BF5622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7CF9-7A47-1571-3AC8-3E07919BB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2745" y="299544"/>
            <a:ext cx="5793828" cy="47783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en-US" sz="2400" dirty="0"/>
              <a:t>MPS Graduation Dashboard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F696C2-C1C2-8BFC-8BC4-D52B377CAE1F}"/>
              </a:ext>
            </a:extLst>
          </p:cNvPr>
          <p:cNvSpPr txBox="1">
            <a:spLocks/>
          </p:cNvSpPr>
          <p:nvPr/>
        </p:nvSpPr>
        <p:spPr>
          <a:xfrm>
            <a:off x="357352" y="301978"/>
            <a:ext cx="1749972" cy="4778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MPS Logo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5F4EFF7-70DD-77D4-62F9-0FA58DBCA9A2}"/>
              </a:ext>
            </a:extLst>
          </p:cNvPr>
          <p:cNvSpPr txBox="1">
            <a:spLocks/>
          </p:cNvSpPr>
          <p:nvPr/>
        </p:nvSpPr>
        <p:spPr>
          <a:xfrm>
            <a:off x="8836573" y="299545"/>
            <a:ext cx="2935013" cy="47783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Troubleshooting Links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8EA6F28-8943-CC71-BC55-9947720737D4}"/>
              </a:ext>
            </a:extLst>
          </p:cNvPr>
          <p:cNvSpPr txBox="1">
            <a:spLocks/>
          </p:cNvSpPr>
          <p:nvPr/>
        </p:nvSpPr>
        <p:spPr>
          <a:xfrm>
            <a:off x="740980" y="1241840"/>
            <a:ext cx="10823491" cy="37327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100" b="1" i="1" dirty="0"/>
              <a:t>Purpose</a:t>
            </a:r>
            <a:r>
              <a:rPr lang="en-US" sz="1100" i="1" dirty="0"/>
              <a:t>: This dashboard helps track students at risk of not graduating by providing insights into attendance, behavior, academic performance, and interventions.</a:t>
            </a:r>
            <a:endParaRPr lang="en-US" sz="11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97E6DC8F-F0C5-60B5-E866-2E312329F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099290"/>
              </p:ext>
            </p:extLst>
          </p:nvPr>
        </p:nvGraphicFramePr>
        <p:xfrm>
          <a:off x="740980" y="1846004"/>
          <a:ext cx="10823490" cy="40801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91854">
                  <a:extLst>
                    <a:ext uri="{9D8B030D-6E8A-4147-A177-3AD203B41FA5}">
                      <a16:colId xmlns:a16="http://schemas.microsoft.com/office/drawing/2014/main" val="3600529556"/>
                    </a:ext>
                  </a:extLst>
                </a:gridCol>
                <a:gridCol w="6731636">
                  <a:extLst>
                    <a:ext uri="{9D8B030D-6E8A-4147-A177-3AD203B41FA5}">
                      <a16:colId xmlns:a16="http://schemas.microsoft.com/office/drawing/2014/main" val="3399211782"/>
                    </a:ext>
                  </a:extLst>
                </a:gridCol>
              </a:tblGrid>
              <a:tr h="398816">
                <a:tc gridSpan="2">
                  <a:txBody>
                    <a:bodyPr/>
                    <a:lstStyle/>
                    <a:p>
                      <a:r>
                        <a:rPr lang="en-US" dirty="0"/>
                        <a:t>Navigation Guide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70049"/>
                  </a:ext>
                </a:extLst>
              </a:tr>
              <a:tr h="239657">
                <a:tc>
                  <a:txBody>
                    <a:bodyPr/>
                    <a:lstStyle/>
                    <a:p>
                      <a:r>
                        <a:rPr lang="en-US" sz="12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Answer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505873"/>
                  </a:ext>
                </a:extLst>
              </a:tr>
              <a:tr h="299112">
                <a:tc>
                  <a:txBody>
                    <a:bodyPr/>
                    <a:lstStyle/>
                    <a:p>
                      <a:r>
                        <a:rPr lang="en-US" sz="1200" dirty="0"/>
                        <a:t>How to switch between tabs?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Click tabs at the bottom of the panel.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134272"/>
                  </a:ext>
                </a:extLst>
              </a:tr>
              <a:tr h="29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/>
                        <a:t>How to use filters &amp; slicers?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Click the dropdown to select Student ID, grade-level,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350422"/>
                  </a:ext>
                </a:extLst>
              </a:tr>
              <a:tr h="299112">
                <a:tc>
                  <a:txBody>
                    <a:bodyPr/>
                    <a:lstStyle/>
                    <a:p>
                      <a:r>
                        <a:rPr lang="en-US" sz="1200" dirty="0"/>
                        <a:t>How to drill-down into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Click on charts to explore details.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566473"/>
                  </a:ext>
                </a:extLst>
              </a:tr>
              <a:tr h="39881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Metrics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03577"/>
                  </a:ext>
                </a:extLst>
              </a:tr>
              <a:tr h="299112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726099"/>
                  </a:ext>
                </a:extLst>
              </a:tr>
              <a:tr h="299112">
                <a:tc>
                  <a:txBody>
                    <a:bodyPr/>
                    <a:lstStyle/>
                    <a:p>
                      <a:r>
                        <a:rPr lang="en-US" sz="1200" dirty="0"/>
                        <a:t>Total Student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total number of students enrolled.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39554"/>
                  </a:ext>
                </a:extLst>
              </a:tr>
              <a:tr h="299112">
                <a:tc>
                  <a:txBody>
                    <a:bodyPr/>
                    <a:lstStyle/>
                    <a:p>
                      <a:r>
                        <a:rPr lang="en-US" sz="1200" dirty="0"/>
                        <a:t>At-Risk Student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total number of students that are at-risk of graduating.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81392"/>
                  </a:ext>
                </a:extLst>
              </a:tr>
              <a:tr h="299112">
                <a:tc>
                  <a:txBody>
                    <a:bodyPr/>
                    <a:lstStyle/>
                    <a:p>
                      <a:r>
                        <a:rPr lang="en-US" sz="1200" dirty="0"/>
                        <a:t>Graduation Probability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probability percentage of graduating.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257446"/>
                  </a:ext>
                </a:extLst>
              </a:tr>
              <a:tr h="3195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Visuals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004043"/>
                  </a:ext>
                </a:extLst>
              </a:tr>
              <a:tr h="270265">
                <a:tc>
                  <a:txBody>
                    <a:bodyPr/>
                    <a:lstStyle/>
                    <a:p>
                      <a:r>
                        <a:rPr lang="en-US" sz="1200" dirty="0"/>
                        <a:t>Student Graduation Probability  Bar Chart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Displays the probability percentage of graduating (Green, Yellow, Green).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305412"/>
                  </a:ext>
                </a:extLst>
              </a:tr>
              <a:tr h="270265">
                <a:tc>
                  <a:txBody>
                    <a:bodyPr/>
                    <a:lstStyle/>
                    <a:p>
                      <a:r>
                        <a:rPr lang="en-US" sz="1200" dirty="0"/>
                        <a:t>Student Demographics Table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Displays student demographic data points.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57462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F194947-A250-9A49-8677-58A1BC181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145418"/>
              </p:ext>
            </p:extLst>
          </p:nvPr>
        </p:nvGraphicFramePr>
        <p:xfrm>
          <a:off x="740980" y="6185182"/>
          <a:ext cx="8128000" cy="370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2569106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550131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56446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507848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2443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Overview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Counselor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User Guide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817927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035B3E2-29E9-F0C7-8DFB-15EBC7AD113A}"/>
              </a:ext>
            </a:extLst>
          </p:cNvPr>
          <p:cNvSpPr txBox="1"/>
          <p:nvPr/>
        </p:nvSpPr>
        <p:spPr>
          <a:xfrm>
            <a:off x="10421471" y="14522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23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286</Words>
  <Application>Microsoft Macintosh PowerPoint</Application>
  <PresentationFormat>Widescreen</PresentationFormat>
  <Paragraphs>109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MPS Graduation Dashboard</vt:lpstr>
      <vt:lpstr>MPS Graduation Dashboard</vt:lpstr>
      <vt:lpstr>MPS Graduation Dashboard</vt:lpstr>
      <vt:lpstr>MPS Graduation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A.J. Guevara</dc:creator>
  <cp:lastModifiedBy>A.J. Guevara</cp:lastModifiedBy>
  <cp:revision>6</cp:revision>
  <dcterms:created xsi:type="dcterms:W3CDTF">2025-02-15T14:08:03Z</dcterms:created>
  <dcterms:modified xsi:type="dcterms:W3CDTF">2025-02-15T18:38:51Z</dcterms:modified>
</cp:coreProperties>
</file>