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311" r:id="rId4"/>
    <p:sldId id="314" r:id="rId5"/>
    <p:sldId id="258" r:id="rId6"/>
    <p:sldId id="312" r:id="rId7"/>
    <p:sldId id="321" r:id="rId8"/>
    <p:sldId id="315" r:id="rId9"/>
    <p:sldId id="316" r:id="rId10"/>
    <p:sldId id="313" r:id="rId11"/>
    <p:sldId id="318" r:id="rId12"/>
    <p:sldId id="319" r:id="rId13"/>
    <p:sldId id="320" r:id="rId14"/>
    <p:sldId id="317" r:id="rId15"/>
    <p:sldId id="260" r:id="rId16"/>
    <p:sldId id="261" r:id="rId17"/>
    <p:sldId id="322" r:id="rId18"/>
    <p:sldId id="262" r:id="rId19"/>
    <p:sldId id="264" r:id="rId20"/>
    <p:sldId id="266" r:id="rId21"/>
    <p:sldId id="267" r:id="rId22"/>
    <p:sldId id="269" r:id="rId23"/>
    <p:sldId id="268" r:id="rId24"/>
    <p:sldId id="270" r:id="rId25"/>
    <p:sldId id="271" r:id="rId26"/>
    <p:sldId id="272" r:id="rId27"/>
    <p:sldId id="274" r:id="rId28"/>
    <p:sldId id="275" r:id="rId29"/>
    <p:sldId id="276" r:id="rId30"/>
    <p:sldId id="277" r:id="rId31"/>
    <p:sldId id="278" r:id="rId32"/>
    <p:sldId id="279" r:id="rId33"/>
    <p:sldId id="280" r:id="rId34"/>
    <p:sldId id="323" r:id="rId35"/>
    <p:sldId id="281" r:id="rId36"/>
    <p:sldId id="324"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325" r:id="rId53"/>
    <p:sldId id="297" r:id="rId54"/>
    <p:sldId id="298" r:id="rId55"/>
    <p:sldId id="299" r:id="rId56"/>
    <p:sldId id="300" r:id="rId57"/>
    <p:sldId id="301" r:id="rId58"/>
    <p:sldId id="302" r:id="rId59"/>
    <p:sldId id="303" r:id="rId60"/>
    <p:sldId id="304" r:id="rId61"/>
    <p:sldId id="305" r:id="rId62"/>
    <p:sldId id="306" r:id="rId63"/>
    <p:sldId id="307" r:id="rId64"/>
    <p:sldId id="31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A792-B90F-49D7-B373-228A9C505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26C3BB-3645-4204-9C71-C0B5A90AE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D173DE-C478-4695-A8FF-B2771624CBE3}"/>
              </a:ext>
            </a:extLst>
          </p:cNvPr>
          <p:cNvSpPr>
            <a:spLocks noGrp="1"/>
          </p:cNvSpPr>
          <p:nvPr>
            <p:ph type="dt" sz="half" idx="10"/>
          </p:nvPr>
        </p:nvSpPr>
        <p:spPr/>
        <p:txBody>
          <a:bodyPr/>
          <a:lstStyle/>
          <a:p>
            <a:fld id="{93EACFEC-3B03-4532-A11B-C6047E9C722F}" type="datetimeFigureOut">
              <a:rPr lang="en-US" smtClean="0"/>
              <a:t>5/29/2018</a:t>
            </a:fld>
            <a:endParaRPr lang="en-US"/>
          </a:p>
        </p:txBody>
      </p:sp>
      <p:sp>
        <p:nvSpPr>
          <p:cNvPr id="5" name="Footer Placeholder 4">
            <a:extLst>
              <a:ext uri="{FF2B5EF4-FFF2-40B4-BE49-F238E27FC236}">
                <a16:creationId xmlns:a16="http://schemas.microsoft.com/office/drawing/2014/main" id="{3AF9EB64-6356-411D-A9C8-3F02C5795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CC42F-41D4-4602-A5F8-CE05CF5E7DAB}"/>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158875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BA8D-8E2E-447B-8B5E-7EB066EE1C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8141E4-0925-4BAD-BF09-A37A13FD0E8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2079D-966D-4E09-B12C-833577B75A68}"/>
              </a:ext>
            </a:extLst>
          </p:cNvPr>
          <p:cNvSpPr>
            <a:spLocks noGrp="1"/>
          </p:cNvSpPr>
          <p:nvPr>
            <p:ph type="dt" sz="half" idx="10"/>
          </p:nvPr>
        </p:nvSpPr>
        <p:spPr/>
        <p:txBody>
          <a:bodyPr/>
          <a:lstStyle/>
          <a:p>
            <a:fld id="{93EACFEC-3B03-4532-A11B-C6047E9C722F}" type="datetimeFigureOut">
              <a:rPr lang="en-US" smtClean="0"/>
              <a:t>5/29/2018</a:t>
            </a:fld>
            <a:endParaRPr lang="en-US"/>
          </a:p>
        </p:txBody>
      </p:sp>
      <p:sp>
        <p:nvSpPr>
          <p:cNvPr id="5" name="Footer Placeholder 4">
            <a:extLst>
              <a:ext uri="{FF2B5EF4-FFF2-40B4-BE49-F238E27FC236}">
                <a16:creationId xmlns:a16="http://schemas.microsoft.com/office/drawing/2014/main" id="{786AB7D0-FA07-413E-823E-0331C5617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9DE7B-7474-49B2-A6CD-EE7861752F57}"/>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278584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4F7FD7-7FD9-4C67-BA42-BB1F34118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D0614B-1931-4F0C-8EE4-2C1A220C62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B08B2-F85A-421E-9606-1D43C4F1C537}"/>
              </a:ext>
            </a:extLst>
          </p:cNvPr>
          <p:cNvSpPr>
            <a:spLocks noGrp="1"/>
          </p:cNvSpPr>
          <p:nvPr>
            <p:ph type="dt" sz="half" idx="10"/>
          </p:nvPr>
        </p:nvSpPr>
        <p:spPr/>
        <p:txBody>
          <a:bodyPr/>
          <a:lstStyle/>
          <a:p>
            <a:fld id="{93EACFEC-3B03-4532-A11B-C6047E9C722F}" type="datetimeFigureOut">
              <a:rPr lang="en-US" smtClean="0"/>
              <a:t>5/29/2018</a:t>
            </a:fld>
            <a:endParaRPr lang="en-US"/>
          </a:p>
        </p:txBody>
      </p:sp>
      <p:sp>
        <p:nvSpPr>
          <p:cNvPr id="5" name="Footer Placeholder 4">
            <a:extLst>
              <a:ext uri="{FF2B5EF4-FFF2-40B4-BE49-F238E27FC236}">
                <a16:creationId xmlns:a16="http://schemas.microsoft.com/office/drawing/2014/main" id="{CB8AF465-D80E-4099-999E-83982EE6A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0211A-2254-4D30-8F24-8F1EB91F5D32}"/>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414577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536F-0F8A-462B-A7EF-1459023A2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8F8F4-8EDC-4573-BCFE-15722613A1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4A0D8-EE1A-4A6D-9C9E-43E6852028E8}"/>
              </a:ext>
            </a:extLst>
          </p:cNvPr>
          <p:cNvSpPr>
            <a:spLocks noGrp="1"/>
          </p:cNvSpPr>
          <p:nvPr>
            <p:ph type="dt" sz="half" idx="10"/>
          </p:nvPr>
        </p:nvSpPr>
        <p:spPr/>
        <p:txBody>
          <a:bodyPr/>
          <a:lstStyle/>
          <a:p>
            <a:fld id="{93EACFEC-3B03-4532-A11B-C6047E9C722F}" type="datetimeFigureOut">
              <a:rPr lang="en-US" smtClean="0"/>
              <a:t>5/29/2018</a:t>
            </a:fld>
            <a:endParaRPr lang="en-US"/>
          </a:p>
        </p:txBody>
      </p:sp>
      <p:sp>
        <p:nvSpPr>
          <p:cNvPr id="5" name="Footer Placeholder 4">
            <a:extLst>
              <a:ext uri="{FF2B5EF4-FFF2-40B4-BE49-F238E27FC236}">
                <a16:creationId xmlns:a16="http://schemas.microsoft.com/office/drawing/2014/main" id="{79F8282C-A079-4D8D-8E5C-5804203AA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4F486-05A8-4011-BF79-A313F73996CE}"/>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95509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4C9D-F7BC-4598-B17E-BFF88CE13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882E47-4764-487C-A8D5-B93BA7351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CBA49B-78A2-40CF-944B-B815F41C3E5C}"/>
              </a:ext>
            </a:extLst>
          </p:cNvPr>
          <p:cNvSpPr>
            <a:spLocks noGrp="1"/>
          </p:cNvSpPr>
          <p:nvPr>
            <p:ph type="dt" sz="half" idx="10"/>
          </p:nvPr>
        </p:nvSpPr>
        <p:spPr/>
        <p:txBody>
          <a:bodyPr/>
          <a:lstStyle/>
          <a:p>
            <a:fld id="{93EACFEC-3B03-4532-A11B-C6047E9C722F}" type="datetimeFigureOut">
              <a:rPr lang="en-US" smtClean="0"/>
              <a:t>5/29/2018</a:t>
            </a:fld>
            <a:endParaRPr lang="en-US"/>
          </a:p>
        </p:txBody>
      </p:sp>
      <p:sp>
        <p:nvSpPr>
          <p:cNvPr id="5" name="Footer Placeholder 4">
            <a:extLst>
              <a:ext uri="{FF2B5EF4-FFF2-40B4-BE49-F238E27FC236}">
                <a16:creationId xmlns:a16="http://schemas.microsoft.com/office/drawing/2014/main" id="{2A15FFA4-C39B-4151-9AA9-CB009128C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3A97E-53CC-42E4-ADB0-320800F18E4A}"/>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78710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B8E5-3369-4C05-AA7E-2A0F698E9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9C98B5-69E4-42F2-8704-01F9AE6021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0ED82D-57DF-4EAE-995C-E384A874CB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F65AD-1417-4E7B-9C96-BC439BB9DF38}"/>
              </a:ext>
            </a:extLst>
          </p:cNvPr>
          <p:cNvSpPr>
            <a:spLocks noGrp="1"/>
          </p:cNvSpPr>
          <p:nvPr>
            <p:ph type="dt" sz="half" idx="10"/>
          </p:nvPr>
        </p:nvSpPr>
        <p:spPr/>
        <p:txBody>
          <a:bodyPr/>
          <a:lstStyle/>
          <a:p>
            <a:fld id="{93EACFEC-3B03-4532-A11B-C6047E9C722F}" type="datetimeFigureOut">
              <a:rPr lang="en-US" smtClean="0"/>
              <a:t>5/29/2018</a:t>
            </a:fld>
            <a:endParaRPr lang="en-US"/>
          </a:p>
        </p:txBody>
      </p:sp>
      <p:sp>
        <p:nvSpPr>
          <p:cNvPr id="6" name="Footer Placeholder 5">
            <a:extLst>
              <a:ext uri="{FF2B5EF4-FFF2-40B4-BE49-F238E27FC236}">
                <a16:creationId xmlns:a16="http://schemas.microsoft.com/office/drawing/2014/main" id="{D7D6F7A8-470D-4831-9F3C-139318EE1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39505-DA19-4541-930C-529F640C984F}"/>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402909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B1C9-A81C-4DD1-BE5F-544528A9A4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8F345F-01FB-4119-867E-0BC382F76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39FF87-18E1-4FCC-B4E4-0D86E193B9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76CA9A-C0A3-4B0F-A8E6-BB24C0C35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ED8147-A217-4A85-A06C-487A1FFE4C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E2BADF-39DE-4340-A997-E18832B08EBF}"/>
              </a:ext>
            </a:extLst>
          </p:cNvPr>
          <p:cNvSpPr>
            <a:spLocks noGrp="1"/>
          </p:cNvSpPr>
          <p:nvPr>
            <p:ph type="dt" sz="half" idx="10"/>
          </p:nvPr>
        </p:nvSpPr>
        <p:spPr/>
        <p:txBody>
          <a:bodyPr/>
          <a:lstStyle/>
          <a:p>
            <a:fld id="{93EACFEC-3B03-4532-A11B-C6047E9C722F}" type="datetimeFigureOut">
              <a:rPr lang="en-US" smtClean="0"/>
              <a:t>5/29/2018</a:t>
            </a:fld>
            <a:endParaRPr lang="en-US"/>
          </a:p>
        </p:txBody>
      </p:sp>
      <p:sp>
        <p:nvSpPr>
          <p:cNvPr id="8" name="Footer Placeholder 7">
            <a:extLst>
              <a:ext uri="{FF2B5EF4-FFF2-40B4-BE49-F238E27FC236}">
                <a16:creationId xmlns:a16="http://schemas.microsoft.com/office/drawing/2014/main" id="{9998BD41-5496-4AF9-AD86-69CF9E7778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8F9728-A6D9-4774-9006-262FD366E0AE}"/>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371774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6C08-8F15-46F0-8A29-5C7A3AACB7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E8A86E-F36D-4D6D-8E16-8A973B576E0B}"/>
              </a:ext>
            </a:extLst>
          </p:cNvPr>
          <p:cNvSpPr>
            <a:spLocks noGrp="1"/>
          </p:cNvSpPr>
          <p:nvPr>
            <p:ph type="dt" sz="half" idx="10"/>
          </p:nvPr>
        </p:nvSpPr>
        <p:spPr/>
        <p:txBody>
          <a:bodyPr/>
          <a:lstStyle/>
          <a:p>
            <a:fld id="{93EACFEC-3B03-4532-A11B-C6047E9C722F}" type="datetimeFigureOut">
              <a:rPr lang="en-US" smtClean="0"/>
              <a:t>5/29/2018</a:t>
            </a:fld>
            <a:endParaRPr lang="en-US"/>
          </a:p>
        </p:txBody>
      </p:sp>
      <p:sp>
        <p:nvSpPr>
          <p:cNvPr id="4" name="Footer Placeholder 3">
            <a:extLst>
              <a:ext uri="{FF2B5EF4-FFF2-40B4-BE49-F238E27FC236}">
                <a16:creationId xmlns:a16="http://schemas.microsoft.com/office/drawing/2014/main" id="{C9FFB88B-46E5-4B5A-8DD7-234C9D0C49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3A8044-EB69-4D18-8770-0082AEFCD7F5}"/>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318922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FE3AC-3446-41B2-9462-086685760576}"/>
              </a:ext>
            </a:extLst>
          </p:cNvPr>
          <p:cNvSpPr>
            <a:spLocks noGrp="1"/>
          </p:cNvSpPr>
          <p:nvPr>
            <p:ph type="dt" sz="half" idx="10"/>
          </p:nvPr>
        </p:nvSpPr>
        <p:spPr/>
        <p:txBody>
          <a:bodyPr/>
          <a:lstStyle/>
          <a:p>
            <a:fld id="{93EACFEC-3B03-4532-A11B-C6047E9C722F}" type="datetimeFigureOut">
              <a:rPr lang="en-US" smtClean="0"/>
              <a:t>5/29/2018</a:t>
            </a:fld>
            <a:endParaRPr lang="en-US"/>
          </a:p>
        </p:txBody>
      </p:sp>
      <p:sp>
        <p:nvSpPr>
          <p:cNvPr id="3" name="Footer Placeholder 2">
            <a:extLst>
              <a:ext uri="{FF2B5EF4-FFF2-40B4-BE49-F238E27FC236}">
                <a16:creationId xmlns:a16="http://schemas.microsoft.com/office/drawing/2014/main" id="{81761596-2CA4-4EBD-9135-D7DBC4BA3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56B00A-5712-4239-A5A2-0EE44121BCA3}"/>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353136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F544-224E-43A7-89AD-BF9910081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302B97-2276-4570-B08B-0BB30E490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9C6646-8B6D-47CA-9140-4A27BBF6A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4FEFD0-0033-4C97-8648-F6367CD03EC9}"/>
              </a:ext>
            </a:extLst>
          </p:cNvPr>
          <p:cNvSpPr>
            <a:spLocks noGrp="1"/>
          </p:cNvSpPr>
          <p:nvPr>
            <p:ph type="dt" sz="half" idx="10"/>
          </p:nvPr>
        </p:nvSpPr>
        <p:spPr/>
        <p:txBody>
          <a:bodyPr/>
          <a:lstStyle/>
          <a:p>
            <a:fld id="{93EACFEC-3B03-4532-A11B-C6047E9C722F}" type="datetimeFigureOut">
              <a:rPr lang="en-US" smtClean="0"/>
              <a:t>5/29/2018</a:t>
            </a:fld>
            <a:endParaRPr lang="en-US"/>
          </a:p>
        </p:txBody>
      </p:sp>
      <p:sp>
        <p:nvSpPr>
          <p:cNvPr id="6" name="Footer Placeholder 5">
            <a:extLst>
              <a:ext uri="{FF2B5EF4-FFF2-40B4-BE49-F238E27FC236}">
                <a16:creationId xmlns:a16="http://schemas.microsoft.com/office/drawing/2014/main" id="{842B3E23-6B10-48FA-9AC0-B5580517A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2F899-E4F8-4A07-9C0F-144C6D9AAE33}"/>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246736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ECAE-4ECC-415A-B65C-47B44E61D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B9D814-D7E5-4BDB-8983-C75EA88A5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38EBC-A224-43EE-BA9E-A9F4DBEAA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8D0EFD-2D77-4C16-A54D-F118EA5146E0}"/>
              </a:ext>
            </a:extLst>
          </p:cNvPr>
          <p:cNvSpPr>
            <a:spLocks noGrp="1"/>
          </p:cNvSpPr>
          <p:nvPr>
            <p:ph type="dt" sz="half" idx="10"/>
          </p:nvPr>
        </p:nvSpPr>
        <p:spPr/>
        <p:txBody>
          <a:bodyPr/>
          <a:lstStyle/>
          <a:p>
            <a:fld id="{93EACFEC-3B03-4532-A11B-C6047E9C722F}" type="datetimeFigureOut">
              <a:rPr lang="en-US" smtClean="0"/>
              <a:t>5/29/2018</a:t>
            </a:fld>
            <a:endParaRPr lang="en-US"/>
          </a:p>
        </p:txBody>
      </p:sp>
      <p:sp>
        <p:nvSpPr>
          <p:cNvPr id="6" name="Footer Placeholder 5">
            <a:extLst>
              <a:ext uri="{FF2B5EF4-FFF2-40B4-BE49-F238E27FC236}">
                <a16:creationId xmlns:a16="http://schemas.microsoft.com/office/drawing/2014/main" id="{3ADD46BC-9B46-49B2-BD9E-9E09FDE75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4D92E-AC4F-446A-8FBB-1B9B9A75DF78}"/>
              </a:ext>
            </a:extLst>
          </p:cNvPr>
          <p:cNvSpPr>
            <a:spLocks noGrp="1"/>
          </p:cNvSpPr>
          <p:nvPr>
            <p:ph type="sldNum" sz="quarter" idx="12"/>
          </p:nvPr>
        </p:nvSpPr>
        <p:spPr/>
        <p:txBody>
          <a:bodyPr/>
          <a:lstStyle/>
          <a:p>
            <a:fld id="{48C7FF23-F695-4FC5-A91E-34533ED61615}" type="slidenum">
              <a:rPr lang="en-US" smtClean="0"/>
              <a:t>‹#›</a:t>
            </a:fld>
            <a:endParaRPr lang="en-US"/>
          </a:p>
        </p:txBody>
      </p:sp>
    </p:spTree>
    <p:extLst>
      <p:ext uri="{BB962C8B-B14F-4D97-AF65-F5344CB8AC3E}">
        <p14:creationId xmlns:p14="http://schemas.microsoft.com/office/powerpoint/2010/main" val="193461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48D22-B26E-4F73-8372-1B19CA936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310E0F-9C02-4CD8-A8A4-10B54F3046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9B5F4-53B0-4704-A721-674FFCFC5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ACFEC-3B03-4532-A11B-C6047E9C722F}" type="datetimeFigureOut">
              <a:rPr lang="en-US" smtClean="0"/>
              <a:t>5/29/2018</a:t>
            </a:fld>
            <a:endParaRPr lang="en-US"/>
          </a:p>
        </p:txBody>
      </p:sp>
      <p:sp>
        <p:nvSpPr>
          <p:cNvPr id="5" name="Footer Placeholder 4">
            <a:extLst>
              <a:ext uri="{FF2B5EF4-FFF2-40B4-BE49-F238E27FC236}">
                <a16:creationId xmlns:a16="http://schemas.microsoft.com/office/drawing/2014/main" id="{B70E2314-8BF5-4299-8887-EA198D80F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66B346-DEF7-41CA-8530-609DDE651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7FF23-F695-4FC5-A91E-34533ED61615}" type="slidenum">
              <a:rPr lang="en-US" smtClean="0"/>
              <a:t>‹#›</a:t>
            </a:fld>
            <a:endParaRPr lang="en-US"/>
          </a:p>
        </p:txBody>
      </p:sp>
    </p:spTree>
    <p:extLst>
      <p:ext uri="{BB962C8B-B14F-4D97-AF65-F5344CB8AC3E}">
        <p14:creationId xmlns:p14="http://schemas.microsoft.com/office/powerpoint/2010/main" val="348547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2.png"/><Relationship Id="rId5" Type="http://schemas.openxmlformats.org/officeDocument/2006/relationships/image" Target="../media/image3.gif"/><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reenfoot.org/downloa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audio" Target="../media/media1.wav"/><Relationship Id="rId7" Type="http://schemas.openxmlformats.org/officeDocument/2006/relationships/image" Target="../media/image2.png"/><Relationship Id="rId2" Type="http://schemas.microsoft.com/office/2007/relationships/media" Target="../media/media1.wav"/><Relationship Id="rId1" Type="http://schemas.openxmlformats.org/officeDocument/2006/relationships/tags" Target="../tags/tag4.xml"/><Relationship Id="rId6" Type="http://schemas.openxmlformats.org/officeDocument/2006/relationships/image" Target="../media/image16.png"/><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2.png"/><Relationship Id="rId5" Type="http://schemas.openxmlformats.org/officeDocument/2006/relationships/image" Target="../media/image3.gif"/><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5F74-F2B3-4C83-8A35-32D0ED5A87E5}"/>
              </a:ext>
            </a:extLst>
          </p:cNvPr>
          <p:cNvSpPr>
            <a:spLocks noGrp="1"/>
          </p:cNvSpPr>
          <p:nvPr>
            <p:ph type="ctrTitle"/>
          </p:nvPr>
        </p:nvSpPr>
        <p:spPr/>
        <p:txBody>
          <a:bodyPr/>
          <a:lstStyle/>
          <a:p>
            <a:r>
              <a:rPr lang="en-US" dirty="0">
                <a:solidFill>
                  <a:schemeClr val="bg2">
                    <a:lumMod val="25000"/>
                  </a:schemeClr>
                </a:solidFill>
              </a:rPr>
              <a:t>Your Zombie and You</a:t>
            </a:r>
          </a:p>
        </p:txBody>
      </p:sp>
      <p:sp>
        <p:nvSpPr>
          <p:cNvPr id="3" name="Subtitle 2">
            <a:extLst>
              <a:ext uri="{FF2B5EF4-FFF2-40B4-BE49-F238E27FC236}">
                <a16:creationId xmlns:a16="http://schemas.microsoft.com/office/drawing/2014/main" id="{6102184D-E1C4-49C9-A423-F8B79EAEF6A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25385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Well, for a Zombie, Karl </a:t>
            </a:r>
            <a:r>
              <a:rPr lang="en-US" sz="1800" i="1" dirty="0"/>
              <a:t>is</a:t>
            </a:r>
            <a:r>
              <a:rPr lang="en-US" sz="1800" dirty="0"/>
              <a:t> really smart.</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24531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But you really can't expect much from someone whose brain is hanging out of his skull. </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3495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Zombies just don't have much going on upstairs. </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173568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The simplest obstacle is insurmountable when you are a zombie.</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40795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The simplest obstacle is insurmountable when you are a zombie.</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pic>
        <p:nvPicPr>
          <p:cNvPr id="2" name="ZombieLongGroan">
            <a:hlinkClick r:id="" action="ppaction://media"/>
            <a:extLst>
              <a:ext uri="{FF2B5EF4-FFF2-40B4-BE49-F238E27FC236}">
                <a16:creationId xmlns:a16="http://schemas.microsoft.com/office/drawing/2014/main" id="{354C82ED-16C6-44CD-BF83-130B07A76A8B}"/>
              </a:ext>
            </a:extLst>
          </p:cNvPr>
          <p:cNvPicPr>
            <a:picLocks noChangeAspect="1"/>
          </p:cNvPicPr>
          <p:nvPr>
            <a:audioFile r:link="rId2"/>
            <p:custDataLst>
              <p:tags r:id="rId3"/>
            </p:custDataLst>
            <p:extLst>
              <p:ext uri="{DAA4B4D4-6D71-4841-9C94-3DE7FCFB9230}">
                <p14:media xmlns:p14="http://schemas.microsoft.com/office/powerpoint/2010/main" r:embed="rId1"/>
              </p:ext>
            </p:extLst>
          </p:nvPr>
        </p:nvPicPr>
        <p:blipFill>
          <a:blip r:embed="rId6"/>
          <a:stretch>
            <a:fillRect/>
          </a:stretch>
        </p:blipFill>
        <p:spPr>
          <a:xfrm>
            <a:off x="8794750" y="3027362"/>
            <a:ext cx="487363" cy="487363"/>
          </a:xfrm>
          <a:prstGeom prst="rect">
            <a:avLst/>
          </a:prstGeom>
        </p:spPr>
      </p:pic>
    </p:spTree>
    <p:extLst>
      <p:ext uri="{BB962C8B-B14F-4D97-AF65-F5344CB8AC3E}">
        <p14:creationId xmlns:p14="http://schemas.microsoft.com/office/powerpoint/2010/main" val="1093594634"/>
      </p:ext>
    </p:extLst>
  </p:cSld>
  <p:clrMapOvr>
    <a:masterClrMapping/>
  </p:clrMapOvr>
  <mc:AlternateContent xmlns:mc="http://schemas.openxmlformats.org/markup-compatibility/2006" xmlns:p14="http://schemas.microsoft.com/office/powerpoint/2010/main">
    <mc:Choice Requires="p14">
      <p:transition spd="slow" p14:dur="2000" advTm="3470"/>
    </mc:Choice>
    <mc:Fallback xmlns="">
      <p:transition spd="slow" advTm="3470"/>
    </mc:Fallback>
  </mc:AlternateContent>
  <p:timing>
    <p:tnLst>
      <p:par>
        <p:cTn id="1" dur="indefinite" restart="never" nodeType="tmRoot">
          <p:childTnLst>
            <p:audio isNarration="1">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F11500-AC47-45F2-9652-B313EB7E1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57786"/>
          </a:xfrm>
        </p:spPr>
        <p:txBody>
          <a:bodyPr anchor="ctr">
            <a:normAutofit/>
          </a:bodyPr>
          <a:lstStyle/>
          <a:p>
            <a:pPr marL="0" indent="0" algn="ctr">
              <a:buNone/>
            </a:pPr>
            <a:r>
              <a:rPr lang="en-US" dirty="0"/>
              <a:t>Poor Karl</a:t>
            </a:r>
            <a:endParaRPr lang="en-US" sz="1800" dirty="0"/>
          </a:p>
        </p:txBody>
      </p:sp>
    </p:spTree>
    <p:extLst>
      <p:ext uri="{BB962C8B-B14F-4D97-AF65-F5344CB8AC3E}">
        <p14:creationId xmlns:p14="http://schemas.microsoft.com/office/powerpoint/2010/main" val="665481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2E8B4-C66B-4609-B3C7-D8A3046046D4}"/>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Karl has one advantage that most zombies don't.</a:t>
            </a:r>
          </a:p>
        </p:txBody>
      </p:sp>
    </p:spTree>
    <p:extLst>
      <p:ext uri="{BB962C8B-B14F-4D97-AF65-F5344CB8AC3E}">
        <p14:creationId xmlns:p14="http://schemas.microsoft.com/office/powerpoint/2010/main" val="197113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2E8B4-C66B-4609-B3C7-D8A3046046D4}"/>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Karl has you. </a:t>
            </a:r>
          </a:p>
          <a:p>
            <a:pPr marL="0" indent="0">
              <a:buNone/>
            </a:pPr>
            <a:r>
              <a:rPr lang="en-US" sz="2400" dirty="0"/>
              <a:t>You can use your superior, delicious human brain to help Karl navigate the dangers of </a:t>
            </a:r>
            <a:r>
              <a:rPr lang="en-US" sz="2400" dirty="0" err="1"/>
              <a:t>ZombieLand</a:t>
            </a:r>
            <a:r>
              <a:rPr lang="en-US" sz="2400" dirty="0"/>
              <a:t>. </a:t>
            </a:r>
          </a:p>
          <a:p>
            <a:pPr marL="0" indent="0">
              <a:buNone/>
            </a:pPr>
            <a:r>
              <a:rPr lang="en-US" sz="2400" dirty="0"/>
              <a:t>And maybe you will both survive.</a:t>
            </a:r>
          </a:p>
        </p:txBody>
      </p:sp>
    </p:spTree>
    <p:extLst>
      <p:ext uri="{BB962C8B-B14F-4D97-AF65-F5344CB8AC3E}">
        <p14:creationId xmlns:p14="http://schemas.microsoft.com/office/powerpoint/2010/main" val="243143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Getting Started</a:t>
            </a:r>
          </a:p>
        </p:txBody>
      </p:sp>
      <p:sp>
        <p:nvSpPr>
          <p:cNvPr id="3" name="Text Placeholder 2">
            <a:extLst>
              <a:ext uri="{FF2B5EF4-FFF2-40B4-BE49-F238E27FC236}">
                <a16:creationId xmlns:a16="http://schemas.microsoft.com/office/drawing/2014/main" id="{428573C0-D8B6-4662-9935-2964AA04E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7265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2C261-1062-4091-87EF-4F753EAFC213}"/>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You may be surprised to learn that </a:t>
            </a:r>
            <a:r>
              <a:rPr lang="en-US" sz="2400" dirty="0" err="1"/>
              <a:t>ZombieLand</a:t>
            </a:r>
            <a:r>
              <a:rPr lang="en-US" sz="2400" dirty="0"/>
              <a:t> isn't a real place. </a:t>
            </a:r>
          </a:p>
          <a:p>
            <a:pPr marL="0" indent="0">
              <a:buNone/>
            </a:pPr>
            <a:r>
              <a:rPr lang="en-US" sz="2400" dirty="0"/>
              <a:t>It exists inside of a program called </a:t>
            </a:r>
            <a:r>
              <a:rPr lang="en-US" sz="2400" dirty="0" err="1"/>
              <a:t>Greenfoot</a:t>
            </a:r>
            <a:r>
              <a:rPr lang="en-US" sz="2400" dirty="0"/>
              <a:t>.</a:t>
            </a:r>
          </a:p>
          <a:p>
            <a:pPr marL="0" indent="0">
              <a:buNone/>
            </a:pPr>
            <a:r>
              <a:rPr lang="en-US" sz="2400" dirty="0"/>
              <a:t>In order to solve </a:t>
            </a:r>
            <a:r>
              <a:rPr lang="en-US" sz="2400" dirty="0" err="1"/>
              <a:t>ZombieLand</a:t>
            </a:r>
            <a:r>
              <a:rPr lang="en-US" sz="2400" dirty="0"/>
              <a:t> scenarios, you will need to run </a:t>
            </a:r>
            <a:r>
              <a:rPr lang="en-US" sz="2400" dirty="0" err="1"/>
              <a:t>Greenfoot</a:t>
            </a:r>
            <a:r>
              <a:rPr lang="en-US" sz="2400" dirty="0"/>
              <a:t>.  </a:t>
            </a:r>
          </a:p>
          <a:p>
            <a:pPr marL="0" indent="0">
              <a:buNone/>
            </a:pPr>
            <a:r>
              <a:rPr lang="en-US" sz="2400" dirty="0"/>
              <a:t>If you want to run </a:t>
            </a:r>
            <a:r>
              <a:rPr lang="en-US" sz="2400" dirty="0" err="1"/>
              <a:t>Greenfoot</a:t>
            </a:r>
            <a:r>
              <a:rPr lang="en-US" sz="2400" dirty="0"/>
              <a:t> at home, you will need to download it.</a:t>
            </a:r>
          </a:p>
          <a:p>
            <a:pPr marL="0" indent="0">
              <a:buNone/>
            </a:pPr>
            <a:endParaRPr lang="en-US" sz="2400" dirty="0"/>
          </a:p>
          <a:p>
            <a:pPr marL="0" indent="0">
              <a:buNone/>
            </a:pPr>
            <a:endParaRPr lang="en-US" sz="2400" dirty="0"/>
          </a:p>
          <a:p>
            <a:pPr marL="0" indent="0">
              <a:buNone/>
            </a:pPr>
            <a:r>
              <a:rPr lang="en-US" sz="2400" dirty="0"/>
              <a:t>You can download </a:t>
            </a:r>
            <a:r>
              <a:rPr lang="en-US" sz="2400" dirty="0" err="1"/>
              <a:t>Greenfoot</a:t>
            </a:r>
            <a:r>
              <a:rPr lang="en-US" sz="2400" dirty="0"/>
              <a:t> </a:t>
            </a:r>
            <a:r>
              <a:rPr lang="en-US" sz="2400" dirty="0" smtClean="0"/>
              <a:t>here:</a:t>
            </a:r>
          </a:p>
          <a:p>
            <a:pPr marL="0" indent="0">
              <a:buNone/>
            </a:pPr>
            <a:r>
              <a:rPr lang="en-US" sz="2400" dirty="0">
                <a:solidFill>
                  <a:schemeClr val="bg2">
                    <a:lumMod val="50000"/>
                  </a:schemeClr>
                </a:solidFill>
              </a:rPr>
              <a:t>https://www.greenfoot.org/download</a:t>
            </a:r>
            <a:endParaRPr lang="en-US" sz="2400" dirty="0">
              <a:solidFill>
                <a:schemeClr val="bg2">
                  <a:lumMod val="50000"/>
                </a:schemeClr>
              </a:solidFill>
            </a:endParaRPr>
          </a:p>
        </p:txBody>
      </p:sp>
      <p:pic>
        <p:nvPicPr>
          <p:cNvPr id="1026" name="Picture 2" descr="greenfoot-icon-256-shadow.png">
            <a:hlinkClick r:id="rId2"/>
            <a:extLst>
              <a:ext uri="{FF2B5EF4-FFF2-40B4-BE49-F238E27FC236}">
                <a16:creationId xmlns:a16="http://schemas.microsoft.com/office/drawing/2014/main" id="{8E0D2BC3-C0D1-4A1B-8F8C-8308ED78A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5" y="373856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27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p:txBody>
          <a:bodyPr>
            <a:normAutofit/>
          </a:bodyPr>
          <a:lstStyle/>
          <a:p>
            <a:pPr algn="ctr"/>
            <a:r>
              <a:rPr lang="en-US" dirty="0">
                <a:latin typeface="+mn-lt"/>
              </a:rPr>
              <a:t>Meet Karl</a:t>
            </a:r>
          </a:p>
        </p:txBody>
      </p:sp>
      <p:sp>
        <p:nvSpPr>
          <p:cNvPr id="6" name="Text Placeholder 5">
            <a:extLst>
              <a:ext uri="{FF2B5EF4-FFF2-40B4-BE49-F238E27FC236}">
                <a16:creationId xmlns:a16="http://schemas.microsoft.com/office/drawing/2014/main" id="{F4B5A59E-8DC8-4740-AF59-327FCD3A456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241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2E8B4-C66B-4609-B3C7-D8A3046046D4}"/>
              </a:ext>
            </a:extLst>
          </p:cNvPr>
          <p:cNvSpPr>
            <a:spLocks noGrp="1"/>
          </p:cNvSpPr>
          <p:nvPr>
            <p:ph idx="1"/>
          </p:nvPr>
        </p:nvSpPr>
        <p:spPr>
          <a:xfrm>
            <a:off x="838200" y="365125"/>
            <a:ext cx="10515600" cy="5811838"/>
          </a:xfrm>
        </p:spPr>
        <p:txBody>
          <a:bodyPr anchor="ctr"/>
          <a:lstStyle/>
          <a:p>
            <a:pPr marL="0" indent="0">
              <a:buNone/>
            </a:pPr>
            <a:r>
              <a:rPr lang="en-US" dirty="0"/>
              <a:t>Find the </a:t>
            </a:r>
            <a:r>
              <a:rPr lang="en-US" dirty="0" err="1"/>
              <a:t>Greenfoot</a:t>
            </a:r>
            <a:r>
              <a:rPr lang="en-US" dirty="0"/>
              <a:t> icon on your computer.</a:t>
            </a:r>
          </a:p>
          <a:p>
            <a:pPr marL="0" indent="0">
              <a:buNone/>
            </a:pPr>
            <a:endParaRPr lang="en-US" dirty="0"/>
          </a:p>
          <a:p>
            <a:pPr marL="0" indent="0">
              <a:buNone/>
            </a:pPr>
            <a:endParaRPr lang="en-US" dirty="0"/>
          </a:p>
          <a:p>
            <a:pPr marL="0" indent="0">
              <a:buNone/>
            </a:pPr>
            <a:r>
              <a:rPr lang="en-US" dirty="0"/>
              <a:t>Start </a:t>
            </a:r>
            <a:r>
              <a:rPr lang="en-US" dirty="0" err="1"/>
              <a:t>Greenfoot</a:t>
            </a:r>
            <a:r>
              <a:rPr lang="en-US" dirty="0"/>
              <a:t>.</a:t>
            </a:r>
          </a:p>
        </p:txBody>
      </p:sp>
      <p:pic>
        <p:nvPicPr>
          <p:cNvPr id="6" name="Picture 5">
            <a:extLst>
              <a:ext uri="{FF2B5EF4-FFF2-40B4-BE49-F238E27FC236}">
                <a16:creationId xmlns:a16="http://schemas.microsoft.com/office/drawing/2014/main" id="{2BB00432-C39A-4F26-8B5E-64C0D1733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825" y="3067869"/>
            <a:ext cx="406349" cy="406349"/>
          </a:xfrm>
          <a:prstGeom prst="rect">
            <a:avLst/>
          </a:prstGeom>
          <a:effectLst>
            <a:outerShdw blurRad="355600" sx="200000" sy="200000" algn="ctr" rotWithShape="0">
              <a:schemeClr val="accent1">
                <a:lumMod val="20000"/>
                <a:lumOff val="80000"/>
                <a:alpha val="36000"/>
              </a:schemeClr>
            </a:outerShdw>
          </a:effectLst>
        </p:spPr>
      </p:pic>
    </p:spTree>
    <p:extLst>
      <p:ext uri="{BB962C8B-B14F-4D97-AF65-F5344CB8AC3E}">
        <p14:creationId xmlns:p14="http://schemas.microsoft.com/office/powerpoint/2010/main" val="36766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ormAutofit/>
          </a:bodyPr>
          <a:lstStyle/>
          <a:p>
            <a:pPr marL="0" indent="0">
              <a:buNone/>
            </a:pPr>
            <a:r>
              <a:rPr lang="en-US" sz="2400" dirty="0"/>
              <a:t>When </a:t>
            </a:r>
            <a:r>
              <a:rPr lang="en-US" sz="2400" dirty="0" err="1"/>
              <a:t>Greenfoot</a:t>
            </a:r>
            <a:r>
              <a:rPr lang="en-US" sz="2400" dirty="0"/>
              <a:t> starts, it will either load the last scenario that was open when it was last closed or, if this is the first time you've run </a:t>
            </a:r>
            <a:r>
              <a:rPr lang="en-US" sz="2400" dirty="0" err="1"/>
              <a:t>Greenfoot</a:t>
            </a:r>
            <a:r>
              <a:rPr lang="en-US" sz="2400" dirty="0"/>
              <a:t>, it will start with an empty window:</a:t>
            </a:r>
          </a:p>
        </p:txBody>
      </p:sp>
      <p:pic>
        <p:nvPicPr>
          <p:cNvPr id="7" name="Picture 6">
            <a:extLst>
              <a:ext uri="{FF2B5EF4-FFF2-40B4-BE49-F238E27FC236}">
                <a16:creationId xmlns:a16="http://schemas.microsoft.com/office/drawing/2014/main" id="{565ECE81-2478-4D54-BAD8-1E630677C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62" y="1742123"/>
            <a:ext cx="6273676" cy="4434840"/>
          </a:xfrm>
          <a:prstGeom prst="rect">
            <a:avLst/>
          </a:prstGeom>
        </p:spPr>
      </p:pic>
    </p:spTree>
    <p:extLst>
      <p:ext uri="{BB962C8B-B14F-4D97-AF65-F5344CB8AC3E}">
        <p14:creationId xmlns:p14="http://schemas.microsoft.com/office/powerpoint/2010/main" val="709727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ormAutofit/>
          </a:bodyPr>
          <a:lstStyle/>
          <a:p>
            <a:pPr marL="0" indent="0">
              <a:buNone/>
            </a:pPr>
            <a:r>
              <a:rPr lang="en-US" sz="2400" dirty="0"/>
              <a:t>At the top of the window is the </a:t>
            </a:r>
            <a:r>
              <a:rPr lang="en-US" sz="2400" dirty="0" err="1"/>
              <a:t>Greenfoot</a:t>
            </a:r>
            <a:r>
              <a:rPr lang="en-US" sz="2400" dirty="0"/>
              <a:t> menu. The submenus of the </a:t>
            </a:r>
            <a:r>
              <a:rPr lang="en-US" sz="2400" dirty="0" err="1"/>
              <a:t>Greenfoot</a:t>
            </a:r>
            <a:r>
              <a:rPr lang="en-US" sz="2400" dirty="0"/>
              <a:t> menu </a:t>
            </a:r>
            <a:r>
              <a:rPr lang="en-US" sz="2400" dirty="0" smtClean="0"/>
              <a:t>contain </a:t>
            </a:r>
            <a:r>
              <a:rPr lang="en-US" sz="2400" dirty="0"/>
              <a:t>options for loading and saving scenarios, accessing Help, etc. </a:t>
            </a:r>
          </a:p>
        </p:txBody>
      </p:sp>
      <p:pic>
        <p:nvPicPr>
          <p:cNvPr id="7" name="Picture 6">
            <a:extLst>
              <a:ext uri="{FF2B5EF4-FFF2-40B4-BE49-F238E27FC236}">
                <a16:creationId xmlns:a16="http://schemas.microsoft.com/office/drawing/2014/main" id="{565ECE81-2478-4D54-BAD8-1E630677C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62" y="1742123"/>
            <a:ext cx="6273676" cy="4434840"/>
          </a:xfrm>
          <a:prstGeom prst="rect">
            <a:avLst/>
          </a:prstGeom>
        </p:spPr>
      </p:pic>
    </p:spTree>
    <p:extLst>
      <p:ext uri="{BB962C8B-B14F-4D97-AF65-F5344CB8AC3E}">
        <p14:creationId xmlns:p14="http://schemas.microsoft.com/office/powerpoint/2010/main" val="63630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ormAutofit/>
          </a:bodyPr>
          <a:lstStyle/>
          <a:p>
            <a:pPr marL="0" indent="0">
              <a:buNone/>
            </a:pPr>
            <a:r>
              <a:rPr lang="en-US" sz="2400" dirty="0"/>
              <a:t>One important option in the menus allows you to set up </a:t>
            </a:r>
            <a:r>
              <a:rPr lang="en-US" sz="2400" dirty="0" err="1"/>
              <a:t>Greenfoot</a:t>
            </a:r>
            <a:r>
              <a:rPr lang="en-US" sz="2400" dirty="0"/>
              <a:t> to your liking. Let's set a few of the preferences now. Open the </a:t>
            </a:r>
            <a:r>
              <a:rPr lang="en-US" sz="1800" dirty="0">
                <a:latin typeface="OCRA" panose="02000509000000000000" pitchFamily="49" charset="0"/>
              </a:rPr>
              <a:t>Edit</a:t>
            </a:r>
            <a:r>
              <a:rPr lang="en-US" sz="2400" dirty="0"/>
              <a:t> menu and select </a:t>
            </a:r>
            <a:r>
              <a:rPr lang="en-US" sz="1800" dirty="0">
                <a:latin typeface="OCRA" panose="02000509000000000000" pitchFamily="49" charset="0"/>
              </a:rPr>
              <a:t>Preferences...</a:t>
            </a:r>
            <a:r>
              <a:rPr lang="en-US" sz="2400" dirty="0"/>
              <a:t> to open the preferences window.</a:t>
            </a:r>
          </a:p>
        </p:txBody>
      </p:sp>
      <p:pic>
        <p:nvPicPr>
          <p:cNvPr id="9" name="Picture 8">
            <a:extLst>
              <a:ext uri="{FF2B5EF4-FFF2-40B4-BE49-F238E27FC236}">
                <a16:creationId xmlns:a16="http://schemas.microsoft.com/office/drawing/2014/main" id="{C41F50B4-151A-4978-8C2D-E249D4FB0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62" y="1742123"/>
            <a:ext cx="6273676" cy="4434839"/>
          </a:xfrm>
          <a:prstGeom prst="rect">
            <a:avLst/>
          </a:prstGeom>
        </p:spPr>
      </p:pic>
    </p:spTree>
    <p:extLst>
      <p:ext uri="{BB962C8B-B14F-4D97-AF65-F5344CB8AC3E}">
        <p14:creationId xmlns:p14="http://schemas.microsoft.com/office/powerpoint/2010/main" val="265819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5191125" cy="5811838"/>
          </a:xfrm>
        </p:spPr>
        <p:txBody>
          <a:bodyPr anchor="ctr">
            <a:normAutofit/>
          </a:bodyPr>
          <a:lstStyle/>
          <a:p>
            <a:pPr marL="0" indent="0">
              <a:buNone/>
            </a:pPr>
            <a:r>
              <a:rPr lang="en-US" sz="2400" dirty="0"/>
              <a:t>Change the preferences to look like those in this example. </a:t>
            </a:r>
          </a:p>
          <a:p>
            <a:pPr marL="0" indent="0">
              <a:buNone/>
            </a:pPr>
            <a:r>
              <a:rPr lang="en-US" sz="2400" dirty="0"/>
              <a:t>You can choose whatever font size you prefer, 14 seems to be nice.</a:t>
            </a:r>
          </a:p>
          <a:p>
            <a:pPr marL="0" indent="0">
              <a:buNone/>
            </a:pPr>
            <a:r>
              <a:rPr lang="en-US" sz="2400" dirty="0"/>
              <a:t>Make sure that </a:t>
            </a:r>
            <a:r>
              <a:rPr lang="en-US" sz="1800" dirty="0">
                <a:latin typeface="OCRA" panose="02000509000000000000" pitchFamily="49" charset="0"/>
              </a:rPr>
              <a:t>Use Syntax highlighting</a:t>
            </a:r>
            <a:r>
              <a:rPr lang="en-US" sz="2400" dirty="0"/>
              <a:t>, </a:t>
            </a:r>
            <a:r>
              <a:rPr lang="en-US" sz="2400" dirty="0" smtClean="0"/>
              <a:t> </a:t>
            </a:r>
            <a:r>
              <a:rPr lang="en-US" sz="1800" dirty="0" smtClean="0">
                <a:latin typeface="OCRA" panose="02000509000000000000" pitchFamily="49" charset="0"/>
              </a:rPr>
              <a:t>Display </a:t>
            </a:r>
            <a:r>
              <a:rPr lang="en-US" sz="1800" dirty="0">
                <a:latin typeface="OCRA" panose="02000509000000000000" pitchFamily="49" charset="0"/>
              </a:rPr>
              <a:t>line numbers</a:t>
            </a:r>
            <a:r>
              <a:rPr lang="en-US" sz="2400" dirty="0"/>
              <a:t>, </a:t>
            </a:r>
            <a:r>
              <a:rPr lang="en-US" sz="1800" dirty="0">
                <a:latin typeface="OCRA" panose="02000509000000000000" pitchFamily="49" charset="0"/>
              </a:rPr>
              <a:t>Auto-indent</a:t>
            </a:r>
            <a:r>
              <a:rPr lang="en-US" sz="2400" dirty="0"/>
              <a:t>, and </a:t>
            </a:r>
            <a:r>
              <a:rPr lang="en-US" sz="1800" dirty="0">
                <a:latin typeface="OCRA" panose="02000509000000000000" pitchFamily="49" charset="0"/>
              </a:rPr>
              <a:t>Match brackets</a:t>
            </a:r>
            <a:r>
              <a:rPr lang="en-US" sz="2400" dirty="0"/>
              <a:t> are checked. These will make coding easier as you go forward.</a:t>
            </a:r>
          </a:p>
          <a:p>
            <a:pPr marL="0" indent="0">
              <a:buNone/>
            </a:pPr>
            <a:r>
              <a:rPr lang="en-US" sz="2400" dirty="0"/>
              <a:t>Click </a:t>
            </a:r>
            <a:r>
              <a:rPr lang="en-US" sz="1800" dirty="0">
                <a:latin typeface="OCRA" panose="02000509000000000000" pitchFamily="49" charset="0"/>
              </a:rPr>
              <a:t>OK</a:t>
            </a:r>
            <a:r>
              <a:rPr lang="en-US" sz="2400" dirty="0"/>
              <a:t> to save your preferences.</a:t>
            </a:r>
          </a:p>
        </p:txBody>
      </p:sp>
      <p:pic>
        <p:nvPicPr>
          <p:cNvPr id="7" name="Picture 6">
            <a:extLst>
              <a:ext uri="{FF2B5EF4-FFF2-40B4-BE49-F238E27FC236}">
                <a16:creationId xmlns:a16="http://schemas.microsoft.com/office/drawing/2014/main" id="{1AB8D009-CD2B-4A34-951F-ACF0715DC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725" y="1172119"/>
            <a:ext cx="5205075" cy="4197850"/>
          </a:xfrm>
          <a:prstGeom prst="rect">
            <a:avLst/>
          </a:prstGeom>
        </p:spPr>
      </p:pic>
    </p:spTree>
    <p:extLst>
      <p:ext uri="{BB962C8B-B14F-4D97-AF65-F5344CB8AC3E}">
        <p14:creationId xmlns:p14="http://schemas.microsoft.com/office/powerpoint/2010/main" val="288559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2C261-1062-4091-87EF-4F753EAFC213}"/>
              </a:ext>
            </a:extLst>
          </p:cNvPr>
          <p:cNvSpPr>
            <a:spLocks noGrp="1"/>
          </p:cNvSpPr>
          <p:nvPr>
            <p:ph idx="1"/>
          </p:nvPr>
        </p:nvSpPr>
        <p:spPr>
          <a:xfrm>
            <a:off x="838200" y="365125"/>
            <a:ext cx="10515600" cy="5811838"/>
          </a:xfrm>
        </p:spPr>
        <p:txBody>
          <a:bodyPr anchor="ctr"/>
          <a:lstStyle/>
          <a:p>
            <a:pPr marL="0" indent="0">
              <a:buNone/>
            </a:pPr>
            <a:r>
              <a:rPr lang="en-US" dirty="0"/>
              <a:t>Now you are ready to help Karl survive the rigors of </a:t>
            </a:r>
            <a:r>
              <a:rPr lang="en-US" dirty="0" err="1"/>
              <a:t>ZombieLand</a:t>
            </a:r>
            <a:r>
              <a:rPr lang="en-US" dirty="0"/>
              <a:t>.</a:t>
            </a:r>
          </a:p>
          <a:p>
            <a:pPr marL="0" indent="0">
              <a:buNone/>
            </a:pPr>
            <a:r>
              <a:rPr lang="en-US" dirty="0"/>
              <a:t>Download the project file for this assignment. Save it to your H: drive, then open it in </a:t>
            </a:r>
            <a:r>
              <a:rPr lang="en-US" dirty="0" err="1"/>
              <a:t>Greenfoot</a:t>
            </a:r>
            <a:r>
              <a:rPr lang="en-US" dirty="0"/>
              <a:t>.</a:t>
            </a:r>
          </a:p>
        </p:txBody>
      </p:sp>
    </p:spTree>
    <p:extLst>
      <p:ext uri="{BB962C8B-B14F-4D97-AF65-F5344CB8AC3E}">
        <p14:creationId xmlns:p14="http://schemas.microsoft.com/office/powerpoint/2010/main" val="57914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57786"/>
          </a:xfrm>
        </p:spPr>
        <p:txBody>
          <a:bodyPr anchor="ctr">
            <a:normAutofit/>
          </a:bodyPr>
          <a:lstStyle/>
          <a:p>
            <a:pPr marL="0" indent="0">
              <a:buNone/>
            </a:pPr>
            <a:r>
              <a:rPr lang="en-US" dirty="0"/>
              <a:t>When </a:t>
            </a:r>
            <a:r>
              <a:rPr lang="en-US" dirty="0" smtClean="0"/>
              <a:t>you open the file, </a:t>
            </a:r>
            <a:r>
              <a:rPr lang="en-US" dirty="0"/>
              <a:t>you should see a window like this one:</a:t>
            </a:r>
            <a:endParaRPr lang="en-US" sz="1800" dirty="0"/>
          </a:p>
        </p:txBody>
      </p:sp>
      <p:pic>
        <p:nvPicPr>
          <p:cNvPr id="5" name="Picture 4">
            <a:extLst>
              <a:ext uri="{FF2B5EF4-FFF2-40B4-BE49-F238E27FC236}">
                <a16:creationId xmlns:a16="http://schemas.microsoft.com/office/drawing/2014/main" id="{657C18F5-CD84-4A09-A8C8-55DCD69F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41" y="2122911"/>
            <a:ext cx="8394918" cy="4307041"/>
          </a:xfrm>
          <a:prstGeom prst="rect">
            <a:avLst/>
          </a:prstGeom>
        </p:spPr>
      </p:pic>
    </p:spTree>
    <p:extLst>
      <p:ext uri="{BB962C8B-B14F-4D97-AF65-F5344CB8AC3E}">
        <p14:creationId xmlns:p14="http://schemas.microsoft.com/office/powerpoint/2010/main" val="3408372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A Classy Zombie</a:t>
            </a:r>
          </a:p>
        </p:txBody>
      </p:sp>
      <p:sp>
        <p:nvSpPr>
          <p:cNvPr id="3" name="Text Placeholder 2">
            <a:extLst>
              <a:ext uri="{FF2B5EF4-FFF2-40B4-BE49-F238E27FC236}">
                <a16:creationId xmlns:a16="http://schemas.microsoft.com/office/drawing/2014/main" id="{428573C0-D8B6-4662-9935-2964AA04E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4044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rmAutofit/>
          </a:bodyPr>
          <a:lstStyle/>
          <a:p>
            <a:r>
              <a:rPr lang="en-US" sz="2400" dirty="0"/>
              <a:t>Look on the right side of the </a:t>
            </a:r>
            <a:r>
              <a:rPr lang="en-US" sz="2400" dirty="0" err="1"/>
              <a:t>Greenfoot</a:t>
            </a:r>
            <a:r>
              <a:rPr lang="en-US" sz="2400" dirty="0"/>
              <a:t> window, the white box filled with a bunch of other boxes is the </a:t>
            </a:r>
            <a:r>
              <a:rPr lang="en-US" sz="2400" b="1" dirty="0"/>
              <a:t>Class Diagram</a:t>
            </a:r>
            <a:r>
              <a:rPr lang="en-US" sz="2400" dirty="0"/>
              <a:t>.</a:t>
            </a:r>
          </a:p>
          <a:p>
            <a:r>
              <a:rPr lang="en-US" sz="2400" dirty="0"/>
              <a:t>The class diagram shows all of the types of objects that can exist in a </a:t>
            </a:r>
            <a:r>
              <a:rPr lang="en-US" sz="2400" dirty="0" err="1"/>
              <a:t>Greenfoot</a:t>
            </a:r>
            <a:r>
              <a:rPr lang="en-US" sz="2400" dirty="0"/>
              <a:t> scenario.</a:t>
            </a:r>
          </a:p>
          <a:p>
            <a:r>
              <a:rPr lang="en-US" sz="2400" dirty="0"/>
              <a:t>The first section, at the top of the class diagram, are the </a:t>
            </a:r>
            <a:r>
              <a:rPr lang="en-US" sz="2400" b="1" dirty="0"/>
              <a:t>World classes</a:t>
            </a:r>
            <a:r>
              <a:rPr lang="en-US" sz="2400" dirty="0"/>
              <a:t>.</a:t>
            </a:r>
          </a:p>
          <a:p>
            <a:r>
              <a:rPr lang="en-US" sz="2400" dirty="0"/>
              <a:t>The world classes represent the space that Karl lives in, the area he has to move around in. </a:t>
            </a:r>
          </a:p>
          <a:p>
            <a:r>
              <a:rPr lang="en-US" sz="2400" dirty="0"/>
              <a:t>Notice that </a:t>
            </a:r>
            <a:r>
              <a:rPr lang="en-US" sz="1800" dirty="0" err="1">
                <a:latin typeface="OCRA" panose="02000509000000000000" pitchFamily="49" charset="0"/>
              </a:rPr>
              <a:t>ZombieLand</a:t>
            </a:r>
            <a:r>
              <a:rPr lang="en-US" sz="2400" dirty="0"/>
              <a:t> has an arrow pointing to </a:t>
            </a:r>
            <a:r>
              <a:rPr lang="en-US" sz="1800" dirty="0">
                <a:latin typeface="OCRA" panose="02000509000000000000" pitchFamily="49" charset="0"/>
              </a:rPr>
              <a:t>World</a:t>
            </a:r>
            <a:r>
              <a:rPr lang="en-US" sz="2400" dirty="0"/>
              <a:t>.</a:t>
            </a:r>
          </a:p>
          <a:p>
            <a:r>
              <a:rPr lang="en-US" sz="2400" dirty="0"/>
              <a:t>That means that </a:t>
            </a:r>
            <a:r>
              <a:rPr lang="en-US" sz="1800" dirty="0" err="1">
                <a:latin typeface="OCRA" panose="02000509000000000000" pitchFamily="49" charset="0"/>
              </a:rPr>
              <a:t>ZombieLand</a:t>
            </a:r>
            <a:r>
              <a:rPr lang="en-US" sz="2400" dirty="0"/>
              <a:t> </a:t>
            </a:r>
            <a:r>
              <a:rPr lang="en-US" sz="2400" b="1" dirty="0"/>
              <a:t>is a</a:t>
            </a:r>
            <a:r>
              <a:rPr lang="en-US" sz="2400" dirty="0"/>
              <a:t> world.</a:t>
            </a:r>
          </a:p>
          <a:p>
            <a:endParaRPr lang="en-US" dirty="0"/>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1139091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Below the World Classes are the </a:t>
            </a:r>
            <a:r>
              <a:rPr lang="en-US" sz="2400" b="1" dirty="0"/>
              <a:t>Actor classes</a:t>
            </a:r>
            <a:r>
              <a:rPr lang="en-US" sz="2400" dirty="0"/>
              <a:t>. </a:t>
            </a:r>
          </a:p>
          <a:p>
            <a:r>
              <a:rPr lang="en-US" sz="2400" dirty="0"/>
              <a:t>Actor classes are the types of objects that can appear in a </a:t>
            </a:r>
            <a:r>
              <a:rPr lang="en-US" sz="1800" dirty="0">
                <a:latin typeface="OCRA" panose="02000509000000000000" pitchFamily="49" charset="0"/>
              </a:rPr>
              <a:t>World</a:t>
            </a:r>
            <a:r>
              <a:rPr lang="en-US" sz="2400" dirty="0"/>
              <a:t>.</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420283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This is Karl</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4393" y="1825625"/>
            <a:ext cx="3223213" cy="4351338"/>
          </a:xfrm>
        </p:spPr>
      </p:pic>
    </p:spTree>
    <p:extLst>
      <p:ext uri="{BB962C8B-B14F-4D97-AF65-F5344CB8AC3E}">
        <p14:creationId xmlns:p14="http://schemas.microsoft.com/office/powerpoint/2010/main" val="1627055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In some scenarios there will be more actor </a:t>
            </a:r>
            <a:r>
              <a:rPr lang="en-US" sz="2400" dirty="0" smtClean="0"/>
              <a:t>classes. In </a:t>
            </a:r>
            <a:r>
              <a:rPr lang="en-US" sz="2400" dirty="0"/>
              <a:t>some scenarios there will be fewer actor classes. </a:t>
            </a:r>
          </a:p>
          <a:p>
            <a:r>
              <a:rPr lang="en-US" sz="2400" dirty="0"/>
              <a:t>For this scenario, with only two objects that you can see, there are 5 actor classes.</a:t>
            </a:r>
          </a:p>
          <a:p>
            <a:r>
              <a:rPr lang="en-US" sz="2400" dirty="0"/>
              <a:t>We'll talk more about these classes later, but right now notice that, again, there are arrows from </a:t>
            </a:r>
            <a:r>
              <a:rPr lang="en-US" sz="1800" dirty="0" err="1">
                <a:latin typeface="OCRA" panose="02000509000000000000" pitchFamily="49" charset="0"/>
              </a:rPr>
              <a:t>ZombieDetector</a:t>
            </a:r>
            <a:r>
              <a:rPr lang="en-US" sz="2400" b="1" dirty="0"/>
              <a:t> </a:t>
            </a:r>
            <a:r>
              <a:rPr lang="en-US" sz="2400" dirty="0"/>
              <a:t>and </a:t>
            </a:r>
            <a:r>
              <a:rPr lang="en-US" sz="1800" dirty="0">
                <a:latin typeface="OCRA" panose="02000509000000000000" pitchFamily="49" charset="0"/>
              </a:rPr>
              <a:t>Zombie</a:t>
            </a:r>
            <a:r>
              <a:rPr lang="en-US" sz="2400" dirty="0"/>
              <a:t> leading to </a:t>
            </a:r>
            <a:r>
              <a:rPr lang="en-US" sz="1800" dirty="0">
                <a:latin typeface="OCRA" panose="02000509000000000000" pitchFamily="49" charset="0"/>
              </a:rPr>
              <a:t>Actor</a:t>
            </a:r>
            <a:r>
              <a:rPr lang="en-US" sz="2400" dirty="0"/>
              <a:t> which mean that zombie detectors and zombies are both actors.</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78738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Similarly there is an arrow leading from </a:t>
            </a:r>
            <a:r>
              <a:rPr lang="en-US" sz="1800" dirty="0" err="1">
                <a:latin typeface="OCRA" panose="02000509000000000000" pitchFamily="49" charset="0"/>
              </a:rPr>
              <a:t>ZombieGoal</a:t>
            </a:r>
            <a:r>
              <a:rPr lang="en-US" sz="2400" dirty="0"/>
              <a:t> to </a:t>
            </a:r>
            <a:r>
              <a:rPr lang="en-US" sz="1800" dirty="0" err="1">
                <a:latin typeface="OCRA" panose="02000509000000000000" pitchFamily="49" charset="0"/>
              </a:rPr>
              <a:t>ZombieDetector</a:t>
            </a:r>
            <a:r>
              <a:rPr lang="en-US" sz="2400" dirty="0"/>
              <a:t> which means that zombie goals are </a:t>
            </a:r>
            <a:r>
              <a:rPr lang="en-US" sz="2400" dirty="0" smtClean="0"/>
              <a:t>zombie </a:t>
            </a:r>
            <a:r>
              <a:rPr lang="en-US" sz="2400" dirty="0"/>
              <a:t>detectors </a:t>
            </a:r>
            <a:r>
              <a:rPr lang="en-US" sz="2400" i="1" dirty="0"/>
              <a:t>and</a:t>
            </a:r>
            <a:r>
              <a:rPr lang="en-US" sz="2400" dirty="0"/>
              <a:t> they are also actors.</a:t>
            </a:r>
          </a:p>
          <a:p>
            <a:r>
              <a:rPr lang="en-US" sz="2400" dirty="0"/>
              <a:t>The arrow from </a:t>
            </a:r>
            <a:r>
              <a:rPr lang="en-US" sz="1800" dirty="0" err="1">
                <a:latin typeface="OCRA" panose="02000509000000000000" pitchFamily="49" charset="0"/>
              </a:rPr>
              <a:t>MyZombie</a:t>
            </a:r>
            <a:r>
              <a:rPr lang="en-US" sz="2400" dirty="0"/>
              <a:t> to </a:t>
            </a:r>
            <a:r>
              <a:rPr lang="en-US" sz="1800" dirty="0">
                <a:latin typeface="OCRA" panose="02000509000000000000" pitchFamily="49" charset="0"/>
              </a:rPr>
              <a:t>Zombie</a:t>
            </a:r>
            <a:r>
              <a:rPr lang="en-US" sz="2400" dirty="0"/>
              <a:t> means that </a:t>
            </a:r>
            <a:r>
              <a:rPr lang="en-US" sz="1800" dirty="0" err="1">
                <a:latin typeface="OCRA" panose="02000509000000000000" pitchFamily="49" charset="0"/>
              </a:rPr>
              <a:t>MyZombie</a:t>
            </a:r>
            <a:r>
              <a:rPr lang="en-US" sz="2400" dirty="0"/>
              <a:t> is a </a:t>
            </a:r>
            <a:r>
              <a:rPr lang="en-US" sz="1800" dirty="0">
                <a:latin typeface="OCRA" panose="02000509000000000000" pitchFamily="49" charset="0"/>
              </a:rPr>
              <a:t>Zombie</a:t>
            </a:r>
            <a:r>
              <a:rPr lang="en-US" sz="2400" dirty="0"/>
              <a:t> so it is also an </a:t>
            </a:r>
            <a:r>
              <a:rPr lang="en-US" sz="1800" dirty="0">
                <a:latin typeface="OCRA" panose="02000509000000000000" pitchFamily="49" charset="0"/>
              </a:rPr>
              <a:t>Actor</a:t>
            </a:r>
            <a:r>
              <a:rPr lang="en-US" sz="2400" dirty="0"/>
              <a:t>. </a:t>
            </a:r>
          </a:p>
          <a:p>
            <a:r>
              <a:rPr lang="en-US" sz="2400" dirty="0"/>
              <a:t>You can </a:t>
            </a:r>
            <a:r>
              <a:rPr lang="en-US" sz="2400" dirty="0" smtClean="0"/>
              <a:t>see from the diagram </a:t>
            </a:r>
            <a:r>
              <a:rPr lang="en-US" sz="2400" dirty="0"/>
              <a:t>that </a:t>
            </a:r>
            <a:r>
              <a:rPr lang="en-US" sz="2400" dirty="0" smtClean="0"/>
              <a:t>everything in the </a:t>
            </a:r>
            <a:r>
              <a:rPr lang="en-US" sz="1800" dirty="0" smtClean="0">
                <a:latin typeface="OCRA" panose="02000509000000000000" pitchFamily="49" charset="0"/>
              </a:rPr>
              <a:t>Actor</a:t>
            </a:r>
            <a:r>
              <a:rPr lang="en-US" sz="2400" dirty="0" smtClean="0"/>
              <a:t> </a:t>
            </a:r>
            <a:r>
              <a:rPr lang="en-US" sz="2400" dirty="0"/>
              <a:t>classes </a:t>
            </a:r>
            <a:r>
              <a:rPr lang="en-US" sz="2400" dirty="0" err="1" smtClean="0"/>
              <a:t>heirarchy</a:t>
            </a:r>
            <a:r>
              <a:rPr lang="en-US" sz="2400" dirty="0" smtClean="0"/>
              <a:t> </a:t>
            </a:r>
            <a:r>
              <a:rPr lang="en-US" sz="2400" dirty="0"/>
              <a:t>turns out to be an </a:t>
            </a:r>
            <a:r>
              <a:rPr lang="en-US" sz="1800" dirty="0" smtClean="0">
                <a:latin typeface="OCRA" panose="02000509000000000000" pitchFamily="49" charset="0"/>
              </a:rPr>
              <a:t>Actor</a:t>
            </a:r>
            <a:r>
              <a:rPr lang="en-US" sz="2400" dirty="0" smtClean="0"/>
              <a:t>. This is </a:t>
            </a:r>
            <a:r>
              <a:rPr lang="en-US" sz="2400" dirty="0"/>
              <a:t>good because only </a:t>
            </a:r>
            <a:r>
              <a:rPr lang="en-US" sz="1800" dirty="0">
                <a:latin typeface="OCRA" panose="02000509000000000000" pitchFamily="49" charset="0"/>
              </a:rPr>
              <a:t>Actor</a:t>
            </a:r>
            <a:r>
              <a:rPr lang="en-US" sz="2400" dirty="0"/>
              <a:t>s can appear in the </a:t>
            </a:r>
            <a:r>
              <a:rPr lang="en-US" sz="1800" dirty="0">
                <a:latin typeface="OCRA" panose="02000509000000000000" pitchFamily="49" charset="0"/>
              </a:rPr>
              <a:t>World</a:t>
            </a:r>
            <a:r>
              <a:rPr lang="en-US" sz="2400" dirty="0"/>
              <a:t>.</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1119100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a:t>The last class in this diagram, the </a:t>
            </a:r>
            <a:r>
              <a:rPr lang="en-US" sz="1800" dirty="0" err="1">
                <a:latin typeface="OCRA" panose="02000509000000000000" pitchFamily="49" charset="0"/>
              </a:rPr>
              <a:t>MyZombie</a:t>
            </a:r>
            <a:r>
              <a:rPr lang="en-US" sz="2400" dirty="0"/>
              <a:t> class, is a special class for us.</a:t>
            </a:r>
          </a:p>
          <a:p>
            <a:r>
              <a:rPr lang="en-US" sz="2400" dirty="0"/>
              <a:t>It's special because Karl is a </a:t>
            </a:r>
            <a:r>
              <a:rPr lang="en-US" sz="1800" dirty="0" err="1">
                <a:latin typeface="OCRA" panose="02000509000000000000" pitchFamily="49" charset="0"/>
              </a:rPr>
              <a:t>MyZombie</a:t>
            </a:r>
            <a:r>
              <a:rPr lang="en-US" sz="2400" dirty="0"/>
              <a:t>. </a:t>
            </a:r>
          </a:p>
          <a:p>
            <a:r>
              <a:rPr lang="en-US" sz="2400" dirty="0"/>
              <a:t>You already knew Karl was a zombie, but now you know what kind... a </a:t>
            </a:r>
            <a:r>
              <a:rPr lang="en-US" sz="2400" dirty="0" err="1"/>
              <a:t>MyZombie</a:t>
            </a:r>
            <a:r>
              <a:rPr lang="en-US" sz="2400" dirty="0">
                <a:latin typeface="Rockwell" panose="02060603020205020403" pitchFamily="18" charset="0"/>
              </a:rPr>
              <a:t>™</a:t>
            </a:r>
            <a:r>
              <a:rPr lang="en-US" sz="2400" dirty="0"/>
              <a:t>.  Just like a regular zombie, but better</a:t>
            </a:r>
            <a:r>
              <a:rPr lang="en-US" sz="2400" dirty="0" smtClean="0"/>
              <a:t>.</a:t>
            </a:r>
            <a:endParaRPr lang="en-US" sz="2400" dirty="0"/>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4196097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A "Man" with a Plan</a:t>
            </a:r>
          </a:p>
        </p:txBody>
      </p:sp>
      <p:sp>
        <p:nvSpPr>
          <p:cNvPr id="3" name="Text Placeholder 2">
            <a:extLst>
              <a:ext uri="{FF2B5EF4-FFF2-40B4-BE49-F238E27FC236}">
                <a16:creationId xmlns:a16="http://schemas.microsoft.com/office/drawing/2014/main" id="{428573C0-D8B6-4662-9935-2964AA04E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2152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57786"/>
          </a:xfrm>
        </p:spPr>
        <p:txBody>
          <a:bodyPr anchor="ctr">
            <a:normAutofit/>
          </a:bodyPr>
          <a:lstStyle/>
          <a:p>
            <a:pPr marL="0" indent="0">
              <a:buNone/>
            </a:pPr>
            <a:r>
              <a:rPr lang="en-US" sz="2400" dirty="0"/>
              <a:t>Let's jump right in and see what happens when you click                 . </a:t>
            </a:r>
          </a:p>
          <a:p>
            <a:pPr marL="0" indent="0">
              <a:buNone/>
            </a:pPr>
            <a:r>
              <a:rPr lang="en-US" sz="2400" dirty="0"/>
              <a:t>When things come to an end, click                   to put everything back where it was.</a:t>
            </a:r>
          </a:p>
        </p:txBody>
      </p:sp>
      <p:pic>
        <p:nvPicPr>
          <p:cNvPr id="5" name="Picture 4">
            <a:extLst>
              <a:ext uri="{FF2B5EF4-FFF2-40B4-BE49-F238E27FC236}">
                <a16:creationId xmlns:a16="http://schemas.microsoft.com/office/drawing/2014/main" id="{657C18F5-CD84-4A09-A8C8-55DCD69F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41" y="2122911"/>
            <a:ext cx="8394918" cy="4307041"/>
          </a:xfrm>
          <a:prstGeom prst="rect">
            <a:avLst/>
          </a:prstGeom>
        </p:spPr>
      </p:pic>
      <p:pic>
        <p:nvPicPr>
          <p:cNvPr id="11" name="Picture 10">
            <a:extLst>
              <a:ext uri="{FF2B5EF4-FFF2-40B4-BE49-F238E27FC236}">
                <a16:creationId xmlns:a16="http://schemas.microsoft.com/office/drawing/2014/main" id="{89865183-1987-4D7C-AC3A-D7DD8A51B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753" y="650631"/>
            <a:ext cx="1170106" cy="311041"/>
          </a:xfrm>
          <a:prstGeom prst="rect">
            <a:avLst/>
          </a:prstGeom>
        </p:spPr>
      </p:pic>
      <p:pic>
        <p:nvPicPr>
          <p:cNvPr id="13" name="Picture 12">
            <a:extLst>
              <a:ext uri="{FF2B5EF4-FFF2-40B4-BE49-F238E27FC236}">
                <a16:creationId xmlns:a16="http://schemas.microsoft.com/office/drawing/2014/main" id="{999E1CE0-829A-4C30-A152-61F0BCAF6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014" y="1118757"/>
            <a:ext cx="1170432" cy="319209"/>
          </a:xfrm>
          <a:prstGeom prst="rect">
            <a:avLst/>
          </a:prstGeom>
        </p:spPr>
      </p:pic>
    </p:spTree>
    <p:extLst>
      <p:ext uri="{BB962C8B-B14F-4D97-AF65-F5344CB8AC3E}">
        <p14:creationId xmlns:p14="http://schemas.microsoft.com/office/powerpoint/2010/main" val="449899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5811838"/>
          </a:xfrm>
        </p:spPr>
        <p:txBody>
          <a:bodyPr anchor="ctr">
            <a:normAutofit/>
          </a:bodyPr>
          <a:lstStyle/>
          <a:p>
            <a:pPr marL="0" indent="0">
              <a:buNone/>
            </a:pPr>
            <a:r>
              <a:rPr lang="en-US" sz="2400" dirty="0"/>
              <a:t>What happened when you clicked                 ?</a:t>
            </a:r>
          </a:p>
          <a:p>
            <a:pPr marL="0" indent="0">
              <a:buNone/>
            </a:pPr>
            <a:endParaRPr lang="en-US" sz="2400" dirty="0"/>
          </a:p>
          <a:p>
            <a:pPr marL="0" indent="0">
              <a:buNone/>
            </a:pPr>
            <a:r>
              <a:rPr lang="en-US" sz="2400" dirty="0"/>
              <a:t>Karl took one step forward and fell flat on his zombie face. </a:t>
            </a:r>
          </a:p>
          <a:p>
            <a:pPr marL="0" indent="0">
              <a:buNone/>
            </a:pPr>
            <a:endParaRPr lang="en-US" sz="2400" dirty="0"/>
          </a:p>
          <a:p>
            <a:pPr marL="0" indent="0">
              <a:buNone/>
            </a:pPr>
            <a:r>
              <a:rPr lang="en-US" sz="2400" dirty="0"/>
              <a:t>That's not great for Karl.  He needs to get to the spinning zombie goal marker.</a:t>
            </a:r>
          </a:p>
          <a:p>
            <a:pPr marL="0" indent="0">
              <a:buNone/>
            </a:pPr>
            <a:endParaRPr lang="en-US" sz="2400" dirty="0"/>
          </a:p>
          <a:p>
            <a:pPr marL="0" indent="0">
              <a:buNone/>
            </a:pPr>
            <a:r>
              <a:rPr lang="en-US" sz="2400" dirty="0"/>
              <a:t>Let's see if we can help Karl out.</a:t>
            </a:r>
          </a:p>
        </p:txBody>
      </p:sp>
      <p:pic>
        <p:nvPicPr>
          <p:cNvPr id="6" name="Picture 5">
            <a:extLst>
              <a:ext uri="{FF2B5EF4-FFF2-40B4-BE49-F238E27FC236}">
                <a16:creationId xmlns:a16="http://schemas.microsoft.com/office/drawing/2014/main" id="{9B921156-19DF-4CFC-BFEC-EDE651B84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603" y="1517649"/>
            <a:ext cx="1170106" cy="311041"/>
          </a:xfrm>
          <a:prstGeom prst="rect">
            <a:avLst/>
          </a:prstGeom>
        </p:spPr>
      </p:pic>
      <p:pic>
        <p:nvPicPr>
          <p:cNvPr id="7" name="Picture 6">
            <a:extLst>
              <a:ext uri="{FF2B5EF4-FFF2-40B4-BE49-F238E27FC236}">
                <a16:creationId xmlns:a16="http://schemas.microsoft.com/office/drawing/2014/main" id="{3EF7372D-94D6-45BD-B663-71F1CEFC4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856" y="2657475"/>
            <a:ext cx="609600" cy="609600"/>
          </a:xfrm>
          <a:prstGeom prst="rect">
            <a:avLst/>
          </a:prstGeom>
        </p:spPr>
      </p:pic>
      <p:pic>
        <p:nvPicPr>
          <p:cNvPr id="10" name="Picture 9">
            <a:extLst>
              <a:ext uri="{FF2B5EF4-FFF2-40B4-BE49-F238E27FC236}">
                <a16:creationId xmlns:a16="http://schemas.microsoft.com/office/drawing/2014/main" id="{7D767310-C7ED-4D5D-9501-FC82503419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856" y="3791098"/>
            <a:ext cx="609524" cy="609524"/>
          </a:xfrm>
          <a:prstGeom prst="rect">
            <a:avLst/>
          </a:prstGeom>
        </p:spPr>
      </p:pic>
    </p:spTree>
    <p:extLst>
      <p:ext uri="{BB962C8B-B14F-4D97-AF65-F5344CB8AC3E}">
        <p14:creationId xmlns:p14="http://schemas.microsoft.com/office/powerpoint/2010/main" val="2826161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8256587" cy="5411788"/>
          </a:xfrm>
        </p:spPr>
        <p:txBody>
          <a:bodyPr anchor="ctr">
            <a:noAutofit/>
          </a:bodyPr>
          <a:lstStyle/>
          <a:p>
            <a:r>
              <a:rPr lang="en-US" sz="2400" dirty="0" smtClean="0"/>
              <a:t>Double </a:t>
            </a:r>
            <a:r>
              <a:rPr lang="en-US" sz="2400" dirty="0"/>
              <a:t>click on the </a:t>
            </a:r>
            <a:r>
              <a:rPr lang="en-US" sz="1800" dirty="0" err="1">
                <a:latin typeface="OCRA" panose="02000509000000000000" pitchFamily="49" charset="0"/>
              </a:rPr>
              <a:t>MyZombie</a:t>
            </a:r>
            <a:r>
              <a:rPr lang="en-US" sz="2400" dirty="0"/>
              <a:t> class in the class diagram and we'll see why Karl is so special.</a:t>
            </a:r>
          </a:p>
        </p:txBody>
      </p:sp>
      <p:pic>
        <p:nvPicPr>
          <p:cNvPr id="6" name="Picture 5">
            <a:extLst>
              <a:ext uri="{FF2B5EF4-FFF2-40B4-BE49-F238E27FC236}">
                <a16:creationId xmlns:a16="http://schemas.microsoft.com/office/drawing/2014/main" id="{991E092A-1B1C-43A6-ABDE-112E16A22D2E}"/>
              </a:ext>
            </a:extLst>
          </p:cNvPr>
          <p:cNvPicPr>
            <a:picLocks noChangeAspect="1"/>
          </p:cNvPicPr>
          <p:nvPr/>
        </p:nvPicPr>
        <p:blipFill>
          <a:blip r:embed="rId2"/>
          <a:stretch>
            <a:fillRect/>
          </a:stretch>
        </p:blipFill>
        <p:spPr>
          <a:xfrm>
            <a:off x="9345332" y="1638881"/>
            <a:ext cx="2010056" cy="3048425"/>
          </a:xfrm>
          <a:prstGeom prst="rect">
            <a:avLst/>
          </a:prstGeom>
        </p:spPr>
      </p:pic>
    </p:spTree>
    <p:extLst>
      <p:ext uri="{BB962C8B-B14F-4D97-AF65-F5344CB8AC3E}">
        <p14:creationId xmlns:p14="http://schemas.microsoft.com/office/powerpoint/2010/main" val="1450576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When you double </a:t>
            </a:r>
            <a:r>
              <a:rPr lang="en-US" sz="2400" dirty="0" smtClean="0"/>
              <a:t>click </a:t>
            </a:r>
            <a:r>
              <a:rPr lang="en-US" sz="2400" dirty="0"/>
              <a:t>on the </a:t>
            </a:r>
            <a:r>
              <a:rPr lang="en-US" sz="1800" dirty="0" err="1">
                <a:latin typeface="OCRA" panose="02000509000000000000" pitchFamily="49" charset="0"/>
              </a:rPr>
              <a:t>MyZombie</a:t>
            </a:r>
            <a:r>
              <a:rPr lang="en-US" sz="2400" dirty="0"/>
              <a:t> class, a window similar to this one should have appeared.  It may have popped up behind the main window, so look around.</a:t>
            </a:r>
          </a:p>
          <a:p>
            <a:pPr marL="0" indent="0">
              <a:buNone/>
            </a:pPr>
            <a:r>
              <a:rPr lang="en-US" sz="2400" dirty="0"/>
              <a:t>This is the </a:t>
            </a:r>
            <a:r>
              <a:rPr lang="en-US" sz="2400" b="1" dirty="0"/>
              <a:t>Code Editor</a:t>
            </a:r>
            <a:r>
              <a:rPr lang="en-US" sz="2400" dirty="0"/>
              <a:t> window. It's where you will edit program code, and as you can see, for a </a:t>
            </a:r>
            <a:r>
              <a:rPr lang="en-US" sz="1800" dirty="0" err="1">
                <a:latin typeface="OCRA" panose="02000509000000000000" pitchFamily="49" charset="0"/>
              </a:rPr>
              <a:t>MyZombie</a:t>
            </a:r>
            <a:r>
              <a:rPr lang="en-US" sz="2400" dirty="0"/>
              <a:t>, this is where you plan out its actions.</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2927158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Since Karl is a </a:t>
            </a:r>
            <a:r>
              <a:rPr lang="en-US" sz="1800" dirty="0" err="1">
                <a:latin typeface="OCRA" panose="02000509000000000000" pitchFamily="49" charset="0"/>
              </a:rPr>
              <a:t>MyZombie</a:t>
            </a:r>
            <a:r>
              <a:rPr lang="en-US" sz="2400" dirty="0"/>
              <a:t>, he will follow any actions you add to the plan. He will follow them </a:t>
            </a:r>
            <a:r>
              <a:rPr lang="en-US" sz="2400" i="1" dirty="0"/>
              <a:t>to the letter</a:t>
            </a:r>
            <a:r>
              <a:rPr lang="en-US" sz="2400" dirty="0"/>
              <a:t>, as long as you word them correctly. </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433070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Remember, Karl is a zombie. Zombies aren't that bright. If you want Karl to do something, you have to break it down into tiny little steps. </a:t>
            </a:r>
          </a:p>
          <a:p>
            <a:pPr marL="0" indent="0">
              <a:buNone/>
            </a:pPr>
            <a:r>
              <a:rPr lang="en-US" sz="2400" dirty="0"/>
              <a:t>And you have to make sure that those steps are spelled just right, have just the right punctuation and capitalization, and even have the proper indentation. </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306663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This is Karl</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484393" y="1825625"/>
            <a:ext cx="3223213" cy="4351338"/>
          </a:xfrm>
        </p:spPr>
      </p:pic>
      <p:pic>
        <p:nvPicPr>
          <p:cNvPr id="4" name="ZombieMedGroan">
            <a:hlinkClick r:id="" action="ppaction://media"/>
            <a:extLst>
              <a:ext uri="{FF2B5EF4-FFF2-40B4-BE49-F238E27FC236}">
                <a16:creationId xmlns:a16="http://schemas.microsoft.com/office/drawing/2014/main" id="{26FAABC7-84A7-47C7-8E04-CC575778E7F5}"/>
              </a:ext>
            </a:extLst>
          </p:cNvPr>
          <p:cNvPicPr>
            <a:picLocks noChangeAspect="1"/>
          </p:cNvPicPr>
          <p:nvPr>
            <a:audioFile r:link="rId2"/>
            <p:custDataLst>
              <p:tags r:id="rId3"/>
            </p:custDataLst>
            <p:extLst>
              <p:ext uri="{DAA4B4D4-6D71-4841-9C94-3DE7FCFB9230}">
                <p14:media xmlns:p14="http://schemas.microsoft.com/office/powerpoint/2010/main" r:embed="rId1"/>
              </p:ext>
            </p:extLst>
          </p:nvPr>
        </p:nvPicPr>
        <p:blipFill>
          <a:blip r:embed="rId6"/>
          <a:stretch>
            <a:fillRect/>
          </a:stretch>
        </p:blipFill>
        <p:spPr>
          <a:xfrm>
            <a:off x="7220243" y="4556125"/>
            <a:ext cx="487363" cy="487363"/>
          </a:xfrm>
          <a:prstGeom prst="rect">
            <a:avLst/>
          </a:prstGeom>
        </p:spPr>
      </p:pic>
    </p:spTree>
    <p:extLst>
      <p:ext uri="{BB962C8B-B14F-4D97-AF65-F5344CB8AC3E}">
        <p14:creationId xmlns:p14="http://schemas.microsoft.com/office/powerpoint/2010/main" val="89161479"/>
      </p:ext>
    </p:extLst>
  </p:cSld>
  <p:clrMapOvr>
    <a:masterClrMapping/>
  </p:clrMapOvr>
  <mc:AlternateContent xmlns:mc="http://schemas.openxmlformats.org/markup-compatibility/2006" xmlns:p14="http://schemas.microsoft.com/office/powerpoint/2010/main">
    <mc:Choice Requires="p14">
      <p:transition spd="slow" p14:dur="2000" advTm="2032"/>
    </mc:Choice>
    <mc:Fallback xmlns="">
      <p:transition spd="slow" advTm="2032"/>
    </mc:Fallback>
  </mc:AlternateContent>
  <p:timing>
    <p:tnLst>
      <p:par>
        <p:cTn id="1" dur="indefinite" restart="never" nodeType="tmRoot">
          <p:childTnLst>
            <p:audio isNarration="1">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Karl is </a:t>
            </a:r>
            <a:r>
              <a:rPr lang="en-US" sz="2400" i="1" dirty="0"/>
              <a:t>very</a:t>
            </a:r>
            <a:r>
              <a:rPr lang="en-US" sz="2400" dirty="0"/>
              <a:t> particular.</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4290980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3438525" cy="5811838"/>
          </a:xfrm>
        </p:spPr>
        <p:txBody>
          <a:bodyPr anchor="ctr">
            <a:noAutofit/>
          </a:bodyPr>
          <a:lstStyle/>
          <a:p>
            <a:pPr marL="0" indent="0">
              <a:buNone/>
            </a:pPr>
            <a:r>
              <a:rPr lang="en-US" sz="2400" dirty="0"/>
              <a:t>Let's </a:t>
            </a:r>
            <a:r>
              <a:rPr lang="en-US" sz="2400" dirty="0" smtClean="0"/>
              <a:t>take a closer look </a:t>
            </a:r>
            <a:r>
              <a:rPr lang="en-US" sz="2400" dirty="0"/>
              <a:t>at his plan:</a:t>
            </a:r>
          </a:p>
        </p:txBody>
      </p:sp>
      <p:sp>
        <p:nvSpPr>
          <p:cNvPr id="6" name="Content Placeholder 2">
            <a:extLst>
              <a:ext uri="{FF2B5EF4-FFF2-40B4-BE49-F238E27FC236}">
                <a16:creationId xmlns:a16="http://schemas.microsoft.com/office/drawing/2014/main" id="{218E38A4-D25C-436D-8505-A57FE9543993}"/>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OCRA" panose="02000509000000000000" pitchFamily="49" charset="0"/>
              </a:rPr>
              <a:t>1. public void plan()</a:t>
            </a:r>
          </a:p>
          <a:p>
            <a:pPr marL="0" indent="0">
              <a:buNone/>
            </a:pPr>
            <a:r>
              <a:rPr lang="en-US" sz="2000" dirty="0">
                <a:latin typeface="OCRA" panose="02000509000000000000" pitchFamily="49" charset="0"/>
              </a:rPr>
              <a:t>2. {</a:t>
            </a:r>
          </a:p>
          <a:p>
            <a:pPr marL="0" indent="0">
              <a:buNone/>
            </a:pPr>
            <a:r>
              <a:rPr lang="en-US" sz="2000" dirty="0">
                <a:latin typeface="OCRA" panose="02000509000000000000" pitchFamily="49" charset="0"/>
              </a:rPr>
              <a:t>3.     move();</a:t>
            </a:r>
          </a:p>
          <a:p>
            <a:pPr marL="0" indent="0">
              <a:buNone/>
            </a:pPr>
            <a:r>
              <a:rPr lang="en-US" sz="2000" dirty="0">
                <a:latin typeface="OCRA" panose="02000509000000000000" pitchFamily="49" charset="0"/>
              </a:rPr>
              <a:t>4. }</a:t>
            </a:r>
          </a:p>
        </p:txBody>
      </p:sp>
      <p:pic>
        <p:nvPicPr>
          <p:cNvPr id="4" name="Picture 3">
            <a:extLst>
              <a:ext uri="{FF2B5EF4-FFF2-40B4-BE49-F238E27FC236}">
                <a16:creationId xmlns:a16="http://schemas.microsoft.com/office/drawing/2014/main" id="{7CF7FE6A-29DB-41BB-AD72-B9DE3FCD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231" y="365125"/>
            <a:ext cx="6803569" cy="5811838"/>
          </a:xfrm>
          <a:prstGeom prst="rect">
            <a:avLst/>
          </a:prstGeom>
        </p:spPr>
      </p:pic>
    </p:spTree>
    <p:extLst>
      <p:ext uri="{BB962C8B-B14F-4D97-AF65-F5344CB8AC3E}">
        <p14:creationId xmlns:p14="http://schemas.microsoft.com/office/powerpoint/2010/main" val="58113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It's not much of a plan. </a:t>
            </a:r>
          </a:p>
          <a:p>
            <a:pPr marL="0" indent="0">
              <a:buNone/>
            </a:pPr>
            <a:r>
              <a:rPr lang="en-US" sz="2400" dirty="0"/>
              <a:t>But it's good to start small, and it doesn't get much smaller that this. </a:t>
            </a:r>
          </a:p>
          <a:p>
            <a:pPr marL="0" indent="0">
              <a:buNone/>
            </a:pPr>
            <a:r>
              <a:rPr lang="en-US" sz="2400" dirty="0"/>
              <a:t>There are three important parts to this plan.  </a:t>
            </a:r>
          </a:p>
          <a:p>
            <a:pPr marL="0" indent="0">
              <a:buNone/>
            </a:pPr>
            <a:r>
              <a:rPr lang="en-US" sz="2400" dirty="0"/>
              <a:t>Let's look at each.</a:t>
            </a:r>
          </a:p>
        </p:txBody>
      </p:sp>
      <p:sp>
        <p:nvSpPr>
          <p:cNvPr id="6" name="Content Placeholder 2">
            <a:extLst>
              <a:ext uri="{FF2B5EF4-FFF2-40B4-BE49-F238E27FC236}">
                <a16:creationId xmlns:a16="http://schemas.microsoft.com/office/drawing/2014/main" id="{A0ECFC71-E372-40DD-8412-BC614D1DBB46}"/>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void plan()</a:t>
            </a:r>
          </a:p>
          <a:p>
            <a:pPr marL="0" indent="0">
              <a:buNone/>
            </a:pPr>
            <a:r>
              <a:rPr lang="en-US" sz="2000" dirty="0" smtClean="0">
                <a:latin typeface="OCRA" panose="02000509000000000000" pitchFamily="49" charset="0"/>
              </a:rPr>
              <a:t>25.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1838978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first line, </a:t>
            </a:r>
            <a:r>
              <a:rPr lang="en-US" sz="1800" dirty="0">
                <a:latin typeface="OCRA" panose="02000509000000000000" pitchFamily="49" charset="0"/>
              </a:rPr>
              <a:t>public void plan()</a:t>
            </a:r>
            <a:r>
              <a:rPr lang="en-US" sz="2400" dirty="0"/>
              <a:t>, is what Karl looks for to know that this is the plan he should follow. </a:t>
            </a:r>
          </a:p>
          <a:p>
            <a:pPr marL="0" indent="0">
              <a:buNone/>
            </a:pPr>
            <a:r>
              <a:rPr lang="en-US" sz="2400" dirty="0"/>
              <a:t>If that line isn't there, Karl won't be able to find it.</a:t>
            </a:r>
          </a:p>
          <a:p>
            <a:pPr marL="0" indent="0">
              <a:buNone/>
            </a:pPr>
            <a:r>
              <a:rPr lang="en-US" sz="2400" dirty="0"/>
              <a:t>There are some strange words on this line, so we should look at this a bit.</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solidFill>
                  <a:schemeClr val="bg2"/>
                </a:solidFill>
                <a:highlight>
                  <a:srgbClr val="008000"/>
                </a:highlight>
                <a:latin typeface="OCRA" panose="02000509000000000000" pitchFamily="49" charset="0"/>
              </a:rPr>
              <a:t>public void plan()</a:t>
            </a:r>
          </a:p>
          <a:p>
            <a:pPr marL="0" indent="0">
              <a:buNone/>
            </a:pPr>
            <a:r>
              <a:rPr lang="en-US" sz="2000" dirty="0" smtClean="0">
                <a:latin typeface="OCRA" panose="02000509000000000000" pitchFamily="49" charset="0"/>
              </a:rPr>
              <a:t>25.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1077028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word </a:t>
            </a:r>
            <a:r>
              <a:rPr lang="en-US" sz="1800" dirty="0">
                <a:latin typeface="OCRA" panose="02000509000000000000" pitchFamily="49" charset="0"/>
              </a:rPr>
              <a:t>public</a:t>
            </a:r>
            <a:r>
              <a:rPr lang="en-US" sz="2400" dirty="0"/>
              <a:t> means that anyone can tell Karl to follow this plan</a:t>
            </a:r>
            <a:r>
              <a:rPr lang="en-US" sz="2400" dirty="0" smtClean="0"/>
              <a:t>. Without the word </a:t>
            </a:r>
            <a:r>
              <a:rPr lang="en-US" sz="1800" dirty="0" smtClean="0">
                <a:solidFill>
                  <a:srgbClr val="444026"/>
                </a:solidFill>
                <a:latin typeface="OCRA" panose="02000509000000000000" pitchFamily="49" charset="0"/>
              </a:rPr>
              <a:t>public</a:t>
            </a:r>
            <a:r>
              <a:rPr lang="en-US" sz="2400" dirty="0" smtClean="0"/>
              <a:t>, Karl wouldn’t liste</a:t>
            </a:r>
            <a:r>
              <a:rPr lang="en-US" sz="2400" dirty="0" smtClean="0"/>
              <a:t>n to you when you click                 .</a:t>
            </a:r>
            <a:endParaRPr lang="en-US" sz="2400" dirty="0" smtClean="0"/>
          </a:p>
          <a:p>
            <a:pPr marL="0" indent="0">
              <a:buNone/>
            </a:pPr>
            <a:r>
              <a:rPr lang="en-US" sz="2400" dirty="0" smtClean="0"/>
              <a:t>Later </a:t>
            </a:r>
            <a:r>
              <a:rPr lang="en-US" sz="2400" dirty="0"/>
              <a:t>we'll see that there are some things that we don't want just anyone to be able to tell Karl to do, but for right now, we'll stick with making plans public.</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solidFill>
                  <a:schemeClr val="bg2"/>
                </a:solidFill>
                <a:highlight>
                  <a:srgbClr val="008000"/>
                </a:highlight>
                <a:latin typeface="OCRA" panose="02000509000000000000" pitchFamily="49" charset="0"/>
              </a:rPr>
              <a:t>public</a:t>
            </a:r>
            <a:r>
              <a:rPr lang="en-US" sz="2000" dirty="0">
                <a:latin typeface="OCRA" panose="02000509000000000000" pitchFamily="49" charset="0"/>
              </a:rPr>
              <a:t> void plan()</a:t>
            </a:r>
          </a:p>
          <a:p>
            <a:pPr marL="0" indent="0">
              <a:buNone/>
            </a:pPr>
            <a:r>
              <a:rPr lang="en-US" sz="2000" dirty="0" smtClean="0">
                <a:latin typeface="OCRA" panose="02000509000000000000" pitchFamily="49" charset="0"/>
              </a:rPr>
              <a:t>25.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pic>
        <p:nvPicPr>
          <p:cNvPr id="4" name="Picture 3">
            <a:extLst>
              <a:ext uri="{FF2B5EF4-FFF2-40B4-BE49-F238E27FC236}">
                <a16:creationId xmlns:a16="http://schemas.microsoft.com/office/drawing/2014/main" id="{9B921156-19DF-4CFC-BFEC-EDE651B84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84" y="2861420"/>
            <a:ext cx="1170106" cy="311041"/>
          </a:xfrm>
          <a:prstGeom prst="rect">
            <a:avLst/>
          </a:prstGeom>
        </p:spPr>
      </p:pic>
    </p:spTree>
    <p:extLst>
      <p:ext uri="{BB962C8B-B14F-4D97-AF65-F5344CB8AC3E}">
        <p14:creationId xmlns:p14="http://schemas.microsoft.com/office/powerpoint/2010/main" val="2313386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second word, </a:t>
            </a:r>
            <a:r>
              <a:rPr lang="en-US" sz="1800" dirty="0">
                <a:latin typeface="OCRA" panose="02000509000000000000" pitchFamily="49" charset="0"/>
              </a:rPr>
              <a:t>void</a:t>
            </a:r>
            <a:r>
              <a:rPr lang="en-US" sz="2400" dirty="0"/>
              <a:t>, means that we don't expect Karl to give us anything back after he finishes the plan</a:t>
            </a:r>
            <a:r>
              <a:rPr lang="en-US" sz="2400" dirty="0" smtClean="0"/>
              <a:t>.</a:t>
            </a:r>
            <a:endParaRPr lang="en-US" sz="2400" dirty="0"/>
          </a:p>
          <a:p>
            <a:pPr marL="0" indent="0">
              <a:buNone/>
            </a:pPr>
            <a:r>
              <a:rPr lang="en-US" sz="2400" dirty="0"/>
              <a:t>We don't really want Karl giving us anything; it would probably have zombie drool all over it.</a:t>
            </a:r>
          </a:p>
          <a:p>
            <a:pPr marL="0" indent="0">
              <a:buNone/>
            </a:pPr>
            <a:r>
              <a:rPr lang="en-US" sz="2400" dirty="0"/>
              <a:t>That's how you get zombie germs</a:t>
            </a:r>
            <a:r>
              <a:rPr lang="en-US" sz="2400" dirty="0" smtClean="0"/>
              <a:t>.</a:t>
            </a:r>
            <a:endParaRPr lang="en-US" sz="2400" dirty="0"/>
          </a:p>
          <a:p>
            <a:pPr marL="0" indent="0">
              <a:buNone/>
            </a:pPr>
            <a:r>
              <a:rPr lang="en-US" sz="2400" dirty="0" smtClean="0"/>
              <a:t>Make sure that </a:t>
            </a:r>
            <a:r>
              <a:rPr lang="en-US" sz="1800" dirty="0" smtClean="0">
                <a:latin typeface="OCRA" panose="02000509000000000000"/>
              </a:rPr>
              <a:t>void</a:t>
            </a:r>
            <a:r>
              <a:rPr lang="en-US" sz="2400" dirty="0" smtClean="0"/>
              <a:t> is there... I don’t want zombie germs.</a:t>
            </a:r>
            <a:endParaRPr lang="en-US" sz="2400" dirty="0"/>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a:t>
            </a:r>
            <a:r>
              <a:rPr lang="en-US" sz="2000" dirty="0">
                <a:solidFill>
                  <a:schemeClr val="bg2"/>
                </a:solidFill>
                <a:highlight>
                  <a:srgbClr val="008000"/>
                </a:highlight>
                <a:latin typeface="OCRA" panose="02000509000000000000" pitchFamily="49" charset="0"/>
              </a:rPr>
              <a:t>void</a:t>
            </a:r>
            <a:r>
              <a:rPr lang="en-US" sz="2000" dirty="0">
                <a:latin typeface="OCRA" panose="02000509000000000000" pitchFamily="49" charset="0"/>
              </a:rPr>
              <a:t> plan()</a:t>
            </a:r>
          </a:p>
          <a:p>
            <a:pPr marL="0" indent="0">
              <a:buNone/>
            </a:pPr>
            <a:r>
              <a:rPr lang="en-US" sz="2000" dirty="0" smtClean="0">
                <a:latin typeface="OCRA" panose="02000509000000000000" pitchFamily="49" charset="0"/>
              </a:rPr>
              <a:t>25</a:t>
            </a:r>
            <a:r>
              <a:rPr lang="en-US" sz="2000" dirty="0" smtClean="0">
                <a:latin typeface="OCRA" panose="02000509000000000000" pitchFamily="49" charset="0"/>
              </a:rPr>
              <a:t>.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1521482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word </a:t>
            </a:r>
            <a:r>
              <a:rPr lang="en-US" sz="1800" dirty="0">
                <a:latin typeface="OCRA" panose="02000509000000000000" pitchFamily="49" charset="0"/>
              </a:rPr>
              <a:t>plan</a:t>
            </a:r>
            <a:r>
              <a:rPr lang="en-US" sz="2400" dirty="0"/>
              <a:t> is pretty self-explanatory; it simply says that the stuff that follows is the plan we want Karl to use. </a:t>
            </a:r>
          </a:p>
          <a:p>
            <a:pPr marL="0" indent="0">
              <a:buNone/>
            </a:pPr>
            <a:r>
              <a:rPr lang="en-US" sz="2400" dirty="0"/>
              <a:t>The parentheses </a:t>
            </a:r>
            <a:r>
              <a:rPr lang="en-US" sz="1800" dirty="0">
                <a:latin typeface="OCRA" panose="02000509000000000000" pitchFamily="49" charset="0"/>
              </a:rPr>
              <a:t>()</a:t>
            </a:r>
            <a:r>
              <a:rPr lang="en-US" sz="2400" dirty="0"/>
              <a:t> that come after </a:t>
            </a:r>
            <a:r>
              <a:rPr lang="en-US" sz="1800" dirty="0">
                <a:latin typeface="OCRA" panose="02000509000000000000" pitchFamily="49" charset="0"/>
              </a:rPr>
              <a:t>plan</a:t>
            </a:r>
            <a:r>
              <a:rPr lang="en-US" sz="1800" dirty="0"/>
              <a:t> </a:t>
            </a:r>
            <a:r>
              <a:rPr lang="en-US" sz="2400" dirty="0"/>
              <a:t>are a place where we could put what we call parameters, bits of information that change how Karl uses the plan. </a:t>
            </a:r>
          </a:p>
          <a:p>
            <a:pPr marL="0" indent="0">
              <a:buNone/>
            </a:pPr>
            <a:r>
              <a:rPr lang="en-US" sz="2400" dirty="0" smtClean="0"/>
              <a:t>For </a:t>
            </a:r>
            <a:r>
              <a:rPr lang="en-US" sz="2400" dirty="0"/>
              <a:t>now we'll leave </a:t>
            </a:r>
            <a:r>
              <a:rPr lang="en-US" sz="2400" dirty="0" smtClean="0"/>
              <a:t>the parentheses empty, </a:t>
            </a:r>
            <a:r>
              <a:rPr lang="en-US" sz="2400" dirty="0"/>
              <a:t>but they need to be there.</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void </a:t>
            </a:r>
            <a:r>
              <a:rPr lang="en-US" sz="2000" dirty="0">
                <a:solidFill>
                  <a:schemeClr val="bg2"/>
                </a:solidFill>
                <a:highlight>
                  <a:srgbClr val="008000"/>
                </a:highlight>
                <a:latin typeface="OCRA" panose="02000509000000000000" pitchFamily="49" charset="0"/>
              </a:rPr>
              <a:t>plan()</a:t>
            </a:r>
          </a:p>
          <a:p>
            <a:pPr marL="0" indent="0">
              <a:buNone/>
            </a:pPr>
            <a:r>
              <a:rPr lang="en-US" sz="2000" dirty="0" smtClean="0">
                <a:latin typeface="OCRA" panose="02000509000000000000" pitchFamily="49" charset="0"/>
              </a:rPr>
              <a:t>25</a:t>
            </a:r>
            <a:r>
              <a:rPr lang="en-US" sz="2000" dirty="0" smtClean="0">
                <a:latin typeface="OCRA" panose="02000509000000000000" pitchFamily="49" charset="0"/>
              </a:rPr>
              <a:t>.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28825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That's the first line of the plan.</a:t>
            </a:r>
          </a:p>
          <a:p>
            <a:pPr marL="0" indent="0">
              <a:buNone/>
            </a:pPr>
            <a:r>
              <a:rPr lang="en-US" sz="2400" dirty="0"/>
              <a:t>It's like the title at the top of a page, or a header.</a:t>
            </a:r>
          </a:p>
          <a:p>
            <a:pPr marL="0" indent="0">
              <a:buNone/>
            </a:pPr>
            <a:r>
              <a:rPr lang="en-US" sz="2400" dirty="0"/>
              <a:t>It's important that the header look exactly like this or Karl won't know what to do with it.</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void plan()</a:t>
            </a:r>
          </a:p>
          <a:p>
            <a:pPr marL="0" indent="0">
              <a:buNone/>
            </a:pPr>
            <a:r>
              <a:rPr lang="en-US" sz="2000" dirty="0" smtClean="0">
                <a:latin typeface="OCRA" panose="02000509000000000000" pitchFamily="49" charset="0"/>
              </a:rPr>
              <a:t>25.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2851882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The second line and the last line are a matching pair of curly braces (or curly brackets) </a:t>
            </a:r>
            <a:r>
              <a:rPr lang="en-US" sz="2400" dirty="0">
                <a:latin typeface="OCRA" panose="02000509000000000000" pitchFamily="49" charset="0"/>
              </a:rPr>
              <a:t>{</a:t>
            </a:r>
            <a:r>
              <a:rPr lang="en-US" sz="2400" dirty="0"/>
              <a:t> and </a:t>
            </a:r>
            <a:r>
              <a:rPr lang="en-US" sz="2400" dirty="0">
                <a:latin typeface="OCRA" panose="02000509000000000000" pitchFamily="49" charset="0"/>
              </a:rPr>
              <a:t>}</a:t>
            </a:r>
            <a:r>
              <a:rPr lang="en-US" sz="2400" dirty="0"/>
              <a:t>.</a:t>
            </a:r>
          </a:p>
          <a:p>
            <a:pPr marL="0" indent="0">
              <a:buNone/>
            </a:pPr>
            <a:r>
              <a:rPr lang="en-US" sz="2400" dirty="0"/>
              <a:t>These braces form a container for the plan.</a:t>
            </a:r>
          </a:p>
          <a:p>
            <a:pPr marL="0" indent="0">
              <a:buNone/>
            </a:pPr>
            <a:r>
              <a:rPr lang="en-US" sz="2400" dirty="0"/>
              <a:t>Karl knows that </a:t>
            </a:r>
            <a:r>
              <a:rPr lang="en-US" sz="2400" dirty="0" smtClean="0"/>
              <a:t>whatever lines are </a:t>
            </a:r>
            <a:r>
              <a:rPr lang="en-US" sz="2400" dirty="0"/>
              <a:t>between </a:t>
            </a:r>
            <a:r>
              <a:rPr lang="en-US" sz="2400" dirty="0" smtClean="0"/>
              <a:t>those curly brackets </a:t>
            </a:r>
            <a:r>
              <a:rPr lang="en-US" sz="2400" dirty="0"/>
              <a:t>are steps of his plan. </a:t>
            </a:r>
          </a:p>
          <a:p>
            <a:pPr marL="0" indent="0">
              <a:buNone/>
            </a:pPr>
            <a:r>
              <a:rPr lang="en-US" sz="2400" dirty="0"/>
              <a:t>Any lines before or after these curly braces might be important, but when Karl is looking for steps in the plan, he will only look between </a:t>
            </a:r>
            <a:r>
              <a:rPr lang="en-US" sz="2400" dirty="0" smtClean="0"/>
              <a:t>this pair of </a:t>
            </a:r>
            <a:r>
              <a:rPr lang="en-US" sz="2400" dirty="0"/>
              <a:t>braces. </a:t>
            </a:r>
          </a:p>
          <a:p>
            <a:pPr marL="0" indent="0">
              <a:buNone/>
            </a:pPr>
            <a:r>
              <a:rPr lang="en-US" sz="2400" dirty="0"/>
              <a:t>If either brace is missing, Karl will get confused.</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void plan()</a:t>
            </a:r>
          </a:p>
          <a:p>
            <a:pPr marL="0" indent="0">
              <a:buNone/>
            </a:pPr>
            <a:r>
              <a:rPr lang="en-US" sz="2000" dirty="0" smtClean="0">
                <a:latin typeface="OCRA" panose="02000509000000000000" pitchFamily="49" charset="0"/>
              </a:rPr>
              <a:t>25. </a:t>
            </a:r>
            <a:r>
              <a:rPr lang="en-US" sz="2000" dirty="0">
                <a:solidFill>
                  <a:schemeClr val="bg2"/>
                </a:solidFill>
                <a:highlight>
                  <a:srgbClr val="008000"/>
                </a:highlight>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solidFill>
                  <a:schemeClr val="bg2"/>
                </a:solidFill>
                <a:highlight>
                  <a:srgbClr val="008000"/>
                </a:highlight>
                <a:latin typeface="OCRA" panose="02000509000000000000" pitchFamily="49" charset="0"/>
              </a:rPr>
              <a:t>}</a:t>
            </a:r>
          </a:p>
        </p:txBody>
      </p:sp>
    </p:spTree>
    <p:extLst>
      <p:ext uri="{BB962C8B-B14F-4D97-AF65-F5344CB8AC3E}">
        <p14:creationId xmlns:p14="http://schemas.microsoft.com/office/powerpoint/2010/main" val="40159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It seems that most of the lines in this plan are just there to help Karl find what he is supposed to do. </a:t>
            </a:r>
          </a:p>
          <a:p>
            <a:pPr marL="0" indent="0">
              <a:buNone/>
            </a:pPr>
            <a:r>
              <a:rPr lang="en-US" sz="2400" dirty="0"/>
              <a:t>The one remaining line actually tells Karl to </a:t>
            </a:r>
            <a:r>
              <a:rPr lang="en-US" sz="2400" i="1" dirty="0"/>
              <a:t>do</a:t>
            </a:r>
            <a:r>
              <a:rPr lang="en-US" sz="2400" dirty="0"/>
              <a:t> something.</a:t>
            </a:r>
          </a:p>
          <a:p>
            <a:pPr marL="0" indent="0">
              <a:buNone/>
            </a:pPr>
            <a:r>
              <a:rPr lang="en-US" sz="2400" dirty="0"/>
              <a:t>It tells him to move. </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void plan()</a:t>
            </a:r>
          </a:p>
          <a:p>
            <a:pPr marL="0" indent="0">
              <a:buNone/>
            </a:pPr>
            <a:r>
              <a:rPr lang="en-US" sz="2000" dirty="0" smtClean="0">
                <a:latin typeface="OCRA" panose="02000509000000000000" pitchFamily="49" charset="0"/>
              </a:rPr>
              <a:t>25.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5496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Karl is a Zombie</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4393" y="1825625"/>
            <a:ext cx="3223213" cy="4351338"/>
          </a:xfrm>
        </p:spPr>
      </p:pic>
    </p:spTree>
    <p:extLst>
      <p:ext uri="{BB962C8B-B14F-4D97-AF65-F5344CB8AC3E}">
        <p14:creationId xmlns:p14="http://schemas.microsoft.com/office/powerpoint/2010/main" val="109715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When Karl sees </a:t>
            </a:r>
            <a:r>
              <a:rPr lang="en-US" sz="1800" dirty="0">
                <a:latin typeface="OCRA" panose="02000509000000000000" pitchFamily="49" charset="0"/>
              </a:rPr>
              <a:t>move</a:t>
            </a:r>
            <a:r>
              <a:rPr lang="en-US" sz="2400" dirty="0"/>
              <a:t>, he knows that he should take exactly one step forward, no more, no less.</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void plan()</a:t>
            </a:r>
          </a:p>
          <a:p>
            <a:pPr marL="0" indent="0">
              <a:buNone/>
            </a:pPr>
            <a:r>
              <a:rPr lang="en-US" sz="2000" dirty="0" smtClean="0">
                <a:latin typeface="OCRA" panose="02000509000000000000" pitchFamily="49" charset="0"/>
              </a:rPr>
              <a:t>25</a:t>
            </a:r>
            <a:r>
              <a:rPr lang="en-US" sz="2000" dirty="0" smtClean="0">
                <a:latin typeface="OCRA" panose="02000509000000000000" pitchFamily="49" charset="0"/>
              </a:rPr>
              <a:t>.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solidFill>
                  <a:schemeClr val="bg2"/>
                </a:solidFill>
                <a:highlight>
                  <a:srgbClr val="008000"/>
                </a:highlight>
                <a:latin typeface="OCRA" panose="02000509000000000000" pitchFamily="49" charset="0"/>
              </a:rPr>
              <a:t>move</a:t>
            </a:r>
            <a:r>
              <a:rPr lang="en-US" sz="2000" dirty="0">
                <a:latin typeface="OCRA" panose="02000509000000000000" pitchFamily="49" charset="0"/>
              </a:rPr>
              <a:t>();</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127309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Of course you need to make sure to punctuate it correctly or, again, Karl won't understand.</a:t>
            </a:r>
          </a:p>
          <a:p>
            <a:pPr marL="0" indent="0">
              <a:buNone/>
            </a:pPr>
            <a:r>
              <a:rPr lang="en-US" sz="2400" dirty="0"/>
              <a:t>The move command is followed by a set of parentheses, </a:t>
            </a:r>
            <a:r>
              <a:rPr lang="en-US" sz="1800" dirty="0">
                <a:latin typeface="OCRA" panose="02000509000000000000" pitchFamily="49" charset="0"/>
              </a:rPr>
              <a:t>(</a:t>
            </a:r>
            <a:r>
              <a:rPr lang="en-US" sz="2400" dirty="0"/>
              <a:t> and </a:t>
            </a:r>
            <a:r>
              <a:rPr lang="en-US" sz="1800" dirty="0">
                <a:latin typeface="OCRA" panose="02000509000000000000" pitchFamily="49" charset="0"/>
              </a:rPr>
              <a:t>)</a:t>
            </a:r>
            <a:r>
              <a:rPr lang="en-US" sz="2400" dirty="0"/>
              <a:t>.</a:t>
            </a:r>
          </a:p>
          <a:p>
            <a:pPr marL="0" indent="0">
              <a:buNone/>
            </a:pPr>
            <a:r>
              <a:rPr lang="en-US" sz="2400" dirty="0"/>
              <a:t>The parentheses, again, are there for parameters. </a:t>
            </a:r>
          </a:p>
          <a:p>
            <a:pPr marL="0" indent="0">
              <a:buNone/>
            </a:pPr>
            <a:r>
              <a:rPr lang="en-US" sz="2400" dirty="0"/>
              <a:t>The </a:t>
            </a:r>
            <a:r>
              <a:rPr lang="en-US" sz="1800" dirty="0">
                <a:latin typeface="OCRA" panose="02000509000000000000" pitchFamily="49" charset="0"/>
              </a:rPr>
              <a:t>move</a:t>
            </a:r>
            <a:r>
              <a:rPr lang="en-US" sz="2400" dirty="0"/>
              <a:t> command doesn't need any special conditions, so the parentheses are empty. </a:t>
            </a:r>
          </a:p>
          <a:p>
            <a:pPr marL="0" indent="0">
              <a:buNone/>
            </a:pPr>
            <a:r>
              <a:rPr lang="en-US" sz="2400" dirty="0"/>
              <a:t>Again, they have to be there even though they are empty</a:t>
            </a:r>
            <a:r>
              <a:rPr lang="en-US" sz="2400" dirty="0" smtClean="0"/>
              <a:t>.</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void plan()</a:t>
            </a:r>
          </a:p>
          <a:p>
            <a:pPr marL="0" indent="0">
              <a:buNone/>
            </a:pPr>
            <a:r>
              <a:rPr lang="en-US" sz="2000" dirty="0" smtClean="0">
                <a:latin typeface="OCRA" panose="02000509000000000000" pitchFamily="49" charset="0"/>
              </a:rPr>
              <a:t>25.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r>
              <a:rPr lang="en-US" sz="2000" dirty="0">
                <a:solidFill>
                  <a:schemeClr val="bg2"/>
                </a:solidFill>
                <a:highlight>
                  <a:srgbClr val="008000"/>
                </a:highlight>
                <a:latin typeface="OCRA" panose="02000509000000000000" pitchFamily="49" charset="0"/>
              </a:rPr>
              <a:t>()</a:t>
            </a:r>
            <a:r>
              <a:rPr lang="en-US" sz="2000" dirty="0">
                <a:latin typeface="OCRA" panose="02000509000000000000" pitchFamily="49" charset="0"/>
              </a:rPr>
              <a:t>;</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510753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smtClean="0"/>
              <a:t>You can think of parentheses like this as telling Karl to do something.</a:t>
            </a:r>
          </a:p>
          <a:p>
            <a:pPr marL="0" indent="0">
              <a:buNone/>
            </a:pPr>
            <a:r>
              <a:rPr lang="en-US" sz="2400" dirty="0" smtClean="0"/>
              <a:t>If there are no parentheses, Karl won’t know that </a:t>
            </a:r>
            <a:r>
              <a:rPr lang="en-US" sz="1800" dirty="0" smtClean="0">
                <a:latin typeface="OCRA" panose="02000509000000000000"/>
              </a:rPr>
              <a:t>move</a:t>
            </a:r>
            <a:r>
              <a:rPr lang="en-US" sz="2400" dirty="0" smtClean="0"/>
              <a:t> is a command.</a:t>
            </a:r>
            <a:endParaRPr lang="en-US" sz="2400" dirty="0"/>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void plan()</a:t>
            </a:r>
          </a:p>
          <a:p>
            <a:pPr marL="0" indent="0">
              <a:buNone/>
            </a:pPr>
            <a:r>
              <a:rPr lang="en-US" sz="2000" dirty="0" smtClean="0">
                <a:latin typeface="OCRA" panose="02000509000000000000" pitchFamily="49" charset="0"/>
              </a:rPr>
              <a:t>25.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r>
              <a:rPr lang="en-US" sz="2000" dirty="0">
                <a:solidFill>
                  <a:schemeClr val="bg2"/>
                </a:solidFill>
                <a:highlight>
                  <a:srgbClr val="008000"/>
                </a:highlight>
                <a:latin typeface="OCRA" panose="02000509000000000000" pitchFamily="49" charset="0"/>
              </a:rPr>
              <a:t>()</a:t>
            </a:r>
            <a:r>
              <a:rPr lang="en-US" sz="2000" dirty="0">
                <a:latin typeface="OCRA" panose="02000509000000000000" pitchFamily="49" charset="0"/>
              </a:rPr>
              <a:t>;</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37800104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A semicolon follows the parentheses.</a:t>
            </a:r>
          </a:p>
          <a:p>
            <a:pPr marL="0" indent="0">
              <a:buNone/>
            </a:pPr>
            <a:r>
              <a:rPr lang="en-US" sz="2400" dirty="0"/>
              <a:t>Every command in the plan has to be followed by a semicolon.</a:t>
            </a:r>
          </a:p>
          <a:p>
            <a:pPr marL="0" indent="0">
              <a:buNone/>
            </a:pPr>
            <a:r>
              <a:rPr lang="en-US" sz="2400" dirty="0"/>
              <a:t>Semicolons are like periods for zombies.</a:t>
            </a:r>
          </a:p>
          <a:p>
            <a:pPr marL="0" indent="0">
              <a:buNone/>
            </a:pPr>
            <a:r>
              <a:rPr lang="en-US" sz="2400" dirty="0"/>
              <a:t>If it weren't for semicolons, zombies wouldn't know when one command ended and another began.</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void plan()</a:t>
            </a:r>
          </a:p>
          <a:p>
            <a:pPr marL="0" indent="0">
              <a:buNone/>
            </a:pPr>
            <a:r>
              <a:rPr lang="en-US" sz="2000" dirty="0" smtClean="0">
                <a:latin typeface="OCRA" panose="02000509000000000000" pitchFamily="49" charset="0"/>
              </a:rPr>
              <a:t>25.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r>
              <a:rPr lang="en-US" sz="2000" dirty="0">
                <a:solidFill>
                  <a:schemeClr val="bg2"/>
                </a:solidFill>
                <a:highlight>
                  <a:srgbClr val="008000"/>
                </a:highlight>
                <a:latin typeface="OCRA" panose="02000509000000000000" pitchFamily="49" charset="0"/>
              </a:rPr>
              <a:t>;</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1878909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One last thing to note:</a:t>
            </a:r>
          </a:p>
          <a:p>
            <a:pPr marL="0" indent="0">
              <a:buNone/>
            </a:pPr>
            <a:r>
              <a:rPr lang="en-US" sz="2400" dirty="0"/>
              <a:t>Curly braces and the commands between them make up what we call a </a:t>
            </a:r>
            <a:r>
              <a:rPr lang="en-US" sz="2400" b="1" dirty="0"/>
              <a:t>code block</a:t>
            </a:r>
            <a:r>
              <a:rPr lang="en-US" sz="2400" dirty="0"/>
              <a:t>.</a:t>
            </a:r>
          </a:p>
          <a:p>
            <a:pPr marL="0" indent="0">
              <a:buNone/>
            </a:pPr>
            <a:r>
              <a:rPr lang="en-US" sz="2400" dirty="0"/>
              <a:t>Code blocks are a set of commands that exist together, all wrapped up in curly braces. </a:t>
            </a:r>
          </a:p>
          <a:p>
            <a:pPr marL="0" indent="0">
              <a:buNone/>
            </a:pPr>
            <a:r>
              <a:rPr lang="en-US" sz="2400" dirty="0"/>
              <a:t>In order to help Karl (and you!) read program code, we line up the curly braces with whatever is above them, then indent the lines inside of the curly braces by hitting the </a:t>
            </a:r>
            <a:r>
              <a:rPr lang="en-US" sz="1800" dirty="0">
                <a:latin typeface="OCRA" panose="02000509000000000000" pitchFamily="49" charset="0"/>
              </a:rPr>
              <a:t>TAB</a:t>
            </a:r>
            <a:r>
              <a:rPr lang="en-US" sz="2400" dirty="0"/>
              <a:t> key once (or </a:t>
            </a:r>
            <a:r>
              <a:rPr lang="en-US" sz="1800" dirty="0">
                <a:latin typeface="OCRA" panose="02000509000000000000" pitchFamily="49" charset="0"/>
              </a:rPr>
              <a:t>Space</a:t>
            </a:r>
            <a:r>
              <a:rPr lang="en-US" sz="2400" dirty="0"/>
              <a:t> 4 times).</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void plan()</a:t>
            </a:r>
          </a:p>
          <a:p>
            <a:pPr marL="0" indent="0">
              <a:buNone/>
            </a:pPr>
            <a:r>
              <a:rPr lang="en-US" sz="2000" dirty="0" smtClean="0">
                <a:latin typeface="OCRA" panose="02000509000000000000" pitchFamily="49" charset="0"/>
              </a:rPr>
              <a:t>25.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smtClean="0">
                <a:solidFill>
                  <a:schemeClr val="bg2"/>
                </a:solidFill>
                <a:highlight>
                  <a:srgbClr val="008000"/>
                </a:highlight>
                <a:latin typeface="OCRA" panose="02000509000000000000" pitchFamily="49" charset="0"/>
              </a:rPr>
              <a:t>    </a:t>
            </a:r>
            <a:r>
              <a:rPr lang="en-US" sz="2000" dirty="0">
                <a:latin typeface="OCRA" panose="02000509000000000000" pitchFamily="49" charset="0"/>
              </a:rPr>
              <a:t>move();</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584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6476999" cy="5811838"/>
          </a:xfrm>
        </p:spPr>
        <p:txBody>
          <a:bodyPr anchor="ctr">
            <a:noAutofit/>
          </a:bodyPr>
          <a:lstStyle/>
          <a:p>
            <a:pPr marL="0" indent="0">
              <a:buNone/>
            </a:pPr>
            <a:r>
              <a:rPr lang="en-US" sz="2400" dirty="0"/>
              <a:t>That's it.</a:t>
            </a:r>
          </a:p>
          <a:p>
            <a:pPr marL="0" indent="0">
              <a:buNone/>
            </a:pPr>
            <a:r>
              <a:rPr lang="en-US" sz="2400" dirty="0"/>
              <a:t>That's the plan.</a:t>
            </a:r>
          </a:p>
          <a:p>
            <a:pPr marL="0" indent="0">
              <a:buNone/>
            </a:pPr>
            <a:r>
              <a:rPr lang="en-US" sz="2400" dirty="0"/>
              <a:t>So many words for four little lines.</a:t>
            </a:r>
          </a:p>
        </p:txBody>
      </p:sp>
      <p:sp>
        <p:nvSpPr>
          <p:cNvPr id="5" name="Content Placeholder 2">
            <a:extLst>
              <a:ext uri="{FF2B5EF4-FFF2-40B4-BE49-F238E27FC236}">
                <a16:creationId xmlns:a16="http://schemas.microsoft.com/office/drawing/2014/main" id="{FD407C83-1AB2-4A24-BED3-BE3D1CAFD7AA}"/>
              </a:ext>
            </a:extLst>
          </p:cNvPr>
          <p:cNvSpPr txBox="1">
            <a:spLocks/>
          </p:cNvSpPr>
          <p:nvPr/>
        </p:nvSpPr>
        <p:spPr>
          <a:xfrm>
            <a:off x="7315199" y="2480866"/>
            <a:ext cx="4057651" cy="1580356"/>
          </a:xfrm>
          <a:prstGeom prst="rect">
            <a:avLst/>
          </a:prstGeom>
          <a:solidFill>
            <a:schemeClr val="bg2"/>
          </a:solidFill>
          <a:ln w="28575">
            <a:solidFill>
              <a:schemeClr val="tx2">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latin typeface="OCRA" panose="02000509000000000000" pitchFamily="49" charset="0"/>
              </a:rPr>
              <a:t>24</a:t>
            </a:r>
            <a:r>
              <a:rPr lang="en-US" sz="2000" dirty="0" smtClean="0">
                <a:latin typeface="OCRA" panose="02000509000000000000" pitchFamily="49" charset="0"/>
              </a:rPr>
              <a:t>. </a:t>
            </a:r>
            <a:r>
              <a:rPr lang="en-US" sz="2000" dirty="0">
                <a:latin typeface="OCRA" panose="02000509000000000000" pitchFamily="49" charset="0"/>
              </a:rPr>
              <a:t>public void plan()</a:t>
            </a:r>
          </a:p>
          <a:p>
            <a:pPr marL="0" indent="0">
              <a:buNone/>
            </a:pPr>
            <a:r>
              <a:rPr lang="en-US" sz="2000" dirty="0" smtClean="0">
                <a:latin typeface="OCRA" panose="02000509000000000000" pitchFamily="49" charset="0"/>
              </a:rPr>
              <a:t>25. </a:t>
            </a:r>
            <a:r>
              <a:rPr lang="en-US" sz="2000" dirty="0">
                <a:latin typeface="OCRA" panose="02000509000000000000" pitchFamily="49" charset="0"/>
              </a:rPr>
              <a:t>{</a:t>
            </a:r>
          </a:p>
          <a:p>
            <a:pPr marL="0" indent="0">
              <a:buNone/>
            </a:pPr>
            <a:r>
              <a:rPr lang="en-US" sz="2000" dirty="0" smtClean="0">
                <a:latin typeface="OCRA" panose="02000509000000000000" pitchFamily="49" charset="0"/>
              </a:rPr>
              <a:t>26</a:t>
            </a:r>
            <a:r>
              <a:rPr lang="en-US" sz="2000" dirty="0" smtClean="0">
                <a:latin typeface="OCRA" panose="02000509000000000000" pitchFamily="49" charset="0"/>
              </a:rPr>
              <a:t>.     </a:t>
            </a:r>
            <a:r>
              <a:rPr lang="en-US" sz="2000" dirty="0">
                <a:latin typeface="OCRA" panose="02000509000000000000" pitchFamily="49" charset="0"/>
              </a:rPr>
              <a:t>move();</a:t>
            </a:r>
          </a:p>
          <a:p>
            <a:pPr marL="0" indent="0">
              <a:buNone/>
            </a:pPr>
            <a:r>
              <a:rPr lang="en-US" sz="2000" dirty="0" smtClean="0">
                <a:latin typeface="OCRA" panose="02000509000000000000" pitchFamily="49" charset="0"/>
              </a:rPr>
              <a:t>27</a:t>
            </a:r>
            <a:r>
              <a:rPr lang="en-US" sz="2000" dirty="0" smtClean="0">
                <a:latin typeface="OCRA" panose="02000509000000000000" pitchFamily="49" charset="0"/>
              </a:rPr>
              <a:t>. </a:t>
            </a:r>
            <a:r>
              <a:rPr lang="en-US" sz="2000" dirty="0">
                <a:latin typeface="OCRA" panose="02000509000000000000" pitchFamily="49" charset="0"/>
              </a:rPr>
              <a:t>}</a:t>
            </a:r>
          </a:p>
        </p:txBody>
      </p:sp>
    </p:spTree>
    <p:extLst>
      <p:ext uri="{BB962C8B-B14F-4D97-AF65-F5344CB8AC3E}">
        <p14:creationId xmlns:p14="http://schemas.microsoft.com/office/powerpoint/2010/main" val="3932665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329A-A85F-4CC2-A660-30B8C46BBEE8}"/>
              </a:ext>
            </a:extLst>
          </p:cNvPr>
          <p:cNvSpPr>
            <a:spLocks noGrp="1"/>
          </p:cNvSpPr>
          <p:nvPr>
            <p:ph type="title"/>
          </p:nvPr>
        </p:nvSpPr>
        <p:spPr/>
        <p:txBody>
          <a:bodyPr/>
          <a:lstStyle/>
          <a:p>
            <a:pPr algn="ctr"/>
            <a:r>
              <a:rPr lang="en-US" dirty="0">
                <a:latin typeface="+mn-lt"/>
              </a:rPr>
              <a:t>Give Karl a Hand</a:t>
            </a:r>
          </a:p>
        </p:txBody>
      </p:sp>
      <p:sp>
        <p:nvSpPr>
          <p:cNvPr id="3" name="Text Placeholder 2">
            <a:extLst>
              <a:ext uri="{FF2B5EF4-FFF2-40B4-BE49-F238E27FC236}">
                <a16:creationId xmlns:a16="http://schemas.microsoft.com/office/drawing/2014/main" id="{428573C0-D8B6-4662-9935-2964AA04EC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9192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When Karl tried to follow his current plan, he took one step forward and then fell on his face.</a:t>
            </a:r>
          </a:p>
          <a:p>
            <a:r>
              <a:rPr lang="en-US" sz="2400" dirty="0"/>
              <a:t>Karl isn't really an ambitious zombie.</a:t>
            </a:r>
          </a:p>
          <a:p>
            <a:r>
              <a:rPr lang="en-US" sz="2400" dirty="0"/>
              <a:t>If he runs out of things to do, well, he dies. </a:t>
            </a:r>
          </a:p>
        </p:txBody>
      </p:sp>
    </p:spTree>
    <p:extLst>
      <p:ext uri="{BB962C8B-B14F-4D97-AF65-F5344CB8AC3E}">
        <p14:creationId xmlns:p14="http://schemas.microsoft.com/office/powerpoint/2010/main" val="33465867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There's not much keeping him undead other than the purpose he is given by simply having a plan to follow.</a:t>
            </a:r>
          </a:p>
        </p:txBody>
      </p:sp>
    </p:spTree>
    <p:extLst>
      <p:ext uri="{BB962C8B-B14F-4D97-AF65-F5344CB8AC3E}">
        <p14:creationId xmlns:p14="http://schemas.microsoft.com/office/powerpoint/2010/main" val="1441794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Once </a:t>
            </a:r>
            <a:r>
              <a:rPr lang="en-US" sz="2400" dirty="0" smtClean="0"/>
              <a:t>the plan is </a:t>
            </a:r>
            <a:r>
              <a:rPr lang="en-US" sz="2400" dirty="0"/>
              <a:t>done, so is Karl.</a:t>
            </a:r>
          </a:p>
        </p:txBody>
      </p:sp>
    </p:spTree>
    <p:extLst>
      <p:ext uri="{BB962C8B-B14F-4D97-AF65-F5344CB8AC3E}">
        <p14:creationId xmlns:p14="http://schemas.microsoft.com/office/powerpoint/2010/main" val="30089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Karl lives in a place called </a:t>
            </a:r>
            <a:r>
              <a:rPr lang="en-US" sz="1800" dirty="0" err="1"/>
              <a:t>ZombieLand</a:t>
            </a:r>
            <a:r>
              <a:rPr lang="en-US" sz="1800" dirty="0"/>
              <a:t>.</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924552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In order to keep Karl going, we need to show him that even he can accomplish something.</a:t>
            </a:r>
          </a:p>
          <a:p>
            <a:r>
              <a:rPr lang="en-US" sz="2400" dirty="0"/>
              <a:t>He needs to reach a goal.</a:t>
            </a:r>
          </a:p>
          <a:p>
            <a:r>
              <a:rPr lang="en-US" sz="2400" dirty="0"/>
              <a:t>In </a:t>
            </a:r>
            <a:r>
              <a:rPr lang="en-US" sz="2400" dirty="0" err="1"/>
              <a:t>ZombieLand</a:t>
            </a:r>
            <a:r>
              <a:rPr lang="en-US" sz="2400" dirty="0"/>
              <a:t>, all that zombies want from </a:t>
            </a:r>
            <a:r>
              <a:rPr lang="en-US" sz="2400" dirty="0" smtClean="0"/>
              <a:t>their un-life is</a:t>
            </a:r>
            <a:r>
              <a:rPr lang="en-US" sz="2400" dirty="0"/>
              <a:t> zombie coins</a:t>
            </a:r>
            <a:r>
              <a:rPr lang="en-US" sz="2400" dirty="0" smtClean="0"/>
              <a:t>.</a:t>
            </a:r>
          </a:p>
          <a:p>
            <a:endParaRPr lang="en-US" sz="2400" dirty="0"/>
          </a:p>
          <a:p>
            <a:endParaRPr lang="en-US" sz="2400" dirty="0"/>
          </a:p>
          <a:p>
            <a:r>
              <a:rPr lang="en-US" sz="2400" dirty="0"/>
              <a:t>When a zombie gets a zombie coin, it knows it has done good.</a:t>
            </a:r>
          </a:p>
        </p:txBody>
      </p:sp>
      <p:pic>
        <p:nvPicPr>
          <p:cNvPr id="3" name="Picture 2">
            <a:extLst>
              <a:ext uri="{FF2B5EF4-FFF2-40B4-BE49-F238E27FC236}">
                <a16:creationId xmlns:a16="http://schemas.microsoft.com/office/drawing/2014/main" id="{A7225A7F-1BBB-467D-9738-18C69A192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38" y="3461938"/>
            <a:ext cx="609524" cy="609524"/>
          </a:xfrm>
          <a:prstGeom prst="rect">
            <a:avLst/>
          </a:prstGeom>
        </p:spPr>
      </p:pic>
    </p:spTree>
    <p:extLst>
      <p:ext uri="{BB962C8B-B14F-4D97-AF65-F5344CB8AC3E}">
        <p14:creationId xmlns:p14="http://schemas.microsoft.com/office/powerpoint/2010/main" val="17229689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Help Karl get to the coin.</a:t>
            </a:r>
          </a:p>
          <a:p>
            <a:r>
              <a:rPr lang="en-US" sz="2400" dirty="0"/>
              <a:t>Add steps to his plan so that he makes it there.</a:t>
            </a:r>
          </a:p>
          <a:p>
            <a:r>
              <a:rPr lang="en-US" sz="2400" dirty="0"/>
              <a:t>Remember, each step needs to be spelled and punctuated correctly, and it has to be in the right place. </a:t>
            </a:r>
          </a:p>
          <a:p>
            <a:r>
              <a:rPr lang="en-US" sz="2400" dirty="0"/>
              <a:t>Keep it simple for Karl.</a:t>
            </a:r>
          </a:p>
          <a:p>
            <a:r>
              <a:rPr lang="en-US" sz="2400" dirty="0"/>
              <a:t>All he really knows how to do is </a:t>
            </a:r>
            <a:r>
              <a:rPr lang="en-US" sz="2000" dirty="0">
                <a:latin typeface="OCRA" panose="02000509000000000000" pitchFamily="49" charset="0"/>
              </a:rPr>
              <a:t>move</a:t>
            </a:r>
            <a:r>
              <a:rPr lang="en-US" sz="2000" dirty="0" smtClean="0">
                <a:latin typeface="OCRA" panose="02000509000000000000" pitchFamily="49" charset="0"/>
              </a:rPr>
              <a:t>();</a:t>
            </a:r>
            <a:endParaRPr lang="en-US" sz="2000" dirty="0"/>
          </a:p>
        </p:txBody>
      </p:sp>
    </p:spTree>
    <p:extLst>
      <p:ext uri="{BB962C8B-B14F-4D97-AF65-F5344CB8AC3E}">
        <p14:creationId xmlns:p14="http://schemas.microsoft.com/office/powerpoint/2010/main" val="12627875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When you have your plan written, hit </a:t>
            </a:r>
            <a:r>
              <a:rPr lang="en-US" sz="1800" dirty="0">
                <a:latin typeface="OCRA" panose="02000509000000000000" pitchFamily="49" charset="0"/>
              </a:rPr>
              <a:t>Ctrl-S</a:t>
            </a:r>
            <a:r>
              <a:rPr lang="en-US" sz="2400" dirty="0"/>
              <a:t> to save and compile it.</a:t>
            </a:r>
          </a:p>
        </p:txBody>
      </p:sp>
    </p:spTree>
    <p:extLst>
      <p:ext uri="{BB962C8B-B14F-4D97-AF65-F5344CB8AC3E}">
        <p14:creationId xmlns:p14="http://schemas.microsoft.com/office/powerpoint/2010/main" val="22634560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E7D5D-4076-4EC2-AB43-68AD52F19638}"/>
              </a:ext>
            </a:extLst>
          </p:cNvPr>
          <p:cNvSpPr>
            <a:spLocks noGrp="1"/>
          </p:cNvSpPr>
          <p:nvPr>
            <p:ph type="body" sz="half" idx="2"/>
          </p:nvPr>
        </p:nvSpPr>
        <p:spPr>
          <a:xfrm>
            <a:off x="839788" y="457200"/>
            <a:ext cx="10515600" cy="5411788"/>
          </a:xfrm>
        </p:spPr>
        <p:txBody>
          <a:bodyPr anchor="ctr">
            <a:normAutofit/>
          </a:bodyPr>
          <a:lstStyle/>
          <a:p>
            <a:r>
              <a:rPr lang="en-US" sz="2400" dirty="0"/>
              <a:t>When you get Karl to the goal, </a:t>
            </a:r>
            <a:r>
              <a:rPr lang="en-US" sz="2400" dirty="0" smtClean="0"/>
              <a:t>you will </a:t>
            </a:r>
            <a:r>
              <a:rPr lang="en-US" sz="2400" dirty="0"/>
              <a:t>need to turn in your plan.</a:t>
            </a:r>
          </a:p>
          <a:p>
            <a:endParaRPr lang="en-US" sz="2400" dirty="0"/>
          </a:p>
          <a:p>
            <a:r>
              <a:rPr lang="en-US" sz="2400" dirty="0"/>
              <a:t>You will need to find the MyZombie.java file. It will be located in a folder named </a:t>
            </a:r>
            <a:r>
              <a:rPr lang="en-US" sz="2400" dirty="0" err="1"/>
              <a:t>ZombieLand</a:t>
            </a:r>
            <a:r>
              <a:rPr lang="en-US" sz="2400" dirty="0"/>
              <a:t> 01 – First </a:t>
            </a:r>
            <a:r>
              <a:rPr lang="en-US" sz="2400" dirty="0" smtClean="0"/>
              <a:t>Steps, you’ll find this folder wherever you saved the project file… hopefully your H: drive</a:t>
            </a:r>
            <a:endParaRPr lang="en-US" sz="2400" dirty="0"/>
          </a:p>
          <a:p>
            <a:endParaRPr lang="en-US" sz="2400" dirty="0"/>
          </a:p>
          <a:p>
            <a:r>
              <a:rPr lang="en-US" sz="2400" dirty="0" smtClean="0"/>
              <a:t>Submit your completed </a:t>
            </a:r>
            <a:r>
              <a:rPr lang="en-US" sz="2400" dirty="0"/>
              <a:t>MyZombie.java </a:t>
            </a:r>
            <a:r>
              <a:rPr lang="en-US" sz="2400" dirty="0" smtClean="0"/>
              <a:t>in Canvas.</a:t>
            </a:r>
            <a:endParaRPr lang="en-US" sz="2400" dirty="0"/>
          </a:p>
        </p:txBody>
      </p:sp>
    </p:spTree>
    <p:extLst>
      <p:ext uri="{BB962C8B-B14F-4D97-AF65-F5344CB8AC3E}">
        <p14:creationId xmlns:p14="http://schemas.microsoft.com/office/powerpoint/2010/main" val="29050879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9A09-7400-4A9A-A9EC-C15303BCA2C4}"/>
              </a:ext>
            </a:extLst>
          </p:cNvPr>
          <p:cNvSpPr>
            <a:spLocks noGrp="1"/>
          </p:cNvSpPr>
          <p:nvPr>
            <p:ph type="title"/>
          </p:nvPr>
        </p:nvSpPr>
        <p:spPr>
          <a:xfrm>
            <a:off x="838200" y="365125"/>
            <a:ext cx="10515600" cy="1325563"/>
          </a:xfrm>
        </p:spPr>
        <p:txBody>
          <a:bodyPr>
            <a:normAutofit/>
          </a:bodyPr>
          <a:lstStyle/>
          <a:p>
            <a:pPr algn="ctr"/>
            <a:r>
              <a:rPr lang="en-US" sz="2800" dirty="0">
                <a:latin typeface="+mn-lt"/>
              </a:rPr>
              <a:t>Karl says "Thank you".</a:t>
            </a:r>
          </a:p>
        </p:txBody>
      </p:sp>
      <p:pic>
        <p:nvPicPr>
          <p:cNvPr id="5" name="Content Placeholder 4">
            <a:extLst>
              <a:ext uri="{FF2B5EF4-FFF2-40B4-BE49-F238E27FC236}">
                <a16:creationId xmlns:a16="http://schemas.microsoft.com/office/drawing/2014/main" id="{EFADB70C-E4FD-4123-86B6-DED64853185C}"/>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485168" y="1825625"/>
            <a:ext cx="3221663" cy="4351338"/>
          </a:xfrm>
        </p:spPr>
      </p:pic>
      <p:pic>
        <p:nvPicPr>
          <p:cNvPr id="3" name="ZombieMedGroan">
            <a:hlinkClick r:id="" action="ppaction://media"/>
            <a:extLst>
              <a:ext uri="{FF2B5EF4-FFF2-40B4-BE49-F238E27FC236}">
                <a16:creationId xmlns:a16="http://schemas.microsoft.com/office/drawing/2014/main" id="{B8C0EEA4-49DD-4E7C-AE21-1C0133240710}"/>
              </a:ext>
            </a:extLst>
          </p:cNvPr>
          <p:cNvPicPr>
            <a:picLocks noChangeAspect="1"/>
          </p:cNvPicPr>
          <p:nvPr>
            <a:audioFile r:link="rId3"/>
            <p:custDataLst>
              <p:tags r:id="rId4"/>
            </p:custDataLst>
            <p:extLst>
              <p:ext uri="{DAA4B4D4-6D71-4841-9C94-3DE7FCFB9230}">
                <p14:media xmlns:p14="http://schemas.microsoft.com/office/powerpoint/2010/main" r:embed="rId2"/>
              </p:ext>
            </p:extLst>
          </p:nvPr>
        </p:nvPicPr>
        <p:blipFill>
          <a:blip r:embed="rId7"/>
          <a:stretch>
            <a:fillRect/>
          </a:stretch>
        </p:blipFill>
        <p:spPr>
          <a:xfrm>
            <a:off x="7463150" y="4300659"/>
            <a:ext cx="487362" cy="487363"/>
          </a:xfrm>
          <a:prstGeom prst="rect">
            <a:avLst/>
          </a:prstGeom>
        </p:spPr>
      </p:pic>
    </p:spTree>
    <p:custDataLst>
      <p:tags r:id="rId1"/>
    </p:custDataLst>
    <p:extLst>
      <p:ext uri="{BB962C8B-B14F-4D97-AF65-F5344CB8AC3E}">
        <p14:creationId xmlns:p14="http://schemas.microsoft.com/office/powerpoint/2010/main" val="1999110603"/>
      </p:ext>
    </p:extLst>
  </p:cSld>
  <p:clrMapOvr>
    <a:masterClrMapping/>
  </p:clrMapOvr>
  <mc:AlternateContent xmlns:mc="http://schemas.openxmlformats.org/markup-compatibility/2006" xmlns:p14="http://schemas.microsoft.com/office/powerpoint/2010/main">
    <mc:Choice Requires="p14">
      <p:transition spd="slow" p14:dur="2000" advTm="2032"/>
    </mc:Choice>
    <mc:Fallback xmlns="">
      <p:transition spd="slow" advTm="20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err="1"/>
              <a:t>ZombieLand</a:t>
            </a:r>
            <a:r>
              <a:rPr lang="en-US" sz="1800" dirty="0"/>
              <a:t> is a hostile land, full of danger for someone like Karl.</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293512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You see, Karl isn't very smart. </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spTree>
    <p:extLst>
      <p:ext uri="{BB962C8B-B14F-4D97-AF65-F5344CB8AC3E}">
        <p14:creationId xmlns:p14="http://schemas.microsoft.com/office/powerpoint/2010/main" val="91224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1DF4-3C8C-4A45-AADE-B1598D78AB43}"/>
              </a:ext>
            </a:extLst>
          </p:cNvPr>
          <p:cNvSpPr>
            <a:spLocks noGrp="1"/>
          </p:cNvSpPr>
          <p:nvPr>
            <p:ph idx="1"/>
          </p:nvPr>
        </p:nvSpPr>
        <p:spPr>
          <a:xfrm>
            <a:off x="838200" y="365125"/>
            <a:ext cx="10515600" cy="1775097"/>
          </a:xfrm>
        </p:spPr>
        <p:txBody>
          <a:bodyPr anchor="ctr">
            <a:normAutofit/>
          </a:bodyPr>
          <a:lstStyle/>
          <a:p>
            <a:pPr marL="0" indent="0">
              <a:buNone/>
            </a:pPr>
            <a:r>
              <a:rPr lang="en-US" sz="1800" dirty="0"/>
              <a:t>You see, Karl isn't very smart.</a:t>
            </a:r>
          </a:p>
        </p:txBody>
      </p:sp>
      <p:pic>
        <p:nvPicPr>
          <p:cNvPr id="5" name="Picture 4">
            <a:extLst>
              <a:ext uri="{FF2B5EF4-FFF2-40B4-BE49-F238E27FC236}">
                <a16:creationId xmlns:a16="http://schemas.microsoft.com/office/drawing/2014/main" id="{18FF3170-2665-4186-8AE6-B4D4152765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9962" y="2140222"/>
            <a:ext cx="5172075" cy="4036741"/>
          </a:xfrm>
          <a:prstGeom prst="rect">
            <a:avLst/>
          </a:prstGeom>
        </p:spPr>
      </p:pic>
      <p:pic>
        <p:nvPicPr>
          <p:cNvPr id="4" name="ZombieGrunt">
            <a:hlinkClick r:id="" action="ppaction://media"/>
            <a:extLst>
              <a:ext uri="{FF2B5EF4-FFF2-40B4-BE49-F238E27FC236}">
                <a16:creationId xmlns:a16="http://schemas.microsoft.com/office/drawing/2014/main" id="{3DC26EE4-495E-4086-B3B9-596FD4F429E1}"/>
              </a:ext>
            </a:extLst>
          </p:cNvPr>
          <p:cNvPicPr>
            <a:picLocks noChangeAspect="1"/>
          </p:cNvPicPr>
          <p:nvPr>
            <a:audioFile r:link="rId2"/>
            <p:custDataLst>
              <p:tags r:id="rId3"/>
            </p:custDataLst>
            <p:extLst>
              <p:ext uri="{DAA4B4D4-6D71-4841-9C94-3DE7FCFB9230}">
                <p14:media xmlns:p14="http://schemas.microsoft.com/office/powerpoint/2010/main" r:embed="rId1"/>
              </p:ext>
            </p:extLst>
          </p:nvPr>
        </p:nvPicPr>
        <p:blipFill>
          <a:blip r:embed="rId6"/>
          <a:stretch>
            <a:fillRect/>
          </a:stretch>
        </p:blipFill>
        <p:spPr>
          <a:xfrm>
            <a:off x="8794017" y="3427548"/>
            <a:ext cx="487363" cy="487363"/>
          </a:xfrm>
          <a:prstGeom prst="rect">
            <a:avLst/>
          </a:prstGeom>
        </p:spPr>
      </p:pic>
    </p:spTree>
    <p:extLst>
      <p:ext uri="{BB962C8B-B14F-4D97-AF65-F5344CB8AC3E}">
        <p14:creationId xmlns:p14="http://schemas.microsoft.com/office/powerpoint/2010/main" val="3446097685"/>
      </p:ext>
    </p:extLst>
  </p:cSld>
  <p:clrMapOvr>
    <a:masterClrMapping/>
  </p:clrMapOvr>
  <mc:AlternateContent xmlns:mc="http://schemas.openxmlformats.org/markup-compatibility/2006" xmlns:p14="http://schemas.microsoft.com/office/powerpoint/2010/main">
    <mc:Choice Requires="p14">
      <p:transition spd="slow" p14:dur="2000" advTm="1210"/>
    </mc:Choice>
    <mc:Fallback xmlns="">
      <p:transition spd="slow" advTm="1210"/>
    </mc:Fallback>
  </mc:AlternateContent>
  <p:timing>
    <p:tnLst>
      <p:par>
        <p:cTn id="1" dur="indefinite" restart="never" nodeType="tmRoot">
          <p:childTnLst>
            <p:audio isNarration="1">
              <p:cMediaNode vol="80000">
                <p:cTn id="2" fill="hold" display="0">
                  <p:stCondLst>
                    <p:cond delay="indefinite"/>
                  </p:stCondLst>
                  <p:endCondLst>
                    <p:cond evt="onStopAudio" delay="0">
                      <p:tgtEl>
                        <p:sldTgt/>
                      </p:tgtEl>
                    </p:cond>
                  </p:endCondLst>
                </p:cTn>
                <p:tgtEl>
                  <p:spTgt spid="4"/>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2033|recordLength=2033|start=0|end=2033|audioFormat={00000001-0000-0010-8000-00AA00389B71}|audioRate=44100|muted=false|volume=0.8|fadeIn=0|fadeOut=0"/>
</p:tagLst>
</file>

<file path=ppt/tags/tag2.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1210|recordLength=1210|start=0|end=1210|audioFormat={00000001-0000-0010-8000-00AA00389B71}|audioRate=44100|muted=false|volume=0.8|fadeIn=0|fadeOut=0"/>
</p:tagLst>
</file>

<file path=ppt/tags/tag3.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3471|recordLength=3471|start=0|end=3471|audioFormat={00000001-0000-0010-8000-00AA00389B71}|audioRate=44100|muted=false|volume=0.8|fadeIn=0|fadeOut=0"/>
</p:tagLst>
</file>

<file path=ppt/tags/tag4.xml><?xml version="1.0" encoding="utf-8"?>
<p:tagLst xmlns:a="http://schemas.openxmlformats.org/drawingml/2006/main" xmlns:r="http://schemas.openxmlformats.org/officeDocument/2006/relationships" xmlns:p="http://schemas.openxmlformats.org/presentationml/2006/main">
  <p:tag name="ATHENA.FIRSTDELAY" val="0.5"/>
</p:tagLst>
</file>

<file path=ppt/tags/tag5.xml><?xml version="1.0" encoding="utf-8"?>
<p:tagLst xmlns:a="http://schemas.openxmlformats.org/drawingml/2006/main" xmlns:r="http://schemas.openxmlformats.org/officeDocument/2006/relationships" xmlns:p="http://schemas.openxmlformats.org/presentationml/2006/main">
  <p:tag name="ATHENA.MIXSHAPE" val="|embedded=true|audioOnly=true|recordStart=0|recordEnd=2033|recordLength=2033|start=0|end=2033|audioFormat={00000001-0000-0010-8000-00AA00389B71}|audioRate=44100|muted=false|volume=0.8|fadeIn=0|fadeOut=0"/>
</p:tagLst>
</file>

<file path=ppt/theme/theme1.xml><?xml version="1.0" encoding="utf-8"?>
<a:theme xmlns:a="http://schemas.openxmlformats.org/drawingml/2006/main" name="Office Theme">
  <a:themeElements>
    <a:clrScheme name="Custom 1">
      <a:dk1>
        <a:srgbClr val="444026"/>
      </a:dk1>
      <a:lt1>
        <a:srgbClr val="444026"/>
      </a:lt1>
      <a:dk2>
        <a:srgbClr val="739A28"/>
      </a:dk2>
      <a:lt2>
        <a:srgbClr val="BBB487"/>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2">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742</TotalTime>
  <Words>1876</Words>
  <Application>Microsoft Office PowerPoint</Application>
  <PresentationFormat>Widescreen</PresentationFormat>
  <Paragraphs>208</Paragraphs>
  <Slides>64</Slides>
  <Notes>0</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OCRA</vt:lpstr>
      <vt:lpstr>Rockwell</vt:lpstr>
      <vt:lpstr>Office Theme</vt:lpstr>
      <vt:lpstr>Your Zombie and You</vt:lpstr>
      <vt:lpstr>Meet Karl</vt:lpstr>
      <vt:lpstr>This is Karl</vt:lpstr>
      <vt:lpstr>This is Karl</vt:lpstr>
      <vt:lpstr>Karl is a Zombie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Classy Zombie</vt:lpstr>
      <vt:lpstr>PowerPoint Presentation</vt:lpstr>
      <vt:lpstr>PowerPoint Presentation</vt:lpstr>
      <vt:lpstr>PowerPoint Presentation</vt:lpstr>
      <vt:lpstr>PowerPoint Presentation</vt:lpstr>
      <vt:lpstr>PowerPoint Presentation</vt:lpstr>
      <vt:lpstr>A "Man" with a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Give Karl a Hand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Karl says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Dahlem, Brian</dc:creator>
  <cp:lastModifiedBy>Dahlem, Brian</cp:lastModifiedBy>
  <cp:revision>26</cp:revision>
  <dcterms:created xsi:type="dcterms:W3CDTF">2017-05-12T02:33:59Z</dcterms:created>
  <dcterms:modified xsi:type="dcterms:W3CDTF">2018-05-29T17:02:27Z</dcterms:modified>
</cp:coreProperties>
</file>