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2"/>
  </p:notesMasterIdLst>
  <p:sldIdLst>
    <p:sldId id="256" r:id="rId2"/>
    <p:sldId id="257" r:id="rId3"/>
    <p:sldId id="263" r:id="rId4"/>
    <p:sldId id="261" r:id="rId5"/>
    <p:sldId id="260" r:id="rId6"/>
    <p:sldId id="264" r:id="rId7"/>
    <p:sldId id="265" r:id="rId8"/>
    <p:sldId id="262" r:id="rId9"/>
    <p:sldId id="259"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2100"/>
    <a:srgbClr val="A61A1D"/>
    <a:srgbClr val="CE2127"/>
    <a:srgbClr val="C059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54"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0CDED-DED5-4950-8D8A-00FFCAA83A1B}"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0B253-7E6D-4FFF-A48B-C518ADBC2D7F}" type="slidenum">
              <a:rPr lang="en-US" smtClean="0"/>
              <a:t>‹#›</a:t>
            </a:fld>
            <a:endParaRPr lang="en-US"/>
          </a:p>
        </p:txBody>
      </p:sp>
    </p:spTree>
    <p:extLst>
      <p:ext uri="{BB962C8B-B14F-4D97-AF65-F5344CB8AC3E}">
        <p14:creationId xmlns:p14="http://schemas.microsoft.com/office/powerpoint/2010/main" val="3324873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C9E0FF-7D19-4510-9DCE-23D201D9E916}"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40DEF24-717E-4741-8753-F7E431A261E5}" type="slidenum">
              <a:rPr lang="en-US" smtClean="0"/>
              <a:t>‹#›</a:t>
            </a:fld>
            <a:endParaRPr lang="en-US"/>
          </a:p>
        </p:txBody>
      </p:sp>
    </p:spTree>
    <p:extLst>
      <p:ext uri="{BB962C8B-B14F-4D97-AF65-F5344CB8AC3E}">
        <p14:creationId xmlns:p14="http://schemas.microsoft.com/office/powerpoint/2010/main" val="1812940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BE6C0D-AE79-4D98-BA3B-E3751AE5331F}"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1212381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794B53-B5A7-48E6-89FC-70BEF208D151}"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1297180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F4B884-B57B-462C-B739-9A72F1ADE961}"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2406071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B9C8D748-A08B-490E-87AA-BC3835B708B2}" type="datetime1">
              <a:rPr lang="en-US" smtClean="0"/>
              <a:t>12/7/2021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40DEF24-717E-4741-8753-F7E431A261E5}" type="slidenum">
              <a:rPr lang="en-US" smtClean="0"/>
              <a:t>‹#›</a:t>
            </a:fld>
            <a:endParaRPr lang="en-US"/>
          </a:p>
        </p:txBody>
      </p:sp>
    </p:spTree>
    <p:extLst>
      <p:ext uri="{BB962C8B-B14F-4D97-AF65-F5344CB8AC3E}">
        <p14:creationId xmlns:p14="http://schemas.microsoft.com/office/powerpoint/2010/main" val="133048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CBCAE6-D603-4735-B4B0-803AAA3FEC04}" type="datetime1">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659095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C15CAB-E48F-495C-92CD-4CF2B2C1B0ED}" type="datetime1">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2143270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02AA14-F259-4723-9AF0-36DE127C0145}" type="datetime1">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2257950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49F59-A2E8-4E73-9F17-B6C9798F4358}" type="datetime1">
              <a:rPr lang="en-US" smtClean="0"/>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197753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4F06C92-CE98-4B24-91B3-57666E0FED09}" type="datetime1">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2815839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5CAC543-8889-4E95-B4AC-6EDFB98064E3}" type="datetime1">
              <a:rPr lang="en-US" smtClean="0"/>
              <a:t>12/7/2021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3746290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DFF3CA4-504F-4AB7-961C-755BCE655230}" type="datetime1">
              <a:rPr lang="en-US" smtClean="0"/>
              <a:t>12/7/2021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40DEF24-717E-4741-8753-F7E431A261E5}" type="slidenum">
              <a:rPr lang="en-US" smtClean="0"/>
              <a:t>‹#›</a:t>
            </a:fld>
            <a:endParaRPr lang="en-US"/>
          </a:p>
        </p:txBody>
      </p:sp>
    </p:spTree>
    <p:extLst>
      <p:ext uri="{BB962C8B-B14F-4D97-AF65-F5344CB8AC3E}">
        <p14:creationId xmlns:p14="http://schemas.microsoft.com/office/powerpoint/2010/main" val="257168707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ouble Wave 9"/>
          <p:cNvSpPr/>
          <p:nvPr/>
        </p:nvSpPr>
        <p:spPr>
          <a:xfrm>
            <a:off x="917439" y="1689348"/>
            <a:ext cx="10236336" cy="2442100"/>
          </a:xfrm>
          <a:prstGeom prst="wave">
            <a:avLst>
              <a:gd name="adj1" fmla="val 3139"/>
              <a:gd name="adj2" fmla="val 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022776" y="3272518"/>
            <a:ext cx="5214937" cy="821224"/>
          </a:xfrm>
        </p:spPr>
        <p:txBody>
          <a:bodyPr>
            <a:normAutofit/>
          </a:bodyPr>
          <a:lstStyle/>
          <a:p>
            <a:pPr>
              <a:lnSpc>
                <a:spcPct val="114000"/>
              </a:lnSpc>
              <a:spcBef>
                <a:spcPts val="300"/>
              </a:spcBef>
              <a:spcAft>
                <a:spcPts val="300"/>
              </a:spcAft>
            </a:pPr>
            <a:r>
              <a:rPr lang="en-US" sz="1600" b="1" dirty="0" smtClean="0">
                <a:solidFill>
                  <a:schemeClr val="tx1"/>
                </a:solidFill>
                <a:latin typeface="Arial" panose="020B0604020202020204" pitchFamily="34" charset="0"/>
                <a:cs typeface="Arial" panose="020B0604020202020204" pitchFamily="34" charset="0"/>
              </a:rPr>
              <a:t>XÂY DỰNG HỆ THỐNG DNS DỰA TRÊN CÔNG NGHỆ BLOCKCHAIN</a:t>
            </a:r>
            <a:endParaRPr lang="en-US" sz="1600" b="1" dirty="0">
              <a:solidFill>
                <a:schemeClr val="tx1"/>
              </a:solidFill>
              <a:latin typeface="Arial" panose="020B0604020202020204" pitchFamily="34" charset="0"/>
              <a:cs typeface="Arial" panose="020B0604020202020204" pitchFamily="34" charset="0"/>
            </a:endParaRPr>
          </a:p>
        </p:txBody>
      </p:sp>
      <p:pic>
        <p:nvPicPr>
          <p:cNvPr id="4" name="Picture 3" descr="BẦU LẠI BAN CHẤP HÀNH LIÊN CHI ĐOÀN KHOA MARKETING PTIT"/>
          <p:cNvPicPr/>
          <p:nvPr/>
        </p:nvPicPr>
        <p:blipFill>
          <a:blip r:embed="rId2" cstate="print">
            <a:extLst>
              <a:ext uri="{28A0092B-C50C-407E-A947-70E740481C1C}">
                <a14:useLocalDpi xmlns:a14="http://schemas.microsoft.com/office/drawing/2010/main" val="0"/>
              </a:ext>
            </a:extLst>
          </a:blip>
          <a:srcRect/>
          <a:stretch>
            <a:fillRect/>
          </a:stretch>
        </p:blipFill>
        <p:spPr>
          <a:xfrm>
            <a:off x="245427" y="200025"/>
            <a:ext cx="529137" cy="695324"/>
          </a:xfrm>
          <a:prstGeom prst="rect">
            <a:avLst/>
          </a:prstGeom>
          <a:noFill/>
          <a:ln>
            <a:noFill/>
          </a:ln>
        </p:spPr>
      </p:pic>
      <p:sp>
        <p:nvSpPr>
          <p:cNvPr id="5" name="TextBox 4"/>
          <p:cNvSpPr txBox="1"/>
          <p:nvPr/>
        </p:nvSpPr>
        <p:spPr>
          <a:xfrm>
            <a:off x="3209733" y="3359653"/>
            <a:ext cx="813043" cy="338554"/>
          </a:xfrm>
          <a:prstGeom prst="rect">
            <a:avLst/>
          </a:prstGeom>
          <a:noFill/>
        </p:spPr>
        <p:txBody>
          <a:bodyPr wrap="none" rtlCol="0">
            <a:spAutoFit/>
          </a:bodyPr>
          <a:lstStyle/>
          <a:p>
            <a:r>
              <a:rPr lang="en-US" sz="1600" b="1" u="sng" dirty="0" smtClean="0">
                <a:solidFill>
                  <a:schemeClr val="accent2">
                    <a:lumMod val="75000"/>
                  </a:schemeClr>
                </a:solidFill>
                <a:latin typeface="Arial" panose="020B0604020202020204" pitchFamily="34" charset="0"/>
                <a:cs typeface="Arial" panose="020B0604020202020204" pitchFamily="34" charset="0"/>
              </a:rPr>
              <a:t>Đề tài</a:t>
            </a:r>
            <a:r>
              <a:rPr lang="en-US" sz="1600" b="1" dirty="0" smtClean="0">
                <a:solidFill>
                  <a:schemeClr val="accent2">
                    <a:lumMod val="75000"/>
                  </a:schemeClr>
                </a:solidFill>
                <a:latin typeface="Arial" panose="020B0604020202020204" pitchFamily="34" charset="0"/>
                <a:cs typeface="Arial" panose="020B0604020202020204" pitchFamily="34" charset="0"/>
              </a:rPr>
              <a:t>:</a:t>
            </a:r>
            <a:endParaRPr lang="en-US" sz="1600" b="1" dirty="0">
              <a:solidFill>
                <a:schemeClr val="accent2">
                  <a:lumMod val="75000"/>
                </a:schemeClr>
              </a:solidFill>
              <a:latin typeface="Arial" panose="020B0604020202020204" pitchFamily="34" charset="0"/>
              <a:cs typeface="Arial" panose="020B0604020202020204" pitchFamily="34" charset="0"/>
            </a:endParaRPr>
          </a:p>
        </p:txBody>
      </p:sp>
      <p:sp>
        <p:nvSpPr>
          <p:cNvPr id="6" name="Rectangle 5"/>
          <p:cNvSpPr/>
          <p:nvPr/>
        </p:nvSpPr>
        <p:spPr>
          <a:xfrm>
            <a:off x="2145226" y="1818416"/>
            <a:ext cx="7648575" cy="1446550"/>
          </a:xfrm>
          <a:prstGeom prst="rect">
            <a:avLst/>
          </a:prstGeom>
        </p:spPr>
        <p:txBody>
          <a:bodyPr wrap="square">
            <a:spAutoFit/>
          </a:bodyPr>
          <a:lstStyle/>
          <a:p>
            <a:pPr algn="ctr"/>
            <a:r>
              <a:rPr lang="en-US" sz="4400" b="1" dirty="0" smtClean="0">
                <a:gradFill flip="none" rotWithShape="1">
                  <a:gsLst>
                    <a:gs pos="0">
                      <a:srgbClr val="AA2100">
                        <a:shade val="30000"/>
                        <a:satMod val="115000"/>
                      </a:srgbClr>
                    </a:gs>
                    <a:gs pos="50000">
                      <a:srgbClr val="AA2100">
                        <a:shade val="67500"/>
                        <a:satMod val="115000"/>
                      </a:srgbClr>
                    </a:gs>
                    <a:gs pos="100000">
                      <a:srgbClr val="AA2100">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TÓM TẮT ĐỒ </a:t>
            </a:r>
            <a:r>
              <a:rPr lang="en-US" sz="4400" b="1" dirty="0">
                <a:gradFill flip="none" rotWithShape="1">
                  <a:gsLst>
                    <a:gs pos="0">
                      <a:srgbClr val="AA2100">
                        <a:shade val="30000"/>
                        <a:satMod val="115000"/>
                      </a:srgbClr>
                    </a:gs>
                    <a:gs pos="50000">
                      <a:srgbClr val="AA2100">
                        <a:shade val="67500"/>
                        <a:satMod val="115000"/>
                      </a:srgbClr>
                    </a:gs>
                    <a:gs pos="100000">
                      <a:srgbClr val="AA2100">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ÁN</a:t>
            </a:r>
            <a:endParaRPr lang="en-US" sz="1600" b="1" dirty="0" smtClean="0">
              <a:gradFill flip="none" rotWithShape="1">
                <a:gsLst>
                  <a:gs pos="0">
                    <a:srgbClr val="AA2100">
                      <a:shade val="30000"/>
                      <a:satMod val="115000"/>
                    </a:srgbClr>
                  </a:gs>
                  <a:gs pos="50000">
                    <a:srgbClr val="AA2100">
                      <a:shade val="67500"/>
                      <a:satMod val="115000"/>
                    </a:srgbClr>
                  </a:gs>
                  <a:gs pos="100000">
                    <a:srgbClr val="AA2100">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4400" b="1" dirty="0">
                <a:gradFill flip="none" rotWithShape="1">
                  <a:gsLst>
                    <a:gs pos="0">
                      <a:srgbClr val="AA2100">
                        <a:shade val="30000"/>
                        <a:satMod val="115000"/>
                      </a:srgbClr>
                    </a:gs>
                    <a:gs pos="50000">
                      <a:srgbClr val="AA2100">
                        <a:shade val="67500"/>
                        <a:satMod val="115000"/>
                      </a:srgbClr>
                    </a:gs>
                    <a:gs pos="100000">
                      <a:srgbClr val="AA2100">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TỐT NGHIỆP ĐẠI HỌC</a:t>
            </a:r>
            <a:endParaRPr lang="en-US" sz="1600" b="1" dirty="0">
              <a:gradFill flip="none" rotWithShape="1">
                <a:gsLst>
                  <a:gs pos="0">
                    <a:srgbClr val="AA2100">
                      <a:shade val="30000"/>
                      <a:satMod val="115000"/>
                    </a:srgbClr>
                  </a:gs>
                  <a:gs pos="50000">
                    <a:srgbClr val="AA2100">
                      <a:shade val="67500"/>
                      <a:satMod val="115000"/>
                    </a:srgbClr>
                  </a:gs>
                  <a:gs pos="100000">
                    <a:srgbClr val="AA2100">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p:cNvSpPr txBox="1"/>
          <p:nvPr/>
        </p:nvSpPr>
        <p:spPr>
          <a:xfrm>
            <a:off x="932871" y="4487867"/>
            <a:ext cx="4230645" cy="1260345"/>
          </a:xfrm>
          <a:prstGeom prst="rect">
            <a:avLst/>
          </a:prstGeom>
          <a:noFill/>
        </p:spPr>
        <p:txBody>
          <a:bodyPr wrap="none" rtlCol="0">
            <a:spAutoFit/>
          </a:bodyPr>
          <a:lstStyle/>
          <a:p>
            <a:pPr>
              <a:lnSpc>
                <a:spcPct val="114000"/>
              </a:lnSpc>
              <a:spcAft>
                <a:spcPts val="300"/>
              </a:spcAft>
            </a:pPr>
            <a:r>
              <a:rPr lang="en-US" sz="1600" b="1" dirty="0">
                <a:latin typeface="Arial" panose="020B0604020202020204" pitchFamily="34" charset="0"/>
                <a:cs typeface="Arial" panose="020B0604020202020204" pitchFamily="34" charset="0"/>
              </a:rPr>
              <a:t>Giáo viên hướng dẫn </a:t>
            </a:r>
            <a:r>
              <a:rPr lang="en-US" sz="1600" b="1" dirty="0" smtClean="0">
                <a:latin typeface="Arial" panose="020B0604020202020204" pitchFamily="34" charset="0"/>
                <a:cs typeface="Arial" panose="020B0604020202020204" pitchFamily="34" charset="0"/>
              </a:rPr>
              <a:t>: Huỳnh Thanh Tâm</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600" b="1" dirty="0" smtClean="0">
                <a:latin typeface="Arial" panose="020B0604020202020204" pitchFamily="34" charset="0"/>
                <a:cs typeface="Arial" panose="020B0604020202020204" pitchFamily="34" charset="0"/>
              </a:rPr>
              <a:t>Sinh </a:t>
            </a:r>
            <a:r>
              <a:rPr lang="en-US" sz="1600" b="1" dirty="0">
                <a:latin typeface="Arial" panose="020B0604020202020204" pitchFamily="34" charset="0"/>
                <a:cs typeface="Arial" panose="020B0604020202020204" pitchFamily="34" charset="0"/>
              </a:rPr>
              <a:t>viên </a:t>
            </a:r>
            <a:r>
              <a:rPr lang="en-US" sz="1600" b="1" dirty="0" smtClean="0">
                <a:latin typeface="Arial" panose="020B0604020202020204" pitchFamily="34" charset="0"/>
                <a:cs typeface="Arial" panose="020B0604020202020204" pitchFamily="34" charset="0"/>
              </a:rPr>
              <a:t>thực hiện    : Phan Đại </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Mã </a:t>
            </a:r>
            <a:r>
              <a:rPr lang="en-US" sz="1400" dirty="0">
                <a:latin typeface="Arial" panose="020B0604020202020204" pitchFamily="34" charset="0"/>
                <a:cs typeface="Arial" panose="020B0604020202020204" pitchFamily="34" charset="0"/>
              </a:rPr>
              <a:t>số sinh </a:t>
            </a:r>
            <a:r>
              <a:rPr lang="en-US" sz="1400" dirty="0" smtClean="0">
                <a:latin typeface="Arial" panose="020B0604020202020204" pitchFamily="34" charset="0"/>
                <a:cs typeface="Arial" panose="020B0604020202020204" pitchFamily="34" charset="0"/>
              </a:rPr>
              <a:t>viên 	      : N17DCAT013</a:t>
            </a:r>
            <a:endParaRPr lang="en-US" sz="1400" dirty="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Lớp</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 D17CQAT01-N</a:t>
            </a:r>
            <a:endParaRPr lang="en-US" sz="1400" dirty="0">
              <a:latin typeface="Arial" panose="020B0604020202020204" pitchFamily="34" charset="0"/>
              <a:cs typeface="Arial" panose="020B0604020202020204" pitchFamily="34" charset="0"/>
            </a:endParaRPr>
          </a:p>
        </p:txBody>
      </p:sp>
      <p:sp>
        <p:nvSpPr>
          <p:cNvPr id="8" name="TextBox 7"/>
          <p:cNvSpPr txBox="1"/>
          <p:nvPr/>
        </p:nvSpPr>
        <p:spPr>
          <a:xfrm>
            <a:off x="7903733" y="6330704"/>
            <a:ext cx="4090256" cy="338554"/>
          </a:xfrm>
          <a:prstGeom prst="rect">
            <a:avLst/>
          </a:prstGeom>
          <a:noFill/>
        </p:spPr>
        <p:txBody>
          <a:bodyPr wrap="square" rtlCol="0">
            <a:spAutoFit/>
          </a:bodyPr>
          <a:lstStyle/>
          <a:p>
            <a:r>
              <a:rPr lang="en-US" sz="1600" b="1" dirty="0"/>
              <a:t>KHOA </a:t>
            </a:r>
            <a:r>
              <a:rPr lang="en-US" sz="1600" b="1" dirty="0" smtClean="0"/>
              <a:t>CÔNG NGHỆ THÔNG TIN </a:t>
            </a:r>
            <a:r>
              <a:rPr lang="en-US" sz="1600" b="1" dirty="0"/>
              <a:t>2</a:t>
            </a:r>
          </a:p>
        </p:txBody>
      </p:sp>
      <p:sp>
        <p:nvSpPr>
          <p:cNvPr id="9" name="TextBox 8"/>
          <p:cNvSpPr txBox="1"/>
          <p:nvPr/>
        </p:nvSpPr>
        <p:spPr>
          <a:xfrm>
            <a:off x="5148084" y="6330704"/>
            <a:ext cx="1642861" cy="338554"/>
          </a:xfrm>
          <a:prstGeom prst="rect">
            <a:avLst/>
          </a:prstGeom>
          <a:noFill/>
        </p:spPr>
        <p:txBody>
          <a:bodyPr wrap="square" rtlCol="0">
            <a:spAutoFit/>
          </a:bodyPr>
          <a:lstStyle/>
          <a:p>
            <a:r>
              <a:rPr lang="en-US" sz="1600" b="1" dirty="0" smtClean="0"/>
              <a:t>2017 </a:t>
            </a:r>
            <a:r>
              <a:rPr lang="en-US" sz="1600" b="1" dirty="0"/>
              <a:t>-2022 </a:t>
            </a:r>
            <a:endParaRPr lang="en-US" sz="1600" b="1" dirty="0" smtClean="0"/>
          </a:p>
        </p:txBody>
      </p:sp>
      <p:sp>
        <p:nvSpPr>
          <p:cNvPr id="17" name="TextBox 16"/>
          <p:cNvSpPr txBox="1"/>
          <p:nvPr/>
        </p:nvSpPr>
        <p:spPr>
          <a:xfrm>
            <a:off x="917439" y="6330704"/>
            <a:ext cx="2257349" cy="338554"/>
          </a:xfrm>
          <a:prstGeom prst="rect">
            <a:avLst/>
          </a:prstGeom>
          <a:noFill/>
        </p:spPr>
        <p:txBody>
          <a:bodyPr wrap="none" rtlCol="0">
            <a:spAutoFit/>
          </a:bodyPr>
          <a:lstStyle/>
          <a:p>
            <a:r>
              <a:rPr lang="en-US" sz="1600" b="1" dirty="0" smtClean="0"/>
              <a:t>ĐẠI HỌC CHÍNH QUY</a:t>
            </a:r>
            <a:endParaRPr lang="en-US" sz="1600" dirty="0" smtClean="0"/>
          </a:p>
        </p:txBody>
      </p:sp>
      <p:sp>
        <p:nvSpPr>
          <p:cNvPr id="18" name="Rectangle 17"/>
          <p:cNvSpPr/>
          <p:nvPr/>
        </p:nvSpPr>
        <p:spPr>
          <a:xfrm>
            <a:off x="917439" y="235867"/>
            <a:ext cx="6096000" cy="615553"/>
          </a:xfrm>
          <a:prstGeom prst="rect">
            <a:avLst/>
          </a:prstGeom>
        </p:spPr>
        <p:txBody>
          <a:bodyPr>
            <a:spAutoFit/>
          </a:bodyPr>
          <a:lstStyle/>
          <a:p>
            <a:r>
              <a:rPr lang="en-US" sz="1600" b="1" dirty="0">
                <a:latin typeface="Times New Roman" panose="02020603050405020304" pitchFamily="18" charset="0"/>
                <a:ea typeface="Calibri" panose="020F0502020204030204" pitchFamily="34" charset="0"/>
                <a:cs typeface="Times New Roman" panose="02020603050405020304" pitchFamily="18" charset="0"/>
              </a:rPr>
              <a:t>B</a:t>
            </a:r>
            <a:r>
              <a:rPr lang="en-US" sz="1600" b="1" dirty="0" smtClean="0">
                <a:effectLst/>
                <a:latin typeface="Times New Roman" panose="02020603050405020304" pitchFamily="18" charset="0"/>
                <a:ea typeface="Calibri" panose="020F0502020204030204" pitchFamily="34" charset="0"/>
                <a:cs typeface="Times New Roman" panose="02020603050405020304" pitchFamily="18" charset="0"/>
              </a:rPr>
              <a:t>Ộ THÔNG TIN VÀ TRUYỀN THÔNG</a:t>
            </a: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r>
              <a:rPr lang="en-US" b="1" dirty="0">
                <a:latin typeface="Times New Roman" panose="02020603050405020304" pitchFamily="18" charset="0"/>
                <a:ea typeface="Calibri" panose="020F0502020204030204" pitchFamily="34" charset="0"/>
                <a:cs typeface="Times New Roman" panose="02020603050405020304" pitchFamily="18" charset="0"/>
              </a:rPr>
              <a:t>HỌC VIỆN CÔNG NGHỆ BƯU CHÍNH VIỄN THÔNG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30694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81100" cy="6858000"/>
          </a:xfrm>
          <a:prstGeom prst="rect">
            <a:avLst/>
          </a:prstGeom>
          <a:solidFill>
            <a:srgbClr val="A61A1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p:nvGrpSpPr>
        <p:grpSpPr>
          <a:xfrm>
            <a:off x="3727886" y="2654374"/>
            <a:ext cx="5528646" cy="1549251"/>
            <a:chOff x="3670736" y="2317899"/>
            <a:chExt cx="5528646" cy="1549251"/>
          </a:xfrm>
        </p:grpSpPr>
        <p:sp>
          <p:nvSpPr>
            <p:cNvPr id="2" name="TextBox 1"/>
            <p:cNvSpPr txBox="1"/>
            <p:nvPr/>
          </p:nvSpPr>
          <p:spPr>
            <a:xfrm>
              <a:off x="3774820" y="2317899"/>
              <a:ext cx="5424562" cy="400110"/>
            </a:xfrm>
            <a:prstGeom prst="rect">
              <a:avLst/>
            </a:prstGeom>
            <a:noFill/>
          </p:spPr>
          <p:txBody>
            <a:bodyPr wrap="none" rtlCol="0">
              <a:spAutoFit/>
            </a:bodyPr>
            <a:lstStyle/>
            <a:p>
              <a:r>
                <a:rPr lang="en-US" sz="2000" b="1" i="1" spc="150" dirty="0" smtClean="0">
                  <a:solidFill>
                    <a:srgbClr val="A61A1D"/>
                  </a:solidFill>
                  <a:latin typeface="Roboto Black" panose="02000000000000000000" pitchFamily="2" charset="0"/>
                  <a:ea typeface="Roboto Black" panose="02000000000000000000" pitchFamily="2" charset="0"/>
                </a:rPr>
                <a:t>Xin cảm ơn sự theo dõi của quý thầy cô</a:t>
              </a:r>
              <a:endParaRPr lang="en-US" sz="2000" b="1" i="1" spc="150" dirty="0">
                <a:solidFill>
                  <a:srgbClr val="A61A1D"/>
                </a:solidFill>
                <a:latin typeface="Roboto Black" panose="02000000000000000000" pitchFamily="2" charset="0"/>
                <a:ea typeface="Roboto Black" panose="02000000000000000000" pitchFamily="2" charset="0"/>
              </a:endParaRPr>
            </a:p>
          </p:txBody>
        </p:sp>
        <p:sp>
          <p:nvSpPr>
            <p:cNvPr id="3" name="TextBox 2"/>
            <p:cNvSpPr txBox="1"/>
            <p:nvPr/>
          </p:nvSpPr>
          <p:spPr>
            <a:xfrm>
              <a:off x="3670736" y="2517954"/>
              <a:ext cx="5440913" cy="1246495"/>
            </a:xfrm>
            <a:prstGeom prst="rect">
              <a:avLst/>
            </a:prstGeom>
            <a:noFill/>
          </p:spPr>
          <p:txBody>
            <a:bodyPr wrap="none" rtlCol="0">
              <a:spAutoFit/>
            </a:bodyPr>
            <a:lstStyle/>
            <a:p>
              <a:r>
                <a:rPr lang="en-US" sz="7500" i="1" dirty="0" smtClean="0">
                  <a:solidFill>
                    <a:srgbClr val="A61A1D"/>
                  </a:solidFill>
                  <a:latin typeface="Roboto Black" panose="02000000000000000000" pitchFamily="2" charset="0"/>
                  <a:ea typeface="Roboto Black" panose="02000000000000000000" pitchFamily="2" charset="0"/>
                </a:rPr>
                <a:t>THANK</a:t>
              </a:r>
              <a:r>
                <a:rPr lang="en-US" sz="7500" i="1" dirty="0" smtClean="0">
                  <a:solidFill>
                    <a:srgbClr val="CE2127"/>
                  </a:solidFill>
                  <a:latin typeface="Roboto Black" panose="02000000000000000000" pitchFamily="2" charset="0"/>
                  <a:ea typeface="Roboto Black" panose="02000000000000000000" pitchFamily="2" charset="0"/>
                </a:rPr>
                <a:t> </a:t>
              </a:r>
              <a:r>
                <a:rPr lang="en-US" sz="7500" i="1" dirty="0">
                  <a:solidFill>
                    <a:srgbClr val="A61A1D"/>
                  </a:solidFill>
                  <a:latin typeface="Roboto Black" panose="02000000000000000000" pitchFamily="2" charset="0"/>
                  <a:ea typeface="Roboto Black" panose="02000000000000000000" pitchFamily="2" charset="0"/>
                </a:rPr>
                <a:t>YOU</a:t>
              </a:r>
              <a:endParaRPr lang="en-US" sz="7500" i="1" dirty="0">
                <a:solidFill>
                  <a:srgbClr val="A61A1D"/>
                </a:solidFill>
                <a:latin typeface="Roboto Black" panose="02000000000000000000" pitchFamily="2" charset="0"/>
                <a:ea typeface="Roboto Black" panose="02000000000000000000" pitchFamily="2" charset="0"/>
              </a:endParaRPr>
            </a:p>
          </p:txBody>
        </p:sp>
        <p:sp>
          <p:nvSpPr>
            <p:cNvPr id="6" name="Rectangle 5"/>
            <p:cNvSpPr/>
            <p:nvPr/>
          </p:nvSpPr>
          <p:spPr>
            <a:xfrm>
              <a:off x="3774820" y="3684468"/>
              <a:ext cx="5226305" cy="182682"/>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61A1D"/>
                </a:solidFill>
              </a:endParaRPr>
            </a:p>
          </p:txBody>
        </p:sp>
      </p:grpSp>
      <p:sp>
        <p:nvSpPr>
          <p:cNvPr id="5" name="TextBox 4"/>
          <p:cNvSpPr txBox="1"/>
          <p:nvPr/>
        </p:nvSpPr>
        <p:spPr>
          <a:xfrm>
            <a:off x="184150" y="6032500"/>
            <a:ext cx="812799" cy="646331"/>
          </a:xfrm>
          <a:prstGeom prst="rect">
            <a:avLst/>
          </a:prstGeom>
          <a:noFill/>
          <a:ln w="38100">
            <a:solidFill>
              <a:schemeClr val="bg1"/>
            </a:solidFill>
          </a:ln>
        </p:spPr>
        <p:txBody>
          <a:bodyPr wrap="square" rtlCol="0">
            <a:spAutoFit/>
          </a:bodyPr>
          <a:lstStyle/>
          <a:p>
            <a:r>
              <a:rPr lang="en-US" dirty="0" smtClean="0">
                <a:solidFill>
                  <a:schemeClr val="bg1"/>
                </a:solidFill>
                <a:latin typeface="Roboto Black" panose="02000000000000000000" pitchFamily="2" charset="0"/>
                <a:ea typeface="Roboto Black" panose="02000000000000000000" pitchFamily="2" charset="0"/>
              </a:rPr>
              <a:t>Phan Đại</a:t>
            </a:r>
            <a:endParaRPr lang="en-US" dirty="0">
              <a:solidFill>
                <a:schemeClr val="bg1"/>
              </a:solidFill>
              <a:latin typeface="Roboto Black" panose="02000000000000000000" pitchFamily="2" charset="0"/>
              <a:ea typeface="Roboto Black" panose="02000000000000000000" pitchFamily="2" charset="0"/>
            </a:endParaRPr>
          </a:p>
        </p:txBody>
      </p:sp>
      <p:sp>
        <p:nvSpPr>
          <p:cNvPr id="8" name="Slide Number Placeholder 7"/>
          <p:cNvSpPr>
            <a:spLocks noGrp="1"/>
          </p:cNvSpPr>
          <p:nvPr>
            <p:ph type="sldNum" sz="quarter" idx="12"/>
          </p:nvPr>
        </p:nvSpPr>
        <p:spPr/>
        <p:txBody>
          <a:bodyPr/>
          <a:lstStyle/>
          <a:p>
            <a:fld id="{040DEF24-717E-4741-8753-F7E431A261E5}" type="slidenum">
              <a:rPr lang="en-US" smtClean="0"/>
              <a:t>10</a:t>
            </a:fld>
            <a:endParaRPr lang="en-US"/>
          </a:p>
        </p:txBody>
      </p:sp>
    </p:spTree>
    <p:extLst>
      <p:ext uri="{BB962C8B-B14F-4D97-AF65-F5344CB8AC3E}">
        <p14:creationId xmlns:p14="http://schemas.microsoft.com/office/powerpoint/2010/main" val="3728646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77418"/>
          </a:xfrm>
        </p:spPr>
        <p:txBody>
          <a:bodyPr>
            <a:normAutofit/>
          </a:bodyPr>
          <a:lstStyle/>
          <a:p>
            <a:r>
              <a:rPr lang="en-US" sz="4000" dirty="0" smtClean="0">
                <a:latin typeface="Arial" panose="020B0604020202020204" pitchFamily="34" charset="0"/>
                <a:cs typeface="Arial" panose="020B0604020202020204" pitchFamily="34" charset="0"/>
              </a:rPr>
              <a:t>Mục tiêu đạt được</a:t>
            </a:r>
            <a:endParaRPr lang="en-US" sz="40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Tree>
    <p:extLst>
      <p:ext uri="{BB962C8B-B14F-4D97-AF65-F5344CB8AC3E}">
        <p14:creationId xmlns:p14="http://schemas.microsoft.com/office/powerpoint/2010/main" val="2489808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77418"/>
          </a:xfrm>
        </p:spPr>
        <p:txBody>
          <a:bodyPr>
            <a:normAutofit/>
          </a:bodyPr>
          <a:lstStyle/>
          <a:p>
            <a:r>
              <a:rPr lang="en-US" sz="4000" dirty="0" smtClean="0">
                <a:latin typeface="Arial" panose="020B0604020202020204" pitchFamily="34" charset="0"/>
                <a:cs typeface="Arial" panose="020B0604020202020204" pitchFamily="34" charset="0"/>
              </a:rPr>
              <a:t>Mục lục</a:t>
            </a:r>
            <a:endParaRPr lang="en-US" sz="40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Tree>
    <p:extLst>
      <p:ext uri="{BB962C8B-B14F-4D97-AF65-F5344CB8AC3E}">
        <p14:creationId xmlns:p14="http://schemas.microsoft.com/office/powerpoint/2010/main" val="246030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29793"/>
          </a:xfrm>
        </p:spPr>
        <p:txBody>
          <a:bodyPr>
            <a:normAutofit fontScale="90000"/>
          </a:bodyPr>
          <a:lstStyle/>
          <a:p>
            <a:r>
              <a:rPr lang="en-US" sz="4000" dirty="0" smtClean="0">
                <a:latin typeface="Arial" panose="020B0604020202020204" pitchFamily="34" charset="0"/>
                <a:cs typeface="Arial" panose="020B0604020202020204" pitchFamily="34" charset="0"/>
              </a:rPr>
              <a:t>DNS là gì ?</a:t>
            </a:r>
            <a:endParaRPr lang="en-US" sz="4000" dirty="0">
              <a:latin typeface="Arial" panose="020B0604020202020204" pitchFamily="34" charset="0"/>
              <a:cs typeface="Arial" panose="020B0604020202020204" pitchFamily="34" charset="0"/>
            </a:endParaRPr>
          </a:p>
        </p:txBody>
      </p:sp>
      <p:sp>
        <p:nvSpPr>
          <p:cNvPr id="4" name="Subtitle 2"/>
          <p:cNvSpPr>
            <a:spLocks noGrp="1"/>
          </p:cNvSpPr>
          <p:nvPr>
            <p:ph idx="1"/>
          </p:nvPr>
        </p:nvSpPr>
        <p:spPr>
          <a:xfrm>
            <a:off x="1069848" y="1302258"/>
            <a:ext cx="10058400" cy="4050792"/>
          </a:xfrm>
        </p:spPr>
        <p:txBody>
          <a:bodyPr>
            <a:normAutofit/>
          </a:bodyPr>
          <a:lstStyle/>
          <a:p>
            <a:r>
              <a:rPr lang="en-US" dirty="0" smtClean="0"/>
              <a:t>Domain name system </a:t>
            </a:r>
            <a:endParaRPr lang="vi-VN" dirty="0"/>
          </a:p>
        </p:txBody>
      </p:sp>
      <p:sp>
        <p:nvSpPr>
          <p:cNvPr id="6" name="Slide Number Placeholder 5"/>
          <p:cNvSpPr>
            <a:spLocks noGrp="1"/>
          </p:cNvSpPr>
          <p:nvPr>
            <p:ph type="sldNum" sz="quarter" idx="12"/>
          </p:nvPr>
        </p:nvSpPr>
        <p:spPr/>
        <p:txBody>
          <a:bodyPr/>
          <a:lstStyle/>
          <a:p>
            <a:r>
              <a:rPr lang="en-US" dirty="0" smtClean="0"/>
              <a:t>2</a:t>
            </a:r>
            <a:endParaRPr lang="en-US" dirty="0"/>
          </a:p>
        </p:txBody>
      </p:sp>
      <p:pic>
        <p:nvPicPr>
          <p:cNvPr id="5" name="Picture 4" descr="https://cdn.kinhtedothi.vn/499/2020/11/25/25dol1.jpg"/>
          <p:cNvPicPr/>
          <p:nvPr/>
        </p:nvPicPr>
        <p:blipFill>
          <a:blip r:embed="rId2">
            <a:extLst>
              <a:ext uri="{28A0092B-C50C-407E-A947-70E740481C1C}">
                <a14:useLocalDpi xmlns:a14="http://schemas.microsoft.com/office/drawing/2010/main" val="0"/>
              </a:ext>
            </a:extLst>
          </a:blip>
          <a:srcRect/>
          <a:stretch>
            <a:fillRect/>
          </a:stretch>
        </p:blipFill>
        <p:spPr>
          <a:xfrm>
            <a:off x="1346073" y="1755711"/>
            <a:ext cx="5399405" cy="3143885"/>
          </a:xfrm>
          <a:prstGeom prst="rect">
            <a:avLst/>
          </a:prstGeom>
          <a:noFill/>
          <a:ln w="12700">
            <a:solidFill>
              <a:schemeClr val="tx1"/>
            </a:solidFill>
          </a:ln>
        </p:spPr>
      </p:pic>
    </p:spTree>
    <p:extLst>
      <p:ext uri="{BB962C8B-B14F-4D97-AF65-F5344CB8AC3E}">
        <p14:creationId xmlns:p14="http://schemas.microsoft.com/office/powerpoint/2010/main" val="10376303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dirty="0"/>
              <a:t>Giới thiệu nội dung từng phần của đề tài và những nội dung nhấn mạnh (mỗi</a:t>
            </a:r>
          </a:p>
          <a:p>
            <a:pPr marL="0" indent="0">
              <a:buNone/>
            </a:pPr>
            <a:r>
              <a:rPr lang="vi-VN" dirty="0"/>
              <a:t>chương mục từ 2-4 slide)</a:t>
            </a:r>
          </a:p>
          <a:p>
            <a:endParaRPr lang="en-US" dirty="0"/>
          </a:p>
        </p:txBody>
      </p:sp>
      <p:sp>
        <p:nvSpPr>
          <p:cNvPr id="4" name="Slide Number Placeholder 3"/>
          <p:cNvSpPr>
            <a:spLocks noGrp="1"/>
          </p:cNvSpPr>
          <p:nvPr>
            <p:ph type="sldNum" sz="quarter" idx="12"/>
          </p:nvPr>
        </p:nvSpPr>
        <p:spPr/>
        <p:txBody>
          <a:bodyPr/>
          <a:lstStyle/>
          <a:p>
            <a:fld id="{040DEF24-717E-4741-8753-F7E431A261E5}" type="slidenum">
              <a:rPr lang="en-US" smtClean="0"/>
              <a:t>5</a:t>
            </a:fld>
            <a:endParaRPr lang="en-US"/>
          </a:p>
        </p:txBody>
      </p:sp>
      <p:sp>
        <p:nvSpPr>
          <p:cNvPr id="6" name="Title 1"/>
          <p:cNvSpPr>
            <a:spLocks noGrp="1"/>
          </p:cNvSpPr>
          <p:nvPr>
            <p:ph type="title"/>
          </p:nvPr>
        </p:nvSpPr>
        <p:spPr>
          <a:xfrm>
            <a:off x="1069848" y="484632"/>
            <a:ext cx="10058400" cy="629793"/>
          </a:xfrm>
        </p:spPr>
        <p:txBody>
          <a:bodyPr>
            <a:normAutofit fontScale="90000"/>
          </a:bodyPr>
          <a:lstStyle/>
          <a:p>
            <a:r>
              <a:rPr lang="en-US" sz="4000" dirty="0" smtClean="0">
                <a:latin typeface="Arial" panose="020B0604020202020204" pitchFamily="34" charset="0"/>
                <a:cs typeface="Arial" panose="020B0604020202020204" pitchFamily="34" charset="0"/>
              </a:rPr>
              <a:t>blockchain là gì ?</a:t>
            </a:r>
            <a:endParaRPr 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422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dirty="0"/>
              <a:t>Giới thiệu nội dung từng phần của đề tài và những nội dung nhấn mạnh (mỗi</a:t>
            </a:r>
          </a:p>
          <a:p>
            <a:pPr marL="0" indent="0">
              <a:buNone/>
            </a:pPr>
            <a:r>
              <a:rPr lang="vi-VN" dirty="0"/>
              <a:t>chương mục từ 2-4 slide)</a:t>
            </a:r>
          </a:p>
          <a:p>
            <a:endParaRPr lang="en-US" dirty="0"/>
          </a:p>
        </p:txBody>
      </p:sp>
      <p:sp>
        <p:nvSpPr>
          <p:cNvPr id="4" name="Slide Number Placeholder 3"/>
          <p:cNvSpPr>
            <a:spLocks noGrp="1"/>
          </p:cNvSpPr>
          <p:nvPr>
            <p:ph type="sldNum" sz="quarter" idx="12"/>
          </p:nvPr>
        </p:nvSpPr>
        <p:spPr/>
        <p:txBody>
          <a:bodyPr/>
          <a:lstStyle/>
          <a:p>
            <a:fld id="{040DEF24-717E-4741-8753-F7E431A261E5}" type="slidenum">
              <a:rPr lang="en-US" smtClean="0"/>
              <a:t>6</a:t>
            </a:fld>
            <a:endParaRPr lang="en-US"/>
          </a:p>
        </p:txBody>
      </p:sp>
      <p:sp>
        <p:nvSpPr>
          <p:cNvPr id="6" name="Title 1"/>
          <p:cNvSpPr>
            <a:spLocks noGrp="1"/>
          </p:cNvSpPr>
          <p:nvPr>
            <p:ph type="title"/>
          </p:nvPr>
        </p:nvSpPr>
        <p:spPr>
          <a:xfrm>
            <a:off x="1069848" y="484632"/>
            <a:ext cx="10058400" cy="629793"/>
          </a:xfrm>
        </p:spPr>
        <p:txBody>
          <a:bodyPr>
            <a:normAutofit fontScale="90000"/>
          </a:bodyPr>
          <a:lstStyle/>
          <a:p>
            <a:r>
              <a:rPr lang="en-US" sz="4000" dirty="0" smtClean="0">
                <a:latin typeface="Arial" panose="020B0604020202020204" pitchFamily="34" charset="0"/>
                <a:cs typeface="Arial" panose="020B0604020202020204" pitchFamily="34" charset="0"/>
              </a:rPr>
              <a:t>Blockchain dns là gì ?</a:t>
            </a:r>
            <a:endParaRPr 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1431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40DEF24-717E-4741-8753-F7E431A261E5}" type="slidenum">
              <a:rPr lang="en-US" smtClean="0"/>
              <a:t>7</a:t>
            </a:fld>
            <a:endParaRPr lang="en-US"/>
          </a:p>
        </p:txBody>
      </p:sp>
      <p:sp>
        <p:nvSpPr>
          <p:cNvPr id="6" name="Title 1"/>
          <p:cNvSpPr>
            <a:spLocks noGrp="1"/>
          </p:cNvSpPr>
          <p:nvPr>
            <p:ph type="title"/>
          </p:nvPr>
        </p:nvSpPr>
        <p:spPr>
          <a:xfrm>
            <a:off x="1069848" y="484632"/>
            <a:ext cx="10058400" cy="629793"/>
          </a:xfrm>
        </p:spPr>
        <p:txBody>
          <a:bodyPr>
            <a:normAutofit fontScale="90000"/>
          </a:bodyPr>
          <a:lstStyle/>
          <a:p>
            <a:r>
              <a:rPr lang="en-US" sz="4000" dirty="0" smtClean="0">
                <a:latin typeface="Arial" panose="020B0604020202020204" pitchFamily="34" charset="0"/>
                <a:cs typeface="Arial" panose="020B0604020202020204" pitchFamily="34" charset="0"/>
              </a:rPr>
              <a:t>Kịch bản thực nghiệm</a:t>
            </a:r>
            <a:endParaRPr 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2234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dirty="0">
                <a:latin typeface="Arial" panose="020B0604020202020204" pitchFamily="34" charset="0"/>
                <a:cs typeface="Arial" panose="020B0604020202020204" pitchFamily="34" charset="0"/>
              </a:rPr>
              <a:t>Kết </a:t>
            </a:r>
            <a:r>
              <a:rPr lang="vi-VN" sz="4000" dirty="0" smtClean="0">
                <a:latin typeface="Arial" panose="020B0604020202020204" pitchFamily="34" charset="0"/>
                <a:cs typeface="Arial" panose="020B0604020202020204" pitchFamily="34" charset="0"/>
              </a:rPr>
              <a:t>luận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8</a:t>
            </a:fld>
            <a:endParaRPr lang="en-US"/>
          </a:p>
        </p:txBody>
      </p:sp>
      <p:sp>
        <p:nvSpPr>
          <p:cNvPr id="7" name="TextBox 6"/>
          <p:cNvSpPr txBox="1"/>
          <p:nvPr/>
        </p:nvSpPr>
        <p:spPr>
          <a:xfrm>
            <a:off x="1069848" y="5067300"/>
            <a:ext cx="9883902" cy="872034"/>
          </a:xfrm>
          <a:prstGeom prst="rect">
            <a:avLst/>
          </a:prstGeom>
          <a:noFill/>
        </p:spPr>
        <p:txBody>
          <a:bodyPr wrap="square" rtlCol="0">
            <a:spAutoFit/>
          </a:bodyPr>
          <a:lstStyle/>
          <a:p>
            <a:pPr>
              <a:lnSpc>
                <a:spcPct val="150000"/>
              </a:lnSpc>
              <a:spcBef>
                <a:spcPts val="300"/>
              </a:spcBef>
              <a:spcAft>
                <a:spcPts val="300"/>
              </a:spcAft>
            </a:pPr>
            <a:r>
              <a:rPr lang="en-US" dirty="0" smtClean="0">
                <a:latin typeface="Arial" panose="020B0604020202020204" pitchFamily="34" charset="0"/>
                <a:cs typeface="Arial" panose="020B0604020202020204" pitchFamily="34" charset="0"/>
              </a:rPr>
              <a:t>=&gt; </a:t>
            </a:r>
            <a:r>
              <a:rPr lang="en-US" dirty="0">
                <a:latin typeface="Arial" panose="020B0604020202020204" pitchFamily="34" charset="0"/>
                <a:cs typeface="Arial" panose="020B0604020202020204" pitchFamily="34" charset="0"/>
              </a:rPr>
              <a:t>DNS Blockchain là một giải pháp khả thi hiện nay, vừa phần nào giải quyết được bài toán bảo mật, vừa mang lại cơ hội khai thác phát triển triệt để giá trị của tên miền. </a:t>
            </a:r>
            <a:endParaRPr lang="en-US" dirty="0">
              <a:latin typeface="Arial" panose="020B0604020202020204" pitchFamily="34" charset="0"/>
              <a:cs typeface="Arial" panose="020B0604020202020204" pitchFamily="34" charset="0"/>
            </a:endParaRPr>
          </a:p>
        </p:txBody>
      </p:sp>
      <p:sp>
        <p:nvSpPr>
          <p:cNvPr id="8" name="TextBox 7"/>
          <p:cNvSpPr txBox="1"/>
          <p:nvPr/>
        </p:nvSpPr>
        <p:spPr>
          <a:xfrm>
            <a:off x="1069848" y="1408257"/>
            <a:ext cx="10058400" cy="2841804"/>
          </a:xfrm>
          <a:prstGeom prst="rect">
            <a:avLst/>
          </a:prstGeom>
          <a:noFill/>
        </p:spPr>
        <p:txBody>
          <a:bodyPr wrap="square" rtlCol="0">
            <a:spAutoFit/>
          </a:bodyPr>
          <a:lstStyle/>
          <a:p>
            <a:pPr>
              <a:lnSpc>
                <a:spcPct val="150000"/>
              </a:lnSpc>
              <a:spcBef>
                <a:spcPts val="300"/>
              </a:spcBef>
              <a:spcAft>
                <a:spcPts val="300"/>
              </a:spcAft>
            </a:pPr>
            <a:r>
              <a:rPr lang="en-US" dirty="0">
                <a:latin typeface="Arial" panose="020B0604020202020204" pitchFamily="34" charset="0"/>
                <a:cs typeface="Arial" panose="020B0604020202020204" pitchFamily="34" charset="0"/>
              </a:rPr>
              <a:t>Tóm tắt những điều mà đề tài đã đạt được:</a:t>
            </a:r>
          </a:p>
          <a:p>
            <a:pPr marL="285750" lvl="0" indent="-285750">
              <a:lnSpc>
                <a:spcPct val="150000"/>
              </a:lnSpc>
              <a:spcBef>
                <a:spcPts val="300"/>
              </a:spcBef>
              <a:spcAft>
                <a:spcPts val="300"/>
              </a:spcAft>
              <a:buFont typeface="Wingdings" panose="05000000000000000000" pitchFamily="2" charset="2"/>
              <a:buChar char="v"/>
            </a:pPr>
            <a:r>
              <a:rPr lang="en-US" dirty="0">
                <a:latin typeface="Arial" panose="020B0604020202020204" pitchFamily="34" charset="0"/>
                <a:cs typeface="Arial" panose="020B0604020202020204" pitchFamily="34" charset="0"/>
              </a:rPr>
              <a:t>Nêu rõ khái niệm, điểm mạnh và yếu của DNS server và cách DNS server hiện tại hoạt động.</a:t>
            </a:r>
          </a:p>
          <a:p>
            <a:pPr marL="285750" lvl="0" indent="-285750">
              <a:lnSpc>
                <a:spcPct val="150000"/>
              </a:lnSpc>
              <a:spcBef>
                <a:spcPts val="300"/>
              </a:spcBef>
              <a:spcAft>
                <a:spcPts val="300"/>
              </a:spcAft>
              <a:buFont typeface="Wingdings" panose="05000000000000000000" pitchFamily="2" charset="2"/>
              <a:buChar char="v"/>
            </a:pPr>
            <a:r>
              <a:rPr lang="en-US" dirty="0">
                <a:latin typeface="Arial" panose="020B0604020202020204" pitchFamily="34" charset="0"/>
                <a:cs typeface="Arial" panose="020B0604020202020204" pitchFamily="34" charset="0"/>
              </a:rPr>
              <a:t>Nêu rõ khái niệm, điểm mạnh và yếu của Blockchain và hiểu thêm về giải pháp DNS phát triển bằng công nghệ Blockchain.</a:t>
            </a:r>
          </a:p>
          <a:p>
            <a:pPr marL="285750" lvl="0" indent="-285750">
              <a:lnSpc>
                <a:spcPct val="150000"/>
              </a:lnSpc>
              <a:spcBef>
                <a:spcPts val="300"/>
              </a:spcBef>
              <a:spcAft>
                <a:spcPts val="300"/>
              </a:spcAft>
              <a:buFont typeface="Wingdings" panose="05000000000000000000" pitchFamily="2" charset="2"/>
              <a:buChar char="v"/>
            </a:pPr>
            <a:r>
              <a:rPr lang="en-US" dirty="0">
                <a:latin typeface="Arial" panose="020B0604020202020204" pitchFamily="34" charset="0"/>
                <a:cs typeface="Arial" panose="020B0604020202020204" pitchFamily="34" charset="0"/>
              </a:rPr>
              <a:t>Xây dựng được và tái hiện hệ thống Blockchain DNS trên máy tính cá nhân. </a:t>
            </a:r>
          </a:p>
          <a:p>
            <a:pPr marL="285750" lvl="0" indent="-285750">
              <a:lnSpc>
                <a:spcPct val="150000"/>
              </a:lnSpc>
              <a:spcBef>
                <a:spcPts val="300"/>
              </a:spcBef>
              <a:spcAft>
                <a:spcPts val="300"/>
              </a:spcAft>
              <a:buFont typeface="Wingdings" panose="05000000000000000000" pitchFamily="2" charset="2"/>
              <a:buChar char="v"/>
            </a:pPr>
            <a:r>
              <a:rPr lang="en-US" dirty="0">
                <a:latin typeface="Arial" panose="020B0604020202020204" pitchFamily="34" charset="0"/>
                <a:cs typeface="Arial" panose="020B0604020202020204" pitchFamily="34" charset="0"/>
              </a:rPr>
              <a:t>Phân giải tên miền và trả về kết quả thành công cho dù ở trên trình duyệt. </a:t>
            </a:r>
          </a:p>
        </p:txBody>
      </p:sp>
    </p:spTree>
    <p:extLst>
      <p:ext uri="{BB962C8B-B14F-4D97-AF65-F5344CB8AC3E}">
        <p14:creationId xmlns:p14="http://schemas.microsoft.com/office/powerpoint/2010/main" val="3483472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dirty="0" smtClean="0">
                <a:latin typeface="Arial" panose="020B0604020202020204" pitchFamily="34" charset="0"/>
                <a:cs typeface="Arial" panose="020B0604020202020204" pitchFamily="34" charset="0"/>
              </a:rPr>
              <a:t>giải </a:t>
            </a:r>
            <a:r>
              <a:rPr lang="vi-VN" sz="4000" dirty="0">
                <a:latin typeface="Arial" panose="020B0604020202020204" pitchFamily="34" charset="0"/>
                <a:cs typeface="Arial" panose="020B0604020202020204" pitchFamily="34" charset="0"/>
              </a:rPr>
              <a:t>pháp, đề </a:t>
            </a:r>
            <a:r>
              <a:rPr lang="vi-VN" sz="4000" dirty="0" smtClean="0">
                <a:latin typeface="Arial" panose="020B0604020202020204" pitchFamily="34" charset="0"/>
                <a:cs typeface="Arial" panose="020B0604020202020204" pitchFamily="34" charset="0"/>
              </a:rPr>
              <a:t>xuất</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9</a:t>
            </a:fld>
            <a:endParaRPr lang="en-US"/>
          </a:p>
        </p:txBody>
      </p:sp>
      <p:sp>
        <p:nvSpPr>
          <p:cNvPr id="8" name="TextBox 7"/>
          <p:cNvSpPr txBox="1"/>
          <p:nvPr/>
        </p:nvSpPr>
        <p:spPr>
          <a:xfrm>
            <a:off x="1069848" y="2409825"/>
            <a:ext cx="9883902" cy="369332"/>
          </a:xfrm>
          <a:prstGeom prst="rect">
            <a:avLst/>
          </a:prstGeom>
          <a:noFill/>
        </p:spPr>
        <p:txBody>
          <a:bodyPr wrap="square" rtlCol="0">
            <a:spAutoFit/>
          </a:bodyPr>
          <a:lstStyle/>
          <a:p>
            <a:r>
              <a:rPr lang="en-US" dirty="0" smtClean="0"/>
              <a:t>. </a:t>
            </a:r>
            <a:endParaRPr lang="en-US" dirty="0"/>
          </a:p>
        </p:txBody>
      </p:sp>
      <p:sp>
        <p:nvSpPr>
          <p:cNvPr id="9" name="TextBox 8"/>
          <p:cNvSpPr txBox="1"/>
          <p:nvPr/>
        </p:nvSpPr>
        <p:spPr>
          <a:xfrm>
            <a:off x="1069848" y="1323975"/>
            <a:ext cx="10744873" cy="480131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Trước khi nói về vấn đề chính, đề tài còn có những hạn chế nhất định sau đây:</a:t>
            </a:r>
          </a:p>
          <a:p>
            <a:pPr marL="285750" lvl="0" indent="-285750">
              <a:buFont typeface="Wingdings" panose="05000000000000000000" pitchFamily="2" charset="2"/>
              <a:buChar char="§"/>
            </a:pPr>
            <a:r>
              <a:rPr lang="en-US" dirty="0">
                <a:latin typeface="Arial" panose="020B0604020202020204" pitchFamily="34" charset="0"/>
                <a:cs typeface="Arial" panose="020B0604020202020204" pitchFamily="34" charset="0"/>
              </a:rPr>
              <a:t>Vì là máy tính cá nhân không thể làm việc ở thời gian liên tục và lâu dài cần phải bật tắt hàng ngày nên </a:t>
            </a:r>
            <a:r>
              <a:rPr lang="en-US" dirty="0" smtClean="0">
                <a:latin typeface="Arial" panose="020B0604020202020204" pitchFamily="34" charset="0"/>
                <a:cs typeface="Arial" panose="020B0604020202020204" pitchFamily="34" charset="0"/>
              </a:rPr>
              <a:t>phải dùng đến PostgreSQL.</a:t>
            </a:r>
            <a:endParaRPr lang="en-US" dirty="0">
              <a:latin typeface="Arial" panose="020B0604020202020204" pitchFamily="34" charset="0"/>
              <a:cs typeface="Arial" panose="020B0604020202020204" pitchFamily="34" charset="0"/>
            </a:endParaRPr>
          </a:p>
          <a:p>
            <a:pPr marL="285750" lvl="0" indent="-285750">
              <a:buFont typeface="Wingdings" panose="05000000000000000000" pitchFamily="2" charset="2"/>
              <a:buChar char="§"/>
            </a:pPr>
            <a:r>
              <a:rPr lang="en-US" dirty="0">
                <a:latin typeface="Arial" panose="020B0604020202020204" pitchFamily="34" charset="0"/>
                <a:cs typeface="Arial" panose="020B0604020202020204" pitchFamily="34" charset="0"/>
              </a:rPr>
              <a:t>Môi trường cần mạng wifi, không thể dùng hotspot trên điện thoại để phát nên khó trong việc di chuyển đến những nơi xa hay thiếu wifi. </a:t>
            </a:r>
          </a:p>
          <a:p>
            <a:pPr marL="285750" lvl="0" indent="-285750">
              <a:buFont typeface="Wingdings" panose="05000000000000000000" pitchFamily="2" charset="2"/>
              <a:buChar char="§"/>
            </a:pPr>
            <a:r>
              <a:rPr lang="en-US" dirty="0">
                <a:latin typeface="Arial" panose="020B0604020202020204" pitchFamily="34" charset="0"/>
                <a:cs typeface="Arial" panose="020B0604020202020204" pitchFamily="34" charset="0"/>
              </a:rPr>
              <a:t>Vì </a:t>
            </a:r>
            <a:r>
              <a:rPr lang="en-US" dirty="0" smtClean="0">
                <a:latin typeface="Arial" panose="020B0604020202020204" pitchFamily="34" charset="0"/>
                <a:cs typeface="Arial" panose="020B0604020202020204" pitchFamily="34" charset="0"/>
              </a:rPr>
              <a:t>không phải là một Server tiêu chuẩn nên hiệu </a:t>
            </a:r>
            <a:r>
              <a:rPr lang="en-US" dirty="0">
                <a:latin typeface="Arial" panose="020B0604020202020204" pitchFamily="34" charset="0"/>
                <a:cs typeface="Arial" panose="020B0604020202020204" pitchFamily="34" charset="0"/>
              </a:rPr>
              <a:t>suất truyền dẫn có phần thấp hơn hệ thống DNS thông thường</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285750" lvl="0" indent="-285750">
              <a:buFont typeface="Wingdings" panose="05000000000000000000" pitchFamily="2" charset="2"/>
              <a:buChar char="§"/>
            </a:pPr>
            <a:r>
              <a:rPr lang="en-US" dirty="0">
                <a:latin typeface="Arial" panose="020B0604020202020204" pitchFamily="34" charset="0"/>
                <a:cs typeface="Arial" panose="020B0604020202020204" pitchFamily="34" charset="0"/>
              </a:rPr>
              <a:t>Ở đề tài, mô hình này đã đạt được những điều cơ bản của hệ thống Blockchain thông thường nhưng thiếu một số bước kiểm soát tính chất hợp lệ của giao dịch.</a:t>
            </a:r>
          </a:p>
          <a:p>
            <a:pPr marL="285750" lvl="0" indent="-285750">
              <a:buFont typeface="Wingdings" panose="05000000000000000000" pitchFamily="2" charset="2"/>
              <a:buChar char="§"/>
            </a:pPr>
            <a:r>
              <a:rPr lang="en-US" dirty="0">
                <a:latin typeface="Arial" panose="020B0604020202020204" pitchFamily="34" charset="0"/>
                <a:cs typeface="Arial" panose="020B0604020202020204" pitchFamily="34" charset="0"/>
              </a:rPr>
              <a:t>Chưa thể ngăn được các loại tấn công nghe lén hay truyền tin</a:t>
            </a:r>
            <a:r>
              <a:rPr lang="en-US" dirty="0" smtClean="0">
                <a:latin typeface="Arial" panose="020B0604020202020204" pitchFamily="34" charset="0"/>
                <a:cs typeface="Arial" panose="020B0604020202020204" pitchFamily="34" charset="0"/>
              </a:rPr>
              <a:t>.</a:t>
            </a:r>
          </a:p>
          <a:p>
            <a:pPr marL="285750" lvl="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Các hướng mở rộng sẽ phần lớn nhắm vào hạn chế đã nêu trên như sau :</a:t>
            </a:r>
          </a:p>
          <a:p>
            <a:pPr marL="285750" lvl="0" indent="-285750">
              <a:buFont typeface="Wingdings" panose="05000000000000000000" pitchFamily="2" charset="2"/>
              <a:buChar char="§"/>
            </a:pPr>
            <a:r>
              <a:rPr lang="en-US" dirty="0">
                <a:latin typeface="Arial" panose="020B0604020202020204" pitchFamily="34" charset="0"/>
                <a:cs typeface="Arial" panose="020B0604020202020204" pitchFamily="34" charset="0"/>
              </a:rPr>
              <a:t>Phát triển thêm hệ thống Blockchain về mặt bảo mật giao dịch bằng chữ kí số hay các giải pháp bảo mật khác ở hiện tại.</a:t>
            </a:r>
          </a:p>
          <a:p>
            <a:pPr marL="285750" lvl="0" indent="-285750">
              <a:buFont typeface="Wingdings" panose="05000000000000000000" pitchFamily="2" charset="2"/>
              <a:buChar char="§"/>
            </a:pPr>
            <a:r>
              <a:rPr lang="en-US" dirty="0">
                <a:latin typeface="Arial" panose="020B0604020202020204" pitchFamily="34" charset="0"/>
                <a:cs typeface="Arial" panose="020B0604020202020204" pitchFamily="34" charset="0"/>
              </a:rPr>
              <a:t>Đưa nhiều lựa chọn hơn trên giao diện giao tiếp người dùng, cho phép nhiều loại người dùng khác nhau trở thành Miner và trả công qua ví điện tử thật.</a:t>
            </a:r>
          </a:p>
          <a:p>
            <a:pPr marL="285750" lvl="0" indent="-285750">
              <a:buFont typeface="Wingdings" panose="05000000000000000000" pitchFamily="2" charset="2"/>
              <a:buChar char="§"/>
            </a:pPr>
            <a:r>
              <a:rPr lang="en-US" dirty="0">
                <a:latin typeface="Arial" panose="020B0604020202020204" pitchFamily="34" charset="0"/>
                <a:cs typeface="Arial" panose="020B0604020202020204" pitchFamily="34" charset="0"/>
              </a:rPr>
              <a:t>Giao diện và ứng dụng được áp dụng ở nhiều môi trường khác nhau kể cả điện thoại. </a:t>
            </a:r>
          </a:p>
        </p:txBody>
      </p:sp>
    </p:spTree>
    <p:extLst>
      <p:ext uri="{BB962C8B-B14F-4D97-AF65-F5344CB8AC3E}">
        <p14:creationId xmlns:p14="http://schemas.microsoft.com/office/powerpoint/2010/main" val="2628273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269</TotalTime>
  <Words>548</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Roboto Black</vt:lpstr>
      <vt:lpstr>Rockwell</vt:lpstr>
      <vt:lpstr>Rockwell Condensed</vt:lpstr>
      <vt:lpstr>Times New Roman</vt:lpstr>
      <vt:lpstr>Wingdings</vt:lpstr>
      <vt:lpstr>Wood Type</vt:lpstr>
      <vt:lpstr>XÂY DỰNG HỆ THỐNG DNS DỰA TRÊN CÔNG NGHỆ BLOCKCHAIN</vt:lpstr>
      <vt:lpstr>Mục tiêu đạt được</vt:lpstr>
      <vt:lpstr>Mục lục</vt:lpstr>
      <vt:lpstr>DNS là gì ?</vt:lpstr>
      <vt:lpstr>blockchain là gì ?</vt:lpstr>
      <vt:lpstr>Blockchain dns là gì ?</vt:lpstr>
      <vt:lpstr>Kịch bản thực nghiệm</vt:lpstr>
      <vt:lpstr>Kết luận</vt:lpstr>
      <vt:lpstr>giải pháp, đề xuất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DNS DỰA TRÊN CÔNG NGHỆ BLOCKCHAIN</dc:title>
  <dc:creator>Phan Dai</dc:creator>
  <cp:lastModifiedBy>Phan Dai</cp:lastModifiedBy>
  <cp:revision>18</cp:revision>
  <dcterms:created xsi:type="dcterms:W3CDTF">2021-12-07T11:35:10Z</dcterms:created>
  <dcterms:modified xsi:type="dcterms:W3CDTF">2021-12-07T16:05:54Z</dcterms:modified>
</cp:coreProperties>
</file>