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61" r:id="rId5"/>
    <p:sldId id="260" r:id="rId6"/>
    <p:sldId id="264" r:id="rId7"/>
    <p:sldId id="266" r:id="rId8"/>
    <p:sldId id="265" r:id="rId9"/>
    <p:sldId id="271" r:id="rId10"/>
    <p:sldId id="262" r:id="rId11"/>
    <p:sldId id="259"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AA2100"/>
    <a:srgbClr val="A2F0B5"/>
    <a:srgbClr val="A61A1D"/>
    <a:srgbClr val="C0593E"/>
    <a:srgbClr val="CE2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52" autoAdjust="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4F06C92-CE98-4B24-91B3-57666E0FED0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5CAC543-8889-4E95-B4AC-6EDFB98064E3}" type="datetime1">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spc="50" dirty="0" smtClean="0">
                <a:solidFill>
                  <a:schemeClr val="tx1"/>
                </a:solidFill>
                <a:latin typeface="Arial" panose="020B0604020202020204" pitchFamily="34" charset="0"/>
                <a:cs typeface="Arial" panose="020B0604020202020204" pitchFamily="34" charset="0"/>
              </a:rPr>
              <a:t>XÂY DỰNG HỆ THỐNG DNS DỰA TRÊN CÔNG NGHỆ BLOCKCHAIN</a:t>
            </a:r>
            <a:endParaRPr lang="en-US" sz="1600" b="1" spc="50"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1" cstate="print">
            <a:extLst>
              <a:ext uri="{28A0092B-C50C-407E-A947-70E740481C1C}">
                <a14:useLocalDpi xmlns:a14="http://schemas.microsoft.com/office/drawing/2010/main" val="0"/>
              </a:ext>
            </a:extLst>
          </a:blip>
          <a:srcRect/>
          <a:stretch>
            <a:fillRect/>
          </a:stretch>
        </p:blipFill>
        <p:spPr>
          <a:xfrm>
            <a:off x="245427" y="200025"/>
            <a:ext cx="529137" cy="695324"/>
          </a:xfrm>
          <a:prstGeom prst="rect">
            <a:avLst/>
          </a:prstGeom>
          <a:noFill/>
          <a:ln>
            <a:noFill/>
          </a:ln>
        </p:spPr>
      </p:pic>
      <p:sp>
        <p:nvSpPr>
          <p:cNvPr id="5" name="TextBox 4"/>
          <p:cNvSpPr txBox="1"/>
          <p:nvPr/>
        </p:nvSpPr>
        <p:spPr>
          <a:xfrm>
            <a:off x="3209733" y="3359653"/>
            <a:ext cx="744114"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a:t>
            </a:r>
            <a:r>
              <a:rPr lang="en-US" sz="1600" b="1" u="sng" dirty="0" smtClean="0">
                <a:solidFill>
                  <a:schemeClr val="accent2">
                    <a:lumMod val="75000"/>
                  </a:schemeClr>
                </a:solidFill>
                <a:latin typeface="Arial" panose="020B0604020202020204" pitchFamily="34" charset="0"/>
                <a:cs typeface="Arial" panose="020B0604020202020204" pitchFamily="34" charset="0"/>
              </a:rPr>
              <a:t>tài</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spc="100" dirty="0" smtClean="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spc="100" dirty="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spc="100" dirty="0" smtClean="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spc="100" dirty="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spc="100" dirty="0">
              <a:gradFill flip="none" rotWithShape="1">
                <a:gsLst>
                  <a:gs pos="0">
                    <a:srgbClr val="AA2100">
                      <a:shade val="30000"/>
                      <a:satMod val="115000"/>
                    </a:srgbClr>
                  </a:gs>
                  <a:gs pos="50000">
                    <a:srgbClr val="AA2100">
                      <a:shade val="67500"/>
                      <a:satMod val="115000"/>
                    </a:srgbClr>
                  </a:gs>
                  <a:gs pos="100000">
                    <a:srgbClr val="AA2100">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03733" y="6330704"/>
            <a:ext cx="4090256" cy="338554"/>
          </a:xfrm>
          <a:prstGeom prst="rect">
            <a:avLst/>
          </a:prstGeom>
          <a:noFill/>
        </p:spPr>
        <p:txBody>
          <a:bodyPr wrap="square" rtlCol="0">
            <a:spAutoFit/>
          </a:bodyPr>
          <a:lstStyle/>
          <a:p>
            <a:r>
              <a:rPr lang="en-US" sz="1600" b="1" dirty="0"/>
              <a:t>KHOA </a:t>
            </a:r>
            <a:r>
              <a:rPr lang="en-US" sz="1600" b="1" dirty="0" smtClean="0"/>
              <a:t>CÔNG NGHỆ THÔNG TIN </a:t>
            </a:r>
            <a:r>
              <a:rPr lang="en-US" sz="1600" b="1" dirty="0"/>
              <a:t>2</a:t>
            </a:r>
            <a:endParaRPr lang="en-US" sz="1600" b="1" dirty="0"/>
          </a:p>
        </p:txBody>
      </p:sp>
      <p:sp>
        <p:nvSpPr>
          <p:cNvPr id="9" name="TextBox 8"/>
          <p:cNvSpPr txBox="1"/>
          <p:nvPr/>
        </p:nvSpPr>
        <p:spPr>
          <a:xfrm>
            <a:off x="5148084" y="6330704"/>
            <a:ext cx="1642861" cy="338554"/>
          </a:xfrm>
          <a:prstGeom prst="rect">
            <a:avLst/>
          </a:prstGeom>
          <a:noFill/>
        </p:spPr>
        <p:txBody>
          <a:bodyPr wrap="square" rtlCol="0">
            <a:spAutoFit/>
          </a:bodyPr>
          <a:lstStyle/>
          <a:p>
            <a:r>
              <a:rPr lang="en-US" sz="1600" b="1" dirty="0" smtClean="0"/>
              <a:t>2017 </a:t>
            </a:r>
            <a:r>
              <a:rPr lang="en-US" sz="1600" b="1" dirty="0"/>
              <a:t>-2022 </a:t>
            </a:r>
            <a:endParaRPr lang="en-US" sz="1600" b="1" dirty="0" smtClean="0"/>
          </a:p>
        </p:txBody>
      </p:sp>
      <p:sp>
        <p:nvSpPr>
          <p:cNvPr id="17" name="TextBox 16"/>
          <p:cNvSpPr txBox="1"/>
          <p:nvPr/>
        </p:nvSpPr>
        <p:spPr>
          <a:xfrm>
            <a:off x="917439" y="6330704"/>
            <a:ext cx="2257349" cy="338554"/>
          </a:xfrm>
          <a:prstGeom prst="rect">
            <a:avLst/>
          </a:prstGeom>
          <a:noFill/>
        </p:spPr>
        <p:txBody>
          <a:bodyPr wrap="none" rtlCol="0">
            <a:spAutoFit/>
          </a:bodyPr>
          <a:lstStyle/>
          <a:p>
            <a:r>
              <a:rPr lang="en-US" sz="1600" b="1" dirty="0" smtClean="0"/>
              <a:t>ĐẠI HỌC CHÍNH QUY</a:t>
            </a:r>
            <a:endParaRPr lang="en-US" sz="1600" dirty="0" smtClean="0"/>
          </a:p>
        </p:txBody>
      </p:sp>
      <p:sp>
        <p:nvSpPr>
          <p:cNvPr id="18" name="Rectangle 17"/>
          <p:cNvSpPr/>
          <p:nvPr/>
        </p:nvSpPr>
        <p:spPr>
          <a:xfrm>
            <a:off x="917439" y="235867"/>
            <a:ext cx="6096000" cy="615553"/>
          </a:xfrm>
          <a:prstGeom prst="rect">
            <a:avLst/>
          </a:prstGeom>
        </p:spPr>
        <p:txBody>
          <a:bodyPr>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giải pháp, đề xuất</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8" name="TextBox 7"/>
          <p:cNvSpPr txBox="1"/>
          <p:nvPr/>
        </p:nvSpPr>
        <p:spPr>
          <a:xfrm>
            <a:off x="1069848" y="2409825"/>
            <a:ext cx="9883902" cy="369332"/>
          </a:xfrm>
          <a:prstGeom prst="rect">
            <a:avLst/>
          </a:prstGeom>
          <a:noFill/>
        </p:spPr>
        <p:txBody>
          <a:bodyPr wrap="square" rtlCol="0">
            <a:spAutoFit/>
          </a:bodyPr>
          <a:lstStyle/>
          <a:p>
            <a:r>
              <a:rPr lang="en-US" dirty="0" smtClean="0"/>
              <a:t>. </a:t>
            </a:r>
            <a:endParaRPr lang="en-US" dirty="0"/>
          </a:p>
        </p:txBody>
      </p:sp>
      <p:sp>
        <p:nvSpPr>
          <p:cNvPr id="9" name="TextBox 8"/>
          <p:cNvSpPr txBox="1"/>
          <p:nvPr/>
        </p:nvSpPr>
        <p:spPr>
          <a:xfrm>
            <a:off x="1069848" y="1323975"/>
            <a:ext cx="10744873" cy="4947508"/>
          </a:xfrm>
          <a:prstGeom prst="rect">
            <a:avLst/>
          </a:prstGeom>
          <a:noFill/>
        </p:spPr>
        <p:txBody>
          <a:bodyPr wrap="square" rtlCol="0">
            <a:spAutoFit/>
          </a:bodyPr>
          <a:lstStyle/>
          <a:p>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Trước khi nói về vấn đề chính, đề tài còn có những hạn chế nhất định sau đây:</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sz="1600" dirty="0" smtClean="0">
                <a:latin typeface="Arial" panose="020B0604020202020204" pitchFamily="34" charset="0"/>
                <a:cs typeface="Arial" panose="020B0604020202020204" pitchFamily="34" charset="0"/>
              </a:rPr>
              <a:t>phải dùng đến PostgreSQL.</a:t>
            </a:r>
            <a:endParaRPr lang="en-US" sz="1600" dirty="0">
              <a:latin typeface="Arial" panose="020B0604020202020204" pitchFamily="34" charset="0"/>
              <a:cs typeface="Arial" panose="020B0604020202020204" pitchFamily="34" charset="0"/>
            </a:endParaRP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Môi trường cần mạng wifi, không thể dùng hotspot trên điện thoại để phát nên khó trong việc di chuyển đến những nơi xa hay thiếu wifi. </a:t>
            </a:r>
            <a:endParaRPr lang="en-US" sz="1600" dirty="0">
              <a:latin typeface="Arial" panose="020B0604020202020204" pitchFamily="34" charset="0"/>
              <a:cs typeface="Arial" panose="020B0604020202020204" pitchFamily="34" charset="0"/>
            </a:endParaRP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Vì </a:t>
            </a:r>
            <a:r>
              <a:rPr lang="en-US" sz="1600" dirty="0" smtClean="0">
                <a:latin typeface="Arial" panose="020B0604020202020204" pitchFamily="34" charset="0"/>
                <a:cs typeface="Arial" panose="020B0604020202020204" pitchFamily="34" charset="0"/>
              </a:rPr>
              <a:t>không phải là một Server tiêu chuẩn nên hiệu </a:t>
            </a:r>
            <a:r>
              <a:rPr lang="en-US" sz="1600" dirty="0">
                <a:latin typeface="Arial" panose="020B0604020202020204" pitchFamily="34" charset="0"/>
                <a:cs typeface="Arial" panose="020B0604020202020204" pitchFamily="34" charset="0"/>
              </a:rPr>
              <a:t>suất truyền dẫn có phần thấp hơn hệ thống DNS thông thường</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endParaRPr lang="en-US" sz="1600" dirty="0">
              <a:latin typeface="Arial" panose="020B0604020202020204" pitchFamily="34" charset="0"/>
              <a:cs typeface="Arial" panose="020B0604020202020204" pitchFamily="34" charset="0"/>
            </a:endParaRP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Chưa thể ngăn được các loại tấn công nghe lén hay truyền tin</a:t>
            </a:r>
            <a:r>
              <a:rPr lang="en-US" sz="1600" dirty="0" smtClean="0">
                <a:latin typeface="Arial" panose="020B0604020202020204" pitchFamily="34" charset="0"/>
                <a:cs typeface="Arial" panose="020B0604020202020204" pitchFamily="34" charset="0"/>
              </a:rPr>
              <a:t>.</a:t>
            </a:r>
            <a:endParaRPr lang="en-US" sz="1600" dirty="0" smtClean="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Các hướng mở rộng sẽ phần lớn nhắm vào hạn chế đã nêu trên như sau :</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endParaRPr lang="en-US" sz="1600" dirty="0">
              <a:latin typeface="Arial" panose="020B0604020202020204" pitchFamily="34" charset="0"/>
              <a:cs typeface="Arial" panose="020B0604020202020204" pitchFamily="34" charset="0"/>
            </a:endParaRP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endParaRPr lang="en-US" sz="1600" dirty="0">
              <a:latin typeface="Arial" panose="020B0604020202020204" pitchFamily="34" charset="0"/>
              <a:cs typeface="Arial" panose="020B0604020202020204" pitchFamily="34" charset="0"/>
            </a:endParaRPr>
          </a:p>
          <a:p>
            <a:pPr marL="285750" lvl="0" indent="-285750">
              <a:spcAft>
                <a:spcPts val="300"/>
              </a:spcAft>
              <a:buFont typeface="Wingdings" panose="05000000000000000000" pitchFamily="2" charset="2"/>
              <a:buChar char="§"/>
            </a:pPr>
            <a:r>
              <a:rPr lang="en-US" sz="1600" dirty="0">
                <a:latin typeface="Arial" panose="020B0604020202020204" pitchFamily="34" charset="0"/>
                <a:cs typeface="Arial" panose="020B0604020202020204" pitchFamily="34" charset="0"/>
              </a:rPr>
              <a:t>Giao diện và ứng dụng được áp dụng ở nhiều môi trường khác nhau kể cả điện thoại. </a:t>
            </a:r>
            <a:endParaRPr lang="en-US" sz="16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A61A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A61A1D"/>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A61A1D"/>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A61A1D"/>
                  </a:solidFill>
                  <a:latin typeface="Roboto Black" panose="02000000000000000000" pitchFamily="2" charset="0"/>
                  <a:ea typeface="Roboto Black" panose="02000000000000000000" pitchFamily="2" charset="0"/>
                </a:rPr>
                <a:t>THANK</a:t>
              </a:r>
              <a:r>
                <a:rPr lang="en-US" sz="7500" i="1" dirty="0" smtClean="0">
                  <a:solidFill>
                    <a:srgbClr val="CE2127"/>
                  </a:solidFill>
                  <a:latin typeface="Roboto Black" panose="02000000000000000000" pitchFamily="2" charset="0"/>
                  <a:ea typeface="Roboto Black" panose="02000000000000000000" pitchFamily="2" charset="0"/>
                </a:rPr>
                <a:t> </a:t>
              </a:r>
              <a:r>
                <a:rPr lang="en-US" sz="7500" i="1" dirty="0">
                  <a:solidFill>
                    <a:srgbClr val="A61A1D"/>
                  </a:solidFill>
                  <a:latin typeface="Roboto Black" panose="02000000000000000000" pitchFamily="2" charset="0"/>
                  <a:ea typeface="Roboto Black" panose="02000000000000000000" pitchFamily="2" charset="0"/>
                </a:rPr>
                <a:t>YOU</a:t>
              </a:r>
              <a:endParaRPr lang="en-US" sz="7500" i="1" dirty="0">
                <a:solidFill>
                  <a:srgbClr val="A61A1D"/>
                </a:solidFill>
                <a:latin typeface="Roboto Black" panose="02000000000000000000" pitchFamily="2" charset="0"/>
                <a:ea typeface="Roboto Black" panose="02000000000000000000" pitchFamily="2" charset="0"/>
              </a:endParaRPr>
            </a:p>
          </p:txBody>
        </p:sp>
        <p:sp>
          <p:nvSpPr>
            <p:cNvPr id="6" name="Rectangle 5"/>
            <p:cNvSpPr/>
            <p:nvPr/>
          </p:nvSpPr>
          <p:spPr>
            <a:xfrm>
              <a:off x="3774820" y="3684468"/>
              <a:ext cx="5226305" cy="182682"/>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61A1D"/>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8" name="Slide Number Placeholder 7"/>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Mục tiêu đạt được</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TextBox 2"/>
          <p:cNvSpPr txBox="1"/>
          <p:nvPr/>
        </p:nvSpPr>
        <p:spPr>
          <a:xfrm>
            <a:off x="1069848" y="1283516"/>
            <a:ext cx="10058400" cy="2877711"/>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VỀ LÝ THUYẾT</a:t>
            </a:r>
            <a:endPar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Tìm hiểu cơ chế hoạt động của DNS truyền thống</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các ưu và nhược điểm của DNS truyền thống</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tổng quan về công nghệ Blockchain và giao thức đồng thuận PoW, </a:t>
            </a:r>
            <a:r>
              <a:rPr lang="en-US" sz="1600" dirty="0" smtClean="0">
                <a:latin typeface="Arial" panose="020B0604020202020204" pitchFamily="34" charset="0"/>
                <a:cs typeface="Arial" panose="020B0604020202020204" pitchFamily="34" charset="0"/>
              </a:rPr>
              <a:t>PoS</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5</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Một số phần mềm DNS dựa trên blockchain hiện có</a:t>
            </a:r>
            <a:r>
              <a:rPr lang="en-US" sz="1600" u="dotted"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cơ chế hoạt động của DNS dựa trên blockchain</a:t>
            </a:r>
            <a:r>
              <a:rPr lang="en-US" sz="1600" u="dotted"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1069848" y="4321729"/>
            <a:ext cx="10058400" cy="1538883"/>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VỀ THỰC HÀNH</a:t>
            </a:r>
            <a:endPar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Xây dựng một hệ và triển khai DNS trên một private blockchain với giao thức đồng thuận PoW</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các kịch bản thử nghiệm cho giải pháp</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800"/>
                                        <p:tgtEl>
                                          <p:spTgt spid="3"/>
                                        </p:tgtEl>
                                      </p:cBhvr>
                                    </p:animEffect>
                                    <p:anim calcmode="lin" valueType="num">
                                      <p:cBhvr>
                                        <p:cTn id="11" dur="800" fill="hold"/>
                                        <p:tgtEl>
                                          <p:spTgt spid="3"/>
                                        </p:tgtEl>
                                        <p:attrNameLst>
                                          <p:attrName>ppt_x</p:attrName>
                                        </p:attrNameLst>
                                      </p:cBhvr>
                                      <p:tavLst>
                                        <p:tav tm="0">
                                          <p:val>
                                            <p:strVal val="#ppt_x"/>
                                          </p:val>
                                        </p:tav>
                                        <p:tav tm="100000">
                                          <p:val>
                                            <p:strVal val="#ppt_x"/>
                                          </p:val>
                                        </p:tav>
                                      </p:tavLst>
                                    </p:anim>
                                    <p:anim calcmode="lin" valueType="num">
                                      <p:cBhvr>
                                        <p:cTn id="12" dur="8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dirty="0" smtClean="0"/>
              <a:t>3</a:t>
            </a:r>
            <a:endParaRPr lang="en-US" dirty="0"/>
          </a:p>
        </p:txBody>
      </p:sp>
      <p:sp>
        <p:nvSpPr>
          <p:cNvPr id="7" name="Title 1"/>
          <p:cNvSpPr>
            <a:spLocks noGrp="1"/>
          </p:cNvSpPr>
          <p:nvPr>
            <p:ph type="title"/>
          </p:nvPr>
        </p:nvSpPr>
        <p:spPr>
          <a:xfrm>
            <a:off x="898956" y="312578"/>
            <a:ext cx="8122598" cy="645160"/>
          </a:xfrm>
        </p:spPr>
        <p:txBody>
          <a:bodyPr wrap="square">
            <a:sp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a:t>
            </a:r>
            <a:endParaRPr lang="en-US" sz="4000" b="1" spc="50" dirty="0">
              <a:latin typeface="Times New Roman" panose="02020603050405020304" pitchFamily="18" charset="0"/>
              <a:cs typeface="Times New Roman" panose="02020603050405020304" pitchFamily="18" charset="0"/>
            </a:endParaRPr>
          </a:p>
        </p:txBody>
      </p:sp>
      <p:sp>
        <p:nvSpPr>
          <p:cNvPr id="8" name="Rectangle 7"/>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TextBox 42"/>
          <p:cNvSpPr txBox="1"/>
          <p:nvPr/>
        </p:nvSpPr>
        <p:spPr>
          <a:xfrm>
            <a:off x="1025341" y="1090271"/>
            <a:ext cx="6064481" cy="646331"/>
          </a:xfrm>
          <a:prstGeom prst="rect">
            <a:avLst/>
          </a:prstGeom>
          <a:noFill/>
        </p:spPr>
        <p:txBody>
          <a:bodyPr wrap="none" rtlCol="0">
            <a:spAutoFit/>
          </a:bodyPr>
          <a:lstStyle/>
          <a:p>
            <a:pPr>
              <a:lnSpc>
                <a:spcPct val="150000"/>
              </a:lnSpc>
              <a:spcBef>
                <a:spcPts val="600"/>
              </a:spcBef>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DNS </a:t>
            </a: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truyền </a:t>
            </a: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thống hoạt động như thế nào ?</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p:txBody>
      </p:sp>
      <p:pic>
        <p:nvPicPr>
          <p:cNvPr id="44" name="Picture 43" descr="DNS - DNS on Blockchain - Nameshield"/>
          <p:cNvPicPr/>
          <p:nvPr/>
        </p:nvPicPr>
        <p:blipFill>
          <a:blip r:embed="rId2">
            <a:extLst>
              <a:ext uri="{28A0092B-C50C-407E-A947-70E740481C1C}">
                <a14:useLocalDpi xmlns:a14="http://schemas.microsoft.com/office/drawing/2010/main" val="0"/>
              </a:ext>
            </a:extLst>
          </a:blip>
          <a:srcRect/>
          <a:stretch>
            <a:fillRect/>
          </a:stretch>
        </p:blipFill>
        <p:spPr>
          <a:xfrm>
            <a:off x="1089343" y="1977194"/>
            <a:ext cx="5257609" cy="3312142"/>
          </a:xfrm>
          <a:prstGeom prst="rect">
            <a:avLst/>
          </a:prstGeom>
          <a:noFill/>
          <a:ln w="12700">
            <a:solidFill>
              <a:schemeClr val="tx1"/>
            </a:solidFill>
          </a:ln>
        </p:spPr>
      </p:pic>
      <p:sp>
        <p:nvSpPr>
          <p:cNvPr id="46" name="TextBox 45"/>
          <p:cNvSpPr txBox="1"/>
          <p:nvPr/>
        </p:nvSpPr>
        <p:spPr>
          <a:xfrm>
            <a:off x="6534816" y="1868551"/>
            <a:ext cx="5238982" cy="4335033"/>
          </a:xfrm>
          <a:prstGeom prst="rect">
            <a:avLst/>
          </a:prstGeom>
          <a:noFill/>
        </p:spPr>
        <p:txBody>
          <a:bodyPr wrap="square" rtlCol="0">
            <a:spAutoFit/>
          </a:bodyPr>
          <a:lstStyle/>
          <a:p>
            <a:pPr lvl="0">
              <a:lnSpc>
                <a:spcPct val="114000"/>
              </a:lnSpc>
              <a:spcAft>
                <a:spcPts val="600"/>
              </a:spcAft>
            </a:pPr>
            <a:r>
              <a:rPr lang="en-US" sz="1600" dirty="0" smtClean="0">
                <a:latin typeface="Arial" panose="020B0604020202020204" pitchFamily="34" charset="0"/>
                <a:cs typeface="Arial" panose="020B0604020202020204" pitchFamily="34" charset="0"/>
              </a:rPr>
              <a:t>Máy tính tìm kiếm tên </a:t>
            </a:r>
            <a:r>
              <a:rPr lang="en-US" sz="1600" dirty="0">
                <a:latin typeface="Arial" panose="020B0604020202020204" pitchFamily="34" charset="0"/>
                <a:cs typeface="Arial" panose="020B0604020202020204" pitchFamily="34" charset="0"/>
              </a:rPr>
              <a:t>miền </a:t>
            </a:r>
            <a:r>
              <a:rPr lang="en-US" sz="1600" i="1" dirty="0" smtClean="0">
                <a:latin typeface="Arial" panose="020B0604020202020204" pitchFamily="34" charset="0"/>
                <a:cs typeface="Arial" panose="020B0604020202020204" pitchFamily="34" charset="0"/>
              </a:rPr>
              <a:t>cryptoms.fr </a:t>
            </a:r>
            <a:endParaRPr lang="en-US" sz="1600" i="1" dirty="0" smtClean="0">
              <a:latin typeface="Arial" panose="020B0604020202020204" pitchFamily="34" charset="0"/>
              <a:cs typeface="Arial" panose="020B0604020202020204" pitchFamily="34" charset="0"/>
            </a:endParaRPr>
          </a:p>
          <a:p>
            <a:pPr marL="34290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Máy tính trước khi gửi đi,DNS resolver sẽ kiểm tra domain trong Web cache hoặc DNS cache để trả lại kết quả.</a:t>
            </a:r>
            <a:endParaRPr lang="en-US" sz="1400" dirty="0" smtClean="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Nếu không có kết quả, DR sẽ hỏi tên miền mức ROOT chỉ cho máy chủ tên miền cục bộ địa chỉ mà nó quản lý có đuôi “.fr”. </a:t>
            </a:r>
            <a:endParaRPr lang="en-US" sz="1400" dirty="0" smtClean="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gửi yêu cầu đến máy chủ quản lý tên miền Pháp “.fr” tìm tên miền cryptoms.fr. </a:t>
            </a:r>
            <a:endParaRPr lang="en-US" sz="1400" dirty="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sẽ hỏi máy chủ quản lý tên miền “.fr” địa chỉ IP của tên miền “cryptoms.fr” và gửi trả lại cho </a:t>
            </a:r>
            <a:r>
              <a:rPr lang="en-US" sz="1400" dirty="0" smtClean="0">
                <a:solidFill>
                  <a:srgbClr val="002060"/>
                </a:solidFill>
                <a:latin typeface="Arial" panose="020B0604020202020204" pitchFamily="34" charset="0"/>
                <a:cs typeface="Arial" panose="020B0604020202020204" pitchFamily="34" charset="0"/>
              </a:rPr>
              <a:t>DR, sau đó chuyển đến </a:t>
            </a:r>
            <a:r>
              <a:rPr lang="en-US" sz="1400" dirty="0">
                <a:solidFill>
                  <a:srgbClr val="002060"/>
                </a:solidFill>
                <a:latin typeface="Arial" panose="020B0604020202020204" pitchFamily="34" charset="0"/>
                <a:cs typeface="Arial" panose="020B0604020202020204" pitchFamily="34" charset="0"/>
              </a:rPr>
              <a:t>máy của người dùng. </a:t>
            </a:r>
            <a:endParaRPr lang="en-US" sz="1400" dirty="0" smtClean="0">
              <a:solidFill>
                <a:srgbClr val="002060"/>
              </a:solidFill>
              <a:latin typeface="Arial" panose="020B0604020202020204" pitchFamily="34" charset="0"/>
              <a:cs typeface="Arial" panose="020B0604020202020204" pitchFamily="34" charset="0"/>
            </a:endParaRPr>
          </a:p>
          <a:p>
            <a:pPr algn="just">
              <a:lnSpc>
                <a:spcPct val="114000"/>
              </a:lnSpc>
              <a:spcAft>
                <a:spcPts val="600"/>
              </a:spcAft>
            </a:pPr>
            <a:r>
              <a:rPr lang="en-US" sz="1400" b="1" dirty="0" smtClean="0">
                <a:solidFill>
                  <a:srgbClr val="002060"/>
                </a:solidFill>
                <a:latin typeface="Arial" panose="020B0604020202020204" pitchFamily="34" charset="0"/>
                <a:cs typeface="Arial" panose="020B0604020202020204" pitchFamily="34" charset="0"/>
              </a:rPr>
              <a:t>Người </a:t>
            </a:r>
            <a:r>
              <a:rPr lang="en-US" sz="1400" b="1" dirty="0">
                <a:solidFill>
                  <a:srgbClr val="002060"/>
                </a:solidFill>
                <a:latin typeface="Arial" panose="020B0604020202020204" pitchFamily="34" charset="0"/>
                <a:cs typeface="Arial" panose="020B0604020202020204" pitchFamily="34" charset="0"/>
              </a:rPr>
              <a:t>dùng sử dụng địa chỉ IP này kết nối đến server chứa website có địa chỉ “cryptoms.fr”.</a:t>
            </a:r>
            <a:endParaRPr lang="en-US" sz="1400" b="1" dirty="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600"/>
              </a:spcAft>
              <a:buFont typeface="+mj-lt"/>
              <a:buAutoNum type="arabicParenR"/>
            </a:pPr>
            <a:endParaRPr lang="en-US" sz="1400" dirty="0" smtClean="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7153824" y="6361062"/>
            <a:ext cx="4334841" cy="276999"/>
          </a:xfrm>
          <a:prstGeom prst="rect">
            <a:avLst/>
          </a:prstGeom>
          <a:noFill/>
        </p:spPr>
        <p:txBody>
          <a:bodyPr wrap="none" rtlCol="0">
            <a:spAutoFit/>
          </a:bodyPr>
          <a:lstStyle/>
          <a:p>
            <a:pPr lvl="0"/>
            <a:r>
              <a:rPr lang="en-US" sz="1200" dirty="0" smtClean="0"/>
              <a:t>* DNS </a:t>
            </a:r>
            <a:r>
              <a:rPr lang="en-US" sz="1200" dirty="0"/>
              <a:t>resolver – DR – Máy chủ phân giải tên miền cục bộ </a:t>
            </a:r>
            <a:endParaRPr lang="en-US" sz="1200" dirty="0"/>
          </a:p>
        </p:txBody>
      </p:sp>
      <p:grpSp>
        <p:nvGrpSpPr>
          <p:cNvPr id="65" name="Group 64"/>
          <p:cNvGrpSpPr/>
          <p:nvPr/>
        </p:nvGrpSpPr>
        <p:grpSpPr>
          <a:xfrm>
            <a:off x="8387112" y="283957"/>
            <a:ext cx="3386686" cy="1427116"/>
            <a:chOff x="7134329" y="1186348"/>
            <a:chExt cx="3386686" cy="1427116"/>
          </a:xfrm>
        </p:grpSpPr>
        <p:grpSp>
          <p:nvGrpSpPr>
            <p:cNvPr id="55" name="Group 54"/>
            <p:cNvGrpSpPr/>
            <p:nvPr/>
          </p:nvGrpSpPr>
          <p:grpSpPr>
            <a:xfrm>
              <a:off x="7134329" y="1892225"/>
              <a:ext cx="3386686" cy="721239"/>
              <a:chOff x="6799292" y="1802892"/>
              <a:chExt cx="3386686" cy="721239"/>
            </a:xfrm>
          </p:grpSpPr>
          <p:pic>
            <p:nvPicPr>
              <p:cNvPr id="48" name="Picture 47"/>
              <p:cNvPicPr>
                <a:picLocks noChangeAspect="1"/>
              </p:cNvPicPr>
              <p:nvPr/>
            </p:nvPicPr>
            <p:blipFill>
              <a:blip r:embed="rId3"/>
              <a:stretch>
                <a:fillRect/>
              </a:stretch>
            </p:blipFill>
            <p:spPr>
              <a:xfrm>
                <a:off x="6799292" y="1802892"/>
                <a:ext cx="3386686" cy="721239"/>
              </a:xfrm>
              <a:prstGeom prst="rect">
                <a:avLst/>
              </a:prstGeom>
              <a:ln w="12700">
                <a:solidFill>
                  <a:schemeClr val="tx1"/>
                </a:solidFill>
              </a:ln>
            </p:spPr>
          </p:pic>
          <p:sp>
            <p:nvSpPr>
              <p:cNvPr id="49" name="Rectangle 48"/>
              <p:cNvSpPr/>
              <p:nvPr/>
            </p:nvSpPr>
            <p:spPr>
              <a:xfrm>
                <a:off x="8602133"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823200"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44267"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p:nvPr/>
          </p:nvCxnSpPr>
          <p:spPr>
            <a:xfrm flipH="1" flipV="1">
              <a:off x="8729132" y="1494125"/>
              <a:ext cx="1" cy="4714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0"/>
            </p:cNvCxnSpPr>
            <p:nvPr/>
          </p:nvCxnSpPr>
          <p:spPr>
            <a:xfrm flipH="1" flipV="1">
              <a:off x="9326635" y="1679388"/>
              <a:ext cx="2" cy="3149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8022445" y="1683564"/>
              <a:ext cx="1" cy="2956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348346" y="1186348"/>
              <a:ext cx="742424" cy="307777"/>
            </a:xfrm>
            <a:prstGeom prst="rect">
              <a:avLst/>
            </a:prstGeom>
            <a:noFill/>
          </p:spPr>
          <p:txBody>
            <a:bodyPr wrap="squar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domain</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079612" y="1347398"/>
              <a:ext cx="494046"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path</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7625883" y="1340236"/>
              <a:ext cx="782587"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protocol</a:t>
              </a:r>
              <a:endParaRPr lang="en-US" sz="1400" dirty="0">
                <a:solidFill>
                  <a:srgbClr val="A61A1D"/>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1000"/>
                                        <p:tgtEl>
                                          <p:spTgt spid="65"/>
                                        </p:tgtEl>
                                      </p:cBhvr>
                                    </p:animEffect>
                                    <p:anim calcmode="lin" valueType="num">
                                      <p:cBhvr>
                                        <p:cTn id="18" dur="1000" fill="hold"/>
                                        <p:tgtEl>
                                          <p:spTgt spid="65"/>
                                        </p:tgtEl>
                                        <p:attrNameLst>
                                          <p:attrName>ppt_x</p:attrName>
                                        </p:attrNameLst>
                                      </p:cBhvr>
                                      <p:tavLst>
                                        <p:tav tm="0">
                                          <p:val>
                                            <p:strVal val="#ppt_x"/>
                                          </p:val>
                                        </p:tav>
                                        <p:tav tm="100000">
                                          <p:val>
                                            <p:strVal val="#ppt_x"/>
                                          </p:val>
                                        </p:tav>
                                      </p:tavLst>
                                    </p:anim>
                                    <p:anim calcmode="lin" valueType="num">
                                      <p:cBhvr>
                                        <p:cTn id="1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down)">
                                      <p:cBhvr>
                                        <p:cTn id="3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3"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6" name="Title 1"/>
          <p:cNvSpPr>
            <a:spLocks noGrp="1"/>
          </p:cNvSpPr>
          <p:nvPr>
            <p:ph type="title"/>
          </p:nvPr>
        </p:nvSpPr>
        <p:spPr>
          <a:xfrm>
            <a:off x="1069848" y="198491"/>
            <a:ext cx="10058400" cy="629793"/>
          </a:xfrm>
        </p:spPr>
        <p:txBody>
          <a:bodyPr>
            <a:no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 </a:t>
            </a:r>
            <a:endPar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endParaRPr>
          </a:p>
        </p:txBody>
      </p:sp>
      <p:sp>
        <p:nvSpPr>
          <p:cNvPr id="2" name="Rectangle 1"/>
          <p:cNvSpPr/>
          <p:nvPr/>
        </p:nvSpPr>
        <p:spPr>
          <a:xfrm>
            <a:off x="1069848" y="933021"/>
            <a:ext cx="5769528" cy="461665"/>
          </a:xfrm>
          <a:prstGeom prst="rect">
            <a:avLst/>
          </a:prstGeom>
        </p:spPr>
        <p:txBody>
          <a:bodyPr wrap="none">
            <a:spAutoFit/>
          </a:bodyPr>
          <a:lstStyle/>
          <a:p>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Ưu và nhược điểm của DNS truyền thống</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p:txBody>
      </p:sp>
      <p:sp>
        <p:nvSpPr>
          <p:cNvPr id="7" name="Rectangle 6"/>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1" name="Picture 10" descr="https://cdn.kinhtedothi.vn/499/2020/11/25/25dol1.jpg"/>
          <p:cNvPicPr/>
          <p:nvPr/>
        </p:nvPicPr>
        <p:blipFill>
          <a:blip r:embed="rId2">
            <a:extLst>
              <a:ext uri="{28A0092B-C50C-407E-A947-70E740481C1C}">
                <a14:useLocalDpi xmlns:a14="http://schemas.microsoft.com/office/drawing/2010/main" val="0"/>
              </a:ext>
            </a:extLst>
          </a:blip>
          <a:srcRect/>
          <a:stretch>
            <a:fillRect/>
          </a:stretch>
        </p:blipFill>
        <p:spPr>
          <a:xfrm>
            <a:off x="4208854" y="2729572"/>
            <a:ext cx="3780388" cy="230473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6" name="Oval 15"/>
          <p:cNvSpPr/>
          <p:nvPr/>
        </p:nvSpPr>
        <p:spPr>
          <a:xfrm>
            <a:off x="2051015" y="1585289"/>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Sự quan trọng với </a:t>
            </a:r>
            <a:r>
              <a:rPr lang="en-US" sz="1400" b="1" dirty="0" smtClean="0">
                <a:solidFill>
                  <a:schemeClr val="tx1"/>
                </a:solidFill>
                <a:latin typeface="Arial" panose="020B0604020202020204" pitchFamily="34" charset="0"/>
                <a:cs typeface="Arial" panose="020B0604020202020204" pitchFamily="34" charset="0"/>
              </a:rPr>
              <a:t>Internet</a:t>
            </a:r>
            <a:endParaRPr lang="en-US" sz="1400" dirty="0">
              <a:solidFill>
                <a:schemeClr val="tx1"/>
              </a:solidFill>
              <a:latin typeface="Arial" panose="020B0604020202020204" pitchFamily="34" charset="0"/>
              <a:cs typeface="Arial" panose="020B0604020202020204" pitchFamily="34" charset="0"/>
            </a:endParaRPr>
          </a:p>
        </p:txBody>
      </p:sp>
      <p:sp>
        <p:nvSpPr>
          <p:cNvPr id="17" name="Oval 16"/>
          <p:cNvSpPr/>
          <p:nvPr/>
        </p:nvSpPr>
        <p:spPr>
          <a:xfrm>
            <a:off x="2051015" y="5554707"/>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cs typeface="Arial" panose="020B0604020202020204" pitchFamily="34" charset="0"/>
              </a:rPr>
              <a:t>Dễ truy cập hơn không có nghĩa là dễ bị tấn công </a:t>
            </a:r>
            <a:r>
              <a:rPr lang="en-US" sz="1400" b="1" dirty="0" smtClean="0">
                <a:solidFill>
                  <a:schemeClr val="tx1"/>
                </a:solidFill>
                <a:latin typeface="Arial" panose="020B0604020202020204" pitchFamily="34" charset="0"/>
                <a:cs typeface="Arial" panose="020B0604020202020204" pitchFamily="34" charset="0"/>
              </a:rPr>
              <a:t>hơn</a:t>
            </a:r>
            <a:endParaRPr lang="en-US" sz="1400" dirty="0">
              <a:solidFill>
                <a:schemeClr val="tx1"/>
              </a:solidFill>
              <a:latin typeface="Arial" panose="020B0604020202020204" pitchFamily="34" charset="0"/>
              <a:cs typeface="Arial" panose="020B0604020202020204" pitchFamily="34" charset="0"/>
            </a:endParaRPr>
          </a:p>
        </p:txBody>
      </p:sp>
      <p:sp>
        <p:nvSpPr>
          <p:cNvPr id="18" name="Oval 17"/>
          <p:cNvSpPr/>
          <p:nvPr/>
        </p:nvSpPr>
        <p:spPr>
          <a:xfrm>
            <a:off x="1252560" y="2533926"/>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400" b="1" dirty="0">
                <a:solidFill>
                  <a:schemeClr val="tx1"/>
                </a:solidFill>
                <a:latin typeface="Arial" panose="020B0604020202020204" pitchFamily="34" charset="0"/>
                <a:cs typeface="Arial" panose="020B0604020202020204" pitchFamily="34" charset="0"/>
              </a:rPr>
              <a:t>Không cần lưu trữ một dãy IP dài và khó nhớ</a:t>
            </a:r>
            <a:endParaRPr lang="en-US" sz="1400" b="1" dirty="0">
              <a:solidFill>
                <a:schemeClr val="tx1"/>
              </a:solidFill>
              <a:latin typeface="Arial" panose="020B0604020202020204" pitchFamily="34" charset="0"/>
              <a:cs typeface="Arial" panose="020B0604020202020204" pitchFamily="34" charset="0"/>
            </a:endParaRPr>
          </a:p>
        </p:txBody>
      </p:sp>
      <p:sp>
        <p:nvSpPr>
          <p:cNvPr id="19" name="Oval 18"/>
          <p:cNvSpPr/>
          <p:nvPr/>
        </p:nvSpPr>
        <p:spPr>
          <a:xfrm>
            <a:off x="777748" y="3530277"/>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pPr>
            <a:r>
              <a:rPr lang="en-US" sz="1400" b="1" dirty="0">
                <a:solidFill>
                  <a:schemeClr val="tx1"/>
                </a:solidFill>
                <a:latin typeface="Arial" panose="020B0604020202020204" pitchFamily="34" charset="0"/>
                <a:cs typeface="Arial" panose="020B0604020202020204" pitchFamily="34" charset="0"/>
              </a:rPr>
              <a:t>Cập nhật danh sách IP dễ dàng</a:t>
            </a:r>
            <a:endParaRPr lang="en-US" sz="1400" b="1" dirty="0">
              <a:solidFill>
                <a:schemeClr val="tx1"/>
              </a:solidFill>
              <a:latin typeface="Arial" panose="020B0604020202020204" pitchFamily="34" charset="0"/>
              <a:cs typeface="Arial" panose="020B0604020202020204" pitchFamily="34" charset="0"/>
            </a:endParaRPr>
          </a:p>
        </p:txBody>
      </p:sp>
      <p:sp>
        <p:nvSpPr>
          <p:cNvPr id="20" name="Oval 19"/>
          <p:cNvSpPr/>
          <p:nvPr/>
        </p:nvSpPr>
        <p:spPr>
          <a:xfrm>
            <a:off x="1252560" y="4559132"/>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pPr>
            <a:r>
              <a:rPr lang="en-US" sz="1400" b="1" dirty="0">
                <a:solidFill>
                  <a:schemeClr val="tx1"/>
                </a:solidFill>
                <a:latin typeface="Arial" panose="020B0604020202020204" pitchFamily="34" charset="0"/>
                <a:cs typeface="Arial" panose="020B0604020202020204" pitchFamily="34" charset="0"/>
              </a:rPr>
              <a:t>DNS có tốc độ truy cập Internet cao nhất</a:t>
            </a:r>
            <a:endParaRPr lang="en-US" sz="1400" b="1" dirty="0">
              <a:solidFill>
                <a:schemeClr val="tx1"/>
              </a:solidFill>
              <a:latin typeface="Arial" panose="020B0604020202020204" pitchFamily="34" charset="0"/>
              <a:cs typeface="Arial" panose="020B0604020202020204" pitchFamily="34" charset="0"/>
            </a:endParaRPr>
          </a:p>
        </p:txBody>
      </p:sp>
      <p:sp>
        <p:nvSpPr>
          <p:cNvPr id="21" name="Oval 20"/>
          <p:cNvSpPr/>
          <p:nvPr/>
        </p:nvSpPr>
        <p:spPr>
          <a:xfrm>
            <a:off x="6933015" y="1583501"/>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DNS phụ thuộc vào sự kiểm soát của Hoa </a:t>
            </a:r>
            <a:r>
              <a:rPr lang="en-US" sz="1400" b="1" dirty="0" smtClean="0">
                <a:solidFill>
                  <a:schemeClr val="tx1"/>
                </a:solidFill>
                <a:latin typeface="Arial" panose="020B0604020202020204" pitchFamily="34" charset="0"/>
                <a:cs typeface="Arial" panose="020B0604020202020204" pitchFamily="34" charset="0"/>
              </a:rPr>
              <a:t>Kỳ </a:t>
            </a:r>
            <a:r>
              <a:rPr lang="en-US" sz="1400" dirty="0" smtClean="0">
                <a:solidFill>
                  <a:schemeClr val="tx1"/>
                </a:solidFill>
                <a:latin typeface="Arial" panose="020B0604020202020204" pitchFamily="34" charset="0"/>
                <a:cs typeface="Arial" panose="020B0604020202020204" pitchFamily="34" charset="0"/>
              </a:rPr>
              <a:t>( vd : ICANN )</a:t>
            </a:r>
            <a:endParaRPr lang="en-US" sz="1400" dirty="0">
              <a:solidFill>
                <a:schemeClr val="tx1"/>
              </a:solidFill>
              <a:latin typeface="Arial" panose="020B0604020202020204" pitchFamily="34" charset="0"/>
              <a:cs typeface="Arial" panose="020B0604020202020204" pitchFamily="34" charset="0"/>
            </a:endParaRPr>
          </a:p>
        </p:txBody>
      </p:sp>
      <p:sp>
        <p:nvSpPr>
          <p:cNvPr id="22" name="Oval 21"/>
          <p:cNvSpPr/>
          <p:nvPr/>
        </p:nvSpPr>
        <p:spPr>
          <a:xfrm>
            <a:off x="6721348" y="5557268"/>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ts val="12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Khi DNS Server sập, World Wide Web cũng vậy: </a:t>
            </a:r>
            <a:endParaRPr lang="en-US" sz="1400" b="1" dirty="0">
              <a:solidFill>
                <a:schemeClr val="tx1"/>
              </a:solidFill>
              <a:latin typeface="Arial" panose="020B0604020202020204" pitchFamily="34" charset="0"/>
              <a:cs typeface="Arial" panose="020B0604020202020204" pitchFamily="34" charset="0"/>
            </a:endParaRPr>
          </a:p>
        </p:txBody>
      </p:sp>
      <p:sp>
        <p:nvSpPr>
          <p:cNvPr id="23" name="Oval 22"/>
          <p:cNvSpPr/>
          <p:nvPr/>
        </p:nvSpPr>
        <p:spPr>
          <a:xfrm>
            <a:off x="7696835" y="4559300"/>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queries thường không mang bất kì thông tin về client khởi tạo </a:t>
            </a:r>
            <a:r>
              <a:rPr lang="en-US" sz="1400" b="1" dirty="0" smtClean="0">
                <a:solidFill>
                  <a:schemeClr val="tx1"/>
                </a:solidFill>
                <a:latin typeface="Arial" panose="020B0604020202020204" pitchFamily="34" charset="0"/>
                <a:cs typeface="Arial" panose="020B0604020202020204" pitchFamily="34" charset="0"/>
              </a:rPr>
              <a:t>nó</a:t>
            </a:r>
            <a:endParaRPr lang="en-US" sz="1400" dirty="0">
              <a:solidFill>
                <a:schemeClr val="tx1"/>
              </a:solidFill>
              <a:latin typeface="Arial" panose="020B0604020202020204" pitchFamily="34" charset="0"/>
              <a:cs typeface="Arial" panose="020B0604020202020204" pitchFamily="34" charset="0"/>
            </a:endParaRPr>
          </a:p>
        </p:txBody>
      </p:sp>
      <p:sp>
        <p:nvSpPr>
          <p:cNvPr id="24" name="Oval 23"/>
          <p:cNvSpPr/>
          <p:nvPr/>
        </p:nvSpPr>
        <p:spPr>
          <a:xfrm>
            <a:off x="8092948" y="3520925"/>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a:t>
            </a:r>
            <a:r>
              <a:rPr lang="en-US" sz="1400" b="1" dirty="0" smtClean="0">
                <a:solidFill>
                  <a:schemeClr val="tx1"/>
                </a:solidFill>
                <a:latin typeface="Arial" panose="020B0604020202020204" pitchFamily="34" charset="0"/>
                <a:cs typeface="Arial" panose="020B0604020202020204" pitchFamily="34" charset="0"/>
              </a:rPr>
              <a:t>phải liên kết với nhau </a:t>
            </a:r>
            <a:endParaRPr lang="en-US" sz="1400" dirty="0">
              <a:solidFill>
                <a:schemeClr val="tx1"/>
              </a:solidFill>
              <a:latin typeface="Arial" panose="020B0604020202020204" pitchFamily="34" charset="0"/>
              <a:cs typeface="Arial" panose="020B0604020202020204" pitchFamily="34" charset="0"/>
            </a:endParaRPr>
          </a:p>
        </p:txBody>
      </p:sp>
      <p:sp>
        <p:nvSpPr>
          <p:cNvPr id="25" name="Oval 24"/>
          <p:cNvSpPr/>
          <p:nvPr/>
        </p:nvSpPr>
        <p:spPr>
          <a:xfrm>
            <a:off x="7618136" y="2533862"/>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là nguyên nhân chính dẫn đến cuộc tấn công DNS</a:t>
            </a:r>
            <a:endParaRPr lang="en-US" sz="1400" b="1"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500" fill="hold"/>
                                        <p:tgtEl>
                                          <p:spTgt spid="25"/>
                                        </p:tgtEl>
                                        <p:attrNameLst>
                                          <p:attrName>ppt_w</p:attrName>
                                        </p:attrNameLst>
                                      </p:cBhvr>
                                      <p:tavLst>
                                        <p:tav tm="0">
                                          <p:val>
                                            <p:fltVal val="0"/>
                                          </p:val>
                                        </p:tav>
                                        <p:tav tm="100000">
                                          <p:val>
                                            <p:strVal val="#ppt_w"/>
                                          </p:val>
                                        </p:tav>
                                      </p:tavLst>
                                    </p:anim>
                                    <p:anim calcmode="lin" valueType="num">
                                      <p:cBhvr>
                                        <p:cTn id="48" dur="500" fill="hold"/>
                                        <p:tgtEl>
                                          <p:spTgt spid="25"/>
                                        </p:tgtEl>
                                        <p:attrNameLst>
                                          <p:attrName>ppt_h</p:attrName>
                                        </p:attrNameLst>
                                      </p:cBhvr>
                                      <p:tavLst>
                                        <p:tav tm="0">
                                          <p:val>
                                            <p:fltVal val="0"/>
                                          </p:val>
                                        </p:tav>
                                        <p:tav tm="100000">
                                          <p:val>
                                            <p:strVal val="#ppt_h"/>
                                          </p:val>
                                        </p:tav>
                                      </p:tavLst>
                                    </p:anim>
                                    <p:animEffect transition="in" filter="fade">
                                      <p:cBhvr>
                                        <p:cTn id="49" dur="500"/>
                                        <p:tgtEl>
                                          <p:spTgt spid="2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Effect transition="in" filter="fade">
                                      <p:cBhvr>
                                        <p:cTn id="54" dur="500"/>
                                        <p:tgtEl>
                                          <p:spTgt spid="2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5" name="Rectangle 4"/>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Title 1"/>
          <p:cNvSpPr txBox="1"/>
          <p:nvPr/>
        </p:nvSpPr>
        <p:spPr>
          <a:xfrm>
            <a:off x="1069848" y="314325"/>
            <a:ext cx="10058400" cy="6297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l">
              <a:buClrTx/>
              <a:buSzTx/>
              <a:buFontTx/>
            </a:pPr>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Blockchain và DNS BLOCKCHAIN</a:t>
            </a:r>
            <a:endPar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endParaRPr>
          </a:p>
        </p:txBody>
      </p:sp>
      <p:sp>
        <p:nvSpPr>
          <p:cNvPr id="6" name="Rectangle 1"/>
          <p:cNvSpPr/>
          <p:nvPr/>
        </p:nvSpPr>
        <p:spPr>
          <a:xfrm>
            <a:off x="1069848" y="933021"/>
            <a:ext cx="3244215" cy="460375"/>
          </a:xfrm>
          <a:prstGeom prst="rect">
            <a:avLst/>
          </a:prstGeom>
        </p:spPr>
        <p:txBody>
          <a:bodyPr wrap="none">
            <a:spAutoFit/>
          </a:bodyPr>
          <a:p>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Công nghệ Blockchain</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p:txBody>
      </p:sp>
      <p:sp>
        <p:nvSpPr>
          <p:cNvPr id="21" name="Text Box 20"/>
          <p:cNvSpPr txBox="1"/>
          <p:nvPr/>
        </p:nvSpPr>
        <p:spPr>
          <a:xfrm>
            <a:off x="4695825" y="932815"/>
            <a:ext cx="3967480" cy="368300"/>
          </a:xfrm>
          <a:prstGeom prst="rect">
            <a:avLst/>
          </a:prstGeom>
          <a:noFill/>
        </p:spPr>
        <p:txBody>
          <a:bodyPr wrap="none" rtlCol="0">
            <a:spAutoFit/>
          </a:bodyPr>
          <a:p>
            <a:r>
              <a:rPr lang="en-US"/>
              <a:t>Vẽ cái blockchain + genesis block</a:t>
            </a:r>
            <a:endParaRPr lang="en-US"/>
          </a:p>
        </p:txBody>
      </p:sp>
      <p:sp>
        <p:nvSpPr>
          <p:cNvPr id="22" name="Rectangle 1"/>
          <p:cNvSpPr/>
          <p:nvPr/>
        </p:nvSpPr>
        <p:spPr>
          <a:xfrm>
            <a:off x="1069848" y="3233626"/>
            <a:ext cx="4074795" cy="460375"/>
          </a:xfrm>
          <a:prstGeom prst="rect">
            <a:avLst/>
          </a:prstGeom>
        </p:spPr>
        <p:txBody>
          <a:bodyPr wrap="none">
            <a:spAutoFit/>
          </a:bodyPr>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Ứng dụng DNS Blockchain</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23" name="TextBox 6"/>
          <p:cNvSpPr txBox="1"/>
          <p:nvPr/>
        </p:nvSpPr>
        <p:spPr>
          <a:xfrm>
            <a:off x="978535" y="5626100"/>
            <a:ext cx="10241280" cy="1658620"/>
          </a:xfrm>
          <a:prstGeom prst="rect">
            <a:avLst/>
          </a:prstGeom>
          <a:noFill/>
        </p:spPr>
        <p:txBody>
          <a:bodyPr wrap="square" rtlCol="0">
            <a:spAutoFit/>
          </a:bodyPr>
          <a:p>
            <a:pPr>
              <a:lnSpc>
                <a:spcPct val="170000"/>
              </a:lnSpc>
            </a:pPr>
            <a:r>
              <a:rPr lang="en-US" sz="1200" dirty="0">
                <a:latin typeface="Arial" panose="020B0604020202020204" pitchFamily="34" charset="0"/>
                <a:cs typeface="Arial" panose="020B0604020202020204" pitchFamily="34" charset="0"/>
              </a:rPr>
              <a:t>Blockchain là công nghệ chuỗi – khối, cho phép truyền tải dữ liệu một cách an toàn dựa trên hệ thống mã hóa vô cùng phức tạp, tương tự như cuốn sổ cái kế toán của một công ty, nơi mà tiền được giám sát chặt chẽ và ghi nhận mọi giao dịch trên mạng ngang hàng.</a:t>
            </a:r>
            <a:endParaRPr lang="en-US" sz="1200" dirty="0">
              <a:latin typeface="Arial" panose="020B0604020202020204" pitchFamily="34" charset="0"/>
              <a:cs typeface="Arial" panose="020B0604020202020204" pitchFamily="34" charset="0"/>
            </a:endParaRPr>
          </a:p>
          <a:p>
            <a:pPr>
              <a:lnSpc>
                <a:spcPct val="170000"/>
              </a:lnSpc>
            </a:pPr>
            <a:r>
              <a:rPr lang="en-US" sz="1200" dirty="0">
                <a:latin typeface="Arial" panose="020B0604020202020204" pitchFamily="34" charset="0"/>
                <a:cs typeface="Arial" panose="020B0604020202020204" pitchFamily="34" charset="0"/>
              </a:rPr>
              <a:t>Mỗi khối (block) đều chứa thông tin về thời gian khởi tạo và được liên kết với khối trước đó, kèm theo đó là một mã thời gian và dữ liệu giao dịch. Dữ liệu khi đã được mạng lưới chấp nhận thì sẽ không có cách nào thay đổi được. Blockchain được thiết kế để chống lại việc gian lận, thay đổi của dữ liệu.</a:t>
            </a:r>
            <a:endParaRPr lang="en-US" sz="1200" dirty="0">
              <a:latin typeface="Arial" panose="020B0604020202020204" pitchFamily="34" charset="0"/>
              <a:cs typeface="Arial" panose="020B0604020202020204" pitchFamily="34" charset="0"/>
            </a:endParaRPr>
          </a:p>
        </p:txBody>
      </p:sp>
      <p:sp>
        <p:nvSpPr>
          <p:cNvPr id="24" name="Rectangles 23"/>
          <p:cNvSpPr/>
          <p:nvPr/>
        </p:nvSpPr>
        <p:spPr>
          <a:xfrm>
            <a:off x="1206500" y="1986280"/>
            <a:ext cx="1713865" cy="10718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latin typeface="Arial" panose="020B0604020202020204" pitchFamily="34" charset="0"/>
              <a:cs typeface="Arial" panose="020B0604020202020204" pitchFamily="34" charset="0"/>
            </a:endParaRPr>
          </a:p>
        </p:txBody>
      </p:sp>
      <p:sp>
        <p:nvSpPr>
          <p:cNvPr id="26" name="Text Box 25"/>
          <p:cNvSpPr txBox="1"/>
          <p:nvPr/>
        </p:nvSpPr>
        <p:spPr>
          <a:xfrm>
            <a:off x="1113155" y="1490345"/>
            <a:ext cx="7918450" cy="306705"/>
          </a:xfrm>
          <a:prstGeom prst="rect">
            <a:avLst/>
          </a:prstGeom>
          <a:noFill/>
        </p:spPr>
        <p:txBody>
          <a:bodyPr wrap="none" rtlCol="0">
            <a:spAutoFit/>
          </a:bodyPr>
          <a:p>
            <a:r>
              <a:rPr lang="en-US" sz="1400">
                <a:latin typeface="Arial" panose="020B0604020202020204" pitchFamily="34" charset="0"/>
                <a:cs typeface="Arial" panose="020B0604020202020204" pitchFamily="34" charset="0"/>
              </a:rPr>
              <a:t>Blockchain là công nghệ chuỗi và khối, khi khởi tạo Blockchain sẽ cần 1 block gọi là genesis block</a:t>
            </a:r>
            <a:endParaRPr lang="en-US" sz="14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6" name="Title 1"/>
          <p:cNvSpPr>
            <a:spLocks noGrp="1"/>
          </p:cNvSpPr>
          <p:nvPr>
            <p:ph type="title"/>
          </p:nvPr>
        </p:nvSpPr>
        <p:spPr>
          <a:xfrm>
            <a:off x="1069848" y="484632"/>
            <a:ext cx="10058400" cy="629793"/>
          </a:xfrm>
        </p:spPr>
        <p:txBody>
          <a:bodyPr>
            <a:noAutofit/>
          </a:bodyPr>
          <a:lstStyle/>
          <a:p>
            <a:r>
              <a:rPr lang="en-US" sz="4000" b="1" spc="50" dirty="0">
                <a:latin typeface="Times New Roman" panose="02020603050405020304" pitchFamily="18" charset="0"/>
                <a:cs typeface="Times New Roman" panose="02020603050405020304" pitchFamily="18" charset="0"/>
              </a:rPr>
              <a:t>THUẬT TOÁN ĐỒNG THUẬN </a:t>
            </a:r>
            <a:endParaRPr lang="en-US" sz="4000" spc="50" dirty="0">
              <a:latin typeface="Arial" panose="020B0604020202020204" pitchFamily="34" charset="0"/>
              <a:cs typeface="Arial" panose="020B0604020202020204" pitchFamily="34" charset="0"/>
            </a:endParaRPr>
          </a:p>
        </p:txBody>
      </p:sp>
      <p:sp>
        <p:nvSpPr>
          <p:cNvPr id="5" name="Rectangle 4"/>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7" name="Picture 6" descr="Thuật toán đồng thuận Blockchain là gì?"/>
          <p:cNvPicPr/>
          <p:nvPr/>
        </p:nvPicPr>
        <p:blipFill>
          <a:blip r:embed="rId1" cstate="print">
            <a:extLst>
              <a:ext uri="{28A0092B-C50C-407E-A947-70E740481C1C}">
                <a14:useLocalDpi xmlns:a14="http://schemas.microsoft.com/office/drawing/2010/main" val="0"/>
              </a:ext>
            </a:extLst>
          </a:blip>
          <a:srcRect/>
          <a:stretch>
            <a:fillRect/>
          </a:stretch>
        </p:blipFill>
        <p:spPr>
          <a:xfrm>
            <a:off x="1069975" y="2211705"/>
            <a:ext cx="4374515" cy="2827020"/>
          </a:xfrm>
          <a:prstGeom prst="rect">
            <a:avLst/>
          </a:prstGeom>
          <a:noFill/>
          <a:ln w="12700">
            <a:solidFill>
              <a:schemeClr val="tx1"/>
            </a:solidFill>
          </a:ln>
        </p:spPr>
      </p:pic>
      <p:pic>
        <p:nvPicPr>
          <p:cNvPr id="8" name="Picture 7" descr="Thuật toán đồng thuận Blockchain là gì?"/>
          <p:cNvPicPr/>
          <p:nvPr/>
        </p:nvPicPr>
        <p:blipFill>
          <a:blip r:embed="rId2" cstate="print">
            <a:extLst>
              <a:ext uri="{28A0092B-C50C-407E-A947-70E740481C1C}">
                <a14:useLocalDpi xmlns:a14="http://schemas.microsoft.com/office/drawing/2010/main" val="0"/>
              </a:ext>
            </a:extLst>
          </a:blip>
          <a:srcRect/>
          <a:stretch>
            <a:fillRect/>
          </a:stretch>
        </p:blipFill>
        <p:spPr>
          <a:xfrm>
            <a:off x="6985635" y="2211705"/>
            <a:ext cx="4707890" cy="2827655"/>
          </a:xfrm>
          <a:prstGeom prst="rect">
            <a:avLst/>
          </a:prstGeom>
          <a:noFill/>
          <a:ln w="12700">
            <a:solidFill>
              <a:schemeClr val="tx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6" name="Title 1"/>
          <p:cNvSpPr>
            <a:spLocks noGrp="1"/>
          </p:cNvSpPr>
          <p:nvPr>
            <p:ph type="title"/>
          </p:nvPr>
        </p:nvSpPr>
        <p:spPr>
          <a:xfrm>
            <a:off x="1069975" y="484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DNS Blockchain</a:t>
            </a:r>
            <a:endParaRPr lang="en-US" sz="4000" dirty="0">
              <a:latin typeface="Arial" panose="020B0604020202020204" pitchFamily="34" charset="0"/>
              <a:cs typeface="Arial" panose="020B0604020202020204" pitchFamily="34" charset="0"/>
            </a:endParaRPr>
          </a:p>
        </p:txBody>
      </p:sp>
      <p:sp>
        <p:nvSpPr>
          <p:cNvPr id="5" name="Rectangle 4"/>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TextBox 6"/>
          <p:cNvSpPr txBox="1"/>
          <p:nvPr/>
        </p:nvSpPr>
        <p:spPr>
          <a:xfrm>
            <a:off x="1069975" y="1420495"/>
            <a:ext cx="10241280" cy="1658620"/>
          </a:xfrm>
          <a:prstGeom prst="rect">
            <a:avLst/>
          </a:prstGeom>
          <a:noFill/>
        </p:spPr>
        <p:txBody>
          <a:bodyPr wrap="square" rtlCol="0">
            <a:spAutoFit/>
          </a:bodyPr>
          <a:p>
            <a:pPr>
              <a:lnSpc>
                <a:spcPct val="170000"/>
              </a:lnSpc>
            </a:pPr>
            <a:r>
              <a:rPr lang="en-US" sz="1200" dirty="0">
                <a:latin typeface="Arial" panose="020B0604020202020204" pitchFamily="34" charset="0"/>
                <a:cs typeface="Arial" panose="020B0604020202020204" pitchFamily="34" charset="0"/>
              </a:rPr>
              <a:t>Blockchain là công nghệ chuỗi – khối, cho phép truyền tải dữ liệu một cách an toàn dựa trên hệ thống mã hóa vô cùng phức tạp, tương tự như cuốn sổ cái kế toán của một công ty, nơi mà tiền được giám sát chặt chẽ và ghi nhận mọi giao dịch trên mạng ngang hàng.</a:t>
            </a:r>
            <a:endParaRPr lang="en-US" sz="1200" dirty="0">
              <a:latin typeface="Arial" panose="020B0604020202020204" pitchFamily="34" charset="0"/>
              <a:cs typeface="Arial" panose="020B0604020202020204" pitchFamily="34" charset="0"/>
            </a:endParaRPr>
          </a:p>
          <a:p>
            <a:pPr>
              <a:lnSpc>
                <a:spcPct val="170000"/>
              </a:lnSpc>
            </a:pPr>
            <a:r>
              <a:rPr lang="en-US" sz="1200" dirty="0">
                <a:latin typeface="Arial" panose="020B0604020202020204" pitchFamily="34" charset="0"/>
                <a:cs typeface="Arial" panose="020B0604020202020204" pitchFamily="34" charset="0"/>
              </a:rPr>
              <a:t>Mỗi khối (block) đều chứa thông tin về thời gian khởi tạo và được liên kết với khối trước đó, kèm theo đó là một mã thời gian và dữ liệu giao dịch. Dữ liệu khi đã được mạng lưới chấp nhận thì sẽ không có cách nào thay đổi được. Blockchain được thiết kế để chống lại việc gian lận, thay đổi của dữ liệu.</a:t>
            </a:r>
            <a:endParaRPr lang="en-US" sz="1200" dirty="0">
              <a:latin typeface="Arial" panose="020B0604020202020204" pitchFamily="34" charset="0"/>
              <a:cs typeface="Arial" panose="020B0604020202020204" pitchFamily="34" charset="0"/>
            </a:endParaRPr>
          </a:p>
        </p:txBody>
      </p:sp>
      <p:pic>
        <p:nvPicPr>
          <p:cNvPr id="19" name="Picture 19"/>
          <p:cNvPicPr>
            <a:picLocks noChangeAspect="1"/>
          </p:cNvPicPr>
          <p:nvPr>
            <p:ph idx="1"/>
          </p:nvPr>
        </p:nvPicPr>
        <p:blipFill>
          <a:blip r:embed="rId2"/>
          <a:stretch>
            <a:fillRect/>
          </a:stretch>
        </p:blipFill>
        <p:spPr>
          <a:xfrm>
            <a:off x="2359660" y="2798445"/>
            <a:ext cx="7848600" cy="3962400"/>
          </a:xfrm>
          <a:prstGeom prst="rect">
            <a:avLst/>
          </a:prstGeom>
          <a:ln w="12700">
            <a:solidFill>
              <a:schemeClr val="tx1"/>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40DEF24-717E-4741-8753-F7E431A261E5}" type="slidenum">
              <a:rPr lang="en-US" smtClean="0"/>
            </a:fld>
            <a:endParaRPr lang="en-US"/>
          </a:p>
        </p:txBody>
      </p:sp>
      <p:sp>
        <p:nvSpPr>
          <p:cNvPr id="6" name="Title 1"/>
          <p:cNvSpPr>
            <a:spLocks noGrp="1"/>
          </p:cNvSpPr>
          <p:nvPr>
            <p:ph type="title"/>
          </p:nvPr>
        </p:nvSpPr>
        <p:spPr>
          <a:xfrm>
            <a:off x="1069975" y="484505"/>
            <a:ext cx="10058400" cy="859790"/>
          </a:xfrm>
        </p:spPr>
        <p:txBody>
          <a:bodyPr>
            <a:normAutofit/>
          </a:bodyPr>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DNS Blockchain</a:t>
            </a:r>
            <a:endParaRPr lang="en-US" sz="40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TextBox 6"/>
          <p:cNvSpPr txBox="1"/>
          <p:nvPr/>
        </p:nvSpPr>
        <p:spPr>
          <a:xfrm>
            <a:off x="1069848" y="5067300"/>
            <a:ext cx="9883902" cy="785343"/>
          </a:xfrm>
          <a:prstGeom prst="rect">
            <a:avLst/>
          </a:prstGeom>
          <a:noFill/>
        </p:spPr>
        <p:txBody>
          <a:bodyPr wrap="square" rtlCol="0">
            <a:spAutoFit/>
          </a:bodyPr>
          <a:lstStyle/>
          <a:p>
            <a:pPr>
              <a:lnSpc>
                <a:spcPct val="150000"/>
              </a:lnSpc>
              <a:spcBef>
                <a:spcPts val="300"/>
              </a:spcBef>
              <a:spcAft>
                <a:spcPts val="300"/>
              </a:spcAft>
            </a:pPr>
            <a:r>
              <a:rPr lang="en-US" sz="1600" b="1" spc="50" dirty="0" smtClean="0">
                <a:latin typeface="Arial" panose="020B0604020202020204" pitchFamily="34" charset="0"/>
                <a:cs typeface="Arial" panose="020B0604020202020204" pitchFamily="34" charset="0"/>
              </a:rPr>
              <a:t>=&gt; </a:t>
            </a:r>
            <a:r>
              <a:rPr lang="en-US" sz="1600" b="1" spc="50" dirty="0">
                <a:latin typeface="Arial" panose="020B0604020202020204" pitchFamily="34" charset="0"/>
                <a:cs typeface="Arial" panose="020B0604020202020204" pitchFamily="34" charset="0"/>
              </a:rPr>
              <a:t>DNS Blockchain là một giải pháp khả thi hiện nay, vừa phần nào giải quyết được bài toán bảo mật, vừa mang lại cơ hội khai thác phát triển triệt để giá trị của tên miền. </a:t>
            </a:r>
            <a:endParaRPr lang="en-US" sz="1600" b="1" spc="50" dirty="0">
              <a:latin typeface="Arial" panose="020B0604020202020204" pitchFamily="34" charset="0"/>
              <a:cs typeface="Arial" panose="020B0604020202020204" pitchFamily="34" charset="0"/>
            </a:endParaRPr>
          </a:p>
        </p:txBody>
      </p:sp>
      <p:sp>
        <p:nvSpPr>
          <p:cNvPr id="8" name="TextBox 7"/>
          <p:cNvSpPr txBox="1"/>
          <p:nvPr/>
        </p:nvSpPr>
        <p:spPr>
          <a:xfrm>
            <a:off x="1069848" y="1408257"/>
            <a:ext cx="10058400" cy="2800767"/>
          </a:xfrm>
          <a:prstGeom prst="rect">
            <a:avLst/>
          </a:prstGeom>
          <a:noFill/>
        </p:spPr>
        <p:txBody>
          <a:bodyPr wrap="square" rtlCol="0">
            <a:spAutoFit/>
          </a:bodyPr>
          <a:lstStyle/>
          <a:p>
            <a:pPr>
              <a:lnSpc>
                <a:spcPct val="150000"/>
              </a:lnSpc>
              <a:spcBef>
                <a:spcPts val="600"/>
              </a:spcBef>
              <a:spcAft>
                <a:spcPts val="300"/>
              </a:spcAft>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Tóm tắt những điều mà đề tài đã đạt được:</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50000"/>
              </a:lnSpc>
              <a:spcBef>
                <a:spcPts val="300"/>
              </a:spcBef>
              <a:spcAft>
                <a:spcPts val="300"/>
              </a:spcAft>
              <a:buFont typeface="Wingdings" panose="05000000000000000000" pitchFamily="2" charset="2"/>
              <a:buChar char="v"/>
            </a:pPr>
            <a:r>
              <a:rPr lang="en-US" sz="1600" dirty="0">
                <a:latin typeface="Arial" panose="020B0604020202020204" pitchFamily="34" charset="0"/>
                <a:cs typeface="Arial" panose="020B0604020202020204" pitchFamily="34" charset="0"/>
              </a:rPr>
              <a:t>Nêu rõ khái niệm, điểm mạnh và yếu của DNS server và cách DNS server hiện tại hoạt động.</a:t>
            </a:r>
            <a:endParaRPr lang="en-US" sz="1600" dirty="0">
              <a:latin typeface="Arial" panose="020B0604020202020204" pitchFamily="34" charset="0"/>
              <a:cs typeface="Arial" panose="020B0604020202020204" pitchFamily="34" charset="0"/>
            </a:endParaRPr>
          </a:p>
          <a:p>
            <a:pPr marL="285750" lvl="0" indent="-285750">
              <a:lnSpc>
                <a:spcPct val="150000"/>
              </a:lnSpc>
              <a:spcBef>
                <a:spcPts val="300"/>
              </a:spcBef>
              <a:spcAft>
                <a:spcPts val="300"/>
              </a:spcAft>
              <a:buFont typeface="Wingdings" panose="05000000000000000000" pitchFamily="2" charset="2"/>
              <a:buChar char="v"/>
            </a:pPr>
            <a:r>
              <a:rPr lang="en-US" sz="1600"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endParaRPr lang="en-US" sz="1600" dirty="0">
              <a:latin typeface="Arial" panose="020B0604020202020204" pitchFamily="34" charset="0"/>
              <a:cs typeface="Arial" panose="020B0604020202020204" pitchFamily="34" charset="0"/>
            </a:endParaRPr>
          </a:p>
          <a:p>
            <a:pPr marL="285750" lvl="0" indent="-285750">
              <a:lnSpc>
                <a:spcPct val="150000"/>
              </a:lnSpc>
              <a:spcBef>
                <a:spcPts val="300"/>
              </a:spcBef>
              <a:spcAft>
                <a:spcPts val="300"/>
              </a:spcAft>
              <a:buFont typeface="Wingdings" panose="05000000000000000000" pitchFamily="2" charset="2"/>
              <a:buChar char="v"/>
            </a:pPr>
            <a:r>
              <a:rPr lang="en-US" sz="1600" dirty="0">
                <a:latin typeface="Arial" panose="020B0604020202020204" pitchFamily="34" charset="0"/>
                <a:cs typeface="Arial" panose="020B0604020202020204" pitchFamily="34" charset="0"/>
              </a:rPr>
              <a:t>Xây dựng được và tái hiện hệ thống Blockchain DNS trên máy tính cá nhân. </a:t>
            </a:r>
            <a:endParaRPr lang="en-US" sz="1600" dirty="0">
              <a:latin typeface="Arial" panose="020B0604020202020204" pitchFamily="34" charset="0"/>
              <a:cs typeface="Arial" panose="020B0604020202020204" pitchFamily="34" charset="0"/>
            </a:endParaRPr>
          </a:p>
          <a:p>
            <a:pPr marL="285750" lvl="0" indent="-285750">
              <a:lnSpc>
                <a:spcPct val="150000"/>
              </a:lnSpc>
              <a:spcBef>
                <a:spcPts val="300"/>
              </a:spcBef>
              <a:spcAft>
                <a:spcPts val="300"/>
              </a:spcAft>
              <a:buFont typeface="Wingdings" panose="05000000000000000000" pitchFamily="2" charset="2"/>
              <a:buChar char="v"/>
            </a:pPr>
            <a:r>
              <a:rPr lang="en-US" sz="1600" dirty="0">
                <a:latin typeface="Arial" panose="020B0604020202020204" pitchFamily="34" charset="0"/>
                <a:cs typeface="Arial" panose="020B0604020202020204" pitchFamily="34" charset="0"/>
              </a:rPr>
              <a:t>Phân giải tên miền và trả về kết quả thành công cho dù ở trên trình duyệt. </a:t>
            </a:r>
            <a:endParaRPr lang="en-US" sz="16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AA2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5229</Words>
  <Application>WPS Presentation</Application>
  <PresentationFormat>Widescreen</PresentationFormat>
  <Paragraphs>152</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Times New Roman</vt:lpstr>
      <vt:lpstr>Calibri</vt:lpstr>
      <vt:lpstr>Roboto</vt:lpstr>
      <vt:lpstr>Roboto Black</vt:lpstr>
      <vt:lpstr>Rockwell</vt:lpstr>
      <vt:lpstr>Microsoft YaHei</vt:lpstr>
      <vt:lpstr>Arial Unicode MS</vt:lpstr>
      <vt:lpstr>Rockwell Condensed</vt:lpstr>
      <vt:lpstr>Wood Type</vt:lpstr>
      <vt:lpstr>XÂY DỰNG HỆ THỐNG DNS DỰA TRÊN CÔNG NGHỆ BLOCKCHAIN</vt:lpstr>
      <vt:lpstr>Mục tiêu đạt được</vt:lpstr>
      <vt:lpstr>DNS - DOMAIN NAME SYSTEM</vt:lpstr>
      <vt:lpstr>DNS - DOMAIN NAME SYSTEM </vt:lpstr>
      <vt:lpstr>PowerPoint 演示文稿</vt:lpstr>
      <vt:lpstr>THUẬT TOÁN ĐỒNG THUẬN </vt:lpstr>
      <vt:lpstr>Kịch bản thực nghiệm</vt:lpstr>
      <vt:lpstr>DNS Blockchain</vt:lpstr>
      <vt:lpstr>Kết luận</vt:lpstr>
      <vt:lpstr>giải pháp, đề xuất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Dai Phan</cp:lastModifiedBy>
  <cp:revision>42</cp:revision>
  <dcterms:created xsi:type="dcterms:W3CDTF">2021-12-07T11:35:00Z</dcterms:created>
  <dcterms:modified xsi:type="dcterms:W3CDTF">2021-12-10T10:58:48Z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32899845F02E40768BF9CF76F6C98F51</vt:lpwstr>
  </property>
  <property fmtid="{D5CDD505-2E9C-101B-9397-08002B2CF9AE}" pid="3" name="KSOProductBuildVer">
    <vt:lpwstr>1033-11.2.0.10382</vt:lpwstr>
  </property>
</Properties>
</file>