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1" r:id="rId4"/>
    <p:sldId id="272" r:id="rId5"/>
    <p:sldId id="285" r:id="rId6"/>
    <p:sldId id="284" r:id="rId7"/>
    <p:sldId id="286" r:id="rId8"/>
    <p:sldId id="266" r:id="rId9"/>
    <p:sldId id="273" r:id="rId10"/>
    <p:sldId id="271" r:id="rId11"/>
    <p:sldId id="274" r:id="rId12"/>
    <p:sldId id="275" r:id="rId13"/>
    <p:sldId id="276" r:id="rId14"/>
    <p:sldId id="277" r:id="rId15"/>
    <p:sldId id="278" r:id="rId16"/>
    <p:sldId id="262"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12/21/2021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12/21/2021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12/21/2021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pic>
        <p:nvPicPr>
          <p:cNvPr id="5" name="Picture 4"/>
          <p:cNvPicPr/>
          <p:nvPr/>
        </p:nvPicPr>
        <p:blipFill>
          <a:blip r:embed="rId3"/>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11</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3"/>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12</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452372"/>
        </p:xfrm>
        <a:graphic>
          <a:graphicData uri="http://schemas.openxmlformats.org/drawingml/2006/table">
            <a:tbl>
              <a:tblPr bandRow="1">
                <a:tableStyleId>{7DF18680-E054-41AD-8BC1-D1AEF772440D}</a:tableStyleId>
              </a:tblPr>
              <a:tblGrid>
                <a:gridCol w="1666719">
                  <a:extLst>
                    <a:ext uri="{9D8B030D-6E8A-4147-A177-3AD203B41FA5}">
                      <a16:colId xmlns:a16="http://schemas.microsoft.com/office/drawing/2014/main" val="20000"/>
                    </a:ext>
                  </a:extLst>
                </a:gridCol>
                <a:gridCol w="3791741">
                  <a:extLst>
                    <a:ext uri="{9D8B030D-6E8A-4147-A177-3AD203B41FA5}">
                      <a16:colId xmlns:a16="http://schemas.microsoft.com/office/drawing/2014/main" val="20001"/>
                    </a:ext>
                  </a:extLst>
                </a:gridCol>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0"/>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1"/>
                  </a:ext>
                </a:extLst>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2"/>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3"/>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4"/>
                  </a:ext>
                </a:extLst>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13</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14</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15</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16</a:t>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17</a:t>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18</a:t>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pic>
        <p:nvPicPr>
          <p:cNvPr id="1026" name="Picture 2" descr="https://o.remove.bg/downloads/4bd2b139-3621-4b9d-bbd3-710bcb4f9bba/image-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869" y="224588"/>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93648" y="3936406"/>
            <a:ext cx="10474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1747390" y="4159791"/>
            <a:ext cx="8701358" cy="2232633"/>
          </a:xfrm>
          <a:prstGeom prst="rect">
            <a:avLst/>
          </a:prstGeom>
        </p:spPr>
      </p:pic>
      <p:pic>
        <p:nvPicPr>
          <p:cNvPr id="12" name="Picture 11"/>
          <p:cNvPicPr>
            <a:picLocks noChangeAspect="1"/>
          </p:cNvPicPr>
          <p:nvPr/>
        </p:nvPicPr>
        <p:blipFill>
          <a:blip r:embed="rId3"/>
          <a:stretch>
            <a:fillRect/>
          </a:stretch>
        </p:blipFill>
        <p:spPr>
          <a:xfrm>
            <a:off x="2040560" y="829728"/>
            <a:ext cx="8115018" cy="299498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 Box 3"/>
          <p:cNvSpPr txBox="1"/>
          <p:nvPr/>
        </p:nvSpPr>
        <p:spPr>
          <a:xfrm>
            <a:off x="1235710" y="1652905"/>
            <a:ext cx="10076180" cy="2030095"/>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DNS phụ thuộc vào sự kiểm soát của nhiều tổ chức nên người dùng có thể bị giới hạn quyền hạn do tổ chức đó quy định.</a:t>
            </a:r>
          </a:p>
          <a:p>
            <a:pPr algn="l">
              <a:lnSpc>
                <a:spcPct val="150000"/>
              </a:lnSpc>
            </a:pPr>
            <a:r>
              <a:rPr lang="en-US" sz="1400" dirty="0" smtClean="0">
                <a:latin typeface="Arial" panose="020B0604020202020204" pitchFamily="34" charset="0"/>
                <a:cs typeface="Arial" panose="020B0604020202020204" pitchFamily="34" charset="0"/>
                <a:sym typeface="+mn-ea"/>
              </a:rPr>
              <a:t>Nhiều hacker nhắm vào DNS nên vấn đề bảo mật phải đáp ứng với công nghệ hiện tại.</a:t>
            </a:r>
          </a:p>
          <a:p>
            <a:pPr algn="l">
              <a:lnSpc>
                <a:spcPct val="150000"/>
              </a:lnSpc>
            </a:pPr>
            <a:r>
              <a:rPr lang="en-US" sz="1400" dirty="0" smtClean="0">
                <a:latin typeface="Arial" panose="020B0604020202020204" pitchFamily="34" charset="0"/>
                <a:cs typeface="Arial" panose="020B0604020202020204" pitchFamily="34" charset="0"/>
                <a:sym typeface="+mn-ea"/>
              </a:rPr>
              <a:t>DNS queries thường không mang bất kì thông tin về client khởi tạo nó.</a:t>
            </a:r>
          </a:p>
          <a:p>
            <a:pPr algn="l">
              <a:lnSpc>
                <a:spcPct val="150000"/>
              </a:lnSpc>
            </a:pPr>
            <a:r>
              <a:rPr lang="en-US" sz="1400" dirty="0" smtClean="0">
                <a:latin typeface="Arial" panose="020B0604020202020204" pitchFamily="34" charset="0"/>
                <a:cs typeface="Arial" panose="020B0604020202020204" pitchFamily="34" charset="0"/>
                <a:sym typeface="+mn-ea"/>
              </a:rPr>
              <a:t>Root Server tự chủ nhưng muốn cập nhật phải được chấp thuận bởi tổ chức phi lợi nhuận ICANN - </a:t>
            </a:r>
            <a:r>
              <a:rPr lang="en-US" sz="1400" dirty="0">
                <a:latin typeface="Arial" panose="020B0604020202020204" pitchFamily="34" charset="0"/>
                <a:cs typeface="Arial" panose="020B0604020202020204" pitchFamily="34" charset="0"/>
              </a:rPr>
              <a:t>Internet Corporation for Assigned Names and </a:t>
            </a:r>
            <a:r>
              <a:rPr lang="en-US" sz="1400" dirty="0" smtClean="0">
                <a:latin typeface="Arial" panose="020B0604020202020204" pitchFamily="34" charset="0"/>
                <a:cs typeface="Arial" panose="020B0604020202020204" pitchFamily="34" charset="0"/>
              </a:rPr>
              <a:t>Numbers, thông qua nhiều bước nhiều thủ tục và chịu nhiều mức phí.</a:t>
            </a:r>
          </a:p>
          <a:p>
            <a:pPr>
              <a:lnSpc>
                <a:spcPct val="150000"/>
              </a:lnSpc>
            </a:pPr>
            <a:r>
              <a:rPr lang="en-US" sz="1400" dirty="0" smtClean="0">
                <a:latin typeface="Arial" panose="020B0604020202020204" pitchFamily="34" charset="0"/>
                <a:cs typeface="Arial" panose="020B0604020202020204" pitchFamily="34" charset="0"/>
              </a:rPr>
              <a:t>Khi một Root Server hư hại, kĩ thuật anycast sẽ được áp dụng để duy trì kết nối nhưng sẽ ảnh hưởng đến quyền lợi truy cập.</a:t>
            </a:r>
            <a:endParaRPr lang="en-US" sz="1400" dirty="0">
              <a:latin typeface="Arial" panose="020B0604020202020204" pitchFamily="34" charset="0"/>
              <a:cs typeface="Arial" panose="020B0604020202020204" pitchFamily="34" charset="0"/>
            </a:endParaRPr>
          </a:p>
        </p:txBody>
      </p:sp>
      <p:sp>
        <p:nvSpPr>
          <p:cNvPr id="8" name="Text Box 7"/>
          <p:cNvSpPr txBox="1"/>
          <p:nvPr/>
        </p:nvSpPr>
        <p:spPr>
          <a:xfrm>
            <a:off x="1235710" y="1118829"/>
            <a:ext cx="9433560" cy="534035"/>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Những vấn đề tồn tại ở hệ thống DNS hiện tại</a:t>
            </a:r>
          </a:p>
        </p:txBody>
      </p:sp>
      <p:sp>
        <p:nvSpPr>
          <p:cNvPr id="9" name="Text Box 7"/>
          <p:cNvSpPr txBox="1"/>
          <p:nvPr/>
        </p:nvSpPr>
        <p:spPr>
          <a:xfrm>
            <a:off x="1235710" y="3813600"/>
            <a:ext cx="9433560" cy="494751"/>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có những đặc điểm giải quyết được vấn đề trên</a:t>
            </a:r>
          </a:p>
        </p:txBody>
      </p:sp>
      <p:sp>
        <p:nvSpPr>
          <p:cNvPr id="10" name="Text Box 3"/>
          <p:cNvSpPr txBox="1"/>
          <p:nvPr/>
        </p:nvSpPr>
        <p:spPr>
          <a:xfrm>
            <a:off x="1235710" y="4300220"/>
            <a:ext cx="10074910" cy="1706880"/>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Trong Blockchain dữ liệu được lưu trữ dưới dạng transaction và block nên việc biết được chi tiết thông tin gửi đi rất đơn giản.</a:t>
            </a:r>
          </a:p>
          <a:p>
            <a:pPr algn="l">
              <a:lnSpc>
                <a:spcPct val="150000"/>
              </a:lnSpc>
            </a:pPr>
            <a:r>
              <a:rPr lang="en-US" sz="1400" dirty="0" smtClean="0">
                <a:latin typeface="Arial" panose="020B0604020202020204" pitchFamily="34" charset="0"/>
                <a:cs typeface="Arial" panose="020B0604020202020204" pitchFamily="34" charset="0"/>
                <a:sym typeface="+mn-ea"/>
              </a:rPr>
              <a:t>Blockchain có tính chất của mạng ngang hàng giúp lưu trữ và cập nhật ngay lập tức khi có thay đổi hợp lệ.</a:t>
            </a:r>
          </a:p>
          <a:p>
            <a:pPr algn="l">
              <a:lnSpc>
                <a:spcPct val="150000"/>
              </a:lnSpc>
            </a:pPr>
            <a:r>
              <a:rPr lang="en-US" sz="1400" dirty="0" smtClean="0">
                <a:latin typeface="Arial" panose="020B0604020202020204" pitchFamily="34" charset="0"/>
                <a:cs typeface="Arial" panose="020B0604020202020204" pitchFamily="34" charset="0"/>
                <a:sym typeface="+mn-ea"/>
              </a:rPr>
              <a:t>Blockchain gần như ít cần sự can thiệp của con người, không cần phí trung gian, hạn chế các thủ tục nhưng vẫn đảm bảo hoạt động an toàn và ổn định.</a:t>
            </a:r>
          </a:p>
          <a:p>
            <a:pPr algn="l">
              <a:lnSpc>
                <a:spcPct val="150000"/>
              </a:lnSpc>
            </a:pPr>
            <a:r>
              <a:rPr lang="en-US" sz="1400" dirty="0" smtClean="0">
                <a:latin typeface="Arial" panose="020B0604020202020204" pitchFamily="34" charset="0"/>
                <a:cs typeface="Arial" panose="020B0604020202020204" pitchFamily="34" charset="0"/>
                <a:sym typeface="+mn-ea"/>
              </a:rPr>
              <a:t>Blockchain cho người dùng quan sát các giao dịch xảy ra mà không cần nắm giữ quyền trong blockchain.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 Box 7"/>
          <p:cNvSpPr txBox="1"/>
          <p:nvPr/>
        </p:nvSpPr>
        <p:spPr>
          <a:xfrm>
            <a:off x="1235710" y="1118829"/>
            <a:ext cx="9433560" cy="494751"/>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Điểm mạnh và điểm yếu của hai hệ thống</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32461967"/>
              </p:ext>
            </p:extLst>
          </p:nvPr>
        </p:nvGraphicFramePr>
        <p:xfrm>
          <a:off x="1235708" y="1771375"/>
          <a:ext cx="9942190" cy="2225040"/>
        </p:xfrm>
        <a:graphic>
          <a:graphicData uri="http://schemas.openxmlformats.org/drawingml/2006/table">
            <a:tbl>
              <a:tblPr firstRow="1" bandRow="1">
                <a:tableStyleId>{5C22544A-7EE6-4342-B048-85BDC9FD1C3A}</a:tableStyleId>
              </a:tblPr>
              <a:tblGrid>
                <a:gridCol w="4971095">
                  <a:extLst>
                    <a:ext uri="{9D8B030D-6E8A-4147-A177-3AD203B41FA5}">
                      <a16:colId xmlns:a16="http://schemas.microsoft.com/office/drawing/2014/main" val="2368906484"/>
                    </a:ext>
                  </a:extLst>
                </a:gridCol>
                <a:gridCol w="4971095">
                  <a:extLst>
                    <a:ext uri="{9D8B030D-6E8A-4147-A177-3AD203B41FA5}">
                      <a16:colId xmlns:a16="http://schemas.microsoft.com/office/drawing/2014/main" val="1134031330"/>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650878333"/>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425947189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6796551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84531771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589628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22294604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66424554"/>
              </p:ext>
            </p:extLst>
          </p:nvPr>
        </p:nvGraphicFramePr>
        <p:xfrm>
          <a:off x="1235708" y="4230306"/>
          <a:ext cx="9942190" cy="2225040"/>
        </p:xfrm>
        <a:graphic>
          <a:graphicData uri="http://schemas.openxmlformats.org/drawingml/2006/table">
            <a:tbl>
              <a:tblPr firstRow="1" bandRow="1">
                <a:tableStyleId>{5C22544A-7EE6-4342-B048-85BDC9FD1C3A}</a:tableStyleId>
              </a:tblPr>
              <a:tblGrid>
                <a:gridCol w="4971095">
                  <a:extLst>
                    <a:ext uri="{9D8B030D-6E8A-4147-A177-3AD203B41FA5}">
                      <a16:colId xmlns:a16="http://schemas.microsoft.com/office/drawing/2014/main" val="2368906484"/>
                    </a:ext>
                  </a:extLst>
                </a:gridCol>
                <a:gridCol w="4971095">
                  <a:extLst>
                    <a:ext uri="{9D8B030D-6E8A-4147-A177-3AD203B41FA5}">
                      <a16:colId xmlns:a16="http://schemas.microsoft.com/office/drawing/2014/main" val="1134031330"/>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650878333"/>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425947189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6796551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84531771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589628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222946045"/>
                  </a:ext>
                </a:extLst>
              </a:tr>
            </a:tbl>
          </a:graphicData>
        </a:graphic>
      </p:graphicFrame>
    </p:spTree>
    <p:extLst>
      <p:ext uri="{BB962C8B-B14F-4D97-AF65-F5344CB8AC3E}">
        <p14:creationId xmlns:p14="http://schemas.microsoft.com/office/powerpoint/2010/main" val="1603343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2"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151</TotalTime>
  <Words>2597</Words>
  <Application>Microsoft Office PowerPoint</Application>
  <PresentationFormat>Widescreen</PresentationFormat>
  <Paragraphs>244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Courier New</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vt:lpstr>
      <vt:lpstr>DNS - DOMAIN NAME SYSTEM</vt:lpstr>
      <vt:lpstr>PowerPoint Presentation</vt:lpstr>
      <vt:lpstr>so sánh 2 mô hình</vt:lpstr>
      <vt:lpstr>TẠI SAO LÀ BLOCKCHAIN DNS ?</vt:lpstr>
      <vt:lpstr>TẠI SAO LÀ BLOCKCHAIN DNS ?</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121</cp:revision>
  <dcterms:created xsi:type="dcterms:W3CDTF">2021-12-07T11:35:00Z</dcterms:created>
  <dcterms:modified xsi:type="dcterms:W3CDTF">2021-12-21T15:55:34Z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