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1" r:id="rId4"/>
    <p:sldId id="260" r:id="rId5"/>
    <p:sldId id="272" r:id="rId6"/>
    <p:sldId id="266" r:id="rId7"/>
    <p:sldId id="273" r:id="rId8"/>
    <p:sldId id="271" r:id="rId9"/>
    <p:sldId id="262" r:id="rId10"/>
    <p:sldId id="259"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5785"/>
    <a:srgbClr val="315786"/>
    <a:srgbClr val="2E5585"/>
    <a:srgbClr val="CE2127"/>
    <a:srgbClr val="006600"/>
    <a:srgbClr val="AA2100"/>
    <a:srgbClr val="A2F0B5"/>
    <a:srgbClr val="A61A1D"/>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2" autoAdjust="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12/10/2021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12/10/2021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12/10/2021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45427" y="200025"/>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03733" y="6330704"/>
            <a:ext cx="4090256" cy="338554"/>
          </a:xfrm>
          <a:prstGeom prst="rect">
            <a:avLst/>
          </a:prstGeom>
          <a:noFill/>
        </p:spPr>
        <p:txBody>
          <a:bodyPr wrap="square" rtlCol="0">
            <a:spAutoFit/>
          </a:bodyPr>
          <a:lstStyle/>
          <a:p>
            <a:r>
              <a:rPr lang="en-US" sz="1600" b="1" dirty="0"/>
              <a:t>KHOA </a:t>
            </a:r>
            <a:r>
              <a:rPr lang="en-US" sz="1600" b="1" dirty="0" smtClean="0"/>
              <a:t>CÔNG NGHỆ THÔNG TIN </a:t>
            </a:r>
            <a:r>
              <a:rPr lang="en-US" sz="1600" b="1" dirty="0"/>
              <a:t>2</a:t>
            </a:r>
          </a:p>
        </p:txBody>
      </p:sp>
      <p:sp>
        <p:nvSpPr>
          <p:cNvPr id="9" name="TextBox 8"/>
          <p:cNvSpPr txBox="1"/>
          <p:nvPr/>
        </p:nvSpPr>
        <p:spPr>
          <a:xfrm>
            <a:off x="5148084" y="6330704"/>
            <a:ext cx="1642861" cy="338554"/>
          </a:xfrm>
          <a:prstGeom prst="rect">
            <a:avLst/>
          </a:prstGeom>
          <a:noFill/>
        </p:spPr>
        <p:txBody>
          <a:bodyPr wrap="square" rtlCol="0">
            <a:spAutoFit/>
          </a:bodyPr>
          <a:lstStyle/>
          <a:p>
            <a:r>
              <a:rPr lang="en-US" sz="1600" b="1" dirty="0" smtClean="0"/>
              <a:t>2017 </a:t>
            </a:r>
            <a:r>
              <a:rPr lang="en-US" sz="1600" b="1" dirty="0"/>
              <a:t>-2022 </a:t>
            </a:r>
            <a:endParaRPr lang="en-US" sz="1600" b="1" dirty="0" smtClean="0"/>
          </a:p>
        </p:txBody>
      </p:sp>
      <p:sp>
        <p:nvSpPr>
          <p:cNvPr id="17" name="TextBox 16"/>
          <p:cNvSpPr txBox="1"/>
          <p:nvPr/>
        </p:nvSpPr>
        <p:spPr>
          <a:xfrm>
            <a:off x="917439" y="6330704"/>
            <a:ext cx="2257349" cy="338554"/>
          </a:xfrm>
          <a:prstGeom prst="rect">
            <a:avLst/>
          </a:prstGeom>
          <a:noFill/>
        </p:spPr>
        <p:txBody>
          <a:bodyPr wrap="none" rtlCol="0">
            <a:spAutoFit/>
          </a:bodyPr>
          <a:lstStyle/>
          <a:p>
            <a:r>
              <a:rPr lang="en-US" sz="1600" b="1" dirty="0" smtClean="0"/>
              <a:t>ĐẠI HỌC CHÍNH QUY</a:t>
            </a:r>
            <a:endParaRPr lang="en-US" sz="1600" dirty="0" smtClean="0"/>
          </a:p>
        </p:txBody>
      </p:sp>
      <p:sp>
        <p:nvSpPr>
          <p:cNvPr id="18" name="Rectangle 17"/>
          <p:cNvSpPr/>
          <p:nvPr/>
        </p:nvSpPr>
        <p:spPr>
          <a:xfrm>
            <a:off x="917439" y="235867"/>
            <a:ext cx="6096000" cy="615553"/>
          </a:xfrm>
          <a:prstGeom prst="rect">
            <a:avLst/>
          </a:prstGeom>
        </p:spPr>
        <p:txBody>
          <a:bodyPr>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10</a:t>
            </a:fld>
            <a:endParaRPr lang="en-US"/>
          </a:p>
        </p:txBody>
      </p:sp>
      <p:sp>
        <p:nvSpPr>
          <p:cNvPr id="8" name="TextBox 7"/>
          <p:cNvSpPr txBox="1"/>
          <p:nvPr/>
        </p:nvSpPr>
        <p:spPr>
          <a:xfrm>
            <a:off x="1069848" y="2409825"/>
            <a:ext cx="9883902" cy="369332"/>
          </a:xfrm>
          <a:prstGeom prst="rect">
            <a:avLst/>
          </a:prstGeom>
          <a:noFill/>
        </p:spPr>
        <p:txBody>
          <a:bodyPr wrap="square" rtlCol="0">
            <a:spAutoFit/>
          </a:bodyPr>
          <a:lstStyle/>
          <a:p>
            <a:r>
              <a:rPr lang="en-US" dirty="0" smtClean="0"/>
              <a:t>. </a:t>
            </a:r>
            <a:endParaRPr lang="en-US" dirty="0"/>
          </a:p>
        </p:txBody>
      </p:sp>
      <p:sp>
        <p:nvSpPr>
          <p:cNvPr id="9" name="TextBox 8"/>
          <p:cNvSpPr txBox="1"/>
          <p:nvPr/>
        </p:nvSpPr>
        <p:spPr>
          <a:xfrm>
            <a:off x="1069848" y="1323975"/>
            <a:ext cx="10744873" cy="4947508"/>
          </a:xfrm>
          <a:prstGeom prst="rect">
            <a:avLst/>
          </a:prstGeom>
          <a:noFill/>
        </p:spPr>
        <p:txBody>
          <a:bodyPr wrap="square" rtlCol="0">
            <a:spAutoFit/>
          </a:bodyPr>
          <a:lstStyle/>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nói về vấn đề chính, đề tài còn có những hạn chế nhất định sau đây:</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600" dirty="0" smtClean="0">
                <a:latin typeface="Arial" panose="020B0604020202020204" pitchFamily="34" charset="0"/>
                <a:cs typeface="Arial" panose="020B0604020202020204" pitchFamily="34" charset="0"/>
              </a:rPr>
              <a:t>phải dùng đến PostgreSQL.</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Môi trường cần mạng wifi, không thể dùng hotspot trên điện thoại để phát nên khó trong việc di chuyển đến những nơi xa hay thiếu wifi. </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a:t>
            </a:r>
            <a:r>
              <a:rPr lang="en-US" sz="1600" dirty="0" smtClean="0">
                <a:latin typeface="Arial" panose="020B0604020202020204" pitchFamily="34" charset="0"/>
                <a:cs typeface="Arial" panose="020B0604020202020204" pitchFamily="34" charset="0"/>
              </a:rPr>
              <a:t>không phải là một Server tiêu chuẩn nên hiệu </a:t>
            </a:r>
            <a:r>
              <a:rPr lang="en-US" sz="1600" dirty="0">
                <a:latin typeface="Arial" panose="020B0604020202020204" pitchFamily="34" charset="0"/>
                <a:cs typeface="Arial" panose="020B0604020202020204" pitchFamily="34" charset="0"/>
              </a:rPr>
              <a:t>suất truyền dẫn có phần thấp hơn hệ thống DNS thông thường</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Chưa thể ngăn được các loại tấn công nghe lén hay truyền tin</a:t>
            </a:r>
            <a:r>
              <a:rPr lang="en-US" sz="1600" dirty="0" smtClean="0">
                <a:latin typeface="Arial" panose="020B0604020202020204" pitchFamily="34" charset="0"/>
                <a:cs typeface="Arial" panose="020B0604020202020204" pitchFamily="34" charset="0"/>
              </a:rPr>
              <a:t>.</a:t>
            </a:r>
          </a:p>
          <a:p>
            <a:pPr marL="285750" lvl="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A61A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A61A1D"/>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A61A1D"/>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A61A1D"/>
                  </a:solidFill>
                  <a:latin typeface="Roboto Black" panose="02000000000000000000" pitchFamily="2" charset="0"/>
                  <a:ea typeface="Roboto Black" panose="02000000000000000000" pitchFamily="2" charset="0"/>
                </a:rPr>
                <a:t>THANK</a:t>
              </a:r>
              <a:r>
                <a:rPr lang="en-US" sz="7500" i="1" dirty="0" smtClean="0">
                  <a:solidFill>
                    <a:srgbClr val="CE2127"/>
                  </a:solidFill>
                  <a:latin typeface="Roboto Black" panose="02000000000000000000" pitchFamily="2" charset="0"/>
                  <a:ea typeface="Roboto Black" panose="02000000000000000000" pitchFamily="2" charset="0"/>
                </a:rPr>
                <a:t> </a:t>
              </a:r>
              <a:r>
                <a:rPr lang="en-US" sz="7500" i="1" dirty="0">
                  <a:solidFill>
                    <a:srgbClr val="A61A1D"/>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1A1D"/>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 đạt được</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800"/>
                                        <p:tgtEl>
                                          <p:spTgt spid="3"/>
                                        </p:tgtEl>
                                      </p:cBhvr>
                                    </p:animEffect>
                                    <p:anim calcmode="lin" valueType="num">
                                      <p:cBhvr>
                                        <p:cTn id="11" dur="800" fill="hold"/>
                                        <p:tgtEl>
                                          <p:spTgt spid="3"/>
                                        </p:tgtEl>
                                        <p:attrNameLst>
                                          <p:attrName>ppt_x</p:attrName>
                                        </p:attrNameLst>
                                      </p:cBhvr>
                                      <p:tavLst>
                                        <p:tav tm="0">
                                          <p:val>
                                            <p:strVal val="#ppt_x"/>
                                          </p:val>
                                        </p:tav>
                                        <p:tav tm="100000">
                                          <p:val>
                                            <p:strVal val="#ppt_x"/>
                                          </p:val>
                                        </p:tav>
                                      </p:tavLst>
                                    </p:anim>
                                    <p:anim calcmode="lin" valueType="num">
                                      <p:cBhvr>
                                        <p:cTn id="12" dur="8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8" name="Rectangle 7"/>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064481" cy="646331"/>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3">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7153824" y="6361062"/>
            <a:ext cx="4334841" cy="276999"/>
          </a:xfrm>
          <a:prstGeom prst="rect">
            <a:avLst/>
          </a:prstGeom>
          <a:noFill/>
        </p:spPr>
        <p:txBody>
          <a:bodyPr wrap="none" rtlCol="0">
            <a:spAutoFit/>
          </a:bodyPr>
          <a:lstStyle/>
          <a:p>
            <a:pPr lvl="0"/>
            <a:r>
              <a:rPr lang="en-US" sz="1200" dirty="0" smtClean="0"/>
              <a:t>* DNS </a:t>
            </a:r>
            <a:r>
              <a:rPr lang="en-US" sz="1200" dirty="0"/>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4"/>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down)">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a:p>
        </p:txBody>
      </p:sp>
      <p:sp>
        <p:nvSpPr>
          <p:cNvPr id="6" name="Title 1"/>
          <p:cNvSpPr>
            <a:spLocks noGrp="1"/>
          </p:cNvSpPr>
          <p:nvPr>
            <p:ph type="title"/>
          </p:nvPr>
        </p:nvSpPr>
        <p:spPr>
          <a:xfrm>
            <a:off x="1069848" y="198491"/>
            <a:ext cx="10058400" cy="629793"/>
          </a:xfrm>
        </p:spPr>
        <p:txBody>
          <a:bodyPr>
            <a:no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 </a:t>
            </a:r>
          </a:p>
        </p:txBody>
      </p:sp>
      <p:sp>
        <p:nvSpPr>
          <p:cNvPr id="2" name="Rectangle 1"/>
          <p:cNvSpPr/>
          <p:nvPr/>
        </p:nvSpPr>
        <p:spPr>
          <a:xfrm>
            <a:off x="1069848" y="933021"/>
            <a:ext cx="5769528" cy="461665"/>
          </a:xfrm>
          <a:prstGeom prst="rect">
            <a:avLst/>
          </a:prstGeom>
        </p:spPr>
        <p:txBody>
          <a:bodyPr wrap="none">
            <a:spAutoFit/>
          </a:bodyPr>
          <a:lstStyle/>
          <a:p>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3">
            <a:extLst>
              <a:ext uri="{28A0092B-C50C-407E-A947-70E740481C1C}">
                <a14:useLocalDpi xmlns:a14="http://schemas.microsoft.com/office/drawing/2010/main" val="0"/>
              </a:ext>
            </a:extLst>
          </a:blip>
          <a:srcRect/>
          <a:stretch>
            <a:fillRect/>
          </a:stretch>
        </p:blipFill>
        <p:spPr>
          <a:xfrm>
            <a:off x="4208854" y="2729572"/>
            <a:ext cx="3780388" cy="230473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051015" y="1585289"/>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Sự quan trọng với </a:t>
            </a:r>
            <a:r>
              <a:rPr lang="en-US" sz="1400" b="1" dirty="0" smtClean="0">
                <a:solidFill>
                  <a:schemeClr val="tx1"/>
                </a:solidFill>
                <a:latin typeface="Arial" panose="020B0604020202020204" pitchFamily="34" charset="0"/>
                <a:cs typeface="Arial" panose="020B0604020202020204" pitchFamily="34" charset="0"/>
              </a:rPr>
              <a:t>Internet</a:t>
            </a:r>
            <a:endParaRPr lang="en-US" sz="1400"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2051015" y="5554707"/>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cs typeface="Arial" panose="020B0604020202020204" pitchFamily="34" charset="0"/>
              </a:rPr>
              <a:t>Dễ truy cập hơn không có nghĩa là dễ bị tấn công </a:t>
            </a:r>
            <a:r>
              <a:rPr lang="en-US" sz="1400" b="1" dirty="0" smtClean="0">
                <a:solidFill>
                  <a:schemeClr val="tx1"/>
                </a:solidFill>
                <a:latin typeface="Arial" panose="020B0604020202020204" pitchFamily="34" charset="0"/>
                <a:cs typeface="Arial" panose="020B0604020202020204" pitchFamily="34" charset="0"/>
              </a:rPr>
              <a:t>hơn</a:t>
            </a:r>
            <a:endParaRPr lang="en-US" sz="14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252560" y="2533926"/>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400" b="1" dirty="0">
                <a:solidFill>
                  <a:schemeClr val="tx1"/>
                </a:solidFill>
                <a:latin typeface="Arial" panose="020B0604020202020204" pitchFamily="34" charset="0"/>
                <a:cs typeface="Arial" panose="020B0604020202020204" pitchFamily="34" charset="0"/>
              </a:rPr>
              <a:t>Không cần lưu trữ một dãy IP dài và khó nhớ</a:t>
            </a:r>
          </a:p>
        </p:txBody>
      </p:sp>
      <p:sp>
        <p:nvSpPr>
          <p:cNvPr id="19" name="Oval 18"/>
          <p:cNvSpPr/>
          <p:nvPr/>
        </p:nvSpPr>
        <p:spPr>
          <a:xfrm>
            <a:off x="777748" y="3530277"/>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Cập nhật danh sách IP dễ dàng</a:t>
            </a:r>
          </a:p>
        </p:txBody>
      </p:sp>
      <p:sp>
        <p:nvSpPr>
          <p:cNvPr id="20" name="Oval 19"/>
          <p:cNvSpPr/>
          <p:nvPr/>
        </p:nvSpPr>
        <p:spPr>
          <a:xfrm>
            <a:off x="1252560" y="4559132"/>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DNS có tốc độ truy cập Internet cao nhất</a:t>
            </a:r>
          </a:p>
        </p:txBody>
      </p:sp>
      <p:sp>
        <p:nvSpPr>
          <p:cNvPr id="21" name="Oval 20"/>
          <p:cNvSpPr/>
          <p:nvPr/>
        </p:nvSpPr>
        <p:spPr>
          <a:xfrm>
            <a:off x="6933015" y="1583501"/>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DNS phụ thuộc vào sự kiểm soát của Hoa </a:t>
            </a:r>
            <a:r>
              <a:rPr lang="en-US" sz="1400" b="1" dirty="0" smtClean="0">
                <a:solidFill>
                  <a:schemeClr val="tx1"/>
                </a:solidFill>
                <a:latin typeface="Arial" panose="020B0604020202020204" pitchFamily="34" charset="0"/>
                <a:cs typeface="Arial" panose="020B0604020202020204" pitchFamily="34" charset="0"/>
              </a:rPr>
              <a:t>Kỳ </a:t>
            </a:r>
            <a:r>
              <a:rPr lang="en-US" sz="1400" dirty="0" smtClean="0">
                <a:solidFill>
                  <a:schemeClr val="tx1"/>
                </a:solidFill>
                <a:latin typeface="Arial" panose="020B0604020202020204" pitchFamily="34" charset="0"/>
                <a:cs typeface="Arial" panose="020B0604020202020204" pitchFamily="34" charset="0"/>
              </a:rPr>
              <a:t>( vd : ICANN )</a:t>
            </a:r>
            <a:endParaRPr lang="en-US" sz="14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721348" y="5557268"/>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Khi DNS Server sập, World Wide Web cũng vậy: </a:t>
            </a:r>
          </a:p>
        </p:txBody>
      </p:sp>
      <p:sp>
        <p:nvSpPr>
          <p:cNvPr id="23" name="Oval 22"/>
          <p:cNvSpPr/>
          <p:nvPr/>
        </p:nvSpPr>
        <p:spPr>
          <a:xfrm>
            <a:off x="7696835" y="4559300"/>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queries thường không mang bất kì thông tin về client khởi tạo </a:t>
            </a:r>
            <a:r>
              <a:rPr lang="en-US" sz="1400" b="1" dirty="0" smtClean="0">
                <a:solidFill>
                  <a:schemeClr val="tx1"/>
                </a:solidFill>
                <a:latin typeface="Arial" panose="020B0604020202020204" pitchFamily="34" charset="0"/>
                <a:cs typeface="Arial" panose="020B0604020202020204" pitchFamily="34" charset="0"/>
              </a:rPr>
              <a:t>nó</a:t>
            </a:r>
            <a:endParaRPr lang="en-US" sz="14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8092948" y="3520925"/>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a:t>
            </a:r>
            <a:r>
              <a:rPr lang="en-US" sz="1400" b="1" dirty="0" smtClean="0">
                <a:solidFill>
                  <a:schemeClr val="tx1"/>
                </a:solidFill>
                <a:latin typeface="Arial" panose="020B0604020202020204" pitchFamily="34" charset="0"/>
                <a:cs typeface="Arial" panose="020B0604020202020204" pitchFamily="34" charset="0"/>
              </a:rPr>
              <a:t>phải liên kết với nhau </a:t>
            </a:r>
            <a:endParaRPr lang="en-US" sz="14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7618136" y="2533862"/>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là nguyên nhân chính dẫn đến cuộc tấn công DNS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5</a:t>
            </a:fld>
            <a:endParaRPr lang="en-US"/>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244215" cy="460375"/>
          </a:xfrm>
          <a:prstGeom prst="rect">
            <a:avLst/>
          </a:prstGeom>
        </p:spPr>
        <p:txBody>
          <a:bodyPr wrap="none">
            <a:spAutoFit/>
          </a:bodyPr>
          <a:lstStyle/>
          <a:p>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p>
        </p:txBody>
      </p:sp>
      <p:pic>
        <p:nvPicPr>
          <p:cNvPr id="1026" name="Picture 2" descr="https://o.remove.bg/downloads/4bd2b139-3621-4b9d-bbd3-710bcb4f9bba/image-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231" y="933021"/>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2798445" cy="95410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3466347" y="3050086"/>
            <a:ext cx="4906692" cy="523220"/>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ight Arrow 13"/>
          <p:cNvSpPr/>
          <p:nvPr/>
        </p:nvSpPr>
        <p:spPr>
          <a:xfrm>
            <a:off x="2040467" y="5850467"/>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t>Genesis</a:t>
              </a:r>
            </a:p>
            <a:p>
              <a:pPr algn="ctr"/>
              <a:r>
                <a:rPr lang="en-US" sz="1200" dirty="0" smtClean="0"/>
                <a:t>block</a:t>
              </a:r>
              <a:endParaRPr lang="en-US" sz="1200" dirty="0"/>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t>Hash:  0</a:t>
              </a:r>
              <a:endParaRPr lang="en-US" sz="1100" dirty="0"/>
            </a:p>
          </p:txBody>
        </p:sp>
      </p:grpSp>
      <p:grpSp>
        <p:nvGrpSpPr>
          <p:cNvPr id="36" name="Group 35"/>
          <p:cNvGrpSpPr/>
          <p:nvPr/>
        </p:nvGrpSpPr>
        <p:grpSpPr>
          <a:xfrm>
            <a:off x="9755731" y="2015592"/>
            <a:ext cx="1297150" cy="891705"/>
            <a:chOff x="8050160" y="2007611"/>
            <a:chExt cx="1297150" cy="891705"/>
          </a:xfrm>
        </p:grpSpPr>
        <p:sp>
          <p:nvSpPr>
            <p:cNvPr id="37" name="Rectangle 36"/>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38" name="TextBox 37"/>
            <p:cNvSpPr txBox="1"/>
            <p:nvPr/>
          </p:nvSpPr>
          <p:spPr>
            <a:xfrm>
              <a:off x="8097602" y="2007611"/>
              <a:ext cx="1202266" cy="276999"/>
            </a:xfrm>
            <a:prstGeom prst="rect">
              <a:avLst/>
            </a:prstGeom>
            <a:noFill/>
          </p:spPr>
          <p:txBody>
            <a:bodyPr wrap="square" rtlCol="0">
              <a:spAutoFit/>
            </a:bodyPr>
            <a:lstStyle/>
            <a:p>
              <a:pPr algn="ctr"/>
              <a:r>
                <a:rPr lang="en-US" sz="1200" dirty="0" smtClean="0"/>
                <a:t>Block 1</a:t>
              </a:r>
              <a:endParaRPr lang="en-US" sz="1200" dirty="0"/>
            </a:p>
          </p:txBody>
        </p:sp>
        <p:sp>
          <p:nvSpPr>
            <p:cNvPr id="39" name="TextBox 38"/>
            <p:cNvSpPr txBox="1"/>
            <p:nvPr/>
          </p:nvSpPr>
          <p:spPr>
            <a:xfrm>
              <a:off x="8050160" y="2508174"/>
              <a:ext cx="1297150" cy="261610"/>
            </a:xfrm>
            <a:prstGeom prst="rect">
              <a:avLst/>
            </a:prstGeom>
            <a:noFill/>
          </p:spPr>
          <p:txBody>
            <a:bodyPr wrap="none" rtlCol="0">
              <a:spAutoFit/>
            </a:bodyPr>
            <a:lstStyle/>
            <a:p>
              <a:r>
                <a:rPr lang="en-US" sz="1100" dirty="0" smtClean="0"/>
                <a:t>Previous Hash:  0</a:t>
              </a:r>
              <a:endParaRPr lang="en-US" sz="1100" dirty="0"/>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t>Hash:  000xxxxx</a:t>
            </a:r>
            <a:endParaRPr lang="en-US" sz="1100" dirty="0"/>
          </a:p>
        </p:txBody>
      </p:sp>
    </p:spTree>
    <p:extLst>
      <p:ext uri="{BB962C8B-B14F-4D97-AF65-F5344CB8AC3E}">
        <p14:creationId xmlns:p14="http://schemas.microsoft.com/office/powerpoint/2010/main" val="351461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6</a:t>
            </a:fld>
            <a:endParaRPr lang="en-US"/>
          </a:p>
        </p:txBody>
      </p:sp>
      <p:sp>
        <p:nvSpPr>
          <p:cNvPr id="6" name="Title 1"/>
          <p:cNvSpPr>
            <a:spLocks noGrp="1"/>
          </p:cNvSpPr>
          <p:nvPr>
            <p:ph type="title"/>
          </p:nvPr>
        </p:nvSpPr>
        <p:spPr>
          <a:xfrm>
            <a:off x="968248" y="484632"/>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1141381" y="1744218"/>
            <a:ext cx="3907229" cy="2559030"/>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7006674" y="1744218"/>
            <a:ext cx="4234392" cy="2490111"/>
          </a:xfrm>
          <a:prstGeom prst="rect">
            <a:avLst/>
          </a:prstGeom>
          <a:noFill/>
          <a:ln w="12700">
            <a:solidFill>
              <a:schemeClr val="tx1"/>
            </a:solidFill>
          </a:ln>
        </p:spPr>
      </p:pic>
      <p:sp>
        <p:nvSpPr>
          <p:cNvPr id="2" name="TextBox 1"/>
          <p:cNvSpPr txBox="1"/>
          <p:nvPr/>
        </p:nvSpPr>
        <p:spPr>
          <a:xfrm>
            <a:off x="1069848" y="1114425"/>
            <a:ext cx="4517583" cy="461665"/>
          </a:xfrm>
          <a:prstGeom prst="rect">
            <a:avLst/>
          </a:prstGeom>
          <a:noFill/>
        </p:spPr>
        <p:txBody>
          <a:bodyPr wrap="none" rtlCol="0">
            <a:spAutoFit/>
          </a:bodyPr>
          <a:lstStyle/>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Proof of work và Proof of stake</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sp>
        <p:nvSpPr>
          <p:cNvPr id="3" name="TextBox 2"/>
          <p:cNvSpPr txBox="1"/>
          <p:nvPr/>
        </p:nvSpPr>
        <p:spPr>
          <a:xfrm>
            <a:off x="1059253" y="4375100"/>
            <a:ext cx="4374515" cy="1169551"/>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Mỗi node đóng vai trò như là miner ( thợ mỏ ) cạnh tranh với nhau làm công việc tìm ra số Nonce đầu tiên ( số sử dụng 1 lần ), sao cho sau khi có số nonce, hash của khối sẽ bắt đầu với 0 x difficulty ( độ khó )</a:t>
            </a:r>
            <a:endParaRPr lang="en-US" sz="1400" dirty="0">
              <a:latin typeface="Arial" panose="020B0604020202020204" pitchFamily="34" charset="0"/>
              <a:cs typeface="Arial" panose="020B0604020202020204" pitchFamily="34" charset="0"/>
            </a:endParaRPr>
          </a:p>
        </p:txBody>
      </p:sp>
      <p:cxnSp>
        <p:nvCxnSpPr>
          <p:cNvPr id="11" name="Straight Connector 10"/>
          <p:cNvCxnSpPr/>
          <p:nvPr/>
        </p:nvCxnSpPr>
        <p:spPr>
          <a:xfrm>
            <a:off x="6065182" y="1744218"/>
            <a:ext cx="0" cy="465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36613" y="4375100"/>
            <a:ext cx="4374515" cy="1600438"/>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như </a:t>
            </a:r>
            <a:r>
              <a:rPr lang="vi-VN" sz="1400" dirty="0">
                <a:latin typeface="Arial" panose="020B0604020202020204" pitchFamily="34" charset="0"/>
                <a:cs typeface="Arial" panose="020B0604020202020204" pitchFamily="34" charset="0"/>
              </a:rPr>
              <a:t>giá trị mà họ đặt vào mạng lưới so với tổng giá trị của mạng lưới hoặc thời gian mà khoản cryptocurrency sẽ bị khóa hoặc tiêu chí khác để 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6" name="Title 1"/>
          <p:cNvSpPr>
            <a:spLocks noGrp="1"/>
          </p:cNvSpPr>
          <p:nvPr>
            <p:ph type="title"/>
          </p:nvPr>
        </p:nvSpPr>
        <p:spPr>
          <a:xfrm>
            <a:off x="1019047" y="289899"/>
            <a:ext cx="10504085" cy="1056301"/>
          </a:xfrm>
        </p:spPr>
        <p:txBody>
          <a:bodyPr>
            <a:noAutofit/>
          </a:bodyPr>
          <a:lstStyle/>
          <a:p>
            <a:r>
              <a:rPr lang="en-US" sz="4000" b="1" spc="50" dirty="0" smtClean="0">
                <a:latin typeface="Times New Roman" panose="02020603050405020304" pitchFamily="18" charset="0"/>
                <a:cs typeface="Times New Roman" panose="02020603050405020304" pitchFamily="18" charset="0"/>
              </a:rPr>
              <a:t>13 phần mềm dns blockchain</a:t>
            </a:r>
            <a:endParaRPr lang="en-US" sz="4000" b="1" spc="50"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19047" y="1185267"/>
            <a:ext cx="6096000" cy="4233467"/>
          </a:xfrm>
          <a:prstGeom prst="rect">
            <a:avLst/>
          </a:prstGeom>
        </p:spPr>
        <p:txBody>
          <a:bodyPr>
            <a:spAutoFit/>
          </a:bodyPr>
          <a:lstStyle/>
          <a:p>
            <a:pPr marL="342900" lvl="0" indent="-342900">
              <a:lnSpc>
                <a:spcPct val="115000"/>
              </a:lnSpc>
              <a:spcBef>
                <a:spcPts val="300"/>
              </a:spcBef>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Ethereum Name Service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300"/>
              </a:spcAft>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206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6" name="Title 1"/>
          <p:cNvSpPr>
            <a:spLocks noGrp="1"/>
          </p:cNvSpPr>
          <p:nvPr>
            <p:ph type="title"/>
          </p:nvPr>
        </p:nvSpPr>
        <p:spPr>
          <a:xfrm>
            <a:off x="1069975" y="484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pic>
        <p:nvPicPr>
          <p:cNvPr id="5" name="Picture 4"/>
          <p:cNvPicPr/>
          <p:nvPr/>
        </p:nvPicPr>
        <p:blipFill>
          <a:blip r:embed="rId3"/>
          <a:stretch>
            <a:fillRect/>
          </a:stretch>
        </p:blipFill>
        <p:spPr>
          <a:xfrm>
            <a:off x="1180041" y="1501033"/>
            <a:ext cx="5760085" cy="2907665"/>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sp>
        <p:nvSpPr>
          <p:cNvPr id="7" name="TextBox 6"/>
          <p:cNvSpPr txBox="1"/>
          <p:nvPr/>
        </p:nvSpPr>
        <p:spPr>
          <a:xfrm>
            <a:off x="1069848" y="5067300"/>
            <a:ext cx="9883902" cy="785343"/>
          </a:xfrm>
          <a:prstGeom prst="rect">
            <a:avLst/>
          </a:prstGeom>
          <a:noFill/>
        </p:spPr>
        <p:txBody>
          <a:bodyPr wrap="square" rtlCol="0">
            <a:spAutoFit/>
          </a:bodyPr>
          <a:lstStyle/>
          <a:p>
            <a:pPr>
              <a:lnSpc>
                <a:spcPct val="150000"/>
              </a:lnSpc>
              <a:spcBef>
                <a:spcPts val="300"/>
              </a:spcBef>
              <a:spcAft>
                <a:spcPts val="300"/>
              </a:spcAft>
            </a:pPr>
            <a:r>
              <a:rPr lang="en-US" sz="1600" b="1" spc="50" dirty="0" smtClean="0">
                <a:latin typeface="Arial" panose="020B0604020202020204" pitchFamily="34" charset="0"/>
                <a:cs typeface="Arial" panose="020B0604020202020204" pitchFamily="34" charset="0"/>
              </a:rPr>
              <a:t>=&gt; </a:t>
            </a:r>
            <a:r>
              <a:rPr lang="en-US" sz="1600" b="1" spc="50" dirty="0">
                <a:latin typeface="Arial" panose="020B0604020202020204" pitchFamily="34" charset="0"/>
                <a:cs typeface="Arial" panose="020B0604020202020204" pitchFamily="34" charset="0"/>
              </a:rPr>
              <a:t>DNS 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408257"/>
            <a:ext cx="10058400" cy="2800767"/>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Phân giải tên miền và trả về kết quả thành công cho dù ở trên trình duyệt. </a:t>
            </a: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174</TotalTime>
  <Words>1206</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 đạt được</vt:lpstr>
      <vt:lpstr>DNS - DOMAIN NAME SYSTEM</vt:lpstr>
      <vt:lpstr>DNS - DOMAIN NAME SYSTEM </vt:lpstr>
      <vt:lpstr>PowerPoint Presentation</vt:lpstr>
      <vt:lpstr>THUẬT TOÁN ĐỒNG THUẬN </vt:lpstr>
      <vt:lpstr>13 phần mềm dns blockchain</vt:lpstr>
      <vt:lpstr>Cơ chế của DNS BLOCKCHAIN</vt:lpstr>
      <vt:lpstr>Kết luận</vt:lpstr>
      <vt:lpstr>giải pháp, đề xuất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53</cp:revision>
  <dcterms:created xsi:type="dcterms:W3CDTF">2021-12-07T11:35:00Z</dcterms:created>
  <dcterms:modified xsi:type="dcterms:W3CDTF">2021-12-10T16:01:55Z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