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61" r:id="rId5"/>
    <p:sldId id="272" r:id="rId6"/>
    <p:sldId id="285" r:id="rId7"/>
    <p:sldId id="286" r:id="rId8"/>
    <p:sldId id="266" r:id="rId9"/>
    <p:sldId id="273" r:id="rId10"/>
    <p:sldId id="271" r:id="rId11"/>
    <p:sldId id="274" r:id="rId12"/>
    <p:sldId id="275" r:id="rId13"/>
    <p:sldId id="276" r:id="rId14"/>
    <p:sldId id="277" r:id="rId15"/>
    <p:sldId id="278" r:id="rId16"/>
    <p:sldId id="262" r:id="rId17"/>
    <p:sldId id="259"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75" autoAdjust="0"/>
  </p:normalViewPr>
  <p:slideViewPr>
    <p:cSldViewPr snapToGrid="0">
      <p:cViewPr varScale="1">
        <p:scale>
          <a:sx n="70" d="100"/>
          <a:sy n="70" d="100"/>
        </p:scale>
        <p:origin x="8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4F06C92-CE98-4B24-91B3-57666E0FED0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5CAC543-8889-4E95-B4AC-6EDFB98064E3}"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1"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endParaRPr lang="en-US" sz="1600" b="1" dirty="0">
              <a:latin typeface="Arial" panose="020B0604020202020204" pitchFamily="34" charset="0"/>
              <a:cs typeface="Arial" panose="020B0604020202020204" pitchFamily="34" charset="0"/>
            </a:endParaRP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endParaRPr lang="en-US" sz="1600" b="1" dirty="0" smtClean="0">
              <a:latin typeface="Arial" panose="020B0604020202020204" pitchFamily="34" charset="0"/>
              <a:cs typeface="Arial" panose="020B0604020202020204" pitchFamily="34" charset="0"/>
            </a:endParaRP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6800" y="120015"/>
            <a:ext cx="10058400" cy="767715"/>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8690811" y="3459478"/>
            <a:ext cx="3326108" cy="1168400"/>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a:t>
            </a:r>
            <a:r>
              <a:rPr lang="en-US" altLang="vi-VN" sz="1400" dirty="0">
                <a:latin typeface="Arial" panose="020B0604020202020204" pitchFamily="34" charset="0"/>
                <a:cs typeface="Arial" panose="020B0604020202020204" pitchFamily="34" charset="0"/>
              </a:rPr>
              <a:t>Khi tạo block, hệ thống</a:t>
            </a:r>
            <a:r>
              <a:rPr lang="vi-VN" sz="1400" dirty="0">
                <a:latin typeface="Arial" panose="020B0604020202020204" pitchFamily="34" charset="0"/>
                <a:cs typeface="Arial" panose="020B0604020202020204" pitchFamily="34" charset="0"/>
                <a:sym typeface="+mn-ea"/>
              </a:rPr>
              <a:t> phát động thuật toán Proof of Work cho các nodes </a:t>
            </a:r>
            <a:r>
              <a:rPr lang="en-US" altLang="vi-VN" sz="1400" dirty="0">
                <a:latin typeface="Arial" panose="020B0604020202020204" pitchFamily="34" charset="0"/>
                <a:cs typeface="Arial" panose="020B0604020202020204" pitchFamily="34" charset="0"/>
                <a:sym typeface="+mn-ea"/>
              </a:rPr>
              <a:t>và cho phép Node mà tìm ra số Nonce nhanh nhất được gắn Block vào chain.</a:t>
            </a:r>
            <a:r>
              <a:rPr lang="vi-VN" sz="1400" dirty="0">
                <a:latin typeface="Arial" panose="020B0604020202020204" pitchFamily="34" charset="0"/>
                <a:cs typeface="Arial" panose="020B0604020202020204" pitchFamily="34" charset="0"/>
                <a:sym typeface="+mn-ea"/>
              </a:rPr>
              <a:t> </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7324725" cy="46037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của hệ thống DNS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7580" y="1292225"/>
            <a:ext cx="2668905" cy="2546985"/>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Khởi tạo Blockchain bằng cách, mở Node ( máy chủ ) thuộc danh sách Node, đồng thời khởi tạo Blockchain cho hệ thống. </a:t>
            </a:r>
            <a:endParaRPr lang="en-US" sz="1400" dirty="0" smtClean="0">
              <a:latin typeface="Arial" panose="020B0604020202020204" pitchFamily="34" charset="0"/>
              <a:cs typeface="Arial" panose="020B0604020202020204" pitchFamily="34" charset="0"/>
            </a:endParaRPr>
          </a:p>
          <a:p>
            <a:pPr algn="l">
              <a:lnSpc>
                <a:spcPct val="114000"/>
              </a:lnSpc>
            </a:pPr>
            <a:r>
              <a:rPr lang="en-US" sz="1400" dirty="0" smtClean="0">
                <a:latin typeface="Arial" panose="020B0604020202020204" pitchFamily="34" charset="0"/>
                <a:cs typeface="Arial" panose="020B0604020202020204" pitchFamily="34" charset="0"/>
              </a:rPr>
              <a:t>Blockchain khi khởi tạo sẽ kiểm tra tính hợp lệ của từng block bằng cách kiểm tra previous_hash của khối hiện tại và hash của khối trước.   </a:t>
            </a:r>
            <a:endParaRPr lang="en-US" altLang="vi-VN" sz="1400" dirty="0">
              <a:latin typeface="Arial" panose="020B0604020202020204" pitchFamily="34" charset="0"/>
              <a:cs typeface="Arial" panose="020B0604020202020204" pitchFamily="34" charset="0"/>
            </a:endParaRPr>
          </a:p>
        </p:txBody>
      </p:sp>
      <p:sp>
        <p:nvSpPr>
          <p:cNvPr id="20" name="TextBox 19"/>
          <p:cNvSpPr txBox="1"/>
          <p:nvPr/>
        </p:nvSpPr>
        <p:spPr>
          <a:xfrm>
            <a:off x="957580" y="3984625"/>
            <a:ext cx="2727960" cy="828040"/>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2. Web Server hoặc PC </a:t>
            </a:r>
            <a:r>
              <a:rPr lang="en-US" altLang="vi-VN" sz="1400" dirty="0">
                <a:latin typeface="Arial" panose="020B0604020202020204" pitchFamily="34" charset="0"/>
                <a:cs typeface="Arial" panose="020B0604020202020204" pitchFamily="34" charset="0"/>
              </a:rPr>
              <a:t>có </a:t>
            </a:r>
            <a:r>
              <a:rPr lang="vi-VN" sz="1400" dirty="0">
                <a:latin typeface="Arial" panose="020B0604020202020204" pitchFamily="34" charset="0"/>
                <a:cs typeface="Arial" panose="020B0604020202020204" pitchFamily="34" charset="0"/>
              </a:rPr>
              <a:t>thể </a:t>
            </a:r>
            <a:r>
              <a:rPr lang="en-US" altLang="vi-VN" sz="1400" dirty="0">
                <a:latin typeface="Arial" panose="020B0604020202020204" pitchFamily="34" charset="0"/>
                <a:cs typeface="Arial" panose="020B0604020202020204" pitchFamily="34" charset="0"/>
              </a:rPr>
              <a:t>đăng kí </a:t>
            </a:r>
            <a:r>
              <a:rPr lang="vi-VN" sz="1400" dirty="0">
                <a:latin typeface="Arial" panose="020B0604020202020204" pitchFamily="34" charset="0"/>
                <a:cs typeface="Arial" panose="020B0604020202020204" pitchFamily="34" charset="0"/>
              </a:rPr>
              <a:t>trở thành Node mới của hệ thống Blockchain</a:t>
            </a:r>
            <a:r>
              <a:rPr lang="en-US" altLang="vi-VN" sz="1400" dirty="0">
                <a:latin typeface="Arial" panose="020B0604020202020204" pitchFamily="34" charset="0"/>
                <a:cs typeface="Arial" panose="020B0604020202020204" pitchFamily="34" charset="0"/>
              </a:rPr>
              <a:t>.</a:t>
            </a:r>
            <a:endParaRPr lang="en-US" altLang="vi-VN" sz="1400" dirty="0">
              <a:latin typeface="Arial" panose="020B0604020202020204" pitchFamily="34" charset="0"/>
              <a:cs typeface="Arial" panose="020B0604020202020204" pitchFamily="34" charset="0"/>
            </a:endParaRPr>
          </a:p>
        </p:txBody>
      </p:sp>
      <p:sp>
        <p:nvSpPr>
          <p:cNvPr id="21" name="TextBox 20"/>
          <p:cNvSpPr txBox="1"/>
          <p:nvPr/>
        </p:nvSpPr>
        <p:spPr>
          <a:xfrm>
            <a:off x="988060" y="5038090"/>
            <a:ext cx="2666365" cy="131889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a:t>
            </a:r>
            <a:r>
              <a:rPr lang="en-US" altLang="vi-VN" sz="1400" dirty="0">
                <a:latin typeface="Arial" panose="020B0604020202020204" pitchFamily="34" charset="0"/>
                <a:cs typeface="Arial" panose="020B0604020202020204" pitchFamily="34" charset="0"/>
              </a:rPr>
              <a:t>Hệ quản trị ( Admin ) hay người đăng kí tên miền ( Hoster ) có thể dùng giao diện chạy bởi Node để đăng kí tên miền.</a:t>
            </a:r>
            <a:endParaRPr lang="en-US" altLang="vi-VN" sz="1400" dirty="0">
              <a:latin typeface="Arial" panose="020B0604020202020204" pitchFamily="34" charset="0"/>
              <a:cs typeface="Arial" panose="020B0604020202020204" pitchFamily="34" charset="0"/>
            </a:endParaRPr>
          </a:p>
        </p:txBody>
      </p:sp>
      <p:sp>
        <p:nvSpPr>
          <p:cNvPr id="22" name="Rectangle 21"/>
          <p:cNvSpPr/>
          <p:nvPr/>
        </p:nvSpPr>
        <p:spPr>
          <a:xfrm>
            <a:off x="8690323" y="1279478"/>
            <a:ext cx="3328501" cy="2056130"/>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a:t>
            </a:r>
            <a:r>
              <a:rPr lang="en-US" altLang="vi-VN" sz="1400" dirty="0">
                <a:latin typeface="Arial" panose="020B0604020202020204" pitchFamily="34" charset="0"/>
                <a:cs typeface="Arial" panose="020B0604020202020204" pitchFamily="34" charset="0"/>
              </a:rPr>
              <a:t>Hệ thống tạo block</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323" y="4812388"/>
            <a:ext cx="3328501" cy="1168400"/>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a:t>
            </a:r>
            <a:r>
              <a:rPr lang="en-US" altLang="vi-VN" sz="1400" dirty="0">
                <a:latin typeface="Arial" panose="020B0604020202020204" pitchFamily="34" charset="0"/>
                <a:cs typeface="Arial" panose="020B0604020202020204" pitchFamily="34" charset="0"/>
              </a:rPr>
              <a:t>Block sẽ mới sẽ được cập nhật vào Blockchain của từng Node trong danh sách. Xong sẽ gửi thông báo cho người dùng</a:t>
            </a:r>
            <a:endParaRPr lang="en-US" altLang="vi-VN" sz="1400" dirty="0">
              <a:latin typeface="Arial" panose="020B0604020202020204" pitchFamily="34" charset="0"/>
              <a:cs typeface="Arial" panose="020B0604020202020204" pitchFamily="34" charset="0"/>
            </a:endParaRPr>
          </a:p>
        </p:txBody>
      </p:sp>
      <p:pic>
        <p:nvPicPr>
          <p:cNvPr id="9" name="Content Placeholder 8"/>
          <p:cNvPicPr>
            <a:picLocks noChangeAspect="1"/>
          </p:cNvPicPr>
          <p:nvPr>
            <p:ph idx="1"/>
          </p:nvPr>
        </p:nvPicPr>
        <p:blipFill>
          <a:blip r:embed="rId2"/>
          <a:stretch>
            <a:fillRect/>
          </a:stretch>
        </p:blipFill>
        <p:spPr>
          <a:xfrm>
            <a:off x="3742690" y="1292225"/>
            <a:ext cx="4732655" cy="5248910"/>
          </a:xfrm>
          <a:prstGeom prst="rect">
            <a:avLst/>
          </a:prstGeom>
          <a:ln>
            <a:solidFill>
              <a:schemeClr val="tx1"/>
            </a:solid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bldLvl="0" animBg="1"/>
      <p:bldP spid="18" grpId="0"/>
      <p:bldP spid="19" grpId="0" bldLvl="0" animBg="1"/>
      <p:bldP spid="20" grpId="0" bldLvl="0" animBg="1"/>
      <p:bldP spid="21" grpId="0" bldLvl="0" animBg="1"/>
      <p:bldP spid="22" grpId="0" bldLvl="0" animBg="1"/>
      <p:bldP spid="2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8" name="Rectangle 7"/>
          <p:cNvSpPr/>
          <p:nvPr/>
        </p:nvSpPr>
        <p:spPr>
          <a:xfrm>
            <a:off x="1019175" y="5296534"/>
            <a:ext cx="9882197" cy="400685"/>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RESOLVER VỚI PYTHON SOCKET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37752" y="3319485"/>
            <a:ext cx="10425734"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DÙNG VỚI PYTHON FLASK</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endParaRPr lang="en-US" sz="1400" dirty="0" smtClean="0">
              <a:latin typeface="Arial" panose="020B0604020202020204" pitchFamily="34" charset="0"/>
              <a:cs typeface="Arial" panose="020B0604020202020204" pitchFamily="34" charset="0"/>
            </a:endParaRP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endParaRPr lang="en-US" sz="1400" dirty="0" smtClean="0">
              <a:latin typeface="Arial" panose="020B0604020202020204" pitchFamily="34" charset="0"/>
              <a:cs typeface="Arial" panose="020B0604020202020204" pitchFamily="34" charset="0"/>
            </a:endParaRP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363157"/>
        </p:xfrm>
        <a:graphic>
          <a:graphicData uri="http://schemas.openxmlformats.org/drawingml/2006/table">
            <a:tbl>
              <a:tblPr bandRow="1">
                <a:tableStyleId>{7DF18680-E054-41AD-8BC1-D1AEF772440D}</a:tableStyleId>
              </a:tblPr>
              <a:tblGrid>
                <a:gridCol w="1666719"/>
                <a:gridCol w="3791741"/>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3"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2" descr="Command Prompt Icon - Windows 8 Metro Invert Icons - SoftIcons.com"/>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44904" y="3893408"/>
            <a:ext cx="864821" cy="6806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mmand Prompt Icon - Windows 8 Metro Invert Icons - SoftIcons.com"/>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6257" y="3290766"/>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311128" y="6272784"/>
            <a:ext cx="644438" cy="365125"/>
          </a:xfrm>
        </p:spPr>
        <p:txBody>
          <a:bodyPr/>
          <a:lstStyle/>
          <a:p>
            <a:fld id="{040DEF24-717E-4741-8753-F7E431A261E5}" type="slidenum">
              <a:rPr lang="en-US" smtClean="0"/>
            </a:fld>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3" y="980616"/>
            <a:ext cx="10291955" cy="158504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 Công ty muốn kiểm tra DNS Server hoạt động cục bộ</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1" algn="just">
              <a:lnSpc>
                <a:spcPct val="115000"/>
              </a:lnSpc>
              <a:spcBef>
                <a:spcPts val="300"/>
              </a:spcBef>
            </a:pPr>
            <a:r>
              <a:rPr lang="en-US" sz="1400" dirty="0" smtClean="0">
                <a:latin typeface="Arial" panose="020B0604020202020204" pitchFamily="34" charset="0"/>
                <a:ea typeface="Calibri" panose="020F0502020204030204" pitchFamily="34" charset="0"/>
                <a:cs typeface="Arial" panose="020B0604020202020204" pitchFamily="34" charset="0"/>
              </a:rPr>
              <a:t>- Chạy DNS server, mở web server ở máy công ty , mở CMD node có port là 5000, đăng nhập với vai trò là admin, thực hiện thêm 5 giao dịch tên miền, sau đó tiến hành phân giải </a:t>
            </a:r>
            <a:r>
              <a:rPr lang="en-US" sz="1400" dirty="0">
                <a:latin typeface="Arial" panose="020B0604020202020204" pitchFamily="34" charset="0"/>
                <a:ea typeface="Calibri" panose="020F0502020204030204" pitchFamily="34" charset="0"/>
                <a:cs typeface="Arial" panose="020B0604020202020204" pitchFamily="34" charset="0"/>
              </a:rPr>
              <a:t>trên máy công ty </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( 5 giao dịch trong đó có chứa 1 giao dịch dai.com </a:t>
            </a:r>
            <a:r>
              <a:rPr lang="en-US" sz="1400" dirty="0" smtClean="0">
                <a:latin typeface="Arial" panose="020B0604020202020204" pitchFamily="34" charset="0"/>
                <a:ea typeface="Calibri" panose="020F0502020204030204" pitchFamily="34" charset="0"/>
                <a:cs typeface="Arial" panose="020B0604020202020204" pitchFamily="34" charset="0"/>
              </a:rPr>
              <a:t>)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1" algn="just">
              <a:lnSpc>
                <a:spcPct val="115000"/>
              </a:lnSpc>
              <a:spcBef>
                <a:spcPts val="300"/>
              </a:spcBef>
            </a:pPr>
            <a:r>
              <a:rPr lang="en-US" sz="1400" dirty="0" smtClean="0">
                <a:latin typeface="Arial" panose="020B0604020202020204" pitchFamily="34" charset="0"/>
                <a:ea typeface="Calibri" panose="020F0502020204030204" pitchFamily="34" charset="0"/>
                <a:cs typeface="Arial" panose="020B0604020202020204" pitchFamily="34" charset="0"/>
              </a:rPr>
              <a:t>- Mở CMD node </a:t>
            </a:r>
            <a:r>
              <a:rPr lang="en-US" sz="1400" dirty="0">
                <a:latin typeface="Arial" panose="020B0604020202020204" pitchFamily="34" charset="0"/>
                <a:ea typeface="Calibri" panose="020F0502020204030204" pitchFamily="34" charset="0"/>
                <a:cs typeface="Arial" panose="020B0604020202020204" pitchFamily="34" charset="0"/>
              </a:rPr>
              <a:t>với port bất kì, thực hiện thêm 5 giao dịch tên miền khác và phân giải tên miền thông qua máy công ty . </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43" name="TextBox 42"/>
          <p:cNvSpPr txBox="1"/>
          <p:nvPr/>
        </p:nvSpPr>
        <p:spPr>
          <a:xfrm>
            <a:off x="9725426" y="4636806"/>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a:t>
            </a:r>
            <a:r>
              <a:rPr lang="en-US" sz="1400" dirty="0" smtClean="0">
                <a:latin typeface="Arial" panose="020B0604020202020204" pitchFamily="34" charset="0"/>
                <a:cs typeface="Arial" panose="020B0604020202020204" pitchFamily="34" charset="0"/>
              </a:rPr>
              <a:t>dùng</a:t>
            </a:r>
            <a:endParaRPr lang="en-US" sz="1400" dirty="0" smtClean="0">
              <a:latin typeface="Arial" panose="020B0604020202020204" pitchFamily="34" charset="0"/>
              <a:cs typeface="Arial" panose="020B0604020202020204" pitchFamily="34" charset="0"/>
            </a:endParaRPr>
          </a:p>
        </p:txBody>
      </p:sp>
      <p:cxnSp>
        <p:nvCxnSpPr>
          <p:cNvPr id="45" name="Straight Arrow Connector 44"/>
          <p:cNvCxnSpPr/>
          <p:nvPr/>
        </p:nvCxnSpPr>
        <p:spPr>
          <a:xfrm flipH="1">
            <a:off x="8377770" y="3792227"/>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377770" y="4113717"/>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32853" y="3854841"/>
            <a:ext cx="92845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192.168.1.7</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657888" y="3545508"/>
            <a:ext cx="67839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a:t>
            </a:r>
            <a:r>
              <a:rPr lang="en-US" sz="1100" dirty="0" smtClean="0">
                <a:latin typeface="Arial" panose="020B0604020202020204" pitchFamily="34" charset="0"/>
                <a:cs typeface="Arial" panose="020B0604020202020204" pitchFamily="34" charset="0"/>
              </a:rPr>
              <a:t>ai.com</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19173" y="2909805"/>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19173" y="2609874"/>
            <a:ext cx="2149948"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Công </a:t>
            </a:r>
            <a:r>
              <a:rPr lang="en-US" sz="1400" b="1" dirty="0">
                <a:latin typeface="Arial" panose="020B0604020202020204" pitchFamily="34" charset="0"/>
                <a:cs typeface="Arial" panose="020B0604020202020204" pitchFamily="34" charset="0"/>
              </a:rPr>
              <a:t>ty </a:t>
            </a:r>
            <a:r>
              <a:rPr lang="en-US" sz="1400" b="1" dirty="0" smtClean="0">
                <a:latin typeface="Arial" panose="020B0604020202020204" pitchFamily="34" charset="0"/>
                <a:cs typeface="Arial" panose="020B0604020202020204" pitchFamily="34" charset="0"/>
              </a:rPr>
              <a:t>( Windows </a:t>
            </a:r>
            <a:r>
              <a:rPr lang="en-US" sz="1400" b="1" dirty="0">
                <a:latin typeface="Arial" panose="020B0604020202020204" pitchFamily="34" charset="0"/>
                <a:cs typeface="Arial" panose="020B0604020202020204" pitchFamily="34" charset="0"/>
              </a:rPr>
              <a:t>10 </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cxnSp>
        <p:nvCxnSpPr>
          <p:cNvPr id="15" name="Straight Arrow Connector 14"/>
          <p:cNvCxnSpPr>
            <a:stCxn id="23" idx="3"/>
          </p:cNvCxnSpPr>
          <p:nvPr/>
        </p:nvCxnSpPr>
        <p:spPr>
          <a:xfrm>
            <a:off x="2813664" y="3723649"/>
            <a:ext cx="1311114" cy="517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0" idx="3"/>
          </p:cNvCxnSpPr>
          <p:nvPr/>
        </p:nvCxnSpPr>
        <p:spPr>
          <a:xfrm>
            <a:off x="2809725" y="4233729"/>
            <a:ext cx="1315053" cy="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00621" y="3569760"/>
            <a:ext cx="813043" cy="30777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#1</a:t>
            </a:r>
            <a:r>
              <a:rPr lang="en-US" sz="140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p:txBody>
      </p:sp>
      <p:sp>
        <p:nvSpPr>
          <p:cNvPr id="27" name="TextBox 26"/>
          <p:cNvSpPr txBox="1"/>
          <p:nvPr/>
        </p:nvSpPr>
        <p:spPr>
          <a:xfrm>
            <a:off x="2005329" y="4210544"/>
            <a:ext cx="80663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#2 </a:t>
            </a:r>
            <a:endParaRPr lang="en-US" sz="1200" dirty="0" smtClean="0">
              <a:latin typeface="Arial" panose="020B0604020202020204" pitchFamily="34" charset="0"/>
              <a:cs typeface="Arial" panose="020B0604020202020204" pitchFamily="34" charset="0"/>
            </a:endParaRPr>
          </a:p>
        </p:txBody>
      </p:sp>
      <p:sp>
        <p:nvSpPr>
          <p:cNvPr id="31" name="TextBox 30"/>
          <p:cNvSpPr txBox="1"/>
          <p:nvPr/>
        </p:nvSpPr>
        <p:spPr>
          <a:xfrm>
            <a:off x="4283310" y="4761034"/>
            <a:ext cx="961031" cy="278959"/>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a:off x="3103166" y="4271872"/>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384910">
            <a:off x="3048997" y="3721772"/>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4" name="Rectangle 13"/>
          <p:cNvSpPr/>
          <p:nvPr/>
        </p:nvSpPr>
        <p:spPr>
          <a:xfrm>
            <a:off x="1615611" y="3281401"/>
            <a:ext cx="3864954" cy="20085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6795303" y="3188795"/>
            <a:ext cx="1773092" cy="1588374"/>
            <a:chOff x="6895352" y="3694131"/>
            <a:chExt cx="1773092" cy="1588374"/>
          </a:xfrm>
        </p:grpSpPr>
        <p:sp>
          <p:nvSpPr>
            <p:cNvPr id="41" name="TextBox 40"/>
            <p:cNvSpPr txBox="1"/>
            <p:nvPr/>
          </p:nvSpPr>
          <p:spPr>
            <a:xfrm>
              <a:off x="7127215" y="4791015"/>
              <a:ext cx="1309370" cy="491490"/>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DNS Resolver</a:t>
              </a:r>
              <a:endParaRPr lang="en-US" sz="14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192.168.1.7:53</a:t>
              </a:r>
              <a:endParaRPr lang="en-US" sz="1200" dirty="0">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5352" y="3694131"/>
              <a:ext cx="1773092" cy="1127301"/>
            </a:xfrm>
            <a:prstGeom prst="rect">
              <a:avLst/>
            </a:prstGeom>
          </p:spPr>
        </p:pic>
      </p:grpSp>
      <p:grpSp>
        <p:nvGrpSpPr>
          <p:cNvPr id="25" name="Group 24"/>
          <p:cNvGrpSpPr/>
          <p:nvPr/>
        </p:nvGrpSpPr>
        <p:grpSpPr>
          <a:xfrm>
            <a:off x="5615188" y="4432365"/>
            <a:ext cx="1379021" cy="1236803"/>
            <a:chOff x="5661390" y="4367957"/>
            <a:chExt cx="1379021" cy="1236803"/>
          </a:xfrm>
        </p:grpSpPr>
        <p:sp>
          <p:nvSpPr>
            <p:cNvPr id="55" name="TextBox 54"/>
            <p:cNvSpPr txBox="1"/>
            <p:nvPr/>
          </p:nvSpPr>
          <p:spPr>
            <a:xfrm>
              <a:off x="5800041" y="5112317"/>
              <a:ext cx="994182" cy="492443"/>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d</a:t>
              </a:r>
              <a:r>
                <a:rPr lang="en-US" sz="1400" dirty="0" smtClean="0">
                  <a:latin typeface="Arial" panose="020B0604020202020204" pitchFamily="34" charset="0"/>
                  <a:cs typeface="Arial" panose="020B0604020202020204" pitchFamily="34" charset="0"/>
                </a:rPr>
                <a:t>ai.com </a:t>
              </a:r>
              <a:endParaRPr lang="en-US" sz="1400" dirty="0" smtClean="0">
                <a:latin typeface="Arial" panose="020B0604020202020204" pitchFamily="34" charset="0"/>
                <a:cs typeface="Arial" panose="020B0604020202020204" pitchFamily="34" charset="0"/>
              </a:endParaRPr>
            </a:p>
            <a:p>
              <a:pPr algn="ctr"/>
              <a:r>
                <a:rPr lang="en-US" sz="1200" dirty="0" smtClean="0">
                  <a:solidFill>
                    <a:schemeClr val="tx1">
                      <a:lumMod val="85000"/>
                      <a:lumOff val="15000"/>
                    </a:schemeClr>
                  </a:solidFill>
                  <a:latin typeface="Arial" panose="020B0604020202020204" pitchFamily="34" charset="0"/>
                  <a:cs typeface="Arial" panose="020B0604020202020204" pitchFamily="34" charset="0"/>
                </a:rPr>
                <a:t>192.168.1.7</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1390" y="4367957"/>
              <a:ext cx="1379021" cy="838200"/>
            </a:xfrm>
            <a:prstGeom prst="rect">
              <a:avLst/>
            </a:prstGeom>
          </p:spPr>
        </p:pic>
      </p:grpSp>
      <p:grpSp>
        <p:nvGrpSpPr>
          <p:cNvPr id="26" name="Group 25"/>
          <p:cNvGrpSpPr/>
          <p:nvPr/>
        </p:nvGrpSpPr>
        <p:grpSpPr>
          <a:xfrm>
            <a:off x="5545706" y="3513478"/>
            <a:ext cx="1434698" cy="865283"/>
            <a:chOff x="5629199" y="3698912"/>
            <a:chExt cx="1434698" cy="865283"/>
          </a:xfrm>
        </p:grpSpPr>
        <p:sp>
          <p:nvSpPr>
            <p:cNvPr id="39" name="Right Arrow 38"/>
            <p:cNvSpPr/>
            <p:nvPr/>
          </p:nvSpPr>
          <p:spPr>
            <a:xfrm>
              <a:off x="5659020" y="3926787"/>
              <a:ext cx="1404877" cy="14192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710356" y="3698912"/>
              <a:ext cx="130516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a:t>
              </a:r>
              <a:r>
                <a:rPr lang="en-US" sz="1100" dirty="0" smtClean="0">
                  <a:latin typeface="Arial" panose="020B0604020202020204" pitchFamily="34" charset="0"/>
                  <a:cs typeface="Arial" panose="020B0604020202020204" pitchFamily="34" charset="0"/>
                </a:rPr>
                <a:t>records </a:t>
              </a:r>
              <a:r>
                <a:rPr lang="en-US" sz="1100" dirty="0" smtClean="0">
                  <a:latin typeface="Arial" panose="020B0604020202020204" pitchFamily="34" charset="0"/>
                  <a:cs typeface="Arial" panose="020B0604020202020204" pitchFamily="34" charset="0"/>
                </a:rPr>
                <a:t>data</a:t>
              </a:r>
              <a:endParaRPr lang="en-US" sz="1100" dirty="0">
                <a:latin typeface="Arial" panose="020B0604020202020204" pitchFamily="34" charset="0"/>
                <a:cs typeface="Arial" panose="020B0604020202020204" pitchFamily="34" charset="0"/>
              </a:endParaRPr>
            </a:p>
          </p:txBody>
        </p:sp>
        <p:sp>
          <p:nvSpPr>
            <p:cNvPr id="46" name="Right Arrow 45"/>
            <p:cNvSpPr/>
            <p:nvPr/>
          </p:nvSpPr>
          <p:spPr>
            <a:xfrm rot="10800000">
              <a:off x="5629199" y="4188906"/>
              <a:ext cx="1404877" cy="1593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658199" y="4302585"/>
              <a:ext cx="139974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Request DNS data</a:t>
              </a:r>
              <a:endParaRPr lang="en-US" sz="1100" dirty="0">
                <a:latin typeface="Arial" panose="020B0604020202020204" pitchFamily="34" charset="0"/>
                <a:cs typeface="Arial" panose="020B0604020202020204" pitchFamily="34" charset="0"/>
              </a:endParaRPr>
            </a:p>
          </p:txBody>
        </p:sp>
      </p:grpSp>
      <p:sp>
        <p:nvSpPr>
          <p:cNvPr id="32" name="Rectangle 31"/>
          <p:cNvSpPr/>
          <p:nvPr/>
        </p:nvSpPr>
        <p:spPr>
          <a:xfrm>
            <a:off x="7045545" y="3188795"/>
            <a:ext cx="1332225" cy="20817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526118" y="2985317"/>
            <a:ext cx="1481495"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DNS Blockchain</a:t>
            </a:r>
            <a:endParaRPr lang="en-US" sz="1400" dirty="0">
              <a:latin typeface="Arial" panose="020B0604020202020204" pitchFamily="34" charset="0"/>
              <a:cs typeface="Arial" panose="020B0604020202020204" pitchFamily="34" charset="0"/>
            </a:endParaRPr>
          </a:p>
        </p:txBody>
      </p:sp>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262" y="3501554"/>
            <a:ext cx="1288478" cy="1288478"/>
          </a:xfrm>
          <a:prstGeom prst="rect">
            <a:avLst/>
          </a:prstGeom>
        </p:spPr>
      </p:pic>
      <p:pic>
        <p:nvPicPr>
          <p:cNvPr id="135" name="Picture 1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68732" y="3411900"/>
            <a:ext cx="1217289" cy="1217289"/>
          </a:xfrm>
          <a:prstGeom prst="rect">
            <a:avLst/>
          </a:prstGeom>
        </p:spPr>
      </p:pic>
      <p:sp>
        <p:nvSpPr>
          <p:cNvPr id="136" name="TextBox 135"/>
          <p:cNvSpPr txBox="1"/>
          <p:nvPr/>
        </p:nvSpPr>
        <p:spPr>
          <a:xfrm>
            <a:off x="1254767" y="5908304"/>
            <a:ext cx="9163086"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sym typeface="Wingdings" panose="05000000000000000000" pitchFamily="2" charset="2"/>
              </a:rPr>
              <a:t>Mục tiêu :</a:t>
            </a:r>
            <a:r>
              <a:rPr lang="en-US" sz="1600" dirty="0" smtClean="0">
                <a:latin typeface="Arial" panose="020B0604020202020204" pitchFamily="34" charset="0"/>
                <a:cs typeface="Arial" panose="020B0604020202020204" pitchFamily="34" charset="0"/>
                <a:sym typeface="Wingdings" panose="05000000000000000000" pitchFamily="2" charset="2"/>
              </a:rPr>
              <a:t> Người dùng truy cập thành công vào dai.com tại máy chủ mà vẫn vào được Internet.</a:t>
            </a:r>
            <a:endParaRPr lang="en-US" sz="1600" dirty="0">
              <a:latin typeface="Arial" panose="020B0604020202020204" pitchFamily="34" charset="0"/>
              <a:cs typeface="Arial" panose="020B0604020202020204" pitchFamily="34" charset="0"/>
            </a:endParaRPr>
          </a:p>
        </p:txBody>
      </p:sp>
      <p:pic>
        <p:nvPicPr>
          <p:cNvPr id="54" name="Picture 2" descr="Command Prompt Icon - Windows 8 Metro Invert Icons - SoftIcons.com"/>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6257" y="4604262"/>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84964" y="4901493"/>
            <a:ext cx="76335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#n</a:t>
            </a:r>
            <a:endParaRPr lang="en-US" sz="12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47853" y="160943"/>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912931"/>
            <a:ext cx="10262637" cy="200088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Khách hàng muốn truy cập vào Web server của công ty</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a:t>
            </a:r>
            <a:r>
              <a:rPr lang="en-US" sz="1400" dirty="0" smtClean="0">
                <a:latin typeface="Arial" panose="020B0604020202020204" pitchFamily="34" charset="0"/>
                <a:ea typeface="Calibri" panose="020F0502020204030204" pitchFamily="34" charset="0"/>
                <a:cs typeface="Arial" panose="020B0604020202020204" pitchFamily="34" charset="0"/>
              </a:rPr>
              <a:t>máy công ty, </a:t>
            </a:r>
            <a:r>
              <a:rPr lang="en-US" sz="1400" dirty="0">
                <a:latin typeface="Arial" panose="020B0604020202020204" pitchFamily="34" charset="0"/>
                <a:ea typeface="Calibri" panose="020F0502020204030204" pitchFamily="34" charset="0"/>
                <a:cs typeface="Arial" panose="020B0604020202020204" pitchFamily="34" charset="0"/>
              </a:rPr>
              <a:t>mở </a:t>
            </a:r>
            <a:r>
              <a:rPr lang="en-US" sz="1400" dirty="0" smtClean="0">
                <a:latin typeface="Arial" panose="020B0604020202020204" pitchFamily="34" charset="0"/>
                <a:ea typeface="Calibri" panose="020F0502020204030204" pitchFamily="34" charset="0"/>
                <a:cs typeface="Arial" panose="020B0604020202020204" pitchFamily="34" charset="0"/>
              </a:rPr>
              <a:t>CMD node </a:t>
            </a:r>
            <a:r>
              <a:rPr lang="en-US" sz="1400" dirty="0">
                <a:latin typeface="Arial" panose="020B0604020202020204" pitchFamily="34" charset="0"/>
                <a:ea typeface="Calibri" panose="020F0502020204030204" pitchFamily="34" charset="0"/>
                <a:cs typeface="Arial" panose="020B0604020202020204" pitchFamily="34" charset="0"/>
              </a:rPr>
              <a:t>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 ( 5 giao dịch trong đó có chứa 1 giao dịch dai.com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Mở CMD node </a:t>
            </a:r>
            <a:r>
              <a:rPr lang="en-US" sz="1400" dirty="0">
                <a:latin typeface="Arial" panose="020B0604020202020204" pitchFamily="34" charset="0"/>
                <a:ea typeface="Calibri" panose="020F0502020204030204" pitchFamily="34" charset="0"/>
                <a:cs typeface="Arial" panose="020B0604020202020204" pitchFamily="34" charset="0"/>
              </a:rPr>
              <a:t>với port bất kì, thực hiện thêm 5 giao dịch tên miền khác và phân giải tên miền thông qua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72" name="TextBox 71"/>
          <p:cNvSpPr txBox="1"/>
          <p:nvPr/>
        </p:nvSpPr>
        <p:spPr>
          <a:xfrm>
            <a:off x="1111805" y="6130251"/>
            <a:ext cx="9557425"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sym typeface="Wingdings" panose="05000000000000000000" pitchFamily="2" charset="2"/>
              </a:rPr>
              <a:t>Mục tiêu :</a:t>
            </a:r>
            <a:r>
              <a:rPr lang="en-US" sz="1600" dirty="0" smtClean="0">
                <a:latin typeface="Arial" panose="020B0604020202020204" pitchFamily="34" charset="0"/>
                <a:cs typeface="Arial" panose="020B0604020202020204" pitchFamily="34" charset="0"/>
                <a:sym typeface="Wingdings" panose="05000000000000000000" pitchFamily="2" charset="2"/>
              </a:rPr>
              <a:t> Khách hàng truy cập thành công vào dai.com từ máy khách hàng mà vẫn vào được Internet.</a:t>
            </a:r>
            <a:endParaRPr lang="en-US" sz="1600" dirty="0">
              <a:latin typeface="Arial" panose="020B0604020202020204" pitchFamily="34" charset="0"/>
              <a:cs typeface="Arial" panose="020B0604020202020204" pitchFamily="34" charset="0"/>
            </a:endParaRPr>
          </a:p>
        </p:txBody>
      </p:sp>
      <p:sp>
        <p:nvSpPr>
          <p:cNvPr id="35" name="TextBox 34"/>
          <p:cNvSpPr txBox="1"/>
          <p:nvPr/>
        </p:nvSpPr>
        <p:spPr>
          <a:xfrm>
            <a:off x="9878635" y="4933305"/>
            <a:ext cx="1079142" cy="892552"/>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IP</a:t>
            </a:r>
            <a:endParaRPr lang="en-US" sz="14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192.168.1.10</a:t>
            </a:r>
            <a:endParaRPr lang="en-US" sz="12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DNS </a:t>
            </a:r>
            <a:endParaRPr lang="en-US" sz="14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192.168.1.7</a:t>
            </a:r>
            <a:endParaRPr lang="en-US" sz="1200" dirty="0">
              <a:latin typeface="Arial" panose="020B0604020202020204" pitchFamily="34" charset="0"/>
              <a:cs typeface="Arial" panose="020B0604020202020204" pitchFamily="34" charset="0"/>
            </a:endParaRPr>
          </a:p>
        </p:txBody>
      </p:sp>
      <p:grpSp>
        <p:nvGrpSpPr>
          <p:cNvPr id="69" name="Group 68"/>
          <p:cNvGrpSpPr/>
          <p:nvPr/>
        </p:nvGrpSpPr>
        <p:grpSpPr>
          <a:xfrm>
            <a:off x="8528580" y="3926845"/>
            <a:ext cx="1281115" cy="575606"/>
            <a:chOff x="8444255" y="3841579"/>
            <a:chExt cx="1281115" cy="575606"/>
          </a:xfrm>
        </p:grpSpPr>
        <p:cxnSp>
          <p:nvCxnSpPr>
            <p:cNvPr id="36" name="Straight Arrow Connector 35"/>
            <p:cNvCxnSpPr/>
            <p:nvPr/>
          </p:nvCxnSpPr>
          <p:spPr>
            <a:xfrm flipH="1">
              <a:off x="8444255" y="4088298"/>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444255" y="4409788"/>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599338" y="4150912"/>
              <a:ext cx="92845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192.168.1.7</a:t>
              </a:r>
              <a:endParaRPr lang="en-US" sz="1100" dirty="0">
                <a:latin typeface="Arial" panose="020B0604020202020204" pitchFamily="34" charset="0"/>
                <a:cs typeface="Arial" panose="020B0604020202020204" pitchFamily="34" charset="0"/>
              </a:endParaRPr>
            </a:p>
          </p:txBody>
        </p:sp>
        <p:sp>
          <p:nvSpPr>
            <p:cNvPr id="39" name="TextBox 38"/>
            <p:cNvSpPr txBox="1"/>
            <p:nvPr/>
          </p:nvSpPr>
          <p:spPr>
            <a:xfrm>
              <a:off x="8724373" y="3841579"/>
              <a:ext cx="67839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a:t>
              </a:r>
              <a:r>
                <a:rPr lang="en-US" sz="1100" dirty="0" smtClean="0">
                  <a:latin typeface="Arial" panose="020B0604020202020204" pitchFamily="34" charset="0"/>
                  <a:cs typeface="Arial" panose="020B0604020202020204" pitchFamily="34" charset="0"/>
                </a:rPr>
                <a:t>ai.com</a:t>
              </a:r>
              <a:endParaRPr lang="en-US" sz="1100" dirty="0">
                <a:latin typeface="Arial" panose="020B0604020202020204" pitchFamily="34" charset="0"/>
                <a:cs typeface="Arial" panose="020B0604020202020204" pitchFamily="34" charset="0"/>
              </a:endParaRPr>
            </a:p>
          </p:txBody>
        </p:sp>
      </p:grpSp>
      <p:sp>
        <p:nvSpPr>
          <p:cNvPr id="40" name="Rectangle 39"/>
          <p:cNvSpPr/>
          <p:nvPr/>
        </p:nvSpPr>
        <p:spPr>
          <a:xfrm>
            <a:off x="945735" y="3249393"/>
            <a:ext cx="7527286"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45735" y="2949462"/>
            <a:ext cx="2149948"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Công </a:t>
            </a:r>
            <a:r>
              <a:rPr lang="en-US" sz="1400" b="1" dirty="0">
                <a:latin typeface="Arial" panose="020B0604020202020204" pitchFamily="34" charset="0"/>
                <a:cs typeface="Arial" panose="020B0604020202020204" pitchFamily="34" charset="0"/>
              </a:rPr>
              <a:t>ty </a:t>
            </a:r>
            <a:r>
              <a:rPr lang="en-US" sz="1400" b="1" dirty="0" smtClean="0">
                <a:latin typeface="Arial" panose="020B0604020202020204" pitchFamily="34" charset="0"/>
                <a:cs typeface="Arial" panose="020B0604020202020204" pitchFamily="34" charset="0"/>
              </a:rPr>
              <a:t>( Windows </a:t>
            </a:r>
            <a:r>
              <a:rPr lang="en-US" sz="1400" b="1" dirty="0">
                <a:latin typeface="Arial" panose="020B0604020202020204" pitchFamily="34" charset="0"/>
                <a:cs typeface="Arial" panose="020B0604020202020204" pitchFamily="34" charset="0"/>
              </a:rPr>
              <a:t>10 </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cxnSp>
        <p:nvCxnSpPr>
          <p:cNvPr id="44" name="Straight Arrow Connector 43"/>
          <p:cNvCxnSpPr>
            <a:stCxn id="84" idx="3"/>
          </p:cNvCxnSpPr>
          <p:nvPr/>
        </p:nvCxnSpPr>
        <p:spPr>
          <a:xfrm>
            <a:off x="2764998" y="4061718"/>
            <a:ext cx="1286342" cy="51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2" idx="3"/>
          </p:cNvCxnSpPr>
          <p:nvPr/>
        </p:nvCxnSpPr>
        <p:spPr>
          <a:xfrm>
            <a:off x="2761059" y="4571798"/>
            <a:ext cx="1290281" cy="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09872" y="5100622"/>
            <a:ext cx="961031" cy="278959"/>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49" name="TextBox 48"/>
          <p:cNvSpPr txBox="1"/>
          <p:nvPr/>
        </p:nvSpPr>
        <p:spPr>
          <a:xfrm>
            <a:off x="3050397" y="4575870"/>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50" name="TextBox 49"/>
          <p:cNvSpPr txBox="1"/>
          <p:nvPr/>
        </p:nvSpPr>
        <p:spPr>
          <a:xfrm rot="1472812">
            <a:off x="2945179" y="401192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a:t>
            </a:r>
            <a:r>
              <a:rPr lang="en-US" sz="1100" dirty="0" smtClean="0">
                <a:latin typeface="Arial" panose="020B0604020202020204" pitchFamily="34" charset="0"/>
                <a:cs typeface="Arial" panose="020B0604020202020204" pitchFamily="34" charset="0"/>
              </a:rPr>
              <a:t>dịch</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542173" y="3620989"/>
            <a:ext cx="3864954" cy="20085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6721865" y="3528383"/>
            <a:ext cx="1773092" cy="1588374"/>
            <a:chOff x="6895352" y="3694131"/>
            <a:chExt cx="1773092" cy="1588374"/>
          </a:xfrm>
        </p:grpSpPr>
        <p:sp>
          <p:nvSpPr>
            <p:cNvPr id="66" name="TextBox 65"/>
            <p:cNvSpPr txBox="1"/>
            <p:nvPr/>
          </p:nvSpPr>
          <p:spPr>
            <a:xfrm>
              <a:off x="7127214" y="4791015"/>
              <a:ext cx="1309370" cy="491490"/>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sym typeface="+mn-ea"/>
                </a:rPr>
                <a:t>DNS Resolver</a:t>
              </a:r>
              <a:endParaRPr lang="en-US" sz="14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sym typeface="+mn-ea"/>
                </a:rPr>
                <a:t>192.168.1.7:53</a:t>
              </a:r>
              <a:endParaRPr lang="en-US" sz="1200" dirty="0" smtClean="0">
                <a:latin typeface="Arial" panose="020B0604020202020204" pitchFamily="34" charset="0"/>
                <a:cs typeface="Arial" panose="020B0604020202020204" pitchFamily="34" charset="0"/>
                <a:sym typeface="+mn-ea"/>
              </a:endParaRPr>
            </a:p>
          </p:txBody>
        </p:sp>
        <p:pic>
          <p:nvPicPr>
            <p:cNvPr id="67" name="Picture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5352" y="3694131"/>
              <a:ext cx="1773092" cy="1127301"/>
            </a:xfrm>
            <a:prstGeom prst="rect">
              <a:avLst/>
            </a:prstGeom>
          </p:spPr>
        </p:pic>
      </p:grpSp>
      <p:grpSp>
        <p:nvGrpSpPr>
          <p:cNvPr id="55" name="Group 54"/>
          <p:cNvGrpSpPr/>
          <p:nvPr/>
        </p:nvGrpSpPr>
        <p:grpSpPr>
          <a:xfrm>
            <a:off x="5541750" y="4771953"/>
            <a:ext cx="1379021" cy="1200690"/>
            <a:chOff x="5661390" y="4367957"/>
            <a:chExt cx="1379021" cy="1200690"/>
          </a:xfrm>
        </p:grpSpPr>
        <p:sp>
          <p:nvSpPr>
            <p:cNvPr id="64" name="TextBox 63"/>
            <p:cNvSpPr txBox="1"/>
            <p:nvPr/>
          </p:nvSpPr>
          <p:spPr>
            <a:xfrm>
              <a:off x="5812166" y="5076204"/>
              <a:ext cx="994182" cy="492443"/>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d</a:t>
              </a:r>
              <a:r>
                <a:rPr lang="en-US" sz="1400" dirty="0" smtClean="0">
                  <a:latin typeface="Arial" panose="020B0604020202020204" pitchFamily="34" charset="0"/>
                  <a:cs typeface="Arial" panose="020B0604020202020204" pitchFamily="34" charset="0"/>
                </a:rPr>
                <a:t>ai.com </a:t>
              </a:r>
              <a:endParaRPr lang="en-US" sz="1400" dirty="0" smtClean="0">
                <a:latin typeface="Arial" panose="020B0604020202020204" pitchFamily="34" charset="0"/>
                <a:cs typeface="Arial" panose="020B0604020202020204" pitchFamily="34" charset="0"/>
              </a:endParaRPr>
            </a:p>
            <a:p>
              <a:pPr algn="ctr"/>
              <a:r>
                <a:rPr lang="en-US" sz="1200" dirty="0" smtClean="0">
                  <a:solidFill>
                    <a:schemeClr val="tx1">
                      <a:lumMod val="85000"/>
                      <a:lumOff val="15000"/>
                    </a:schemeClr>
                  </a:solidFill>
                  <a:latin typeface="Arial" panose="020B0604020202020204" pitchFamily="34" charset="0"/>
                  <a:cs typeface="Arial" panose="020B0604020202020204" pitchFamily="34" charset="0"/>
                </a:rPr>
                <a:t>192.168.1.7</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1390" y="4367957"/>
              <a:ext cx="1379021" cy="838200"/>
            </a:xfrm>
            <a:prstGeom prst="rect">
              <a:avLst/>
            </a:prstGeom>
          </p:spPr>
        </p:pic>
      </p:grpSp>
      <p:sp>
        <p:nvSpPr>
          <p:cNvPr id="57" name="Rectangle 56"/>
          <p:cNvSpPr/>
          <p:nvPr/>
        </p:nvSpPr>
        <p:spPr>
          <a:xfrm>
            <a:off x="6972107" y="3528383"/>
            <a:ext cx="1332225" cy="20817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52680" y="3324905"/>
            <a:ext cx="1481495"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DNS Blockchain</a:t>
            </a:r>
            <a:endParaRPr lang="en-US" sz="1400" dirty="0">
              <a:latin typeface="Arial" panose="020B0604020202020204" pitchFamily="34" charset="0"/>
              <a:cs typeface="Arial" panose="020B0604020202020204" pitchFamily="34" charset="0"/>
            </a:endParaRPr>
          </a:p>
        </p:txBody>
      </p:sp>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824" y="3841142"/>
            <a:ext cx="1288478" cy="1288478"/>
          </a:xfrm>
          <a:prstGeom prst="rect">
            <a:avLst/>
          </a:prstGeom>
        </p:spPr>
      </p:pic>
      <p:pic>
        <p:nvPicPr>
          <p:cNvPr id="60" name="Picture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22765" y="3734415"/>
            <a:ext cx="1217289" cy="1217289"/>
          </a:xfrm>
          <a:prstGeom prst="rect">
            <a:avLst/>
          </a:prstGeom>
        </p:spPr>
      </p:pic>
      <p:sp>
        <p:nvSpPr>
          <p:cNvPr id="70" name="Rectangle 69"/>
          <p:cNvSpPr/>
          <p:nvPr/>
        </p:nvSpPr>
        <p:spPr>
          <a:xfrm>
            <a:off x="9838090" y="3269665"/>
            <a:ext cx="1230359" cy="2731474"/>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9481801" y="2916556"/>
            <a:ext cx="232948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Khách hàng ( Kali Linux )</a:t>
            </a:r>
            <a:endParaRPr lang="en-US" sz="1400" b="1" dirty="0">
              <a:latin typeface="Arial" panose="020B0604020202020204" pitchFamily="34" charset="0"/>
              <a:cs typeface="Arial" panose="020B0604020202020204" pitchFamily="34" charset="0"/>
            </a:endParaRPr>
          </a:p>
        </p:txBody>
      </p:sp>
      <p:grpSp>
        <p:nvGrpSpPr>
          <p:cNvPr id="77" name="Group 76"/>
          <p:cNvGrpSpPr/>
          <p:nvPr/>
        </p:nvGrpSpPr>
        <p:grpSpPr>
          <a:xfrm>
            <a:off x="5472268" y="3651536"/>
            <a:ext cx="1434698" cy="865283"/>
            <a:chOff x="5629199" y="3698912"/>
            <a:chExt cx="1434698" cy="865283"/>
          </a:xfrm>
        </p:grpSpPr>
        <p:sp>
          <p:nvSpPr>
            <p:cNvPr id="78" name="Right Arrow 77"/>
            <p:cNvSpPr/>
            <p:nvPr/>
          </p:nvSpPr>
          <p:spPr>
            <a:xfrm>
              <a:off x="5659020" y="3926787"/>
              <a:ext cx="1404877" cy="14192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5710356" y="3698912"/>
              <a:ext cx="130516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a:t>
              </a:r>
              <a:r>
                <a:rPr lang="en-US" sz="1100" dirty="0" smtClean="0">
                  <a:latin typeface="Arial" panose="020B0604020202020204" pitchFamily="34" charset="0"/>
                  <a:cs typeface="Arial" panose="020B0604020202020204" pitchFamily="34" charset="0"/>
                </a:rPr>
                <a:t>records </a:t>
              </a:r>
              <a:r>
                <a:rPr lang="en-US" sz="1100" dirty="0" smtClean="0">
                  <a:latin typeface="Arial" panose="020B0604020202020204" pitchFamily="34" charset="0"/>
                  <a:cs typeface="Arial" panose="020B0604020202020204" pitchFamily="34" charset="0"/>
                </a:rPr>
                <a:t>data</a:t>
              </a:r>
              <a:endParaRPr lang="en-US" sz="1100" dirty="0">
                <a:latin typeface="Arial" panose="020B0604020202020204" pitchFamily="34" charset="0"/>
                <a:cs typeface="Arial" panose="020B0604020202020204" pitchFamily="34" charset="0"/>
              </a:endParaRPr>
            </a:p>
          </p:txBody>
        </p:sp>
        <p:sp>
          <p:nvSpPr>
            <p:cNvPr id="80" name="Right Arrow 79"/>
            <p:cNvSpPr/>
            <p:nvPr/>
          </p:nvSpPr>
          <p:spPr>
            <a:xfrm rot="10800000">
              <a:off x="5629199" y="4188906"/>
              <a:ext cx="1404877" cy="1593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658199" y="4302585"/>
              <a:ext cx="139974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Request DNS data</a:t>
              </a:r>
              <a:endParaRPr lang="en-US" sz="1100" dirty="0">
                <a:latin typeface="Arial" panose="020B0604020202020204" pitchFamily="34" charset="0"/>
                <a:cs typeface="Arial" panose="020B0604020202020204" pitchFamily="34" charset="0"/>
              </a:endParaRPr>
            </a:p>
          </p:txBody>
        </p:sp>
      </p:grpSp>
      <p:pic>
        <p:nvPicPr>
          <p:cNvPr id="82" name="Picture 2" descr="Command Prompt Icon - Windows 8 Metro Invert Icons - SoftIcons.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6238" y="4231477"/>
            <a:ext cx="864821" cy="68064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Command Prompt Icon - Windows 8 Metro Invert Icons - SoftIcons.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591" y="3628835"/>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1951955" y="3907829"/>
            <a:ext cx="813043" cy="30777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#1</a:t>
            </a:r>
            <a:r>
              <a:rPr lang="en-US" sz="140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p:txBody>
      </p:sp>
      <p:sp>
        <p:nvSpPr>
          <p:cNvPr id="85" name="TextBox 84"/>
          <p:cNvSpPr txBox="1"/>
          <p:nvPr/>
        </p:nvSpPr>
        <p:spPr>
          <a:xfrm>
            <a:off x="1956663" y="4548613"/>
            <a:ext cx="80663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#2 </a:t>
            </a:r>
            <a:endParaRPr lang="en-US" sz="1200" dirty="0" smtClean="0">
              <a:latin typeface="Arial" panose="020B0604020202020204" pitchFamily="34" charset="0"/>
              <a:cs typeface="Arial" panose="020B0604020202020204" pitchFamily="34" charset="0"/>
            </a:endParaRPr>
          </a:p>
        </p:txBody>
      </p:sp>
      <p:pic>
        <p:nvPicPr>
          <p:cNvPr id="86" name="Picture 2" descr="Command Prompt Icon - Windows 8 Metro Invert Icons - SoftIcons.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591" y="4942331"/>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p:cNvSpPr txBox="1"/>
          <p:nvPr/>
        </p:nvSpPr>
        <p:spPr>
          <a:xfrm>
            <a:off x="1936298" y="5239562"/>
            <a:ext cx="76335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#n</a:t>
            </a:r>
            <a:endParaRPr lang="en-US" sz="12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960026"/>
            <a:ext cx="10291953" cy="1932837"/>
          </a:xfrm>
          <a:prstGeom prst="rect">
            <a:avLst/>
          </a:prstGeom>
        </p:spPr>
        <p:txBody>
          <a:bodyPr wrap="square">
            <a:spAutoFit/>
          </a:bodyPr>
          <a:lstStyle/>
          <a:p>
            <a:pPr lvl="0">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 :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Khách hàng muốn truy cập vào Web server của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khách hàng thông qua phân giải tên miền từ máy chủ </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Chạy </a:t>
            </a:r>
            <a:r>
              <a:rPr lang="en-US" sz="1400" dirty="0" smtClean="0">
                <a:latin typeface="Arial" panose="020B0604020202020204" pitchFamily="34" charset="0"/>
                <a:ea typeface="Calibri" panose="020F0502020204030204" pitchFamily="34" charset="0"/>
                <a:cs typeface="Arial" panose="020B0604020202020204" pitchFamily="34" charset="0"/>
              </a:rPr>
              <a:t>DNS server, chạy web server trên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 </a:t>
            </a: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smtClean="0">
                <a:latin typeface="Arial" panose="020B0604020202020204" pitchFamily="34" charset="0"/>
                <a:ea typeface="Calibri" panose="020F0502020204030204" pitchFamily="34" charset="0"/>
                <a:cs typeface="Arial" panose="020B0604020202020204" pitchFamily="34" charset="0"/>
              </a:rPr>
              <a:t>CMD node </a:t>
            </a:r>
            <a:r>
              <a:rPr lang="en-US" sz="1400" dirty="0" smtClean="0">
                <a:latin typeface="Arial" panose="020B0604020202020204" pitchFamily="34" charset="0"/>
                <a:ea typeface="Calibri" panose="020F0502020204030204" pitchFamily="34" charset="0"/>
                <a:cs typeface="Arial" panose="020B0604020202020204" pitchFamily="34" charset="0"/>
              </a:rPr>
              <a:t>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Mở CMD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a:t>
            </a:r>
            <a:r>
              <a:rPr lang="en-US" sz="1400" dirty="0" smtClean="0">
                <a:latin typeface="Arial" panose="020B0604020202020204" pitchFamily="34" charset="0"/>
                <a:ea typeface="Calibri" panose="020F0502020204030204" pitchFamily="34" charset="0"/>
                <a:cs typeface="Arial" panose="020B0604020202020204" pitchFamily="34" charset="0"/>
              </a:rPr>
              <a:t>+ 1 </a:t>
            </a:r>
            <a:r>
              <a:rPr lang="en-US" sz="1400" dirty="0">
                <a:latin typeface="Arial" panose="020B0604020202020204" pitchFamily="34" charset="0"/>
                <a:ea typeface="Calibri" panose="020F0502020204030204" pitchFamily="34" charset="0"/>
                <a:cs typeface="Arial" panose="020B0604020202020204" pitchFamily="34" charset="0"/>
              </a:rPr>
              <a:t>giao dịch </a:t>
            </a:r>
            <a:r>
              <a:rPr lang="en-US" sz="1400" dirty="0" smtClean="0">
                <a:latin typeface="Arial" panose="020B0604020202020204" pitchFamily="34" charset="0"/>
                <a:ea typeface="Calibri" panose="020F0502020204030204" pitchFamily="34" charset="0"/>
                <a:cs typeface="Arial" panose="020B0604020202020204" pitchFamily="34" charset="0"/>
              </a:rPr>
              <a:t>dai.com và </a:t>
            </a:r>
            <a:r>
              <a:rPr lang="en-US" sz="1400" dirty="0">
                <a:latin typeface="Arial" panose="020B0604020202020204" pitchFamily="34" charset="0"/>
                <a:ea typeface="Calibri" panose="020F0502020204030204" pitchFamily="34" charset="0"/>
                <a:cs typeface="Arial" panose="020B0604020202020204" pitchFamily="34" charset="0"/>
              </a:rPr>
              <a:t>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83" name="TextBox 182"/>
          <p:cNvSpPr txBox="1"/>
          <p:nvPr/>
        </p:nvSpPr>
        <p:spPr>
          <a:xfrm>
            <a:off x="1166286" y="6198722"/>
            <a:ext cx="9615133"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sym typeface="Wingdings" panose="05000000000000000000" pitchFamily="2" charset="2"/>
              </a:rPr>
              <a:t>Mục tiêu :</a:t>
            </a:r>
            <a:r>
              <a:rPr lang="en-US" sz="1600" dirty="0" smtClean="0">
                <a:latin typeface="Arial" panose="020B0604020202020204" pitchFamily="34" charset="0"/>
                <a:cs typeface="Arial" panose="020B0604020202020204" pitchFamily="34" charset="0"/>
                <a:sym typeface="Wingdings" panose="05000000000000000000" pitchFamily="2" charset="2"/>
              </a:rPr>
              <a:t> Khách hàng truy cập thành công vào </a:t>
            </a:r>
            <a:r>
              <a:rPr lang="en-US" sz="1600" dirty="0" smtClean="0">
                <a:latin typeface="Arial" panose="020B0604020202020204" pitchFamily="34" charset="0"/>
                <a:cs typeface="Arial" panose="020B0604020202020204" pitchFamily="34" charset="0"/>
                <a:sym typeface="Wingdings" panose="05000000000000000000" pitchFamily="2" charset="2"/>
              </a:rPr>
              <a:t>dai.com từ </a:t>
            </a:r>
            <a:r>
              <a:rPr lang="en-US" sz="1600" dirty="0" smtClean="0">
                <a:latin typeface="Arial" panose="020B0604020202020204" pitchFamily="34" charset="0"/>
                <a:cs typeface="Arial" panose="020B0604020202020204" pitchFamily="34" charset="0"/>
                <a:sym typeface="Wingdings" panose="05000000000000000000" pitchFamily="2" charset="2"/>
              </a:rPr>
              <a:t>máy khách hàng mà vẫn vào được Internet.</a:t>
            </a:r>
            <a:endParaRPr lang="en-US" sz="1600" dirty="0">
              <a:latin typeface="Arial" panose="020B0604020202020204" pitchFamily="34" charset="0"/>
              <a:cs typeface="Arial" panose="020B0604020202020204" pitchFamily="34" charset="0"/>
            </a:endParaRPr>
          </a:p>
        </p:txBody>
      </p:sp>
      <p:grpSp>
        <p:nvGrpSpPr>
          <p:cNvPr id="164" name="Group 163"/>
          <p:cNvGrpSpPr/>
          <p:nvPr/>
        </p:nvGrpSpPr>
        <p:grpSpPr>
          <a:xfrm>
            <a:off x="10572187" y="3561004"/>
            <a:ext cx="1379021" cy="1200690"/>
            <a:chOff x="5661390" y="4367957"/>
            <a:chExt cx="1379021" cy="1200690"/>
          </a:xfrm>
        </p:grpSpPr>
        <p:sp>
          <p:nvSpPr>
            <p:cNvPr id="175" name="TextBox 174"/>
            <p:cNvSpPr txBox="1"/>
            <p:nvPr/>
          </p:nvSpPr>
          <p:spPr>
            <a:xfrm>
              <a:off x="5769686" y="5076204"/>
              <a:ext cx="1079143" cy="492443"/>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d</a:t>
              </a:r>
              <a:r>
                <a:rPr lang="en-US" sz="1400" dirty="0" smtClean="0">
                  <a:latin typeface="Arial" panose="020B0604020202020204" pitchFamily="34" charset="0"/>
                  <a:cs typeface="Arial" panose="020B0604020202020204" pitchFamily="34" charset="0"/>
                </a:rPr>
                <a:t>ai.com </a:t>
              </a:r>
              <a:endParaRPr lang="en-US" sz="1400" dirty="0" smtClean="0">
                <a:latin typeface="Arial" panose="020B0604020202020204" pitchFamily="34" charset="0"/>
                <a:cs typeface="Arial" panose="020B0604020202020204" pitchFamily="34" charset="0"/>
              </a:endParaRPr>
            </a:p>
            <a:p>
              <a:pPr algn="ctr"/>
              <a:r>
                <a:rPr lang="en-US" sz="1200" dirty="0" smtClean="0">
                  <a:solidFill>
                    <a:schemeClr val="tx1">
                      <a:lumMod val="85000"/>
                      <a:lumOff val="15000"/>
                    </a:schemeClr>
                  </a:solidFill>
                  <a:latin typeface="Arial" panose="020B0604020202020204" pitchFamily="34" charset="0"/>
                  <a:cs typeface="Arial" panose="020B0604020202020204" pitchFamily="34" charset="0"/>
                </a:rPr>
                <a:t>192.168.1.10</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176" name="Picture 1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1390" y="4367957"/>
              <a:ext cx="1379021" cy="838200"/>
            </a:xfrm>
            <a:prstGeom prst="rect">
              <a:avLst/>
            </a:prstGeom>
          </p:spPr>
        </p:pic>
      </p:grpSp>
      <p:sp>
        <p:nvSpPr>
          <p:cNvPr id="147" name="TextBox 146"/>
          <p:cNvSpPr txBox="1"/>
          <p:nvPr/>
        </p:nvSpPr>
        <p:spPr>
          <a:xfrm>
            <a:off x="9647403" y="4824240"/>
            <a:ext cx="1079142" cy="892552"/>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IP</a:t>
            </a:r>
            <a:endParaRPr lang="en-US" sz="14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192.168.1.10</a:t>
            </a:r>
            <a:endParaRPr lang="en-US" sz="12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DNS </a:t>
            </a:r>
            <a:endParaRPr lang="en-US" sz="14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192.168.1.7</a:t>
            </a:r>
            <a:endParaRPr lang="en-US" sz="1200" dirty="0">
              <a:latin typeface="Arial" panose="020B0604020202020204" pitchFamily="34" charset="0"/>
              <a:cs typeface="Arial" panose="020B0604020202020204" pitchFamily="34" charset="0"/>
            </a:endParaRPr>
          </a:p>
        </p:txBody>
      </p:sp>
      <p:grpSp>
        <p:nvGrpSpPr>
          <p:cNvPr id="148" name="Group 147"/>
          <p:cNvGrpSpPr/>
          <p:nvPr/>
        </p:nvGrpSpPr>
        <p:grpSpPr>
          <a:xfrm>
            <a:off x="8470291" y="3903152"/>
            <a:ext cx="1134817" cy="575606"/>
            <a:chOff x="8444255" y="3841579"/>
            <a:chExt cx="1281115" cy="575606"/>
          </a:xfrm>
        </p:grpSpPr>
        <p:cxnSp>
          <p:nvCxnSpPr>
            <p:cNvPr id="179" name="Straight Arrow Connector 178"/>
            <p:cNvCxnSpPr/>
            <p:nvPr/>
          </p:nvCxnSpPr>
          <p:spPr>
            <a:xfrm flipH="1">
              <a:off x="8444255" y="4088298"/>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8444255" y="4409788"/>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8533683" y="4148699"/>
              <a:ext cx="1136828"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192.168.1.10</a:t>
              </a:r>
              <a:endParaRPr lang="en-US" sz="1100" dirty="0">
                <a:latin typeface="Arial" panose="020B0604020202020204" pitchFamily="34" charset="0"/>
                <a:cs typeface="Arial" panose="020B0604020202020204" pitchFamily="34" charset="0"/>
              </a:endParaRPr>
            </a:p>
          </p:txBody>
        </p:sp>
        <p:sp>
          <p:nvSpPr>
            <p:cNvPr id="182" name="TextBox 181"/>
            <p:cNvSpPr txBox="1"/>
            <p:nvPr/>
          </p:nvSpPr>
          <p:spPr>
            <a:xfrm>
              <a:off x="8724373" y="3841579"/>
              <a:ext cx="67839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a:t>
              </a:r>
              <a:r>
                <a:rPr lang="en-US" sz="1100" dirty="0" smtClean="0">
                  <a:latin typeface="Arial" panose="020B0604020202020204" pitchFamily="34" charset="0"/>
                  <a:cs typeface="Arial" panose="020B0604020202020204" pitchFamily="34" charset="0"/>
                </a:rPr>
                <a:t>ai.com</a:t>
              </a:r>
              <a:endParaRPr lang="en-US" sz="1100" dirty="0">
                <a:latin typeface="Arial" panose="020B0604020202020204" pitchFamily="34" charset="0"/>
                <a:cs typeface="Arial" panose="020B0604020202020204" pitchFamily="34" charset="0"/>
              </a:endParaRPr>
            </a:p>
          </p:txBody>
        </p:sp>
      </p:grpSp>
      <p:sp>
        <p:nvSpPr>
          <p:cNvPr id="149" name="Rectangle 148"/>
          <p:cNvSpPr/>
          <p:nvPr/>
        </p:nvSpPr>
        <p:spPr>
          <a:xfrm>
            <a:off x="887446" y="3225700"/>
            <a:ext cx="7527286"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887446" y="2925769"/>
            <a:ext cx="2149948"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Công </a:t>
            </a:r>
            <a:r>
              <a:rPr lang="en-US" sz="1400" b="1" dirty="0">
                <a:latin typeface="Arial" panose="020B0604020202020204" pitchFamily="34" charset="0"/>
                <a:cs typeface="Arial" panose="020B0604020202020204" pitchFamily="34" charset="0"/>
              </a:rPr>
              <a:t>ty </a:t>
            </a:r>
            <a:r>
              <a:rPr lang="en-US" sz="1400" b="1" dirty="0" smtClean="0">
                <a:latin typeface="Arial" panose="020B0604020202020204" pitchFamily="34" charset="0"/>
                <a:cs typeface="Arial" panose="020B0604020202020204" pitchFamily="34" charset="0"/>
              </a:rPr>
              <a:t>( Windows </a:t>
            </a:r>
            <a:r>
              <a:rPr lang="en-US" sz="1400" b="1" dirty="0">
                <a:latin typeface="Arial" panose="020B0604020202020204" pitchFamily="34" charset="0"/>
                <a:cs typeface="Arial" panose="020B0604020202020204" pitchFamily="34" charset="0"/>
              </a:rPr>
              <a:t>10 </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cxnSp>
        <p:nvCxnSpPr>
          <p:cNvPr id="153" name="Straight Arrow Connector 152"/>
          <p:cNvCxnSpPr>
            <a:stCxn id="191" idx="3"/>
          </p:cNvCxnSpPr>
          <p:nvPr/>
        </p:nvCxnSpPr>
        <p:spPr>
          <a:xfrm>
            <a:off x="2720140" y="4055267"/>
            <a:ext cx="1296396" cy="51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89" idx="3"/>
          </p:cNvCxnSpPr>
          <p:nvPr/>
        </p:nvCxnSpPr>
        <p:spPr>
          <a:xfrm flipV="1">
            <a:off x="2716201" y="4556996"/>
            <a:ext cx="1276850" cy="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151583" y="5076929"/>
            <a:ext cx="961031" cy="278959"/>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58" name="TextBox 157"/>
          <p:cNvSpPr txBox="1"/>
          <p:nvPr/>
        </p:nvSpPr>
        <p:spPr>
          <a:xfrm>
            <a:off x="2992108" y="4552177"/>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59" name="TextBox 158"/>
          <p:cNvSpPr txBox="1"/>
          <p:nvPr/>
        </p:nvSpPr>
        <p:spPr>
          <a:xfrm rot="1283856">
            <a:off x="2934566" y="401906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a:t>
            </a:r>
            <a:r>
              <a:rPr lang="en-US" sz="1100" dirty="0" smtClean="0">
                <a:latin typeface="Arial" panose="020B0604020202020204" pitchFamily="34" charset="0"/>
                <a:cs typeface="Arial" panose="020B0604020202020204" pitchFamily="34" charset="0"/>
              </a:rPr>
              <a:t>dịch</a:t>
            </a:r>
            <a:endParaRPr lang="en-US" sz="1100" dirty="0">
              <a:latin typeface="Arial" panose="020B0604020202020204" pitchFamily="34" charset="0"/>
              <a:cs typeface="Arial" panose="020B0604020202020204" pitchFamily="34" charset="0"/>
            </a:endParaRPr>
          </a:p>
        </p:txBody>
      </p:sp>
      <p:sp>
        <p:nvSpPr>
          <p:cNvPr id="160" name="Rectangle 159"/>
          <p:cNvSpPr/>
          <p:nvPr/>
        </p:nvSpPr>
        <p:spPr>
          <a:xfrm>
            <a:off x="1483884" y="3597296"/>
            <a:ext cx="3864954" cy="20085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p:cNvGrpSpPr/>
          <p:nvPr/>
        </p:nvGrpSpPr>
        <p:grpSpPr>
          <a:xfrm>
            <a:off x="6663576" y="3504690"/>
            <a:ext cx="1773092" cy="1588374"/>
            <a:chOff x="6895352" y="3694131"/>
            <a:chExt cx="1773092" cy="1588374"/>
          </a:xfrm>
        </p:grpSpPr>
        <p:sp>
          <p:nvSpPr>
            <p:cNvPr id="177" name="TextBox 176"/>
            <p:cNvSpPr txBox="1"/>
            <p:nvPr/>
          </p:nvSpPr>
          <p:spPr>
            <a:xfrm>
              <a:off x="7127214" y="4791015"/>
              <a:ext cx="1309370" cy="491490"/>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sym typeface="+mn-ea"/>
                </a:rPr>
                <a:t>DNS Resolver</a:t>
              </a:r>
              <a:endParaRPr lang="en-US" sz="14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sym typeface="+mn-ea"/>
                </a:rPr>
                <a:t>192.168.1.7:53</a:t>
              </a:r>
              <a:endParaRPr lang="en-US" sz="1200" dirty="0">
                <a:latin typeface="Arial" panose="020B0604020202020204" pitchFamily="34" charset="0"/>
                <a:cs typeface="Arial" panose="020B0604020202020204" pitchFamily="34" charset="0"/>
              </a:endParaRPr>
            </a:p>
          </p:txBody>
        </p:sp>
        <p:pic>
          <p:nvPicPr>
            <p:cNvPr id="178" name="Picture 1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5352" y="3694131"/>
              <a:ext cx="1773092" cy="1127301"/>
            </a:xfrm>
            <a:prstGeom prst="rect">
              <a:avLst/>
            </a:prstGeom>
          </p:spPr>
        </p:pic>
      </p:grpSp>
      <p:sp>
        <p:nvSpPr>
          <p:cNvPr id="166" name="Rectangle 165"/>
          <p:cNvSpPr/>
          <p:nvPr/>
        </p:nvSpPr>
        <p:spPr>
          <a:xfrm>
            <a:off x="6913818" y="3504690"/>
            <a:ext cx="1332225" cy="20817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1394391" y="3301212"/>
            <a:ext cx="1481495"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DNS Blockchain</a:t>
            </a:r>
            <a:endParaRPr lang="en-US" sz="1400" dirty="0">
              <a:latin typeface="Arial" panose="020B0604020202020204" pitchFamily="34" charset="0"/>
              <a:cs typeface="Arial" panose="020B0604020202020204" pitchFamily="34" charset="0"/>
            </a:endParaRPr>
          </a:p>
        </p:txBody>
      </p:sp>
      <p:pic>
        <p:nvPicPr>
          <p:cNvPr id="168" name="Picture 1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535" y="3817449"/>
            <a:ext cx="1288478" cy="1288478"/>
          </a:xfrm>
          <a:prstGeom prst="rect">
            <a:avLst/>
          </a:prstGeom>
        </p:spPr>
      </p:pic>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91533" y="3625350"/>
            <a:ext cx="1217289" cy="1217289"/>
          </a:xfrm>
          <a:prstGeom prst="rect">
            <a:avLst/>
          </a:prstGeom>
        </p:spPr>
      </p:pic>
      <p:sp>
        <p:nvSpPr>
          <p:cNvPr id="170" name="Rectangle 169"/>
          <p:cNvSpPr/>
          <p:nvPr/>
        </p:nvSpPr>
        <p:spPr>
          <a:xfrm>
            <a:off x="9601093" y="3245972"/>
            <a:ext cx="2097194" cy="2731474"/>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9423512" y="2892863"/>
            <a:ext cx="232948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Khách hàng ( Kali Linux )</a:t>
            </a:r>
            <a:endParaRPr lang="en-US" sz="1400" b="1" dirty="0">
              <a:latin typeface="Arial" panose="020B0604020202020204" pitchFamily="34" charset="0"/>
              <a:cs typeface="Arial" panose="020B0604020202020204" pitchFamily="34" charset="0"/>
            </a:endParaRPr>
          </a:p>
        </p:txBody>
      </p:sp>
      <p:grpSp>
        <p:nvGrpSpPr>
          <p:cNvPr id="184" name="Group 183"/>
          <p:cNvGrpSpPr/>
          <p:nvPr/>
        </p:nvGrpSpPr>
        <p:grpSpPr>
          <a:xfrm>
            <a:off x="5414295" y="3780584"/>
            <a:ext cx="1434698" cy="865283"/>
            <a:chOff x="5629199" y="3698912"/>
            <a:chExt cx="1434698" cy="865283"/>
          </a:xfrm>
        </p:grpSpPr>
        <p:sp>
          <p:nvSpPr>
            <p:cNvPr id="185" name="Right Arrow 184"/>
            <p:cNvSpPr/>
            <p:nvPr/>
          </p:nvSpPr>
          <p:spPr>
            <a:xfrm>
              <a:off x="5659020" y="3926787"/>
              <a:ext cx="1404877" cy="14192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710356" y="3698912"/>
              <a:ext cx="130516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a:t>
              </a:r>
              <a:r>
                <a:rPr lang="en-US" sz="1100" dirty="0" smtClean="0">
                  <a:latin typeface="Arial" panose="020B0604020202020204" pitchFamily="34" charset="0"/>
                  <a:cs typeface="Arial" panose="020B0604020202020204" pitchFamily="34" charset="0"/>
                </a:rPr>
                <a:t>records </a:t>
              </a:r>
              <a:r>
                <a:rPr lang="en-US" sz="1100" dirty="0" smtClean="0">
                  <a:latin typeface="Arial" panose="020B0604020202020204" pitchFamily="34" charset="0"/>
                  <a:cs typeface="Arial" panose="020B0604020202020204" pitchFamily="34" charset="0"/>
                </a:rPr>
                <a:t>data</a:t>
              </a:r>
              <a:endParaRPr lang="en-US" sz="1100" dirty="0">
                <a:latin typeface="Arial" panose="020B0604020202020204" pitchFamily="34" charset="0"/>
                <a:cs typeface="Arial" panose="020B0604020202020204" pitchFamily="34" charset="0"/>
              </a:endParaRPr>
            </a:p>
          </p:txBody>
        </p:sp>
        <p:sp>
          <p:nvSpPr>
            <p:cNvPr id="187" name="Right Arrow 186"/>
            <p:cNvSpPr/>
            <p:nvPr/>
          </p:nvSpPr>
          <p:spPr>
            <a:xfrm rot="10800000">
              <a:off x="5629199" y="4188906"/>
              <a:ext cx="1404877" cy="1593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658199" y="4302585"/>
              <a:ext cx="139974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Request DNS data</a:t>
              </a:r>
              <a:endParaRPr lang="en-US" sz="1100" dirty="0">
                <a:latin typeface="Arial" panose="020B0604020202020204" pitchFamily="34" charset="0"/>
                <a:cs typeface="Arial" panose="020B0604020202020204" pitchFamily="34" charset="0"/>
              </a:endParaRPr>
            </a:p>
          </p:txBody>
        </p:sp>
      </p:grpSp>
      <p:pic>
        <p:nvPicPr>
          <p:cNvPr id="189" name="Picture 2" descr="Command Prompt Icon - Windows 8 Metro Invert Icons - SoftIcons.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51380" y="4225026"/>
            <a:ext cx="864821" cy="680642"/>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2" descr="Command Prompt Icon - Windows 8 Metro Invert Icons - SoftIcons.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42733" y="3622384"/>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191" name="TextBox 190"/>
          <p:cNvSpPr txBox="1"/>
          <p:nvPr/>
        </p:nvSpPr>
        <p:spPr>
          <a:xfrm>
            <a:off x="1907097" y="3901378"/>
            <a:ext cx="813043" cy="30777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#1</a:t>
            </a:r>
            <a:r>
              <a:rPr lang="en-US" sz="140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p:txBody>
      </p:sp>
      <p:sp>
        <p:nvSpPr>
          <p:cNvPr id="192" name="TextBox 191"/>
          <p:cNvSpPr txBox="1"/>
          <p:nvPr/>
        </p:nvSpPr>
        <p:spPr>
          <a:xfrm>
            <a:off x="1911805" y="4542162"/>
            <a:ext cx="80663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#2 </a:t>
            </a:r>
            <a:endParaRPr lang="en-US" sz="1200" dirty="0" smtClean="0">
              <a:latin typeface="Arial" panose="020B0604020202020204" pitchFamily="34" charset="0"/>
              <a:cs typeface="Arial" panose="020B0604020202020204" pitchFamily="34" charset="0"/>
            </a:endParaRPr>
          </a:p>
        </p:txBody>
      </p:sp>
      <p:pic>
        <p:nvPicPr>
          <p:cNvPr id="193" name="Picture 2" descr="Command Prompt Icon - Windows 8 Metro Invert Icons - SoftIcons.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42733" y="4935880"/>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194" name="TextBox 193"/>
          <p:cNvSpPr txBox="1"/>
          <p:nvPr/>
        </p:nvSpPr>
        <p:spPr>
          <a:xfrm>
            <a:off x="1891440" y="5233111"/>
            <a:ext cx="76335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#n</a:t>
            </a:r>
            <a:endParaRPr lang="en-US" sz="12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lumMod val="75000"/>
                  </a:schemeClr>
                </a:solidFill>
                <a:latin typeface="Arial" panose="020B0604020202020204" pitchFamily="34" charset="0"/>
                <a:cs typeface="Arial" panose="020B0604020202020204" pitchFamily="34" charset="0"/>
              </a:rPr>
              <a:t>DNS </a:t>
            </a:r>
            <a:r>
              <a:rPr lang="en-US" sz="1600" b="1" spc="50" dirty="0">
                <a:solidFill>
                  <a:schemeClr val="accent2">
                    <a:lumMod val="75000"/>
                  </a:schemeClr>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endParaRPr lang="en-US" sz="1600" b="1" spc="50" dirty="0">
              <a:solidFill>
                <a:schemeClr val="accent2">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1069848" y="1331345"/>
            <a:ext cx="10058400" cy="314833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lâu đời giúp việc kế thừa và chuyển hóa công nghệ dễ dàng.</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không cần cài đặt DNS Server trên Windows Server.</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 mà vẫn giữ kết nối Internet.</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endParaRPr lang="en-US" sz="7500" i="1" dirty="0">
                <a:solidFill>
                  <a:srgbClr val="CE2127"/>
                </a:solidFill>
                <a:latin typeface="Roboto Black" panose="02000000000000000000" pitchFamily="2" charset="0"/>
                <a:ea typeface="Roboto Black" panose="02000000000000000000" pitchFamily="2" charset="0"/>
              </a:endParaRP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9" name="Rectangles 8"/>
          <p:cNvSpPr/>
          <p:nvPr/>
        </p:nvSpPr>
        <p:spPr>
          <a:xfrm>
            <a:off x="11166475" y="6200140"/>
            <a:ext cx="920115" cy="555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6550"/>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6</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7</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7970"/>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10</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2">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endParaRPr lang="en-US" sz="1600" i="1" dirty="0" smtClean="0">
              <a:latin typeface="Arial" panose="020B0604020202020204" pitchFamily="34" charset="0"/>
              <a:cs typeface="Arial" panose="020B0604020202020204" pitchFamily="34" charset="0"/>
            </a:endParaRP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endParaRPr lang="en-US" sz="1400"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endParaRPr lang="en-US" sz="1400" b="1"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endParaRPr lang="en-US" sz="1200" dirty="0">
              <a:latin typeface="Arial" panose="020B0604020202020204" pitchFamily="34" charset="0"/>
              <a:cs typeface="Arial" panose="020B0604020202020204" pitchFamily="34" charset="0"/>
            </a:endParaRP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3"/>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endParaRPr lang="en-US" sz="1400" dirty="0" smtClean="0">
              <a:latin typeface="Arial" panose="020B0604020202020204" pitchFamily="34" charset="0"/>
              <a:cs typeface="Arial" panose="020B0604020202020204" pitchFamily="34" charset="0"/>
            </a:endParaRPr>
          </a:p>
        </p:txBody>
      </p:sp>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6" name="Rounded Rectangle 15"/>
          <p:cNvSpPr/>
          <p:nvPr/>
        </p:nvSpPr>
        <p:spPr>
          <a:xfrm>
            <a:off x="8588537" y="3669291"/>
            <a:ext cx="2206854" cy="677333"/>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endPar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Arial" panose="020B0604020202020204" pitchFamily="34" charset="0"/>
                <a:ea typeface="Calibri" panose="020F0502020204030204" pitchFamily="34" charset="0"/>
                <a:cs typeface="Arial" panose="020B0604020202020204" pitchFamily="34" charset="0"/>
              </a:rPr>
              <a:t>Bất biến:</a:t>
            </a:r>
            <a:r>
              <a:rPr lang="en-US" sz="1400" dirty="0">
                <a:latin typeface="Arial" panose="020B0604020202020204" pitchFamily="34" charset="0"/>
                <a:ea typeface="Calibri" panose="020F0502020204030204" pitchFamily="34" charset="0"/>
                <a:cs typeface="Arial" panose="020B0604020202020204" pitchFamily="34" charset="0"/>
              </a:rPr>
              <a:t> dữ liệu trong Blockchain không thể sửa (có thể sửa nhưng sẽ để lại dấu vết) và sẽ lưu trữ mãi mãi.</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23" name="Rectangle 22"/>
          <p:cNvSpPr/>
          <p:nvPr/>
        </p:nvSpPr>
        <p:spPr>
          <a:xfrm>
            <a:off x="4704149" y="4459253"/>
            <a:ext cx="2743200" cy="1328420"/>
          </a:xfrm>
          <a:prstGeom prst="rect">
            <a:avLst/>
          </a:prstGeom>
          <a:ln>
            <a:noFill/>
          </a:ln>
        </p:spPr>
        <p:txBody>
          <a:bodyPr wrap="square">
            <a:spAutoFit/>
          </a:bodyPr>
          <a:lstStyle/>
          <a:p>
            <a:pPr lvl="0">
              <a:lnSpc>
                <a:spcPct val="115000"/>
              </a:lnSpc>
              <a:spcAft>
                <a:spcPts val="0"/>
              </a:spcAft>
            </a:pPr>
            <a:r>
              <a:rPr lang="en-US" sz="1400" b="1" dirty="0">
                <a:latin typeface="Arial" panose="020B0604020202020204" pitchFamily="34" charset="0"/>
                <a:ea typeface="Calibri" panose="020F0502020204030204" pitchFamily="34" charset="0"/>
                <a:cs typeface="Arial" panose="020B0604020202020204" pitchFamily="34" charset="0"/>
              </a:rPr>
              <a:t>Minh bạch:</a:t>
            </a:r>
            <a:r>
              <a:rPr lang="en-US" sz="1400" dirty="0">
                <a:latin typeface="Arial" panose="020B0604020202020204" pitchFamily="34" charset="0"/>
                <a:ea typeface="Calibri" panose="020F0502020204030204" pitchFamily="34" charset="0"/>
                <a:cs typeface="Arial" panose="020B0604020202020204" pitchFamily="34" charset="0"/>
              </a:rPr>
              <a:t> Ai cũng có thể theo dõi dữ liệu Blockchain đi từ địa chỉ này tới địa chỉ khác và có thể thống kê toàn bộ lịch sử trên địa chỉ đó.</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Arial" panose="020B0604020202020204" pitchFamily="34" charset="0"/>
                <a:ea typeface="Calibri" panose="020F0502020204030204" pitchFamily="34" charset="0"/>
                <a:cs typeface="Arial" panose="020B0604020202020204" pitchFamily="34" charset="0"/>
              </a:rPr>
              <a:t>Hợp đồng thông minh:</a:t>
            </a:r>
            <a:r>
              <a:rPr lang="en-US" sz="1400" dirty="0">
                <a:latin typeface="Arial" panose="020B0604020202020204" pitchFamily="34" charset="0"/>
                <a:ea typeface="Calibri" panose="020F0502020204030204" pitchFamily="34" charset="0"/>
                <a:cs typeface="Arial" panose="020B0604020202020204" pitchFamily="34" charset="0"/>
              </a:rPr>
              <a:t> là hợp đồng kỹ thuật số được nhúng vào đoạn code if-this-then-that (IFTTT), cho phép chúng tự thực thi mà không cần bên thứ ba.</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10" name="Group 9"/>
          <p:cNvGrpSpPr/>
          <p:nvPr/>
        </p:nvGrpSpPr>
        <p:grpSpPr>
          <a:xfrm>
            <a:off x="2138045" y="5940425"/>
            <a:ext cx="8359140" cy="337820"/>
            <a:chOff x="3285" y="9041"/>
            <a:chExt cx="13164" cy="532"/>
          </a:xfrm>
        </p:grpSpPr>
        <p:sp>
          <p:nvSpPr>
            <p:cNvPr id="9" name="Rectangle 8"/>
            <p:cNvSpPr/>
            <p:nvPr/>
          </p:nvSpPr>
          <p:spPr>
            <a:xfrm>
              <a:off x="4067" y="9041"/>
              <a:ext cx="12382" cy="533"/>
            </a:xfrm>
            <a:prstGeom prst="rect">
              <a:avLst/>
            </a:prstGeom>
            <a:ln>
              <a:noFill/>
            </a:ln>
          </p:spPr>
          <p:txBody>
            <a:bodyPr wrap="square">
              <a:spAutoFit/>
            </a:bodyPr>
            <a:lstStyle/>
            <a:p>
              <a:pPr lvl="0" algn="just">
                <a:lnSpc>
                  <a:spcPct val="115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Bảo </a:t>
              </a:r>
              <a:r>
                <a:rPr lang="en-US" sz="1400" b="1" dirty="0">
                  <a:latin typeface="Arial" panose="020B0604020202020204" pitchFamily="34" charset="0"/>
                  <a:ea typeface="Calibri" panose="020F0502020204030204" pitchFamily="34" charset="0"/>
                  <a:cs typeface="Arial" panose="020B0604020202020204" pitchFamily="34" charset="0"/>
                </a:rPr>
                <a:t>mật:</a:t>
              </a:r>
              <a:r>
                <a:rPr lang="en-US" sz="1400" dirty="0">
                  <a:latin typeface="Arial" panose="020B0604020202020204" pitchFamily="34" charset="0"/>
                  <a:ea typeface="Calibri" panose="020F0502020204030204" pitchFamily="34" charset="0"/>
                  <a:cs typeface="Arial" panose="020B0604020202020204" pitchFamily="34" charset="0"/>
                </a:rPr>
                <a:t> Các thông tin, dữ liệu trong Blockchain được phân tán và an toàn tuyệt đối.</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4" name="Right Arrow 13"/>
            <p:cNvSpPr/>
            <p:nvPr/>
          </p:nvSpPr>
          <p:spPr>
            <a:xfrm>
              <a:off x="3285" y="9194"/>
              <a:ext cx="589" cy="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8097602" y="2023575"/>
            <a:ext cx="1202266" cy="875741"/>
            <a:chOff x="8097602" y="2023575"/>
            <a:chExt cx="1202266" cy="875741"/>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25" name="TextBox 24"/>
            <p:cNvSpPr txBox="1"/>
            <p:nvPr/>
          </p:nvSpPr>
          <p:spPr>
            <a:xfrm>
              <a:off x="8097602" y="2056554"/>
              <a:ext cx="120226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Genesis</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block</a:t>
              </a:r>
              <a:endParaRPr lang="en-US" sz="1200" dirty="0">
                <a:latin typeface="Arial" panose="020B0604020202020204" pitchFamily="34" charset="0"/>
                <a:cs typeface="Arial" panose="020B0604020202020204" pitchFamily="34" charset="0"/>
              </a:endParaRPr>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a:t>
              </a:r>
              <a:endParaRPr lang="en-US" sz="1100" dirty="0" smtClean="0">
                <a:latin typeface="Arial" panose="020B0604020202020204" pitchFamily="34" charset="0"/>
                <a:cs typeface="Arial" panose="020B0604020202020204" pitchFamily="34" charset="0"/>
              </a:endParaRPr>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31556"/>
            <a:ext cx="1297150" cy="875741"/>
            <a:chOff x="9755731" y="2031556"/>
            <a:chExt cx="1297150" cy="875741"/>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38" name="TextBox 37"/>
            <p:cNvSpPr txBox="1"/>
            <p:nvPr/>
          </p:nvSpPr>
          <p:spPr>
            <a:xfrm>
              <a:off x="9803173" y="2074556"/>
              <a:ext cx="120226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Block 1</a:t>
              </a:r>
              <a:endParaRPr lang="en-US" sz="1200" dirty="0" smtClean="0">
                <a:latin typeface="Arial" panose="020B0604020202020204" pitchFamily="34" charset="0"/>
                <a:cs typeface="Arial" panose="020B0604020202020204" pitchFamily="34" charset="0"/>
              </a:endParaRPr>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Previous Hash:  0</a:t>
              </a:r>
              <a:endParaRPr lang="en-US" sz="1100" dirty="0" smtClean="0">
                <a:latin typeface="Arial" panose="020B0604020202020204" pitchFamily="34" charset="0"/>
                <a:cs typeface="Arial" panose="020B0604020202020204" pitchFamily="34" charset="0"/>
              </a:endParaRPr>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000xxxxx</a:t>
              </a:r>
              <a:endParaRPr lang="en-US" sz="1100" dirty="0" smtClean="0">
                <a:latin typeface="Arial" panose="020B0604020202020204" pitchFamily="34" charset="0"/>
                <a:cs typeface="Arial" panose="020B0604020202020204" pitchFamily="34" charset="0"/>
              </a:endParaRPr>
            </a:p>
          </p:txBody>
        </p:sp>
      </p:grpSp>
      <p:grpSp>
        <p:nvGrpSpPr>
          <p:cNvPr id="28" name="Group 27"/>
          <p:cNvGrpSpPr/>
          <p:nvPr/>
        </p:nvGrpSpPr>
        <p:grpSpPr>
          <a:xfrm>
            <a:off x="7569293" y="242522"/>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p:cNvPicPr/>
          <p:nvPr/>
        </p:nvPicPr>
        <p:blipFill>
          <a:blip r:embed="rId2"/>
          <a:stretch>
            <a:fillRect/>
          </a:stretch>
        </p:blipFill>
        <p:spPr>
          <a:xfrm>
            <a:off x="6096000" y="3429000"/>
            <a:ext cx="0" cy="0"/>
          </a:xfrm>
          <a:prstGeom prst="rect">
            <a:avLst/>
          </a:prstGeom>
          <a:noFill/>
          <a:ln w="9525">
            <a:noFill/>
          </a:ln>
        </p:spPr>
      </p:pic>
      <p:pic>
        <p:nvPicPr>
          <p:cNvPr id="101" name="Content Placeholder 100"/>
          <p:cNvPicPr>
            <a:picLocks noChangeAspect="1"/>
          </p:cNvPicPr>
          <p:nvPr>
            <p:ph idx="1"/>
          </p:nvPr>
        </p:nvPicPr>
        <p:blipFill>
          <a:blip r:embed="rId2"/>
          <a:stretch>
            <a:fillRect/>
          </a:stretch>
        </p:blipFill>
        <p:spPr>
          <a:xfrm>
            <a:off x="4378960" y="1068070"/>
            <a:ext cx="3068320" cy="1892300"/>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1000"/>
                                        <p:tgtEl>
                                          <p:spTgt spid="3"/>
                                        </p:tgtEl>
                                      </p:cBhvr>
                                    </p:animEffect>
                                    <p:anim calcmode="lin" valueType="num">
                                      <p:cBhvr>
                                        <p:cTn id="57" dur="1000" fill="hold"/>
                                        <p:tgtEl>
                                          <p:spTgt spid="3"/>
                                        </p:tgtEl>
                                        <p:attrNameLst>
                                          <p:attrName>ppt_x</p:attrName>
                                        </p:attrNameLst>
                                      </p:cBhvr>
                                      <p:tavLst>
                                        <p:tav tm="0">
                                          <p:val>
                                            <p:strVal val="#ppt_x"/>
                                          </p:val>
                                        </p:tav>
                                        <p:tav tm="100000">
                                          <p:val>
                                            <p:strVal val="#ppt_x"/>
                                          </p:val>
                                        </p:tav>
                                      </p:tavLst>
                                    </p:anim>
                                    <p:anim calcmode="lin" valueType="num">
                                      <p:cBhvr>
                                        <p:cTn id="58" dur="1000" fill="hold"/>
                                        <p:tgtEl>
                                          <p:spTgt spid="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par>
                                <p:cTn id="74" presetID="10" presetClass="entr" presetSubtype="0" fill="hold" grpId="0" nodeType="with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bldLvl="0" animBg="1"/>
      <p:bldP spid="15" grpId="0" bldLvl="0" animBg="1"/>
      <p:bldP spid="16" grpId="0" bldLvl="0" animBg="1"/>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2410"/>
            <a:ext cx="10058400" cy="742315"/>
          </a:xfrm>
        </p:spPr>
        <p:txBody>
          <a:bodyPr>
            <a:normAutofit/>
          </a:bodyPr>
          <a:lstStyle/>
          <a:p>
            <a:r>
              <a:rPr lang="en-US" sz="4000" b="1" spc="50" dirty="0">
                <a:latin typeface="Times New Roman" panose="02020603050405020304" pitchFamily="18" charset="0"/>
                <a:cs typeface="Times New Roman" panose="02020603050405020304" pitchFamily="18" charset="0"/>
              </a:rPr>
              <a:t>so sánh 2 mô hình</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 name="Straight Connector 3"/>
          <p:cNvCxnSpPr/>
          <p:nvPr/>
        </p:nvCxnSpPr>
        <p:spPr>
          <a:xfrm>
            <a:off x="940943" y="4060866"/>
            <a:ext cx="104744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Content Placeholder 2"/>
          <p:cNvPicPr>
            <a:picLocks noGrp="1" noChangeAspect="1"/>
          </p:cNvPicPr>
          <p:nvPr>
            <p:ph idx="1"/>
          </p:nvPr>
        </p:nvPicPr>
        <p:blipFill>
          <a:blip r:embed="rId1"/>
          <a:stretch>
            <a:fillRect/>
          </a:stretch>
        </p:blipFill>
        <p:spPr>
          <a:xfrm>
            <a:off x="1725930" y="4466844"/>
            <a:ext cx="8740140" cy="2171065"/>
          </a:xfrm>
          <a:prstGeom prst="rect">
            <a:avLst/>
          </a:prstGeom>
        </p:spPr>
      </p:pic>
      <p:pic>
        <p:nvPicPr>
          <p:cNvPr id="5" name="Picture 4"/>
          <p:cNvPicPr>
            <a:picLocks noChangeAspect="1"/>
          </p:cNvPicPr>
          <p:nvPr/>
        </p:nvPicPr>
        <p:blipFill>
          <a:blip r:embed="rId2"/>
          <a:stretch>
            <a:fillRect/>
          </a:stretch>
        </p:blipFill>
        <p:spPr>
          <a:xfrm>
            <a:off x="2157095" y="824230"/>
            <a:ext cx="7877810" cy="3128010"/>
          </a:xfrm>
          <a:prstGeom prst="rect">
            <a:avLst/>
          </a:prstGeom>
        </p:spPr>
      </p:pic>
      <p:sp>
        <p:nvSpPr>
          <p:cNvPr id="8" name="Rectangle 7"/>
          <p:cNvSpPr/>
          <p:nvPr/>
        </p:nvSpPr>
        <p:spPr>
          <a:xfrm>
            <a:off x="1066800" y="974725"/>
            <a:ext cx="1999716" cy="33278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anose="020B0604020202020204" pitchFamily="34" charset="0"/>
                <a:cs typeface="Arial" panose="020B0604020202020204" pitchFamily="34" charset="0"/>
              </a:rPr>
              <a:t>DNS truyền thống</a:t>
            </a:r>
            <a:endParaRPr lang="en-US" sz="1600" dirty="0">
              <a:solidFill>
                <a:schemeClr val="tx1"/>
              </a:solidFill>
              <a:latin typeface="Arial" panose="020B0604020202020204" pitchFamily="34" charset="0"/>
              <a:cs typeface="Arial" panose="020B0604020202020204" pitchFamily="34" charset="0"/>
            </a:endParaRPr>
          </a:p>
        </p:txBody>
      </p:sp>
      <p:sp>
        <p:nvSpPr>
          <p:cNvPr id="9" name="Rectangle 8"/>
          <p:cNvSpPr/>
          <p:nvPr/>
        </p:nvSpPr>
        <p:spPr>
          <a:xfrm>
            <a:off x="1066800" y="4130633"/>
            <a:ext cx="1999716" cy="33278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anose="020B0604020202020204" pitchFamily="34" charset="0"/>
                <a:cs typeface="Arial" panose="020B0604020202020204" pitchFamily="34" charset="0"/>
              </a:rPr>
              <a:t>Blockchain DNS</a:t>
            </a:r>
            <a:endParaRPr lang="en-US" sz="1600"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7840377" y="4109967"/>
            <a:ext cx="357501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Mục tiêu là giảm thiểu các bước trung gian</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90" y="28361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aphicFrame>
        <p:nvGraphicFramePr>
          <p:cNvPr id="3" name="Table 2"/>
          <p:cNvGraphicFramePr>
            <a:graphicFrameLocks noGrp="1"/>
          </p:cNvGraphicFramePr>
          <p:nvPr/>
        </p:nvGraphicFramePr>
        <p:xfrm>
          <a:off x="1235708" y="1083670"/>
          <a:ext cx="9942190" cy="2296160"/>
        </p:xfrm>
        <a:graphic>
          <a:graphicData uri="http://schemas.openxmlformats.org/drawingml/2006/table">
            <a:tbl>
              <a:tblPr firstRow="1">
                <a:tableStyleId>{0660B408-B3CF-4A94-85FC-2B1E0A45F4A2}</a:tableStyleId>
              </a:tblPr>
              <a:tblGrid>
                <a:gridCol w="4970780"/>
                <a:gridCol w="4971410"/>
              </a:tblGrid>
              <a:tr h="370840">
                <a:tc>
                  <a:txBody>
                    <a:bodyPr/>
                    <a:lstStyle/>
                    <a:p>
                      <a:pPr algn="ctr"/>
                      <a:r>
                        <a:rPr lang="en-US" sz="1400" dirty="0">
                          <a:latin typeface="Arial" panose="020B0604020202020204" pitchFamily="34" charset="0"/>
                          <a:cs typeface="Arial" panose="020B0604020202020204" pitchFamily="34" charset="0"/>
                        </a:rPr>
                        <a:t>Điểm mạnh của DNS truyền thống</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r>
                        <a:rPr lang="en-US" sz="1400">
                          <a:latin typeface="Arial" panose="020B0604020202020204" pitchFamily="34" charset="0"/>
                          <a:cs typeface="Arial" panose="020B0604020202020204" pitchFamily="34" charset="0"/>
                        </a:rPr>
                        <a:t>Điểm mạnh của Blockchain DNS</a:t>
                      </a:r>
                      <a:endParaRPr lang="en-US"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304800">
                <a:tc>
                  <a:txBody>
                    <a:bodyPr/>
                    <a:lstStyle/>
                    <a:p>
                      <a:pPr algn="l"/>
                      <a:r>
                        <a:rPr lang="en-US" sz="1400" dirty="0">
                          <a:latin typeface="Arial" panose="020B0604020202020204" pitchFamily="34" charset="0"/>
                          <a:cs typeface="Arial" panose="020B0604020202020204" pitchFamily="34" charset="0"/>
                        </a:rPr>
                        <a:t>Hệ thống quản lý dữ liệu quy mô vừa và lớn hiệu quả.</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a:latin typeface="Arial" panose="020B0604020202020204" pitchFamily="34" charset="0"/>
                          <a:cs typeface="Arial" panose="020B0604020202020204" pitchFamily="34" charset="0"/>
                        </a:rPr>
                        <a:t>Hệ thống quản lý có thể </a:t>
                      </a:r>
                      <a:r>
                        <a:rPr lang="en-US" sz="1400">
                          <a:latin typeface="Arial" panose="020B0604020202020204" pitchFamily="34" charset="0"/>
                          <a:cs typeface="Arial" panose="020B0604020202020204" pitchFamily="34" charset="0"/>
                          <a:sym typeface="+mn-ea"/>
                        </a:rPr>
                        <a:t>tự hoạt động </a:t>
                      </a:r>
                      <a:r>
                        <a:rPr lang="en-US" sz="1400">
                          <a:latin typeface="Arial" panose="020B0604020202020204" pitchFamily="34" charset="0"/>
                          <a:cs typeface="Arial" panose="020B0604020202020204" pitchFamily="34" charset="0"/>
                        </a:rPr>
                        <a:t>ổn định quy mô lớn.</a:t>
                      </a:r>
                      <a:endParaRPr lang="en-US"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518160">
                <a:tc>
                  <a:txBody>
                    <a:bodyPr/>
                    <a:lstStyle/>
                    <a:p>
                      <a:pPr algn="l"/>
                      <a:r>
                        <a:rPr lang="en-US" sz="1400">
                          <a:latin typeface="Arial" panose="020B0604020202020204" pitchFamily="34" charset="0"/>
                          <a:cs typeface="Arial" panose="020B0604020202020204" pitchFamily="34" charset="0"/>
                        </a:rPr>
                        <a:t>Linh hoạt và nhất quán về hệ thống phân loại bản ghi tên miền ( </a:t>
                      </a:r>
                      <a:r>
                        <a:rPr lang="en-US" sz="1400" b="1">
                          <a:latin typeface="Arial" panose="020B0604020202020204" pitchFamily="34" charset="0"/>
                          <a:cs typeface="Arial" panose="020B0604020202020204" pitchFamily="34" charset="0"/>
                          <a:sym typeface="+mn-ea"/>
                        </a:rPr>
                        <a:t> NS, SOA, </a:t>
                      </a:r>
                      <a:r>
                        <a:rPr lang="en-US" sz="1400" b="1">
                          <a:latin typeface="Arial" panose="020B0604020202020204" pitchFamily="34" charset="0"/>
                          <a:cs typeface="Arial" panose="020B0604020202020204" pitchFamily="34" charset="0"/>
                        </a:rPr>
                        <a:t>A, CNAME, AAAA,</a:t>
                      </a:r>
                      <a:r>
                        <a:rPr lang="en-US" sz="1400">
                          <a:latin typeface="Arial" panose="020B0604020202020204" pitchFamily="34" charset="0"/>
                          <a:cs typeface="Arial" panose="020B0604020202020204" pitchFamily="34" charset="0"/>
                        </a:rPr>
                        <a:t>... ).</a:t>
                      </a:r>
                      <a:endParaRPr lang="en-US"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dirty="0">
                          <a:latin typeface="Arial" panose="020B0604020202020204" pitchFamily="34" charset="0"/>
                          <a:cs typeface="Arial" panose="020B0604020202020204" pitchFamily="34" charset="0"/>
                        </a:rPr>
                        <a:t>Hệ thống phi tập trung giúp nâng cao quyền lợi cho người dùng và không cần bộ </a:t>
                      </a:r>
                      <a:r>
                        <a:rPr lang="en-US" sz="1400" dirty="0" smtClean="0">
                          <a:latin typeface="Arial" panose="020B0604020202020204" pitchFamily="34" charset="0"/>
                          <a:cs typeface="Arial" panose="020B0604020202020204" pitchFamily="34" charset="0"/>
                        </a:rPr>
                        <a:t>phận trung gian mà</a:t>
                      </a:r>
                      <a:r>
                        <a:rPr lang="en-US" sz="1400" baseline="0" dirty="0" smtClean="0">
                          <a:latin typeface="Arial" panose="020B0604020202020204" pitchFamily="34" charset="0"/>
                          <a:cs typeface="Arial" panose="020B0604020202020204" pitchFamily="34" charset="0"/>
                        </a:rPr>
                        <a:t> vẫn đảm bảo tính bảo mật</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518160">
                <a:tc>
                  <a:txBody>
                    <a:bodyPr/>
                    <a:lstStyle/>
                    <a:p>
                      <a:pPr algn="l"/>
                      <a:r>
                        <a:rPr lang="en-US" sz="1400" dirty="0">
                          <a:latin typeface="Arial" panose="020B0604020202020204" pitchFamily="34" charset="0"/>
                          <a:cs typeface="Arial" panose="020B0604020202020204" pitchFamily="34" charset="0"/>
                        </a:rPr>
                        <a:t>Phân giải IP nhanh và hiệu quả do kết nối liên tục giữa DNS và Web Server.</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a:latin typeface="Arial" panose="020B0604020202020204" pitchFamily="34" charset="0"/>
                          <a:cs typeface="Arial" panose="020B0604020202020204" pitchFamily="34" charset="0"/>
                        </a:rPr>
                        <a:t>Khi tồn tại hoặc phát sinh lỗi trong dữ liệu thì có thể tìm được với ít công sức và thời gian hơn hệ thống khác.</a:t>
                      </a:r>
                      <a:endParaRPr lang="en-US"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370840">
                <a:tc>
                  <a:txBody>
                    <a:bodyPr/>
                    <a:lstStyle/>
                    <a:p>
                      <a:pPr algn="l"/>
                      <a:r>
                        <a:rPr lang="en-US" sz="1400" dirty="0">
                          <a:latin typeface="Arial" panose="020B0604020202020204" pitchFamily="34" charset="0"/>
                          <a:cs typeface="Arial" panose="020B0604020202020204" pitchFamily="34" charset="0"/>
                          <a:sym typeface="+mn-ea"/>
                        </a:rPr>
                        <a:t>Có tổ chức phi lợi nhuận ICANN</a:t>
                      </a:r>
                      <a:r>
                        <a:rPr lang="en-US" sz="1400" baseline="30000" dirty="0">
                          <a:solidFill>
                            <a:schemeClr val="tx1"/>
                          </a:solidFill>
                          <a:uFillTx/>
                          <a:latin typeface="Arial" panose="020B0604020202020204" pitchFamily="34" charset="0"/>
                          <a:cs typeface="Arial" panose="020B0604020202020204" pitchFamily="34" charset="0"/>
                          <a:sym typeface="+mn-ea"/>
                        </a:rPr>
                        <a:t>[1]</a:t>
                      </a:r>
                      <a:r>
                        <a:rPr lang="en-US" sz="1400" dirty="0">
                          <a:latin typeface="Arial" panose="020B0604020202020204" pitchFamily="34" charset="0"/>
                          <a:cs typeface="Arial" panose="020B0604020202020204" pitchFamily="34" charset="0"/>
                          <a:sym typeface="+mn-ea"/>
                        </a:rPr>
                        <a:t> kiểm tra tính hợp lệ sẵn.</a:t>
                      </a:r>
                      <a:endParaRPr lang="en-US"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dirty="0">
                          <a:latin typeface="Arial" panose="020B0604020202020204" pitchFamily="34" charset="0"/>
                          <a:cs typeface="Arial" panose="020B0604020202020204" pitchFamily="34" charset="0"/>
                        </a:rPr>
                        <a:t>Có tiềm năng phát triển theo nhiều hướng khác nhau.</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bl>
          </a:graphicData>
        </a:graphic>
      </p:graphicFrame>
      <p:graphicFrame>
        <p:nvGraphicFramePr>
          <p:cNvPr id="4" name="Table 3"/>
          <p:cNvGraphicFramePr>
            <a:graphicFrameLocks noGrp="1"/>
          </p:cNvGraphicFramePr>
          <p:nvPr/>
        </p:nvGraphicFramePr>
        <p:xfrm>
          <a:off x="1235708" y="3438250"/>
          <a:ext cx="9942190" cy="2443480"/>
        </p:xfrm>
        <a:graphic>
          <a:graphicData uri="http://schemas.openxmlformats.org/drawingml/2006/table">
            <a:tbl>
              <a:tblPr firstRow="1">
                <a:tableStyleId>{0660B408-B3CF-4A94-85FC-2B1E0A45F4A2}</a:tableStyleId>
              </a:tblPr>
              <a:tblGrid>
                <a:gridCol w="4971095"/>
                <a:gridCol w="4971095"/>
              </a:tblGrid>
              <a:tr h="370840">
                <a:tc>
                  <a:txBody>
                    <a:bodyPr/>
                    <a:lstStyle/>
                    <a:p>
                      <a:pPr algn="ctr"/>
                      <a:r>
                        <a:rPr lang="en-US" sz="1400" dirty="0">
                          <a:latin typeface="Arial" panose="020B0604020202020204" pitchFamily="34" charset="0"/>
                          <a:cs typeface="Arial" panose="020B0604020202020204" pitchFamily="34" charset="0"/>
                        </a:rPr>
                        <a:t>Điểm yếu của DNS truyền thống</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r>
                        <a:rPr lang="en-US" sz="1400" dirty="0">
                          <a:latin typeface="Arial" panose="020B0604020202020204" pitchFamily="34" charset="0"/>
                          <a:cs typeface="Arial" panose="020B0604020202020204" pitchFamily="34" charset="0"/>
                        </a:rPr>
                        <a:t>Điểm yếu của Blockchain DNS</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18160">
                <a:tc>
                  <a:txBody>
                    <a:bodyPr/>
                    <a:lstStyle/>
                    <a:p>
                      <a:pPr algn="l"/>
                      <a:r>
                        <a:rPr lang="en-US" sz="1400" dirty="0">
                          <a:latin typeface="Arial" panose="020B0604020202020204" pitchFamily="34" charset="0"/>
                          <a:cs typeface="Arial" panose="020B0604020202020204" pitchFamily="34" charset="0"/>
                        </a:rPr>
                        <a:t>DNS là mục tiêu mà các hacker nhắm </a:t>
                      </a:r>
                      <a:r>
                        <a:rPr lang="en-US" sz="1400" dirty="0" smtClean="0">
                          <a:latin typeface="Arial" panose="020B0604020202020204" pitchFamily="34" charset="0"/>
                          <a:cs typeface="Arial" panose="020B0604020202020204" pitchFamily="34" charset="0"/>
                        </a:rPr>
                        <a:t>gây</a:t>
                      </a:r>
                      <a:r>
                        <a:rPr lang="en-US" sz="1400" baseline="0" dirty="0" smtClean="0">
                          <a:latin typeface="Arial" panose="020B0604020202020204" pitchFamily="34" charset="0"/>
                          <a:cs typeface="Arial" panose="020B0604020202020204" pitchFamily="34" charset="0"/>
                        </a:rPr>
                        <a:t> ra thiệt hại nặng cho các doanh nghiệp/ tổ chức. </a:t>
                      </a:r>
                      <a:r>
                        <a:rPr lang="en-US" sz="1400" baseline="30000" dirty="0" smtClean="0">
                          <a:solidFill>
                            <a:schemeClr val="tx1"/>
                          </a:solidFill>
                          <a:uFillTx/>
                          <a:latin typeface="Arial" panose="020B0604020202020204" pitchFamily="34" charset="0"/>
                          <a:cs typeface="Arial" panose="020B0604020202020204" pitchFamily="34" charset="0"/>
                          <a:sym typeface="+mn-ea"/>
                        </a:rPr>
                        <a:t>[2]</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r>
                        <a:rPr lang="en-US" sz="1400" dirty="0">
                          <a:latin typeface="Arial" panose="020B0604020202020204" pitchFamily="34" charset="0"/>
                          <a:cs typeface="Arial" panose="020B0604020202020204" pitchFamily="34" charset="0"/>
                        </a:rPr>
                        <a:t>Hệ thống vẫn tiềm ẩn khả năng bị tấn công ( nghe lén, phá hoại, </a:t>
                      </a:r>
                      <a:r>
                        <a:rPr lang="en-US" sz="1400" b="1" dirty="0">
                          <a:latin typeface="Arial" panose="020B0604020202020204" pitchFamily="34" charset="0"/>
                          <a:cs typeface="Arial" panose="020B0604020202020204" pitchFamily="34" charset="0"/>
                        </a:rPr>
                        <a:t>tấn công 51%</a:t>
                      </a:r>
                      <a:r>
                        <a:rPr lang="en-US" sz="1400" dirty="0">
                          <a:latin typeface="Arial" panose="020B0604020202020204" pitchFamily="34" charset="0"/>
                          <a:cs typeface="Arial" panose="020B0604020202020204" pitchFamily="34" charset="0"/>
                        </a:rPr>
                        <a:t> ... ).</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18160">
                <a:tc>
                  <a:txBody>
                    <a:bodyPr/>
                    <a:lstStyle/>
                    <a:p>
                      <a:pPr algn="l"/>
                      <a:r>
                        <a:rPr lang="en-US" sz="1400" dirty="0">
                          <a:latin typeface="Arial" panose="020B0604020202020204" pitchFamily="34" charset="0"/>
                          <a:cs typeface="Arial" panose="020B0604020202020204" pitchFamily="34" charset="0"/>
                        </a:rPr>
                        <a:t>Nhiều bước trung gian, người dùng có nguy cơ bị phát tán thông tin.</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r>
                        <a:rPr lang="en-US" sz="1400" dirty="0">
                          <a:latin typeface="Arial" panose="020B0604020202020204" pitchFamily="34" charset="0"/>
                          <a:cs typeface="Arial" panose="020B0604020202020204" pitchFamily="34" charset="0"/>
                        </a:rPr>
                        <a:t>Chi phí vận hành khá cao ( chi phí về thiết bị, mạng,.. ), phát triển thêm cần nhiều thời gian để tìm hiểu cơ chế.</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18160">
                <a:tc>
                  <a:txBody>
                    <a:bodyPr/>
                    <a:lstStyle/>
                    <a:p>
                      <a:pPr algn="l"/>
                      <a:r>
                        <a:rPr lang="en-US" sz="1400" dirty="0">
                          <a:latin typeface="Arial" panose="020B0604020202020204" pitchFamily="34" charset="0"/>
                          <a:cs typeface="Arial" panose="020B0604020202020204" pitchFamily="34" charset="0"/>
                        </a:rPr>
                        <a:t>Root Server được nắm bởi tổ chức nên có nguy cơ bị thao túng.</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r>
                        <a:rPr lang="en-US" sz="1400" dirty="0">
                          <a:latin typeface="Arial" panose="020B0604020202020204" pitchFamily="34" charset="0"/>
                          <a:cs typeface="Arial" panose="020B0604020202020204" pitchFamily="34" charset="0"/>
                        </a:rPr>
                        <a:t>Tùy theo quy mô mạng càng lớn, thời gian cập nhật giữa các node ( máy chủ ) trong mạng càng lâu.</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70840">
                <a:tc>
                  <a:txBody>
                    <a:bodyPr/>
                    <a:lstStyle/>
                    <a:p>
                      <a:pPr algn="l">
                        <a:buNone/>
                      </a:pPr>
                      <a:r>
                        <a:rPr lang="en-US" sz="1400" dirty="0" smtClean="0">
                          <a:latin typeface="Arial" panose="020B0604020202020204" pitchFamily="34" charset="0"/>
                          <a:cs typeface="Arial" panose="020B0604020202020204" pitchFamily="34" charset="0"/>
                        </a:rPr>
                        <a:t>Khó</a:t>
                      </a:r>
                      <a:r>
                        <a:rPr lang="en-US" sz="1400" baseline="0" dirty="0" smtClean="0">
                          <a:latin typeface="Arial" panose="020B0604020202020204" pitchFamily="34" charset="0"/>
                          <a:cs typeface="Arial" panose="020B0604020202020204" pitchFamily="34" charset="0"/>
                        </a:rPr>
                        <a:t> bảo dưỡng và n</a:t>
                      </a:r>
                      <a:r>
                        <a:rPr lang="en-US" sz="1400" dirty="0" smtClean="0">
                          <a:latin typeface="Arial" panose="020B0604020202020204" pitchFamily="34" charset="0"/>
                          <a:cs typeface="Arial" panose="020B0604020202020204" pitchFamily="34" charset="0"/>
                        </a:rPr>
                        <a:t>ếu </a:t>
                      </a:r>
                      <a:r>
                        <a:rPr lang="en-US" sz="1400" dirty="0">
                          <a:latin typeface="Arial" panose="020B0604020202020204" pitchFamily="34" charset="0"/>
                          <a:cs typeface="Arial" panose="020B0604020202020204" pitchFamily="34" charset="0"/>
                        </a:rPr>
                        <a:t>có lỗi dữ liệu trong hệ thống thì khó tìm ra </a:t>
                      </a:r>
                      <a:r>
                        <a:rPr lang="en-US" sz="1400" dirty="0" smtClean="0">
                          <a:latin typeface="Arial" panose="020B0604020202020204" pitchFamily="34" charset="0"/>
                          <a:cs typeface="Arial" panose="020B0604020202020204" pitchFamily="34" charset="0"/>
                        </a:rPr>
                        <a:t>và</a:t>
                      </a:r>
                      <a:r>
                        <a:rPr lang="en-US" sz="1400" baseline="0" dirty="0" smtClean="0">
                          <a:latin typeface="Arial" panose="020B0604020202020204" pitchFamily="34" charset="0"/>
                          <a:cs typeface="Arial" panose="020B0604020202020204" pitchFamily="34" charset="0"/>
                        </a:rPr>
                        <a:t> cần chi phí lớn để thực hiện</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buNone/>
                      </a:pPr>
                      <a:r>
                        <a:rPr lang="en-US" sz="1400" dirty="0">
                          <a:latin typeface="Arial" panose="020B0604020202020204" pitchFamily="34" charset="0"/>
                          <a:cs typeface="Arial" panose="020B0604020202020204" pitchFamily="34" charset="0"/>
                        </a:rPr>
                        <a:t>Không thể lấy lại password được vì password không bao giờ được chia sẻ lên mạng phi tập trung.</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
        <p:nvSpPr>
          <p:cNvPr id="5" name="Text Box 4"/>
          <p:cNvSpPr txBox="1"/>
          <p:nvPr/>
        </p:nvSpPr>
        <p:spPr>
          <a:xfrm>
            <a:off x="5426702" y="6102261"/>
            <a:ext cx="5884426" cy="600164"/>
          </a:xfrm>
          <a:prstGeom prst="rect">
            <a:avLst/>
          </a:prstGeom>
          <a:noFill/>
        </p:spPr>
        <p:txBody>
          <a:bodyPr wrap="square" rtlCol="0">
            <a:spAutoFit/>
          </a:bodyPr>
          <a:lstStyle/>
          <a:p>
            <a:pPr algn="l"/>
            <a:r>
              <a:rPr lang="en-US" sz="1100" baseline="30000" dirty="0">
                <a:solidFill>
                  <a:schemeClr val="tx1"/>
                </a:solidFill>
                <a:uFillTx/>
                <a:latin typeface="Arial" panose="020B0604020202020204" pitchFamily="34" charset="0"/>
                <a:cs typeface="Arial" panose="020B0604020202020204" pitchFamily="34" charset="0"/>
              </a:rPr>
              <a:t>[1]</a:t>
            </a:r>
            <a:r>
              <a:rPr lang="en-US" sz="1100" dirty="0">
                <a:latin typeface="Arial" panose="020B0604020202020204" pitchFamily="34" charset="0"/>
                <a:cs typeface="Arial" panose="020B0604020202020204" pitchFamily="34" charset="0"/>
              </a:rPr>
              <a:t>: Internet Corporation for Assigned Names and Numbers ( Tập đoàn cấp tên miền và số </a:t>
            </a:r>
            <a:r>
              <a:rPr lang="en-US" sz="1100" dirty="0" smtClean="0">
                <a:latin typeface="Arial" panose="020B0604020202020204" pitchFamily="34" charset="0"/>
                <a:cs typeface="Arial" panose="020B0604020202020204" pitchFamily="34" charset="0"/>
              </a:rPr>
              <a:t>)</a:t>
            </a:r>
            <a:endParaRPr lang="en-US" sz="1100" dirty="0" smtClean="0">
              <a:latin typeface="Arial" panose="020B0604020202020204" pitchFamily="34" charset="0"/>
              <a:cs typeface="Arial" panose="020B0604020202020204" pitchFamily="34" charset="0"/>
            </a:endParaRPr>
          </a:p>
          <a:p>
            <a:pPr algn="r"/>
            <a:r>
              <a:rPr lang="en-US" sz="1100" baseline="30000" dirty="0" smtClean="0">
                <a:uFillTx/>
                <a:latin typeface="Arial" panose="020B0604020202020204" pitchFamily="34" charset="0"/>
                <a:cs typeface="Arial" panose="020B0604020202020204" pitchFamily="34" charset="0"/>
                <a:sym typeface="+mn-ea"/>
              </a:rPr>
              <a:t>[2]</a:t>
            </a:r>
            <a:r>
              <a:rPr lang="en-US" sz="1100" dirty="0" smtClean="0">
                <a:latin typeface="Arial" panose="020B0604020202020204" pitchFamily="34" charset="0"/>
                <a:cs typeface="Arial" panose="020B0604020202020204" pitchFamily="34" charset="0"/>
                <a:sym typeface="+mn-ea"/>
              </a:rPr>
              <a:t>: https://www.continuitycentral.com/index.php/news/technology/6621-2021-global-dns-threat-report-reveals-the-extent-and-impacts-of-dns-attacks</a:t>
            </a:r>
            <a:endParaRPr lang="en-US" sz="11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1" cstate="print">
            <a:extLst>
              <a:ext uri="{28A0092B-C50C-407E-A947-70E740481C1C}">
                <a14:useLocalDpi xmlns:a14="http://schemas.microsoft.com/office/drawing/2010/main" val="0"/>
              </a:ext>
            </a:extLst>
          </a:blip>
          <a:srcRect l="-2199" t="-979" r="-1986" b="4204"/>
          <a:stretch>
            <a:fillRect/>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2165978"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work</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a:off x="6126480" y="1595120"/>
            <a:ext cx="635" cy="45332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7235"/>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endParaRPr lang="en-US" sz="1400" dirty="0" smtClean="0">
              <a:latin typeface="Arial" panose="020B0604020202020204" pitchFamily="34" charset="0"/>
              <a:cs typeface="Arial" panose="020B0604020202020204" pitchFamily="34" charset="0"/>
            </a:endParaRPr>
          </a:p>
        </p:txBody>
      </p:sp>
      <p:sp>
        <p:nvSpPr>
          <p:cNvPr id="19" name="TextBox 18"/>
          <p:cNvSpPr txBox="1"/>
          <p:nvPr/>
        </p:nvSpPr>
        <p:spPr>
          <a:xfrm>
            <a:off x="6958142" y="5320683"/>
            <a:ext cx="4145618" cy="737235"/>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endParaRPr lang="en-US" sz="1400" dirty="0" smtClean="0">
              <a:latin typeface="Arial" panose="020B0604020202020204" pitchFamily="34" charset="0"/>
              <a:cs typeface="Arial" panose="020B0604020202020204" pitchFamily="34" charset="0"/>
            </a:endParaRPr>
          </a:p>
        </p:txBody>
      </p:sp>
      <p:sp>
        <p:nvSpPr>
          <p:cNvPr id="13" name="TextBox 12"/>
          <p:cNvSpPr txBox="1"/>
          <p:nvPr/>
        </p:nvSpPr>
        <p:spPr>
          <a:xfrm>
            <a:off x="6879560" y="970519"/>
            <a:ext cx="2236510"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of stake</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45205" y="1303990"/>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391" y="2073087"/>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endParaRPr lang="en-US" sz="1100" dirty="0">
              <a:latin typeface="Arial" panose="020B0604020202020204" pitchFamily="34" charset="0"/>
              <a:cs typeface="Arial" panose="020B0604020202020204" pitchFamily="34" charset="0"/>
            </a:endParaRP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pic>
        <p:nvPicPr>
          <p:cNvPr id="5" name="Picture 4"/>
          <p:cNvPicPr/>
          <p:nvPr/>
        </p:nvPicPr>
        <p:blipFill>
          <a:blip r:embed="rId2"/>
          <a:stretch>
            <a:fillRect/>
          </a:stretch>
        </p:blipFill>
        <p:spPr>
          <a:xfrm>
            <a:off x="2279574" y="2734437"/>
            <a:ext cx="7678402" cy="3565454"/>
          </a:xfrm>
          <a:prstGeom prst="rect">
            <a:avLst/>
          </a:prstGeom>
          <a:ln w="12700">
            <a:no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306079" y="206284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endParaRPr lang="en-US" sz="1400" b="1" dirty="0" smtClean="0">
              <a:latin typeface="Arial" panose="020B0604020202020204" pitchFamily="34" charset="0"/>
              <a:ea typeface="Calibri" panose="020F0502020204030204" pitchFamily="34" charset="0"/>
              <a:cs typeface="Arial" panose="020B0604020202020204" pitchFamily="34" charset="0"/>
            </a:endParaRPr>
          </a:p>
        </p:txBody>
      </p:sp>
      <p:sp>
        <p:nvSpPr>
          <p:cNvPr id="3" name="TextBox 2"/>
          <p:cNvSpPr txBox="1"/>
          <p:nvPr/>
        </p:nvSpPr>
        <p:spPr>
          <a:xfrm>
            <a:off x="2675890" y="1474470"/>
            <a:ext cx="8635365" cy="306705"/>
          </a:xfrm>
          <a:prstGeom prst="rect">
            <a:avLst/>
          </a:prstGeom>
          <a:noFill/>
          <a:ln>
            <a:noFill/>
          </a:ln>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675890" y="1791335"/>
            <a:ext cx="8635365" cy="338455"/>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2" name="TextBox 11"/>
          <p:cNvSpPr txBox="1"/>
          <p:nvPr/>
        </p:nvSpPr>
        <p:spPr>
          <a:xfrm>
            <a:off x="2676525" y="2139950"/>
            <a:ext cx="8634095" cy="338455"/>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1306068" y="1367616"/>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
        <p:nvSpPr>
          <p:cNvPr id="18" name="TextBox 17"/>
          <p:cNvSpPr txBox="1"/>
          <p:nvPr/>
        </p:nvSpPr>
        <p:spPr>
          <a:xfrm>
            <a:off x="1306068" y="180674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cxnSp>
        <p:nvCxnSpPr>
          <p:cNvPr id="11" name="Straight Arrow Connector 10"/>
          <p:cNvCxnSpPr/>
          <p:nvPr/>
        </p:nvCxnSpPr>
        <p:spPr>
          <a:xfrm>
            <a:off x="2375731" y="3595812"/>
            <a:ext cx="700755" cy="34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184523" y="5400886"/>
            <a:ext cx="891963" cy="11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494520" y="3099987"/>
            <a:ext cx="1465992" cy="66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9047" y="5318677"/>
            <a:ext cx="1865634" cy="1168400"/>
          </a:xfrm>
          <a:prstGeom prst="rect">
            <a:avLst/>
          </a:prstGeom>
        </p:spPr>
        <p:txBody>
          <a:bodyPr wrap="square">
            <a:spAutoFit/>
          </a:bodyPr>
          <a:lstStyle/>
          <a:p>
            <a:r>
              <a:rPr lang="en-US" sz="1400" b="1" dirty="0">
                <a:latin typeface="Arial" panose="020B0604020202020204" pitchFamily="34" charset="0"/>
                <a:ea typeface="Calibri" panose="020F0502020204030204" pitchFamily="34" charset="0"/>
                <a:cs typeface="Arial" panose="020B0604020202020204" pitchFamily="34" charset="0"/>
              </a:rPr>
              <a:t>TLD Service </a:t>
            </a:r>
            <a:r>
              <a:rPr lang="en-US" sz="1400" b="1" dirty="0" smtClean="0">
                <a:latin typeface="Arial" panose="020B0604020202020204" pitchFamily="34" charset="0"/>
                <a:ea typeface="Calibri" panose="020F0502020204030204" pitchFamily="34" charset="0"/>
                <a:cs typeface="Arial" panose="020B0604020202020204" pitchFamily="34" charset="0"/>
              </a:rPr>
              <a:t>Centers </a:t>
            </a:r>
            <a:r>
              <a:rPr lang="en-US" sz="1400" dirty="0" smtClean="0">
                <a:latin typeface="Arial" panose="020B0604020202020204" pitchFamily="34" charset="0"/>
                <a:ea typeface="Calibri" panose="020F0502020204030204" pitchFamily="34" charset="0"/>
                <a:cs typeface="Arial" panose="020B0604020202020204" pitchFamily="34" charset="0"/>
              </a:rPr>
              <a:t>(TSC) </a:t>
            </a:r>
            <a:r>
              <a:rPr lang="en-US" sz="1400" dirty="0" smtClean="0">
                <a:latin typeface="Arial" panose="020B0604020202020204" pitchFamily="34" charset="0"/>
                <a:cs typeface="Arial" panose="020B0604020202020204" pitchFamily="34" charset="0"/>
              </a:rPr>
              <a:t>thực hiện tạo transaction đăng kí tên miền cho Blockchain.</a:t>
            </a:r>
            <a:endParaRPr lang="en-US" sz="1400" dirty="0">
              <a:latin typeface="Arial" panose="020B0604020202020204" pitchFamily="34" charset="0"/>
              <a:cs typeface="Arial" panose="020B0604020202020204" pitchFamily="34" charset="0"/>
            </a:endParaRPr>
          </a:p>
        </p:txBody>
      </p:sp>
      <p:sp>
        <p:nvSpPr>
          <p:cNvPr id="25" name="Rectangle 24"/>
          <p:cNvSpPr/>
          <p:nvPr/>
        </p:nvSpPr>
        <p:spPr>
          <a:xfrm>
            <a:off x="672466" y="2741093"/>
            <a:ext cx="2003423" cy="1383665"/>
          </a:xfrm>
          <a:prstGeom prst="rect">
            <a:avLst/>
          </a:prstGeom>
        </p:spPr>
        <p:txBody>
          <a:bodyPr wrap="square">
            <a:spAutoFit/>
          </a:bodyPr>
          <a:lstStyle/>
          <a:p>
            <a:r>
              <a:rPr lang="en-US" sz="1400" b="1" dirty="0">
                <a:latin typeface="Arial" panose="020B0604020202020204" pitchFamily="34" charset="0"/>
                <a:ea typeface="Calibri" panose="020F0502020204030204" pitchFamily="34" charset="0"/>
                <a:cs typeface="Arial" panose="020B0604020202020204" pitchFamily="34" charset="0"/>
              </a:rPr>
              <a:t>Domain Name </a:t>
            </a:r>
            <a:endParaRPr lang="en-US" sz="1400" b="1" dirty="0" smtClean="0">
              <a:latin typeface="Arial" panose="020B0604020202020204" pitchFamily="34" charset="0"/>
              <a:ea typeface="Calibri" panose="020F0502020204030204" pitchFamily="34" charset="0"/>
              <a:cs typeface="Arial" panose="020B0604020202020204" pitchFamily="34" charset="0"/>
            </a:endParaRPr>
          </a:p>
          <a:p>
            <a:r>
              <a:rPr lang="en-US" sz="1400" b="1" dirty="0" smtClean="0">
                <a:latin typeface="Arial" panose="020B0604020202020204" pitchFamily="34" charset="0"/>
                <a:ea typeface="Calibri" panose="020F0502020204030204" pitchFamily="34" charset="0"/>
                <a:cs typeface="Arial" panose="020B0604020202020204" pitchFamily="34" charset="0"/>
              </a:rPr>
              <a:t>Service </a:t>
            </a:r>
            <a:r>
              <a:rPr lang="en-US" sz="1400" b="1" dirty="0">
                <a:latin typeface="Arial" panose="020B0604020202020204" pitchFamily="34" charset="0"/>
                <a:ea typeface="Calibri" panose="020F0502020204030204" pitchFamily="34" charset="0"/>
                <a:cs typeface="Arial" panose="020B0604020202020204" pitchFamily="34" charset="0"/>
              </a:rPr>
              <a:t>Center </a:t>
            </a:r>
            <a:r>
              <a:rPr lang="en-US" sz="1400" dirty="0" smtClean="0">
                <a:latin typeface="Arial" panose="020B0604020202020204" pitchFamily="34" charset="0"/>
                <a:ea typeface="Calibri" panose="020F0502020204030204" pitchFamily="34" charset="0"/>
                <a:cs typeface="Arial" panose="020B0604020202020204" pitchFamily="34" charset="0"/>
              </a:rPr>
              <a:t>(DSC)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cấp phép, kiểm tra tính hợp lệ của dữ liệu </a:t>
            </a:r>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 không trùng lắp , đúng định dạng ).</a:t>
            </a:r>
            <a:endParaRPr lang="en-US" sz="1400" dirty="0">
              <a:latin typeface="Arial" panose="020B0604020202020204" pitchFamily="34" charset="0"/>
              <a:cs typeface="Arial" panose="020B0604020202020204" pitchFamily="34" charset="0"/>
            </a:endParaRPr>
          </a:p>
        </p:txBody>
      </p:sp>
      <p:sp>
        <p:nvSpPr>
          <p:cNvPr id="32" name="Rectangle 31"/>
          <p:cNvSpPr/>
          <p:nvPr/>
        </p:nvSpPr>
        <p:spPr>
          <a:xfrm>
            <a:off x="9960511" y="2598160"/>
            <a:ext cx="1937708" cy="1168400"/>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Local Domain Name Server </a:t>
            </a:r>
            <a:r>
              <a:rPr lang="en-US" sz="1400" dirty="0" smtClean="0">
                <a:latin typeface="Arial" panose="020B0604020202020204" pitchFamily="34" charset="0"/>
                <a:cs typeface="Arial" panose="020B0604020202020204" pitchFamily="34" charset="0"/>
              </a:rPr>
              <a:t>( LDS ) thực hiện phân giải dựa trên những data được gửi từ blockchain. </a:t>
            </a:r>
            <a:endParaRPr lang="en-US" sz="1400" dirty="0">
              <a:latin typeface="Arial" panose="020B0604020202020204" pitchFamily="34" charset="0"/>
              <a:cs typeface="Arial" panose="020B0604020202020204" pitchFamily="34" charset="0"/>
            </a:endParaRPr>
          </a:p>
        </p:txBody>
      </p:sp>
      <p:grpSp>
        <p:nvGrpSpPr>
          <p:cNvPr id="37" name="Group 36"/>
          <p:cNvGrpSpPr/>
          <p:nvPr/>
        </p:nvGrpSpPr>
        <p:grpSpPr>
          <a:xfrm>
            <a:off x="9960511" y="3953245"/>
            <a:ext cx="1934328" cy="2176517"/>
            <a:chOff x="9960511" y="3953245"/>
            <a:chExt cx="1934328" cy="2176517"/>
          </a:xfrm>
        </p:grpSpPr>
        <p:sp>
          <p:nvSpPr>
            <p:cNvPr id="35" name="TextBox 34"/>
            <p:cNvSpPr txBox="1"/>
            <p:nvPr/>
          </p:nvSpPr>
          <p:spPr>
            <a:xfrm>
              <a:off x="9960511" y="3953245"/>
              <a:ext cx="1932581" cy="954107"/>
            </a:xfrm>
            <a:prstGeom prst="rect">
              <a:avLst/>
            </a:prstGeom>
            <a:solidFill>
              <a:schemeClr val="tx2">
                <a:lumMod val="20000"/>
                <a:lumOff val="80000"/>
              </a:schemeClr>
            </a:solidFill>
          </p:spPr>
          <p:txBody>
            <a:bodyPr wrap="square" rtlCol="0">
              <a:spAutoFit/>
            </a:bodyPr>
            <a:lstStyle/>
            <a:p>
              <a:r>
                <a:rPr lang="en-US" sz="1400" b="1" dirty="0" smtClean="0">
                  <a:latin typeface="Arial" panose="020B0604020202020204" pitchFamily="34" charset="0"/>
                  <a:cs typeface="Arial" panose="020B0604020202020204" pitchFamily="34" charset="0"/>
                </a:rPr>
                <a:t>Generic top level Domain </a:t>
              </a:r>
              <a:r>
                <a:rPr lang="en-US" sz="1400" dirty="0" smtClean="0">
                  <a:latin typeface="Arial" panose="020B0604020202020204" pitchFamily="34" charset="0"/>
                  <a:cs typeface="Arial" panose="020B0604020202020204" pitchFamily="34" charset="0"/>
                </a:rPr>
                <a:t>( gTLD ) là TLD được sử dụng chung. </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a:off x="9962258" y="4960211"/>
              <a:ext cx="1932581" cy="1169551"/>
            </a:xfrm>
            <a:prstGeom prst="rect">
              <a:avLst/>
            </a:prstGeom>
            <a:solidFill>
              <a:schemeClr val="tx2">
                <a:lumMod val="20000"/>
                <a:lumOff val="80000"/>
              </a:schemeClr>
            </a:solidFill>
          </p:spPr>
          <p:txBody>
            <a:bodyPr wrap="square" rtlCol="0">
              <a:spAutoFit/>
            </a:bodyPr>
            <a:lstStyle/>
            <a:p>
              <a:r>
                <a:rPr lang="en-US" sz="1400" b="1" dirty="0" smtClean="0">
                  <a:latin typeface="Arial" panose="020B0604020202020204" pitchFamily="34" charset="0"/>
                  <a:cs typeface="Arial" panose="020B0604020202020204" pitchFamily="34" charset="0"/>
                </a:rPr>
                <a:t>Country code top level Domain </a:t>
              </a:r>
              <a:r>
                <a:rPr lang="en-US" sz="1400" dirty="0" smtClean="0">
                  <a:latin typeface="Arial" panose="020B0604020202020204" pitchFamily="34" charset="0"/>
                  <a:cs typeface="Arial" panose="020B0604020202020204" pitchFamily="34" charset="0"/>
                </a:rPr>
                <a:t>( ccTLD ) là TLD được sử dụng theo từng quốc gia. </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3" grpId="0"/>
      <p:bldP spid="10" grpId="0"/>
      <p:bldP spid="12" grpId="0"/>
      <p:bldP spid="17" grpId="0"/>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12676</Words>
  <Application>WPS Presentation</Application>
  <PresentationFormat>Widescreen</PresentationFormat>
  <Paragraphs>478</Paragraphs>
  <Slides>17</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17</vt:i4>
      </vt:variant>
    </vt:vector>
  </HeadingPairs>
  <TitlesOfParts>
    <vt:vector size="37" baseType="lpstr">
      <vt:lpstr>Arial</vt:lpstr>
      <vt:lpstr>SimSun</vt:lpstr>
      <vt:lpstr>Wingdings</vt:lpstr>
      <vt:lpstr>Times New Roman</vt:lpstr>
      <vt:lpstr>Calibri</vt:lpstr>
      <vt:lpstr>Roboto</vt:lpstr>
      <vt:lpstr>Courier New</vt:lpstr>
      <vt:lpstr>Roboto Black</vt:lpstr>
      <vt:lpstr>Rockwell</vt:lpstr>
      <vt:lpstr>Microsoft YaHei</vt:lpstr>
      <vt:lpstr>Arial Unicode MS</vt:lpstr>
      <vt:lpstr>Rockwell Condensed</vt:lpstr>
      <vt:lpstr>Segoe UI Black</vt:lpstr>
      <vt:lpstr>Segoe Script</vt:lpstr>
      <vt:lpstr>Segoe MDL2 Assets</vt:lpstr>
      <vt:lpstr>Palatino Linotype</vt:lpstr>
      <vt:lpstr>Nirmala UI Semilight</vt:lpstr>
      <vt:lpstr>Myanmar Text</vt:lpstr>
      <vt:lpstr>MingLiU_HKSCS-ExtB</vt:lpstr>
      <vt:lpstr>Wood Type</vt:lpstr>
      <vt:lpstr>XÂY DỰNG HỆ THỐNG DNS DỰA TRÊN CÔNG NGHỆ BLOCKCHAIN</vt:lpstr>
      <vt:lpstr>Mục tiêu</vt:lpstr>
      <vt:lpstr>DNS - DOMAIN NAME SYSTEM</vt:lpstr>
      <vt:lpstr>PowerPoint 演示文稿</vt:lpstr>
      <vt:lpstr>so sánh 2 mô hình</vt:lpstr>
      <vt:lpstr>TẠI SAO LÀ BLOCKCHAIN DNS ?</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phan_dai</cp:lastModifiedBy>
  <cp:revision>150</cp:revision>
  <dcterms:created xsi:type="dcterms:W3CDTF">2021-12-07T11:35:00Z</dcterms:created>
  <dcterms:modified xsi:type="dcterms:W3CDTF">2021-12-23T09:07:05Z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