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7" r:id="rId3"/>
    <p:sldId id="261" r:id="rId4"/>
    <p:sldId id="260" r:id="rId5"/>
    <p:sldId id="264" r:id="rId6"/>
    <p:sldId id="266" r:id="rId7"/>
    <p:sldId id="265" r:id="rId8"/>
    <p:sldId id="262"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1A1D"/>
    <a:srgbClr val="AA2100"/>
    <a:srgbClr val="C0593E"/>
    <a:srgbClr val="CE2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2" autoAdjust="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extLst>
      <p:ext uri="{BB962C8B-B14F-4D97-AF65-F5344CB8AC3E}">
        <p14:creationId xmlns:p14="http://schemas.microsoft.com/office/powerpoint/2010/main" val="332487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81294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123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971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4060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12/8/2021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33048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65909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14327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25795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97753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81583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12/8/2021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374629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12/8/2021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extLst>
      <p:ext uri="{BB962C8B-B14F-4D97-AF65-F5344CB8AC3E}">
        <p14:creationId xmlns:p14="http://schemas.microsoft.com/office/powerpoint/2010/main" val="25716870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45427" y="200025"/>
            <a:ext cx="529137" cy="695324"/>
          </a:xfrm>
          <a:prstGeom prst="rect">
            <a:avLst/>
          </a:prstGeom>
          <a:noFill/>
          <a:ln>
            <a:noFill/>
          </a:ln>
        </p:spPr>
      </p:pic>
      <p:sp>
        <p:nvSpPr>
          <p:cNvPr id="5" name="TextBox 4"/>
          <p:cNvSpPr txBox="1"/>
          <p:nvPr/>
        </p:nvSpPr>
        <p:spPr>
          <a:xfrm>
            <a:off x="3209733" y="3359653"/>
            <a:ext cx="813043"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r>
              <a:rPr lang="en-US" sz="1600" b="1" dirty="0" smtClean="0">
                <a:solidFill>
                  <a:schemeClr val="accent2">
                    <a:lumMod val="75000"/>
                  </a:schemeClr>
                </a:solidFill>
                <a:latin typeface="Arial" panose="020B0604020202020204" pitchFamily="34" charset="0"/>
                <a:cs typeface="Arial" panose="020B0604020202020204" pitchFamily="34" charset="0"/>
              </a:rPr>
              <a:t>:</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03733" y="6330704"/>
            <a:ext cx="4090256" cy="338554"/>
          </a:xfrm>
          <a:prstGeom prst="rect">
            <a:avLst/>
          </a:prstGeom>
          <a:noFill/>
        </p:spPr>
        <p:txBody>
          <a:bodyPr wrap="square" rtlCol="0">
            <a:spAutoFit/>
          </a:bodyPr>
          <a:lstStyle/>
          <a:p>
            <a:r>
              <a:rPr lang="en-US" sz="1600" b="1" dirty="0"/>
              <a:t>KHOA </a:t>
            </a:r>
            <a:r>
              <a:rPr lang="en-US" sz="1600" b="1" dirty="0" smtClean="0"/>
              <a:t>CÔNG NGHỆ THÔNG TIN </a:t>
            </a:r>
            <a:r>
              <a:rPr lang="en-US" sz="1600" b="1" dirty="0"/>
              <a:t>2</a:t>
            </a:r>
          </a:p>
        </p:txBody>
      </p:sp>
      <p:sp>
        <p:nvSpPr>
          <p:cNvPr id="9" name="TextBox 8"/>
          <p:cNvSpPr txBox="1"/>
          <p:nvPr/>
        </p:nvSpPr>
        <p:spPr>
          <a:xfrm>
            <a:off x="5148084" y="6330704"/>
            <a:ext cx="1642861" cy="338554"/>
          </a:xfrm>
          <a:prstGeom prst="rect">
            <a:avLst/>
          </a:prstGeom>
          <a:noFill/>
        </p:spPr>
        <p:txBody>
          <a:bodyPr wrap="square" rtlCol="0">
            <a:spAutoFit/>
          </a:bodyPr>
          <a:lstStyle/>
          <a:p>
            <a:r>
              <a:rPr lang="en-US" sz="1600" b="1" dirty="0" smtClean="0"/>
              <a:t>2017 </a:t>
            </a:r>
            <a:r>
              <a:rPr lang="en-US" sz="1600" b="1" dirty="0"/>
              <a:t>-2022 </a:t>
            </a:r>
            <a:endParaRPr lang="en-US" sz="1600" b="1" dirty="0" smtClean="0"/>
          </a:p>
        </p:txBody>
      </p:sp>
      <p:sp>
        <p:nvSpPr>
          <p:cNvPr id="17" name="TextBox 16"/>
          <p:cNvSpPr txBox="1"/>
          <p:nvPr/>
        </p:nvSpPr>
        <p:spPr>
          <a:xfrm>
            <a:off x="917439" y="6330704"/>
            <a:ext cx="2257349" cy="338554"/>
          </a:xfrm>
          <a:prstGeom prst="rect">
            <a:avLst/>
          </a:prstGeom>
          <a:noFill/>
        </p:spPr>
        <p:txBody>
          <a:bodyPr wrap="none" rtlCol="0">
            <a:spAutoFit/>
          </a:bodyPr>
          <a:lstStyle/>
          <a:p>
            <a:r>
              <a:rPr lang="en-US" sz="1600" b="1" dirty="0" smtClean="0"/>
              <a:t>ĐẠI HỌC CHÍNH QUY</a:t>
            </a:r>
            <a:endParaRPr lang="en-US" sz="1600" dirty="0" smtClean="0"/>
          </a:p>
        </p:txBody>
      </p:sp>
      <p:sp>
        <p:nvSpPr>
          <p:cNvPr id="18" name="Rectangle 17"/>
          <p:cNvSpPr/>
          <p:nvPr/>
        </p:nvSpPr>
        <p:spPr>
          <a:xfrm>
            <a:off x="917439" y="235867"/>
            <a:ext cx="6096000" cy="615553"/>
          </a:xfrm>
          <a:prstGeom prst="rect">
            <a:avLst/>
          </a:prstGeom>
        </p:spPr>
        <p:txBody>
          <a:bodyPr>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3069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A61A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A61A1D"/>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A61A1D"/>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A61A1D"/>
                  </a:solidFill>
                  <a:latin typeface="Roboto Black" panose="02000000000000000000" pitchFamily="2" charset="0"/>
                  <a:ea typeface="Roboto Black" panose="02000000000000000000" pitchFamily="2" charset="0"/>
                </a:rPr>
                <a:t>THANK</a:t>
              </a:r>
              <a:r>
                <a:rPr lang="en-US" sz="7500" i="1" dirty="0" smtClean="0">
                  <a:solidFill>
                    <a:srgbClr val="CE2127"/>
                  </a:solidFill>
                  <a:latin typeface="Roboto Black" panose="02000000000000000000" pitchFamily="2" charset="0"/>
                  <a:ea typeface="Roboto Black" panose="02000000000000000000" pitchFamily="2" charset="0"/>
                </a:rPr>
                <a:t> </a:t>
              </a:r>
              <a:r>
                <a:rPr lang="en-US" sz="7500" i="1" dirty="0">
                  <a:solidFill>
                    <a:srgbClr val="A61A1D"/>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1A1D"/>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10</a:t>
            </a:fld>
            <a:endParaRPr lang="en-US"/>
          </a:p>
        </p:txBody>
      </p:sp>
    </p:spTree>
    <p:extLst>
      <p:ext uri="{BB962C8B-B14F-4D97-AF65-F5344CB8AC3E}">
        <p14:creationId xmlns:p14="http://schemas.microsoft.com/office/powerpoint/2010/main" val="3728646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dirty="0" smtClean="0">
                <a:latin typeface="Times New Roman" panose="02020603050405020304" pitchFamily="18" charset="0"/>
                <a:cs typeface="Times New Roman" panose="02020603050405020304" pitchFamily="18" charset="0"/>
              </a:rPr>
              <a:t>Mục tiêu đạt được</a:t>
            </a:r>
            <a:endParaRPr lang="en-US" sz="4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8980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800"/>
                                        <p:tgtEl>
                                          <p:spTgt spid="3"/>
                                        </p:tgtEl>
                                      </p:cBhvr>
                                    </p:animEffect>
                                    <p:anim calcmode="lin" valueType="num">
                                      <p:cBhvr>
                                        <p:cTn id="11" dur="800" fill="hold"/>
                                        <p:tgtEl>
                                          <p:spTgt spid="3"/>
                                        </p:tgtEl>
                                        <p:attrNameLst>
                                          <p:attrName>ppt_x</p:attrName>
                                        </p:attrNameLst>
                                      </p:cBhvr>
                                      <p:tavLst>
                                        <p:tav tm="0">
                                          <p:val>
                                            <p:strVal val="#ppt_x"/>
                                          </p:val>
                                        </p:tav>
                                        <p:tav tm="100000">
                                          <p:val>
                                            <p:strVal val="#ppt_x"/>
                                          </p:val>
                                        </p:tav>
                                      </p:tavLst>
                                    </p:anim>
                                    <p:anim calcmode="lin" valueType="num">
                                      <p:cBhvr>
                                        <p:cTn id="12"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7" name="Title 1"/>
          <p:cNvSpPr>
            <a:spLocks noGrp="1"/>
          </p:cNvSpPr>
          <p:nvPr>
            <p:ph type="title"/>
          </p:nvPr>
        </p:nvSpPr>
        <p:spPr>
          <a:xfrm>
            <a:off x="898956" y="311992"/>
            <a:ext cx="7763797" cy="646331"/>
          </a:xfrm>
        </p:spPr>
        <p:txBody>
          <a:bodyPr wrap="square">
            <a:spAutoFit/>
          </a:bodyPr>
          <a:lstStyle/>
          <a:p>
            <a:r>
              <a:rPr lang="en-US" sz="4000" b="1" dirty="0" smtClean="0">
                <a:latin typeface="Times New Roman" panose="02020603050405020304" pitchFamily="18" charset="0"/>
                <a:cs typeface="Times New Roman" panose="02020603050405020304" pitchFamily="18" charset="0"/>
              </a:rPr>
              <a:t>DNS - DOMAIN NAME SYSTEM</a:t>
            </a:r>
            <a:endParaRPr lang="en-US" sz="4000" b="1" dirty="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89343" y="1064742"/>
            <a:ext cx="6064481" cy="646331"/>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87452"/>
            <a:ext cx="5257609" cy="3312142"/>
          </a:xfrm>
          <a:prstGeom prst="rect">
            <a:avLst/>
          </a:prstGeom>
          <a:noFill/>
          <a:ln w="12700">
            <a:solidFill>
              <a:schemeClr val="tx1"/>
            </a:solidFill>
          </a:ln>
        </p:spPr>
      </p:pic>
      <p:sp>
        <p:nvSpPr>
          <p:cNvPr id="46" name="TextBox 45"/>
          <p:cNvSpPr txBox="1"/>
          <p:nvPr/>
        </p:nvSpPr>
        <p:spPr>
          <a:xfrm>
            <a:off x="6534816" y="1878809"/>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7153824" y="6361062"/>
            <a:ext cx="4334841" cy="276999"/>
          </a:xfrm>
          <a:prstGeom prst="rect">
            <a:avLst/>
          </a:prstGeom>
          <a:noFill/>
        </p:spPr>
        <p:txBody>
          <a:bodyPr wrap="none" rtlCol="0">
            <a:spAutoFit/>
          </a:bodyPr>
          <a:lstStyle/>
          <a:p>
            <a:pPr lvl="0"/>
            <a:r>
              <a:rPr lang="en-US" sz="1200" dirty="0" smtClean="0"/>
              <a:t>* DNS </a:t>
            </a:r>
            <a:r>
              <a:rPr lang="en-US" sz="1200" dirty="0"/>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376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a:p>
        </p:txBody>
      </p:sp>
      <p:sp>
        <p:nvSpPr>
          <p:cNvPr id="6" name="Title 1"/>
          <p:cNvSpPr>
            <a:spLocks noGrp="1"/>
          </p:cNvSpPr>
          <p:nvPr>
            <p:ph type="title"/>
          </p:nvPr>
        </p:nvSpPr>
        <p:spPr>
          <a:xfrm>
            <a:off x="1069848" y="198491"/>
            <a:ext cx="10058400" cy="629793"/>
          </a:xfrm>
        </p:spPr>
        <p:txBody>
          <a:bodyPr>
            <a:normAutofit fontScale="90000"/>
          </a:bodyPr>
          <a:lstStyle/>
          <a:p>
            <a:r>
              <a:rPr lang="en-US" sz="4000" b="1" dirty="0">
                <a:latin typeface="Times New Roman" panose="02020603050405020304" pitchFamily="18" charset="0"/>
                <a:cs typeface="Times New Roman" panose="02020603050405020304" pitchFamily="18" charset="0"/>
              </a:rPr>
              <a:t>DNS - DOMAIN NAME </a:t>
            </a:r>
            <a:r>
              <a:rPr lang="en-US" sz="4000" b="1" dirty="0" smtClean="0">
                <a:latin typeface="Times New Roman" panose="02020603050405020304" pitchFamily="18" charset="0"/>
                <a:cs typeface="Times New Roman" panose="02020603050405020304" pitchFamily="18" charset="0"/>
              </a:rPr>
              <a:t>SYSTEM </a:t>
            </a:r>
            <a:endParaRPr lang="en-US" sz="4000" dirty="0">
              <a:latin typeface="Arial" panose="020B0604020202020204" pitchFamily="34" charset="0"/>
              <a:cs typeface="Arial" panose="020B0604020202020204" pitchFamily="34" charset="0"/>
            </a:endParaRPr>
          </a:p>
        </p:txBody>
      </p:sp>
      <p:sp>
        <p:nvSpPr>
          <p:cNvPr id="2" name="Rectangle 1"/>
          <p:cNvSpPr/>
          <p:nvPr/>
        </p:nvSpPr>
        <p:spPr>
          <a:xfrm>
            <a:off x="1069848" y="933021"/>
            <a:ext cx="5769528" cy="461665"/>
          </a:xfrm>
          <a:prstGeom prst="rect">
            <a:avLst/>
          </a:prstGeom>
        </p:spPr>
        <p:txBody>
          <a:bodyPr wrap="none">
            <a:spAutoFit/>
          </a:bodyPr>
          <a:lstStyle/>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Content Placeholder 4"/>
          <p:cNvSpPr>
            <a:spLocks noGrp="1"/>
          </p:cNvSpPr>
          <p:nvPr>
            <p:ph idx="1"/>
          </p:nvPr>
        </p:nvSpPr>
        <p:spPr>
          <a:xfrm>
            <a:off x="1172501" y="1499423"/>
            <a:ext cx="3197352" cy="5023911"/>
          </a:xfrm>
        </p:spPr>
        <p:txBody>
          <a:bodyPr>
            <a:normAutofit fontScale="25000" lnSpcReduction="20000"/>
          </a:bodyPr>
          <a:lstStyle/>
          <a:p>
            <a:pPr lvl="0" algn="just">
              <a:spcAft>
                <a:spcPts val="300"/>
              </a:spcAft>
            </a:pPr>
            <a:r>
              <a:rPr lang="en-US" sz="4000" b="1" dirty="0"/>
              <a:t>Sự quan trọng với Internet: </a:t>
            </a:r>
            <a:r>
              <a:rPr lang="en-US" sz="4000" dirty="0"/>
              <a:t>DNS là một hệ thống toàn cầu giúp người dùng sử dụng Internet hiệu quả. Với tầm quan trọng của Internet đối với xã hội, điều này càng khiến DNS có vai trò không thể thiếu giúp Internet phát triển bền vững. Có thể nói nếu thiếu DNS, Internet không thể tồn tại lâu dài.</a:t>
            </a:r>
            <a:r>
              <a:rPr lang="en-US" sz="4000" b="1" dirty="0"/>
              <a:t>	</a:t>
            </a:r>
          </a:p>
          <a:p>
            <a:pPr lvl="0" algn="just">
              <a:spcAft>
                <a:spcPts val="300"/>
              </a:spcAft>
            </a:pPr>
            <a:r>
              <a:rPr lang="en-US" sz="4000" b="1" dirty="0"/>
              <a:t>Không cần lưu trữ một dãy IP dài và khó nhớ: </a:t>
            </a:r>
            <a:r>
              <a:rPr lang="en-US" sz="4000" dirty="0"/>
              <a:t>DNS đưa ra một phương pháp tiện lợi hơn, chuyển đổi những tên domain, tên sub-domain thành IP. Việc tự nhớ một dãy số không có ý nghĩa gây cản trở giữa người dùng và trang web mà họ thường xuyên xem. DNS giúp được điều đó và mang tính hữu dụng cho các công cụ tìm kiếm.</a:t>
            </a:r>
          </a:p>
          <a:p>
            <a:pPr lvl="0" algn="just">
              <a:spcAft>
                <a:spcPts val="300"/>
              </a:spcAft>
            </a:pPr>
            <a:r>
              <a:rPr lang="en-US" sz="4000" b="1" dirty="0"/>
              <a:t>Dễ truy cập hơn không có nghĩa là dễ bị tấn công hơn: </a:t>
            </a:r>
            <a:r>
              <a:rPr lang="en-US" sz="4000" dirty="0"/>
              <a:t>DNS Server được thiết kế cho mục đích bảo mật thường đảm bảo rằng sẽ cản trở những mục đích tấn công vào hệ thống. Tuy nhiên một điều quan trọng là cần phải được áp dụng những biện pháp bảo mật khác với tốc độ phát triển công nghệ hiện nay. </a:t>
            </a:r>
          </a:p>
          <a:p>
            <a:pPr lvl="0" algn="just">
              <a:spcAft>
                <a:spcPts val="300"/>
              </a:spcAft>
            </a:pPr>
            <a:r>
              <a:rPr lang="en-US" sz="4000" b="1" dirty="0"/>
              <a:t>DNS có tốc độ truy cập Internet cao nhất: </a:t>
            </a:r>
            <a:r>
              <a:rPr lang="en-US" sz="4000" dirty="0" smtClean="0"/>
              <a:t>Doanh nghiệp hoặc cá nhân sử dụng DNS Server có thể tận dụng từ tốc độ truy cập đó để đảm bảo công việc của mình.</a:t>
            </a:r>
            <a:endParaRPr lang="en-US" sz="4000" dirty="0"/>
          </a:p>
          <a:p>
            <a:pPr lvl="0" algn="just">
              <a:spcAft>
                <a:spcPts val="300"/>
              </a:spcAft>
            </a:pPr>
            <a:r>
              <a:rPr lang="en-US" sz="4000" b="1" dirty="0"/>
              <a:t>Cập nhật danh sách IP dễ dàng: </a:t>
            </a:r>
            <a:r>
              <a:rPr lang="en-US" sz="4000" dirty="0"/>
              <a:t>Việc cập nhật IP xảy ra thường xuyên và về phía người dùng cũng vậy. Thông thường thì rất mất thời gian và công sức. Nhưng với cấu trúc của DNS thì có thể làm được việc này một cách dễ dàng.</a:t>
            </a:r>
          </a:p>
          <a:p>
            <a:pPr algn="just">
              <a:lnSpc>
                <a:spcPct val="134000"/>
              </a:lnSpc>
              <a:spcBef>
                <a:spcPts val="300"/>
              </a:spcBef>
              <a:spcAft>
                <a:spcPts val="300"/>
              </a:spcAft>
            </a:pPr>
            <a:endParaRPr lang="en-US" dirty="0"/>
          </a:p>
        </p:txBody>
      </p:sp>
      <p:sp>
        <p:nvSpPr>
          <p:cNvPr id="10" name="TextBox 9"/>
          <p:cNvSpPr txBox="1"/>
          <p:nvPr/>
        </p:nvSpPr>
        <p:spPr>
          <a:xfrm>
            <a:off x="8355547" y="1499423"/>
            <a:ext cx="3031067" cy="4154984"/>
          </a:xfrm>
          <a:prstGeom prst="rect">
            <a:avLst/>
          </a:prstGeom>
          <a:noFill/>
        </p:spPr>
        <p:txBody>
          <a:bodyPr wrap="square" rtlCol="0">
            <a:spAutoFit/>
          </a:bodyPr>
          <a:lstStyle/>
          <a:p>
            <a:pPr marL="182880" indent="-182880" algn="just">
              <a:lnSpc>
                <a:spcPct val="70000"/>
              </a:lnSpc>
              <a:spcBef>
                <a:spcPts val="1200"/>
              </a:spcBef>
              <a:buClr>
                <a:schemeClr val="accent1">
                  <a:lumMod val="75000"/>
                </a:schemeClr>
              </a:buClr>
              <a:buSzPct val="85000"/>
              <a:buFont typeface="Wingdings" pitchFamily="2" charset="2"/>
              <a:buChar char="§"/>
            </a:pPr>
            <a:r>
              <a:rPr lang="en-US" sz="1000" b="1" dirty="0"/>
              <a:t>DNS phụ thuộc vào sự kiểm soát của Hoa Kỳ: </a:t>
            </a:r>
            <a:r>
              <a:rPr lang="en-US" sz="1000" dirty="0"/>
              <a:t>DNS Server được kiểm soát tập trung bởi một tổ chức phi lợi nhuận là ICANN có trụ sở tại Hoa Kỳ. Điều này gây khó khăn cho các nước không phụ thuộc vào Hoa Kỳ có thể sử dụng dịch vụ này.</a:t>
            </a:r>
          </a:p>
          <a:p>
            <a:pPr marL="182880" indent="-182880" algn="just">
              <a:lnSpc>
                <a:spcPct val="70000"/>
              </a:lnSpc>
              <a:spcBef>
                <a:spcPts val="1200"/>
              </a:spcBef>
              <a:buClr>
                <a:schemeClr val="accent1">
                  <a:lumMod val="75000"/>
                </a:schemeClr>
              </a:buClr>
              <a:buSzPct val="85000"/>
              <a:buFont typeface="Wingdings" pitchFamily="2" charset="2"/>
              <a:buChar char="§"/>
            </a:pPr>
            <a:r>
              <a:rPr lang="en-US" sz="1000" b="1" dirty="0"/>
              <a:t>DNS queries thường không mang bất kì thông tin về client khởi tạo nó: </a:t>
            </a:r>
            <a:r>
              <a:rPr lang="en-US" sz="1000" dirty="0"/>
              <a:t>Điều này lý giải cho việc hacker rất hay nhắm vào DNS. Bởi vì phía Server chỉ thấy địa chỉ IP từ nơi query tới và có thể bị điều khiển bởi các hacker. ( DNS request = DNS query ).</a:t>
            </a:r>
          </a:p>
          <a:p>
            <a:pPr marL="182880" indent="-182880" algn="just">
              <a:lnSpc>
                <a:spcPct val="70000"/>
              </a:lnSpc>
              <a:spcBef>
                <a:spcPts val="1200"/>
              </a:spcBef>
              <a:buClr>
                <a:schemeClr val="accent1">
                  <a:lumMod val="75000"/>
                </a:schemeClr>
              </a:buClr>
              <a:buSzPct val="85000"/>
              <a:buFont typeface="Wingdings" pitchFamily="2" charset="2"/>
              <a:buChar char="§"/>
            </a:pPr>
            <a:r>
              <a:rPr lang="en-US" sz="1000" b="1" dirty="0"/>
              <a:t>DNS dựa vào quan hệ chủ-tớ: </a:t>
            </a:r>
            <a:r>
              <a:rPr lang="en-US" sz="1000" dirty="0"/>
              <a:t>Điều này có nghĩa rằng nếu server ở máy chủ bị hỏng hoặc bị điều khiển bằng cách nào đó, sẽ khiến cho người dùng truy cập vào trang web hoặc database nằm trong server. Hacker có thể phát huy điểm mạnh của mình bằng cách nhắm vào các máy chủ và dẫn người dùng tới trang web khác, họ có thể tìm cách để lừa đảo thông tin.</a:t>
            </a:r>
          </a:p>
          <a:p>
            <a:pPr marL="182880" indent="-182880" algn="just">
              <a:lnSpc>
                <a:spcPct val="70000"/>
              </a:lnSpc>
              <a:spcBef>
                <a:spcPts val="1200"/>
              </a:spcBef>
              <a:buClr>
                <a:schemeClr val="accent1">
                  <a:lumMod val="75000"/>
                </a:schemeClr>
              </a:buClr>
              <a:buSzPct val="85000"/>
              <a:buFont typeface="Wingdings" pitchFamily="2" charset="2"/>
              <a:buChar char="§"/>
            </a:pPr>
            <a:r>
              <a:rPr lang="en-US" sz="1000" b="1" dirty="0"/>
              <a:t>Khi DNS Server sập, World Wide Web cũng vậy: </a:t>
            </a:r>
            <a:r>
              <a:rPr lang="en-US" sz="1000" dirty="0"/>
              <a:t>Mặc dù đã có back up của server và server gốc. Tại vì khi một server bị crash ( hư ) thì sẽ dẫn tới các local network lân cận sẽ không thể kết nối với client được.</a:t>
            </a:r>
          </a:p>
          <a:p>
            <a:pPr marL="182880" indent="-182880" algn="just">
              <a:lnSpc>
                <a:spcPct val="70000"/>
              </a:lnSpc>
              <a:spcBef>
                <a:spcPts val="1200"/>
              </a:spcBef>
              <a:buClr>
                <a:schemeClr val="accent1">
                  <a:lumMod val="75000"/>
                </a:schemeClr>
              </a:buClr>
              <a:buSzPct val="85000"/>
              <a:buFont typeface="Wingdings" pitchFamily="2" charset="2"/>
              <a:buChar char="§"/>
            </a:pPr>
            <a:r>
              <a:rPr lang="en-US" sz="1000" b="1" dirty="0"/>
              <a:t>DNS là nguyên nhân chính dẫn đến cuộc tấn công DNS: </a:t>
            </a:r>
            <a:r>
              <a:rPr lang="en-US" sz="1000" dirty="0"/>
              <a:t>Địa chỉ của DNS được thay đổi với địa chỉ giả mạo do đó người dùng sẽ bị dẫn đến các website khác. </a:t>
            </a:r>
            <a:r>
              <a:rPr lang="en-US" sz="1000" dirty="0"/>
              <a:t>Từ đó hacker có thể thu thập thông tin cá nhân của người dùng đó</a:t>
            </a:r>
            <a:r>
              <a:rPr lang="en-US" sz="1000" dirty="0" smtClean="0"/>
              <a:t>.</a:t>
            </a:r>
            <a:endParaRPr lang="en-US" sz="1000" dirty="0"/>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472506" y="2424550"/>
            <a:ext cx="3780388" cy="2304730"/>
          </a:xfrm>
          <a:prstGeom prst="rect">
            <a:avLst/>
          </a:prstGeom>
          <a:noFill/>
          <a:ln w="12700">
            <a:solidFill>
              <a:schemeClr val="tx1"/>
            </a:solidFill>
          </a:ln>
        </p:spPr>
      </p:pic>
    </p:spTree>
    <p:extLst>
      <p:ext uri="{BB962C8B-B14F-4D97-AF65-F5344CB8AC3E}">
        <p14:creationId xmlns:p14="http://schemas.microsoft.com/office/powerpoint/2010/main" val="178422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03604"/>
            <a:ext cx="10058400" cy="3109129"/>
          </a:xfrm>
        </p:spPr>
        <p:txBody>
          <a:bodyPr>
            <a:normAutofit fontScale="40000" lnSpcReduction="20000"/>
          </a:bodyPr>
          <a:lstStyle/>
          <a:p>
            <a:pPr>
              <a:lnSpc>
                <a:spcPct val="170000"/>
              </a:lnSpc>
            </a:pPr>
            <a:r>
              <a:rPr lang="en-US" sz="2500" dirty="0"/>
              <a:t>Blockchain là công nghệ chuỗi – khối, cho phép truyền tải dữ liệu một cách an toàn dựa trên hệ thống mã hóa vô cùng phức tạp, tương tự như cuốn sổ cái kế toán của một công ty, nơi mà tiền được giám sát chặt chẽ và ghi nhận mọi giao dịch trên mạng ngang hàng.</a:t>
            </a:r>
          </a:p>
          <a:p>
            <a:pPr>
              <a:lnSpc>
                <a:spcPct val="170000"/>
              </a:lnSpc>
            </a:pPr>
            <a:r>
              <a:rPr lang="en-US" sz="2500" dirty="0"/>
              <a:t>Mỗi khối (block) đều chứa thông tin về thời gian khởi tạo và được liên kết với khối trước đó, kèm theo đó là một mã thời gian và dữ liệu giao dịch. Dữ liệu khi đã được mạng lưới chấp nhận thì sẽ không có cách nào thay đổi được. Blockchain được thiết kế để chống lại việc gian lận, thay đổi của dữ liệu.</a:t>
            </a:r>
          </a:p>
          <a:p>
            <a:pPr>
              <a:lnSpc>
                <a:spcPct val="170000"/>
              </a:lnSpc>
            </a:pPr>
            <a:r>
              <a:rPr lang="en-US" sz="2500" dirty="0"/>
              <a:t>Công nghệ Blockchain là sự kết hợp giữa 3 loại công nghệ :</a:t>
            </a:r>
          </a:p>
          <a:p>
            <a:pPr lvl="0">
              <a:lnSpc>
                <a:spcPct val="170000"/>
              </a:lnSpc>
            </a:pPr>
            <a:r>
              <a:rPr lang="en-US" sz="2500" b="1" dirty="0"/>
              <a:t>Mật mã học:</a:t>
            </a:r>
            <a:r>
              <a:rPr lang="en-US" sz="2500" dirty="0"/>
              <a:t> để đảm bảo tính minh bạch, toàn vẹn và riêng tư thì công nghệ Blockchain đã sử dụng public key hoặc hàm hash function.</a:t>
            </a:r>
          </a:p>
          <a:p>
            <a:pPr lvl="0">
              <a:lnSpc>
                <a:spcPct val="170000"/>
              </a:lnSpc>
            </a:pPr>
            <a:r>
              <a:rPr lang="en-US" sz="2500" b="1" dirty="0"/>
              <a:t>Mạng ngang hàng:</a:t>
            </a:r>
            <a:r>
              <a:rPr lang="en-US" sz="2500" dirty="0"/>
              <a:t> Mỗi một nút trong mạng được xem như một client và cũng là server để lưu trữ bản sao ứng dụng.</a:t>
            </a:r>
          </a:p>
          <a:p>
            <a:pPr lvl="0">
              <a:lnSpc>
                <a:spcPct val="170000"/>
              </a:lnSpc>
            </a:pPr>
            <a:r>
              <a:rPr lang="en-US" sz="2500" b="1" dirty="0"/>
              <a:t>Lý thuyết trò chơi:</a:t>
            </a:r>
            <a:r>
              <a:rPr lang="en-US" sz="2500" dirty="0"/>
              <a:t> Tất cả các nút tham gia vào hệ thống đều phải tuân thủ luật chơi đồng thuận (giao thức PoW, PoS,…) và được thúc đẩy bởi động lực kinh tế.</a:t>
            </a:r>
          </a:p>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5</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Blockchain VÀ DNS BLOCKCHAIN </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2379133" y="4315079"/>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2" idx="3"/>
          </p:cNvCxnSpPr>
          <p:nvPr/>
        </p:nvCxnSpPr>
        <p:spPr>
          <a:xfrm>
            <a:off x="3539066" y="4608640"/>
            <a:ext cx="1117600" cy="2991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56666" y="4315079"/>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a:off x="5816599" y="4608640"/>
            <a:ext cx="1117600" cy="335893"/>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34199" y="4357412"/>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431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6</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THUẬT </a:t>
            </a:r>
            <a:r>
              <a:rPr lang="en-US" sz="4000" b="1" dirty="0">
                <a:latin typeface="Times New Roman" panose="02020603050405020304" pitchFamily="18" charset="0"/>
                <a:cs typeface="Times New Roman" panose="02020603050405020304" pitchFamily="18" charset="0"/>
              </a:rPr>
              <a:t>TOÁN ĐỒNG THUẬN </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1069848" y="1247881"/>
            <a:ext cx="4695952" cy="3239453"/>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099048" y="3348143"/>
            <a:ext cx="5399405" cy="2837180"/>
          </a:xfrm>
          <a:prstGeom prst="rect">
            <a:avLst/>
          </a:prstGeom>
          <a:noFill/>
          <a:ln w="12700">
            <a:solidFill>
              <a:schemeClr val="tx1"/>
            </a:solidFill>
          </a:ln>
        </p:spPr>
      </p:pic>
    </p:spTree>
    <p:extLst>
      <p:ext uri="{BB962C8B-B14F-4D97-AF65-F5344CB8AC3E}">
        <p14:creationId xmlns:p14="http://schemas.microsoft.com/office/powerpoint/2010/main" val="82744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Kịch bản thực nghiệm</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0223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a:t>
            </a:r>
            <a:r>
              <a:rPr lang="vi-VN" sz="4000" b="1" dirty="0">
                <a:latin typeface="Times New Roman" panose="02020603050405020304" pitchFamily="18" charset="0"/>
                <a:cs typeface="Times New Roman" panose="02020603050405020304" pitchFamily="18" charset="0"/>
              </a:rPr>
              <a:t>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7" name="TextBox 6"/>
          <p:cNvSpPr txBox="1"/>
          <p:nvPr/>
        </p:nvSpPr>
        <p:spPr>
          <a:xfrm>
            <a:off x="1069848" y="5067300"/>
            <a:ext cx="9883902" cy="785343"/>
          </a:xfrm>
          <a:prstGeom prst="rect">
            <a:avLst/>
          </a:prstGeom>
          <a:noFill/>
        </p:spPr>
        <p:txBody>
          <a:bodyPr wrap="square" rtlCol="0">
            <a:spAutoFit/>
          </a:bodyPr>
          <a:lstStyle/>
          <a:p>
            <a:pPr>
              <a:lnSpc>
                <a:spcPct val="150000"/>
              </a:lnSpc>
              <a:spcBef>
                <a:spcPts val="300"/>
              </a:spcBef>
              <a:spcAft>
                <a:spcPts val="300"/>
              </a:spcAft>
            </a:pPr>
            <a:r>
              <a:rPr lang="en-US" sz="1600" dirty="0" smtClean="0">
                <a:latin typeface="Arial" panose="020B0604020202020204" pitchFamily="34" charset="0"/>
                <a:cs typeface="Arial" panose="020B0604020202020204" pitchFamily="34" charset="0"/>
              </a:rPr>
              <a:t>=&gt; </a:t>
            </a:r>
            <a:r>
              <a:rPr lang="en-US" sz="1600" dirty="0">
                <a:latin typeface="Arial" panose="020B0604020202020204" pitchFamily="34" charset="0"/>
                <a:cs typeface="Arial" panose="020B0604020202020204" pitchFamily="34" charset="0"/>
              </a:rPr>
              <a:t>DNS 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408257"/>
            <a:ext cx="10058400" cy="2800767"/>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Phân giải tên miền và trả về kết quả thành công cho dù ở trên trình duyệt.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83472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a:t>
            </a:r>
            <a:r>
              <a:rPr lang="vi-VN" sz="4000" b="1" dirty="0">
                <a:latin typeface="Times New Roman" panose="02020603050405020304" pitchFamily="18" charset="0"/>
                <a:cs typeface="Times New Roman" panose="02020603050405020304" pitchFamily="18" charset="0"/>
              </a:rPr>
              <a:t>pháp, đề </a:t>
            </a:r>
            <a:r>
              <a:rPr lang="vi-VN" sz="4000" b="1" dirty="0">
                <a:latin typeface="Times New Roman" panose="02020603050405020304" pitchFamily="18" charset="0"/>
                <a:cs typeface="Times New Roman" panose="02020603050405020304" pitchFamily="18" charset="0"/>
              </a:rPr>
              <a:t>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8" name="TextBox 7"/>
          <p:cNvSpPr txBox="1"/>
          <p:nvPr/>
        </p:nvSpPr>
        <p:spPr>
          <a:xfrm>
            <a:off x="1069848" y="2409825"/>
            <a:ext cx="9883902" cy="369332"/>
          </a:xfrm>
          <a:prstGeom prst="rect">
            <a:avLst/>
          </a:prstGeom>
          <a:noFill/>
        </p:spPr>
        <p:txBody>
          <a:bodyPr wrap="square" rtlCol="0">
            <a:spAutoFit/>
          </a:bodyPr>
          <a:lstStyle/>
          <a:p>
            <a:r>
              <a:rPr lang="en-US" dirty="0" smtClean="0"/>
              <a:t>. </a:t>
            </a:r>
            <a:endParaRPr lang="en-US" dirty="0"/>
          </a:p>
        </p:txBody>
      </p:sp>
      <p:sp>
        <p:nvSpPr>
          <p:cNvPr id="9" name="TextBox 8"/>
          <p:cNvSpPr txBox="1"/>
          <p:nvPr/>
        </p:nvSpPr>
        <p:spPr>
          <a:xfrm>
            <a:off x="1069848" y="1323975"/>
            <a:ext cx="10744873" cy="4947508"/>
          </a:xfrm>
          <a:prstGeom prst="rect">
            <a:avLst/>
          </a:prstGeom>
          <a:noFill/>
        </p:spPr>
        <p:txBody>
          <a:bodyPr wrap="square" rtlCol="0">
            <a:spAutoFit/>
          </a:bodyPr>
          <a:lstStyle/>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nói về vấn đề chính, đề tài còn có những hạn chế nhất định sau đây:</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600" dirty="0" smtClean="0">
                <a:latin typeface="Arial" panose="020B0604020202020204" pitchFamily="34" charset="0"/>
                <a:cs typeface="Arial" panose="020B0604020202020204" pitchFamily="34" charset="0"/>
              </a:rPr>
              <a:t>phải dùng đến PostgreSQL.</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hay thiếu wifi.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a:t>
            </a:r>
            <a:r>
              <a:rPr lang="en-US" sz="1600" dirty="0" smtClean="0">
                <a:latin typeface="Arial" panose="020B0604020202020204" pitchFamily="34" charset="0"/>
                <a:cs typeface="Arial" panose="020B0604020202020204" pitchFamily="34" charset="0"/>
              </a:rPr>
              <a:t>không phải là một Server tiêu chuẩn nên hiệu </a:t>
            </a:r>
            <a:r>
              <a:rPr lang="en-US" sz="1600" dirty="0">
                <a:latin typeface="Arial" panose="020B0604020202020204" pitchFamily="34" charset="0"/>
                <a:cs typeface="Arial" panose="020B0604020202020204" pitchFamily="34" charset="0"/>
              </a:rPr>
              <a:t>suất truyền dẫn có phần thấp hơn hệ thống DNS thông thường</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Chưa thể ngăn được các loại tấn công nghe lén hay truyền tin</a:t>
            </a:r>
            <a:r>
              <a:rPr lang="en-US" sz="1600" dirty="0" smtClean="0">
                <a:latin typeface="Arial" panose="020B0604020202020204" pitchFamily="34" charset="0"/>
                <a:cs typeface="Arial" panose="020B0604020202020204" pitchFamily="34" charset="0"/>
              </a:rPr>
              <a:t>.</a:t>
            </a:r>
          </a:p>
          <a:p>
            <a:pPr marL="285750" lvl="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28273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542</TotalTime>
  <Words>1318</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 đạt được</vt:lpstr>
      <vt:lpstr>DNS - DOMAIN NAME SYSTEM</vt:lpstr>
      <vt:lpstr>DNS - DOMAIN NAME SYSTEM </vt:lpstr>
      <vt:lpstr>Blockchain VÀ DNS BLOCKCHAIN </vt:lpstr>
      <vt:lpstr>THUẬT TOÁN ĐỒNG THUẬN </vt:lpstr>
      <vt:lpstr>Kịch bản thực nghiệm</vt:lpstr>
      <vt:lpstr>Kết luận</vt:lpstr>
      <vt:lpstr>giải pháp, đề xuất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33</cp:revision>
  <dcterms:created xsi:type="dcterms:W3CDTF">2021-12-07T11:35:10Z</dcterms:created>
  <dcterms:modified xsi:type="dcterms:W3CDTF">2021-12-08T16:18:32Z</dcterms:modified>
</cp:coreProperties>
</file>