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57" r:id="rId3"/>
    <p:sldId id="261" r:id="rId4"/>
    <p:sldId id="260" r:id="rId5"/>
    <p:sldId id="264" r:id="rId6"/>
    <p:sldId id="266" r:id="rId7"/>
    <p:sldId id="265" r:id="rId8"/>
    <p:sldId id="262"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A2100"/>
    <a:srgbClr val="A2F0B5"/>
    <a:srgbClr val="A61A1D"/>
    <a:srgbClr val="C0593E"/>
    <a:srgbClr val="CE2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2" autoAdjust="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extLst>
      <p:ext uri="{BB962C8B-B14F-4D97-AF65-F5344CB8AC3E}">
        <p14:creationId xmlns:p14="http://schemas.microsoft.com/office/powerpoint/2010/main" val="332487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181294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123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971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40607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12/9/2021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133048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65909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14327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25795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97753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81583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12/9/2021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374629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12/9/2021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extLst>
      <p:ext uri="{BB962C8B-B14F-4D97-AF65-F5344CB8AC3E}">
        <p14:creationId xmlns:p14="http://schemas.microsoft.com/office/powerpoint/2010/main" val="25716870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45427" y="200025"/>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a:t>
            </a:r>
            <a:r>
              <a:rPr lang="en-US" sz="1600" b="1" u="sng" dirty="0" smtClean="0">
                <a:solidFill>
                  <a:schemeClr val="accent2">
                    <a:lumMod val="75000"/>
                  </a:schemeClr>
                </a:solidFill>
                <a:latin typeface="Arial" panose="020B0604020202020204" pitchFamily="34" charset="0"/>
                <a:cs typeface="Arial" panose="020B0604020202020204" pitchFamily="34" charset="0"/>
              </a:rPr>
              <a:t>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03733" y="6330704"/>
            <a:ext cx="4090256" cy="338554"/>
          </a:xfrm>
          <a:prstGeom prst="rect">
            <a:avLst/>
          </a:prstGeom>
          <a:noFill/>
        </p:spPr>
        <p:txBody>
          <a:bodyPr wrap="square" rtlCol="0">
            <a:spAutoFit/>
          </a:bodyPr>
          <a:lstStyle/>
          <a:p>
            <a:r>
              <a:rPr lang="en-US" sz="1600" b="1" dirty="0"/>
              <a:t>KHOA </a:t>
            </a:r>
            <a:r>
              <a:rPr lang="en-US" sz="1600" b="1" dirty="0" smtClean="0"/>
              <a:t>CÔNG NGHỆ THÔNG TIN </a:t>
            </a:r>
            <a:r>
              <a:rPr lang="en-US" sz="1600" b="1" dirty="0"/>
              <a:t>2</a:t>
            </a:r>
          </a:p>
        </p:txBody>
      </p:sp>
      <p:sp>
        <p:nvSpPr>
          <p:cNvPr id="9" name="TextBox 8"/>
          <p:cNvSpPr txBox="1"/>
          <p:nvPr/>
        </p:nvSpPr>
        <p:spPr>
          <a:xfrm>
            <a:off x="5148084" y="6330704"/>
            <a:ext cx="1642861" cy="338554"/>
          </a:xfrm>
          <a:prstGeom prst="rect">
            <a:avLst/>
          </a:prstGeom>
          <a:noFill/>
        </p:spPr>
        <p:txBody>
          <a:bodyPr wrap="square" rtlCol="0">
            <a:spAutoFit/>
          </a:bodyPr>
          <a:lstStyle/>
          <a:p>
            <a:r>
              <a:rPr lang="en-US" sz="1600" b="1" dirty="0" smtClean="0"/>
              <a:t>2017 </a:t>
            </a:r>
            <a:r>
              <a:rPr lang="en-US" sz="1600" b="1" dirty="0"/>
              <a:t>-2022 </a:t>
            </a:r>
            <a:endParaRPr lang="en-US" sz="1600" b="1" dirty="0" smtClean="0"/>
          </a:p>
        </p:txBody>
      </p:sp>
      <p:sp>
        <p:nvSpPr>
          <p:cNvPr id="17" name="TextBox 16"/>
          <p:cNvSpPr txBox="1"/>
          <p:nvPr/>
        </p:nvSpPr>
        <p:spPr>
          <a:xfrm>
            <a:off x="917439" y="6330704"/>
            <a:ext cx="2257349" cy="338554"/>
          </a:xfrm>
          <a:prstGeom prst="rect">
            <a:avLst/>
          </a:prstGeom>
          <a:noFill/>
        </p:spPr>
        <p:txBody>
          <a:bodyPr wrap="none" rtlCol="0">
            <a:spAutoFit/>
          </a:bodyPr>
          <a:lstStyle/>
          <a:p>
            <a:r>
              <a:rPr lang="en-US" sz="1600" b="1" dirty="0" smtClean="0"/>
              <a:t>ĐẠI HỌC CHÍNH QUY</a:t>
            </a:r>
            <a:endParaRPr lang="en-US" sz="1600" dirty="0" smtClean="0"/>
          </a:p>
        </p:txBody>
      </p:sp>
      <p:sp>
        <p:nvSpPr>
          <p:cNvPr id="18" name="Rectangle 17"/>
          <p:cNvSpPr/>
          <p:nvPr/>
        </p:nvSpPr>
        <p:spPr>
          <a:xfrm>
            <a:off x="917439" y="235867"/>
            <a:ext cx="6096000" cy="615553"/>
          </a:xfrm>
          <a:prstGeom prst="rect">
            <a:avLst/>
          </a:prstGeom>
        </p:spPr>
        <p:txBody>
          <a:bodyPr>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3069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A61A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A61A1D"/>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A61A1D"/>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A61A1D"/>
                  </a:solidFill>
                  <a:latin typeface="Roboto Black" panose="02000000000000000000" pitchFamily="2" charset="0"/>
                  <a:ea typeface="Roboto Black" panose="02000000000000000000" pitchFamily="2" charset="0"/>
                </a:rPr>
                <a:t>THANK</a:t>
              </a:r>
              <a:r>
                <a:rPr lang="en-US" sz="7500" i="1" dirty="0" smtClean="0">
                  <a:solidFill>
                    <a:srgbClr val="CE2127"/>
                  </a:solidFill>
                  <a:latin typeface="Roboto Black" panose="02000000000000000000" pitchFamily="2" charset="0"/>
                  <a:ea typeface="Roboto Black" panose="02000000000000000000" pitchFamily="2" charset="0"/>
                </a:rPr>
                <a:t> </a:t>
              </a:r>
              <a:r>
                <a:rPr lang="en-US" sz="7500" i="1" dirty="0">
                  <a:solidFill>
                    <a:srgbClr val="A61A1D"/>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1A1D"/>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10</a:t>
            </a:fld>
            <a:endParaRPr lang="en-US"/>
          </a:p>
        </p:txBody>
      </p:sp>
    </p:spTree>
    <p:extLst>
      <p:ext uri="{BB962C8B-B14F-4D97-AF65-F5344CB8AC3E}">
        <p14:creationId xmlns:p14="http://schemas.microsoft.com/office/powerpoint/2010/main" val="3728646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 đạt được</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48980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800"/>
                                        <p:tgtEl>
                                          <p:spTgt spid="3"/>
                                        </p:tgtEl>
                                      </p:cBhvr>
                                    </p:animEffect>
                                    <p:anim calcmode="lin" valueType="num">
                                      <p:cBhvr>
                                        <p:cTn id="11" dur="800" fill="hold"/>
                                        <p:tgtEl>
                                          <p:spTgt spid="3"/>
                                        </p:tgtEl>
                                        <p:attrNameLst>
                                          <p:attrName>ppt_x</p:attrName>
                                        </p:attrNameLst>
                                      </p:cBhvr>
                                      <p:tavLst>
                                        <p:tav tm="0">
                                          <p:val>
                                            <p:strVal val="#ppt_x"/>
                                          </p:val>
                                        </p:tav>
                                        <p:tav tm="100000">
                                          <p:val>
                                            <p:strVal val="#ppt_x"/>
                                          </p:val>
                                        </p:tav>
                                      </p:tavLst>
                                    </p:anim>
                                    <p:anim calcmode="lin" valueType="num">
                                      <p:cBhvr>
                                        <p:cTn id="12" dur="8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7" name="Title 1"/>
          <p:cNvSpPr>
            <a:spLocks noGrp="1"/>
          </p:cNvSpPr>
          <p:nvPr>
            <p:ph type="title"/>
          </p:nvPr>
        </p:nvSpPr>
        <p:spPr>
          <a:xfrm>
            <a:off x="898956" y="311992"/>
            <a:ext cx="8122598" cy="646331"/>
          </a:xfrm>
        </p:spPr>
        <p:txBody>
          <a:bodyPr wrap="square">
            <a:spAutoFit/>
          </a:bodyPr>
          <a:lstStyle/>
          <a:p>
            <a:r>
              <a:rPr lang="en-US" sz="4000" b="1" spc="50" dirty="0" smtClean="0">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8" name="Rectangle 7"/>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064481" cy="646331"/>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7153824" y="6361062"/>
            <a:ext cx="4334841" cy="276999"/>
          </a:xfrm>
          <a:prstGeom prst="rect">
            <a:avLst/>
          </a:prstGeom>
          <a:noFill/>
        </p:spPr>
        <p:txBody>
          <a:bodyPr wrap="none" rtlCol="0">
            <a:spAutoFit/>
          </a:bodyPr>
          <a:lstStyle/>
          <a:p>
            <a:pPr lvl="0"/>
            <a:r>
              <a:rPr lang="en-US" sz="1200" dirty="0" smtClean="0"/>
              <a:t>* DNS </a:t>
            </a:r>
            <a:r>
              <a:rPr lang="en-US" sz="1200" dirty="0"/>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376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a:p>
        </p:txBody>
      </p:sp>
      <p:sp>
        <p:nvSpPr>
          <p:cNvPr id="6" name="Title 1"/>
          <p:cNvSpPr>
            <a:spLocks noGrp="1"/>
          </p:cNvSpPr>
          <p:nvPr>
            <p:ph type="title"/>
          </p:nvPr>
        </p:nvSpPr>
        <p:spPr>
          <a:xfrm>
            <a:off x="1069848" y="198491"/>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DNS - DOMAIN NAME </a:t>
            </a:r>
            <a:r>
              <a:rPr lang="en-US" sz="4000" b="1" spc="50" dirty="0" smtClean="0">
                <a:latin typeface="Times New Roman" panose="02020603050405020304" pitchFamily="18" charset="0"/>
                <a:cs typeface="Times New Roman" panose="02020603050405020304" pitchFamily="18" charset="0"/>
              </a:rPr>
              <a:t>SYSTEM </a:t>
            </a:r>
            <a:endParaRPr lang="en-US" sz="4000" spc="50" dirty="0">
              <a:latin typeface="Arial" panose="020B0604020202020204" pitchFamily="34" charset="0"/>
              <a:cs typeface="Arial" panose="020B0604020202020204" pitchFamily="34" charset="0"/>
            </a:endParaRPr>
          </a:p>
        </p:txBody>
      </p:sp>
      <p:sp>
        <p:nvSpPr>
          <p:cNvPr id="2" name="Rectangle 1"/>
          <p:cNvSpPr/>
          <p:nvPr/>
        </p:nvSpPr>
        <p:spPr>
          <a:xfrm>
            <a:off x="1069848" y="933021"/>
            <a:ext cx="5769528" cy="461665"/>
          </a:xfrm>
          <a:prstGeom prst="rect">
            <a:avLst/>
          </a:prstGeom>
        </p:spPr>
        <p:txBody>
          <a:bodyPr wrap="none">
            <a:spAutoFit/>
          </a:bodyPr>
          <a:lstStyle/>
          <a:p>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208854" y="2729572"/>
            <a:ext cx="3780388" cy="230473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343115" y="1556079"/>
            <a:ext cx="27432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Sự quan trọng với </a:t>
            </a:r>
            <a:r>
              <a:rPr lang="en-US" sz="1100" b="1" dirty="0" smtClean="0">
                <a:solidFill>
                  <a:schemeClr val="tx1"/>
                </a:solidFill>
              </a:rPr>
              <a:t>Internet</a:t>
            </a:r>
            <a:endParaRPr lang="en-US" sz="1100" dirty="0">
              <a:solidFill>
                <a:schemeClr val="tx1"/>
              </a:solidFill>
            </a:endParaRPr>
          </a:p>
        </p:txBody>
      </p:sp>
      <p:sp>
        <p:nvSpPr>
          <p:cNvPr id="17" name="Oval 16"/>
          <p:cNvSpPr/>
          <p:nvPr/>
        </p:nvSpPr>
        <p:spPr>
          <a:xfrm>
            <a:off x="2343115" y="5525497"/>
            <a:ext cx="27432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b="1" dirty="0">
                <a:solidFill>
                  <a:schemeClr val="tx1"/>
                </a:solidFill>
              </a:rPr>
              <a:t>Dễ truy cập hơn không có nghĩa là dễ bị tấn công </a:t>
            </a:r>
            <a:r>
              <a:rPr lang="en-US" sz="1100" b="1" dirty="0" smtClean="0">
                <a:solidFill>
                  <a:schemeClr val="tx1"/>
                </a:solidFill>
              </a:rPr>
              <a:t>hơn</a:t>
            </a:r>
            <a:endParaRPr lang="en-US" sz="1100" dirty="0">
              <a:solidFill>
                <a:schemeClr val="tx1"/>
              </a:solidFill>
            </a:endParaRPr>
          </a:p>
        </p:txBody>
      </p:sp>
      <p:sp>
        <p:nvSpPr>
          <p:cNvPr id="18" name="Oval 17"/>
          <p:cNvSpPr/>
          <p:nvPr/>
        </p:nvSpPr>
        <p:spPr>
          <a:xfrm>
            <a:off x="1544660" y="2504716"/>
            <a:ext cx="27432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100" b="1" dirty="0">
                <a:solidFill>
                  <a:schemeClr val="tx1"/>
                </a:solidFill>
              </a:rPr>
              <a:t>Không cần lưu trữ một dãy IP dài và khó nhớ</a:t>
            </a:r>
            <a:endParaRPr lang="en-US" sz="1100" dirty="0">
              <a:solidFill>
                <a:schemeClr val="tx1"/>
              </a:solidFill>
            </a:endParaRPr>
          </a:p>
        </p:txBody>
      </p:sp>
      <p:sp>
        <p:nvSpPr>
          <p:cNvPr id="19" name="Oval 18"/>
          <p:cNvSpPr/>
          <p:nvPr/>
        </p:nvSpPr>
        <p:spPr>
          <a:xfrm>
            <a:off x="1069848" y="3501067"/>
            <a:ext cx="27432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100" b="1" dirty="0">
                <a:solidFill>
                  <a:schemeClr val="tx1"/>
                </a:solidFill>
              </a:rPr>
              <a:t>Cập nhật danh sách IP dễ dàng</a:t>
            </a:r>
            <a:endParaRPr lang="en-US" sz="1100" dirty="0">
              <a:solidFill>
                <a:schemeClr val="tx1"/>
              </a:solidFill>
            </a:endParaRPr>
          </a:p>
        </p:txBody>
      </p:sp>
      <p:sp>
        <p:nvSpPr>
          <p:cNvPr id="20" name="Oval 19"/>
          <p:cNvSpPr/>
          <p:nvPr/>
        </p:nvSpPr>
        <p:spPr>
          <a:xfrm>
            <a:off x="1544660" y="4529922"/>
            <a:ext cx="27432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100" b="1" dirty="0">
                <a:solidFill>
                  <a:schemeClr val="tx1"/>
                </a:solidFill>
              </a:rPr>
              <a:t>DNS có tốc độ truy cập Internet cao nhất</a:t>
            </a:r>
            <a:endParaRPr lang="en-US" sz="1100" dirty="0">
              <a:solidFill>
                <a:schemeClr val="tx1"/>
              </a:solidFill>
            </a:endParaRPr>
          </a:p>
        </p:txBody>
      </p:sp>
      <p:sp>
        <p:nvSpPr>
          <p:cNvPr id="21" name="Oval 20"/>
          <p:cNvSpPr/>
          <p:nvPr/>
        </p:nvSpPr>
        <p:spPr>
          <a:xfrm>
            <a:off x="7225115" y="1554291"/>
            <a:ext cx="27432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DNS phụ thuộc vào sự kiểm soát của Hoa </a:t>
            </a:r>
            <a:r>
              <a:rPr lang="en-US" sz="1100" b="1" dirty="0" smtClean="0">
                <a:solidFill>
                  <a:schemeClr val="tx1"/>
                </a:solidFill>
              </a:rPr>
              <a:t>Kỳ </a:t>
            </a:r>
            <a:r>
              <a:rPr lang="en-US" sz="1100" dirty="0" smtClean="0">
                <a:solidFill>
                  <a:schemeClr val="tx1"/>
                </a:solidFill>
              </a:rPr>
              <a:t>( vd : ICANN )</a:t>
            </a:r>
            <a:endParaRPr lang="en-US" sz="1100" dirty="0">
              <a:solidFill>
                <a:schemeClr val="tx1"/>
              </a:solidFill>
            </a:endParaRPr>
          </a:p>
        </p:txBody>
      </p:sp>
      <p:sp>
        <p:nvSpPr>
          <p:cNvPr id="22" name="Oval 21"/>
          <p:cNvSpPr/>
          <p:nvPr/>
        </p:nvSpPr>
        <p:spPr>
          <a:xfrm>
            <a:off x="7013448" y="5528058"/>
            <a:ext cx="27432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100" b="1" dirty="0">
                <a:solidFill>
                  <a:schemeClr val="tx1"/>
                </a:solidFill>
              </a:rPr>
              <a:t>Khi DNS Server sập, World Wide Web cũng vậy: </a:t>
            </a:r>
          </a:p>
        </p:txBody>
      </p:sp>
      <p:sp>
        <p:nvSpPr>
          <p:cNvPr id="23" name="Oval 22"/>
          <p:cNvSpPr/>
          <p:nvPr/>
        </p:nvSpPr>
        <p:spPr>
          <a:xfrm>
            <a:off x="7989242" y="4529922"/>
            <a:ext cx="27432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100" b="1" dirty="0">
                <a:solidFill>
                  <a:schemeClr val="tx1"/>
                </a:solidFill>
              </a:rPr>
              <a:t>DNS queries thường không mang bất kì thông tin về client khởi tạo </a:t>
            </a:r>
            <a:r>
              <a:rPr lang="en-US" sz="1100" b="1" dirty="0" smtClean="0">
                <a:solidFill>
                  <a:schemeClr val="tx1"/>
                </a:solidFill>
              </a:rPr>
              <a:t>nó</a:t>
            </a:r>
            <a:endParaRPr lang="en-US" sz="1100" dirty="0">
              <a:solidFill>
                <a:schemeClr val="tx1"/>
              </a:solidFill>
            </a:endParaRPr>
          </a:p>
        </p:txBody>
      </p:sp>
      <p:sp>
        <p:nvSpPr>
          <p:cNvPr id="24" name="Oval 23"/>
          <p:cNvSpPr/>
          <p:nvPr/>
        </p:nvSpPr>
        <p:spPr>
          <a:xfrm>
            <a:off x="8385048" y="3491715"/>
            <a:ext cx="27432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100" b="1" dirty="0">
                <a:solidFill>
                  <a:schemeClr val="tx1"/>
                </a:solidFill>
              </a:rPr>
              <a:t>DNS </a:t>
            </a:r>
            <a:r>
              <a:rPr lang="en-US" sz="1100" b="1" dirty="0" smtClean="0">
                <a:solidFill>
                  <a:schemeClr val="tx1"/>
                </a:solidFill>
              </a:rPr>
              <a:t>phải liên kết với nhau </a:t>
            </a:r>
            <a:endParaRPr lang="en-US" sz="1100" dirty="0">
              <a:solidFill>
                <a:schemeClr val="tx1"/>
              </a:solidFill>
            </a:endParaRPr>
          </a:p>
        </p:txBody>
      </p:sp>
      <p:sp>
        <p:nvSpPr>
          <p:cNvPr id="25" name="Oval 24"/>
          <p:cNvSpPr/>
          <p:nvPr/>
        </p:nvSpPr>
        <p:spPr>
          <a:xfrm>
            <a:off x="7910236" y="2504652"/>
            <a:ext cx="27432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100" b="1" dirty="0">
                <a:solidFill>
                  <a:schemeClr val="tx1"/>
                </a:solidFill>
              </a:rPr>
              <a:t>DNS là nguyên nhân chính dẫn đến cuộc tấn công DNS</a:t>
            </a:r>
            <a:endParaRPr lang="en-US" sz="1100" dirty="0">
              <a:solidFill>
                <a:schemeClr val="tx1"/>
              </a:solidFill>
            </a:endParaRPr>
          </a:p>
        </p:txBody>
      </p:sp>
    </p:spTree>
    <p:extLst>
      <p:ext uri="{BB962C8B-B14F-4D97-AF65-F5344CB8AC3E}">
        <p14:creationId xmlns:p14="http://schemas.microsoft.com/office/powerpoint/2010/main" val="17842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5</a:t>
            </a:fld>
            <a:endParaRPr lang="en-US"/>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2379133" y="4315079"/>
            <a:ext cx="1159933" cy="58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2" idx="3"/>
          </p:cNvCxnSpPr>
          <p:nvPr/>
        </p:nvCxnSpPr>
        <p:spPr>
          <a:xfrm>
            <a:off x="3539066" y="4608640"/>
            <a:ext cx="1117600" cy="299106"/>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56666" y="4315079"/>
            <a:ext cx="1159933" cy="58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a:stCxn id="9" idx="3"/>
          </p:cNvCxnSpPr>
          <p:nvPr/>
        </p:nvCxnSpPr>
        <p:spPr>
          <a:xfrm>
            <a:off x="5816599" y="4608640"/>
            <a:ext cx="1117600" cy="335893"/>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34199" y="4357412"/>
            <a:ext cx="1159933" cy="58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b="1" spc="50" dirty="0">
                <a:latin typeface="Times New Roman" panose="02020603050405020304" pitchFamily="18" charset="0"/>
                <a:cs typeface="Times New Roman" panose="02020603050405020304" pitchFamily="18" charset="0"/>
              </a:rPr>
              <a:t>Blockchain VÀ DNS BLOCKCHAIN </a:t>
            </a:r>
          </a:p>
        </p:txBody>
      </p:sp>
      <p:sp>
        <p:nvSpPr>
          <p:cNvPr id="7" name="TextBox 6"/>
          <p:cNvSpPr txBox="1"/>
          <p:nvPr/>
        </p:nvSpPr>
        <p:spPr>
          <a:xfrm>
            <a:off x="1069848" y="1122080"/>
            <a:ext cx="9751059" cy="3308598"/>
          </a:xfrm>
          <a:prstGeom prst="rect">
            <a:avLst/>
          </a:prstGeom>
          <a:noFill/>
        </p:spPr>
        <p:txBody>
          <a:bodyPr wrap="square" rtlCol="0">
            <a:spAutoFit/>
          </a:bodyPr>
          <a:lstStyle/>
          <a:p>
            <a:pPr>
              <a:lnSpc>
                <a:spcPct val="170000"/>
              </a:lnSpc>
            </a:pPr>
            <a:r>
              <a:rPr lang="en-US" sz="1100" dirty="0"/>
              <a:t>Blockchain là công nghệ chuỗi – khối, cho phép truyền tải dữ liệu một cách an toàn dựa trên hệ thống mã hóa vô cùng phức tạp, tương tự như cuốn sổ cái kế toán của một công ty, nơi mà tiền được giám sát chặt chẽ và ghi nhận mọi giao dịch trên mạng ngang hàng.</a:t>
            </a:r>
          </a:p>
          <a:p>
            <a:pPr>
              <a:lnSpc>
                <a:spcPct val="170000"/>
              </a:lnSpc>
            </a:pPr>
            <a:r>
              <a:rPr lang="en-US" sz="1100" dirty="0"/>
              <a:t>Mỗi khối (block) đều chứa thông tin về thời gian khởi tạo và được liên kết với khối trước đó, kèm theo đó là một mã thời gian và dữ liệu giao dịch. Dữ liệu khi đã được mạng lưới chấp nhận thì sẽ không có cách nào thay đổi được. Blockchain được thiết kế để chống lại việc gian lận, thay đổi của dữ liệu.</a:t>
            </a:r>
          </a:p>
          <a:p>
            <a:pPr>
              <a:lnSpc>
                <a:spcPct val="170000"/>
              </a:lnSpc>
            </a:pPr>
            <a:r>
              <a:rPr lang="en-US" sz="1100" dirty="0"/>
              <a:t>Công nghệ Blockchain là sự kết hợp giữa 3 loại công nghệ :</a:t>
            </a:r>
          </a:p>
          <a:p>
            <a:pPr lvl="0">
              <a:lnSpc>
                <a:spcPct val="170000"/>
              </a:lnSpc>
            </a:pPr>
            <a:r>
              <a:rPr lang="en-US" sz="1100" b="1" dirty="0"/>
              <a:t>Mật mã học:</a:t>
            </a:r>
            <a:r>
              <a:rPr lang="en-US" sz="1100" dirty="0"/>
              <a:t> để đảm bảo tính minh bạch, toàn vẹn và riêng tư thì công nghệ Blockchain đã sử dụng public key hoặc hàm hash function.</a:t>
            </a:r>
          </a:p>
          <a:p>
            <a:pPr lvl="0">
              <a:lnSpc>
                <a:spcPct val="170000"/>
              </a:lnSpc>
            </a:pPr>
            <a:r>
              <a:rPr lang="en-US" sz="1100" b="1" dirty="0"/>
              <a:t>Mạng ngang hàng:</a:t>
            </a:r>
            <a:r>
              <a:rPr lang="en-US" sz="1100" dirty="0"/>
              <a:t> Mỗi một nút trong mạng được xem như một client và cũng là server để lưu trữ bản sao ứng dụng.</a:t>
            </a:r>
          </a:p>
          <a:p>
            <a:pPr lvl="0">
              <a:lnSpc>
                <a:spcPct val="170000"/>
              </a:lnSpc>
            </a:pPr>
            <a:r>
              <a:rPr lang="en-US" sz="1100" b="1" dirty="0"/>
              <a:t>Lý thuyết trò chơi:</a:t>
            </a:r>
            <a:r>
              <a:rPr lang="en-US" sz="1100" dirty="0"/>
              <a:t> Tất cả các nút tham gia vào hệ thống đều phải tuân thủ luật chơi đồng thuận (giao thức PoW, PoS,…) và được thúc đẩy bởi động lực kinh tế.</a:t>
            </a:r>
          </a:p>
          <a:p>
            <a:endParaRPr lang="en-US" sz="1100" dirty="0"/>
          </a:p>
          <a:p>
            <a:endParaRPr lang="en-US" sz="1100" dirty="0"/>
          </a:p>
        </p:txBody>
      </p:sp>
    </p:spTree>
    <p:extLst>
      <p:ext uri="{BB962C8B-B14F-4D97-AF65-F5344CB8AC3E}">
        <p14:creationId xmlns:p14="http://schemas.microsoft.com/office/powerpoint/2010/main" val="387143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6</a:t>
            </a:fld>
            <a:endParaRPr lang="en-US"/>
          </a:p>
        </p:txBody>
      </p:sp>
      <p:sp>
        <p:nvSpPr>
          <p:cNvPr id="6" name="Title 1"/>
          <p:cNvSpPr>
            <a:spLocks noGrp="1"/>
          </p:cNvSpPr>
          <p:nvPr>
            <p:ph type="title"/>
          </p:nvPr>
        </p:nvSpPr>
        <p:spPr>
          <a:xfrm>
            <a:off x="1069848" y="484632"/>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1069848" y="1247881"/>
            <a:ext cx="4695952" cy="3239453"/>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099048" y="3348143"/>
            <a:ext cx="5399405" cy="2837180"/>
          </a:xfrm>
          <a:prstGeom prst="rect">
            <a:avLst/>
          </a:prstGeom>
          <a:noFill/>
          <a:ln w="12700">
            <a:solidFill>
              <a:schemeClr val="tx1"/>
            </a:solidFill>
          </a:ln>
        </p:spPr>
      </p:pic>
    </p:spTree>
    <p:extLst>
      <p:ext uri="{BB962C8B-B14F-4D97-AF65-F5344CB8AC3E}">
        <p14:creationId xmlns:p14="http://schemas.microsoft.com/office/powerpoint/2010/main" val="827447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6" name="Title 1"/>
          <p:cNvSpPr>
            <a:spLocks noGrp="1"/>
          </p:cNvSpPr>
          <p:nvPr>
            <p:ph type="title"/>
          </p:nvPr>
        </p:nvSpPr>
        <p:spPr>
          <a:xfrm>
            <a:off x="1069848" y="484632"/>
            <a:ext cx="10058400" cy="629793"/>
          </a:xfrm>
        </p:spPr>
        <p:txBody>
          <a:bodyPr>
            <a:normAutofit fontScale="90000"/>
          </a:bodyPr>
          <a:lstStyle/>
          <a:p>
            <a:r>
              <a:rPr lang="en-US" sz="4000" dirty="0" smtClean="0">
                <a:latin typeface="Arial" panose="020B0604020202020204" pitchFamily="34" charset="0"/>
                <a:cs typeface="Arial" panose="020B0604020202020204" pitchFamily="34" charset="0"/>
              </a:rPr>
              <a:t>Kịch bản thực nghiệm</a:t>
            </a:r>
            <a:endParaRPr lang="en-US" sz="400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0223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7" name="TextBox 6"/>
          <p:cNvSpPr txBox="1"/>
          <p:nvPr/>
        </p:nvSpPr>
        <p:spPr>
          <a:xfrm>
            <a:off x="1069848" y="5067300"/>
            <a:ext cx="9883902" cy="785343"/>
          </a:xfrm>
          <a:prstGeom prst="rect">
            <a:avLst/>
          </a:prstGeom>
          <a:noFill/>
        </p:spPr>
        <p:txBody>
          <a:bodyPr wrap="square" rtlCol="0">
            <a:spAutoFit/>
          </a:bodyPr>
          <a:lstStyle/>
          <a:p>
            <a:pPr>
              <a:lnSpc>
                <a:spcPct val="150000"/>
              </a:lnSpc>
              <a:spcBef>
                <a:spcPts val="300"/>
              </a:spcBef>
              <a:spcAft>
                <a:spcPts val="300"/>
              </a:spcAft>
            </a:pPr>
            <a:r>
              <a:rPr lang="en-US" sz="1600" b="1" spc="50" dirty="0" smtClean="0">
                <a:latin typeface="Arial" panose="020B0604020202020204" pitchFamily="34" charset="0"/>
                <a:cs typeface="Arial" panose="020B0604020202020204" pitchFamily="34" charset="0"/>
              </a:rPr>
              <a:t>=&gt; </a:t>
            </a:r>
            <a:r>
              <a:rPr lang="en-US" sz="1600" b="1" spc="50" dirty="0">
                <a:latin typeface="Arial" panose="020B0604020202020204" pitchFamily="34" charset="0"/>
                <a:cs typeface="Arial" panose="020B0604020202020204" pitchFamily="34" charset="0"/>
              </a:rPr>
              <a:t>DNS 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408257"/>
            <a:ext cx="10058400" cy="2800767"/>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Phân giải tên miền và trả về kết quả thành công cho dù ở trên trình duyệt. </a:t>
            </a: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483472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sp>
        <p:nvSpPr>
          <p:cNvPr id="8" name="TextBox 7"/>
          <p:cNvSpPr txBox="1"/>
          <p:nvPr/>
        </p:nvSpPr>
        <p:spPr>
          <a:xfrm>
            <a:off x="1069848" y="2409825"/>
            <a:ext cx="9883902" cy="369332"/>
          </a:xfrm>
          <a:prstGeom prst="rect">
            <a:avLst/>
          </a:prstGeom>
          <a:noFill/>
        </p:spPr>
        <p:txBody>
          <a:bodyPr wrap="square" rtlCol="0">
            <a:spAutoFit/>
          </a:bodyPr>
          <a:lstStyle/>
          <a:p>
            <a:r>
              <a:rPr lang="en-US" dirty="0" smtClean="0"/>
              <a:t>. </a:t>
            </a:r>
            <a:endParaRPr lang="en-US" dirty="0"/>
          </a:p>
        </p:txBody>
      </p:sp>
      <p:sp>
        <p:nvSpPr>
          <p:cNvPr id="9" name="TextBox 8"/>
          <p:cNvSpPr txBox="1"/>
          <p:nvPr/>
        </p:nvSpPr>
        <p:spPr>
          <a:xfrm>
            <a:off x="1069848" y="1323975"/>
            <a:ext cx="10744873" cy="4947508"/>
          </a:xfrm>
          <a:prstGeom prst="rect">
            <a:avLst/>
          </a:prstGeom>
          <a:noFill/>
        </p:spPr>
        <p:txBody>
          <a:bodyPr wrap="square" rtlCol="0">
            <a:spAutoFit/>
          </a:bodyPr>
          <a:lstStyle/>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nói về vấn đề chính, đề tài còn có những hạn chế nhất định sau đây:</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600" dirty="0" smtClean="0">
                <a:latin typeface="Arial" panose="020B0604020202020204" pitchFamily="34" charset="0"/>
                <a:cs typeface="Arial" panose="020B0604020202020204" pitchFamily="34" charset="0"/>
              </a:rPr>
              <a:t>phải dùng đến PostgreSQL.</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Môi trường cần mạng wifi, không thể dùng hotspot trên điện thoại để phát nên khó trong việc di chuyển đến những nơi xa hay thiếu wifi. </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a:t>
            </a:r>
            <a:r>
              <a:rPr lang="en-US" sz="1600" dirty="0" smtClean="0">
                <a:latin typeface="Arial" panose="020B0604020202020204" pitchFamily="34" charset="0"/>
                <a:cs typeface="Arial" panose="020B0604020202020204" pitchFamily="34" charset="0"/>
              </a:rPr>
              <a:t>không phải là một Server tiêu chuẩn nên hiệu </a:t>
            </a:r>
            <a:r>
              <a:rPr lang="en-US" sz="1600" dirty="0">
                <a:latin typeface="Arial" panose="020B0604020202020204" pitchFamily="34" charset="0"/>
                <a:cs typeface="Arial" panose="020B0604020202020204" pitchFamily="34" charset="0"/>
              </a:rPr>
              <a:t>suất truyền dẫn có phần thấp hơn hệ thống DNS thông thường</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Chưa thể ngăn được các loại tấn công nghe lén hay truyền tin</a:t>
            </a:r>
            <a:r>
              <a:rPr lang="en-US" sz="1600" dirty="0" smtClean="0">
                <a:latin typeface="Arial" panose="020B0604020202020204" pitchFamily="34" charset="0"/>
                <a:cs typeface="Arial" panose="020B0604020202020204" pitchFamily="34" charset="0"/>
              </a:rPr>
              <a:t>.</a:t>
            </a:r>
          </a:p>
          <a:p>
            <a:pPr marL="285750" lvl="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28273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776</TotalTime>
  <Words>1056</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 đạt được</vt:lpstr>
      <vt:lpstr>DNS - DOMAIN NAME SYSTEM</vt:lpstr>
      <vt:lpstr>DNS - DOMAIN NAME SYSTEM </vt:lpstr>
      <vt:lpstr>PowerPoint Presentation</vt:lpstr>
      <vt:lpstr>THUẬT TOÁN ĐỒNG THUẬN </vt:lpstr>
      <vt:lpstr>Kịch bản thực nghiệm</vt:lpstr>
      <vt:lpstr>Kết luận</vt:lpstr>
      <vt:lpstr>giải pháp, đề xuất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41</cp:revision>
  <dcterms:created xsi:type="dcterms:W3CDTF">2021-12-07T11:35:10Z</dcterms:created>
  <dcterms:modified xsi:type="dcterms:W3CDTF">2021-12-09T16:08:35Z</dcterms:modified>
</cp:coreProperties>
</file>