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1" r:id="rId4"/>
    <p:sldId id="272" r:id="rId5"/>
    <p:sldId id="285" r:id="rId6"/>
    <p:sldId id="286" r:id="rId7"/>
    <p:sldId id="266" r:id="rId8"/>
    <p:sldId id="273" r:id="rId9"/>
    <p:sldId id="271" r:id="rId10"/>
    <p:sldId id="274" r:id="rId11"/>
    <p:sldId id="275" r:id="rId12"/>
    <p:sldId id="276" r:id="rId13"/>
    <p:sldId id="277" r:id="rId14"/>
    <p:sldId id="278" r:id="rId15"/>
    <p:sldId id="262" r:id="rId16"/>
    <p:sldId id="25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70" d="100"/>
          <a:sy n="70"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t>12/22/2021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4F06C92-CE98-4B24-91B3-57666E0FED09}" type="datetime1">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CAC543-8889-4E95-B4AC-6EDFB98064E3}" type="datetime1">
              <a:rPr lang="en-US" smtClean="0"/>
              <a:t>12/22/2021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t>12/22/2021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2"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10</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3"/>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11</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p>
        </p:txBody>
      </p:sp>
      <p:sp>
        <p:nvSpPr>
          <p:cNvPr id="8" name="Rectangle 7"/>
          <p:cNvSpPr/>
          <p:nvPr/>
        </p:nvSpPr>
        <p:spPr>
          <a:xfrm>
            <a:off x="1019175" y="5296534"/>
            <a:ext cx="9882197"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VỚI PYTHON SOCKET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2" y="3319485"/>
            <a:ext cx="10425734"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DÙNG VỚI PYTHON FLASK</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extLst>
                    <a:ext uri="{9D8B030D-6E8A-4147-A177-3AD203B41FA5}">
                      <a16:colId xmlns:a16="http://schemas.microsoft.com/office/drawing/2014/main" val="20000"/>
                    </a:ext>
                  </a:extLst>
                </a:gridCol>
                <a:gridCol w="3791741">
                  <a:extLst>
                    <a:ext uri="{9D8B030D-6E8A-4147-A177-3AD203B41FA5}">
                      <a16:colId xmlns:a16="http://schemas.microsoft.com/office/drawing/2014/main" val="20001"/>
                    </a:ext>
                  </a:extLst>
                </a:gridCol>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0"/>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1"/>
                  </a:ext>
                </a:extLst>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2"/>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3"/>
                  </a:ext>
                </a:extLst>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4"/>
                  </a:ext>
                </a:extLst>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904" y="3893408"/>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57" y="3290766"/>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1311128" y="6272784"/>
            <a:ext cx="644438" cy="365125"/>
          </a:xfrm>
        </p:spPr>
        <p:txBody>
          <a:bodyPr/>
          <a:lstStyle/>
          <a:p>
            <a:fld id="{040DEF24-717E-4741-8753-F7E431A261E5}" type="slidenum">
              <a:rPr lang="en-US" smtClean="0"/>
              <a:t>12</a:t>
            </a:fld>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3" y="980616"/>
            <a:ext cx="10291955" cy="158504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 Công ty muốn kiểm tra DNS Server hoạt động cục bộ</a:t>
            </a: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Chạy DNS server, mở web server ở máy công ty , mở CMD node có port là 5000, đăng nhập với vai trò là admin, thực hiện thêm 5 giao dịch tên miền, sau đó tiến hành phân giải </a:t>
            </a:r>
            <a:r>
              <a:rPr lang="en-US" sz="1400" dirty="0">
                <a:latin typeface="Arial" panose="020B0604020202020204" pitchFamily="34" charset="0"/>
                <a:ea typeface="Calibri" panose="020F0502020204030204" pitchFamily="34" charset="0"/>
                <a:cs typeface="Arial" panose="020B0604020202020204" pitchFamily="34" charset="0"/>
              </a:rPr>
              <a:t>trên máy công ty </a:t>
            </a: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( 5 giao dịch trong đó có chứa 1 giao dịch dai.com </a:t>
            </a:r>
            <a:r>
              <a:rPr lang="en-US" sz="1400" dirty="0" smtClean="0">
                <a:latin typeface="Arial" panose="020B0604020202020204" pitchFamily="34" charset="0"/>
                <a:ea typeface="Calibri" panose="020F0502020204030204" pitchFamily="34" charset="0"/>
                <a:cs typeface="Arial" panose="020B0604020202020204" pitchFamily="34" charset="0"/>
              </a:rPr>
              <a:t>) </a:t>
            </a:r>
          </a:p>
          <a:p>
            <a:pPr lvl="1" algn="just">
              <a:lnSpc>
                <a:spcPct val="115000"/>
              </a:lnSpc>
              <a:spcBef>
                <a:spcPts val="300"/>
              </a:spcBef>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máy công ty . </a:t>
            </a:r>
          </a:p>
        </p:txBody>
      </p:sp>
      <p:sp>
        <p:nvSpPr>
          <p:cNvPr id="43" name="TextBox 42"/>
          <p:cNvSpPr txBox="1"/>
          <p:nvPr/>
        </p:nvSpPr>
        <p:spPr>
          <a:xfrm>
            <a:off x="9725426" y="4636806"/>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a:t>
            </a:r>
            <a:r>
              <a:rPr lang="en-US" sz="1400" dirty="0" smtClean="0">
                <a:latin typeface="Arial" panose="020B0604020202020204" pitchFamily="34" charset="0"/>
                <a:cs typeface="Arial" panose="020B0604020202020204" pitchFamily="34" charset="0"/>
              </a:rPr>
              <a:t>dùng</a:t>
            </a:r>
          </a:p>
        </p:txBody>
      </p:sp>
      <p:cxnSp>
        <p:nvCxnSpPr>
          <p:cNvPr id="45" name="Straight Arrow Connector 44"/>
          <p:cNvCxnSpPr/>
          <p:nvPr/>
        </p:nvCxnSpPr>
        <p:spPr>
          <a:xfrm flipH="1">
            <a:off x="8377770" y="3792227"/>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77770" y="4113717"/>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532853" y="3854841"/>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657888" y="3545508"/>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19173" y="2909805"/>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19173" y="2609874"/>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 name="Straight Arrow Connector 14"/>
          <p:cNvCxnSpPr>
            <a:stCxn id="23" idx="3"/>
          </p:cNvCxnSpPr>
          <p:nvPr/>
        </p:nvCxnSpPr>
        <p:spPr>
          <a:xfrm>
            <a:off x="2813664" y="3723649"/>
            <a:ext cx="1311114" cy="517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0" idx="3"/>
          </p:cNvCxnSpPr>
          <p:nvPr/>
        </p:nvCxnSpPr>
        <p:spPr>
          <a:xfrm>
            <a:off x="2809725" y="4233729"/>
            <a:ext cx="1315053" cy="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00621" y="3569760"/>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27" name="TextBox 26"/>
          <p:cNvSpPr txBox="1"/>
          <p:nvPr/>
        </p:nvSpPr>
        <p:spPr>
          <a:xfrm>
            <a:off x="2005329" y="4210544"/>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sp>
        <p:nvSpPr>
          <p:cNvPr id="31" name="TextBox 30"/>
          <p:cNvSpPr txBox="1"/>
          <p:nvPr/>
        </p:nvSpPr>
        <p:spPr>
          <a:xfrm>
            <a:off x="4283310" y="4761034"/>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3103166" y="42718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384910">
            <a:off x="3048997" y="3721772"/>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4" name="Rectangle 13"/>
          <p:cNvSpPr/>
          <p:nvPr/>
        </p:nvSpPr>
        <p:spPr>
          <a:xfrm>
            <a:off x="1615611" y="3281401"/>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6795303" y="3188795"/>
            <a:ext cx="1773092" cy="1589327"/>
            <a:chOff x="6895352" y="3694131"/>
            <a:chExt cx="1773092" cy="1589327"/>
          </a:xfrm>
        </p:grpSpPr>
        <p:sp>
          <p:nvSpPr>
            <p:cNvPr id="41" name="TextBox 40"/>
            <p:cNvSpPr txBox="1"/>
            <p:nvPr/>
          </p:nvSpPr>
          <p:spPr>
            <a:xfrm>
              <a:off x="7178207" y="4791015"/>
              <a:ext cx="1207383" cy="492443"/>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DNS Server</a:t>
              </a:r>
            </a:p>
            <a:p>
              <a:pPr algn="ctr"/>
              <a:r>
                <a:rPr lang="en-US" sz="1200" dirty="0" smtClean="0">
                  <a:latin typeface="Arial" panose="020B0604020202020204" pitchFamily="34" charset="0"/>
                  <a:cs typeface="Arial" panose="020B0604020202020204" pitchFamily="34" charset="0"/>
                </a:rPr>
                <a:t>192.168.1.7:53</a:t>
              </a:r>
              <a:endParaRPr lang="en-US" sz="1200"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25" name="Group 24"/>
          <p:cNvGrpSpPr/>
          <p:nvPr/>
        </p:nvGrpSpPr>
        <p:grpSpPr>
          <a:xfrm>
            <a:off x="5615188" y="4432365"/>
            <a:ext cx="1379021" cy="1236803"/>
            <a:chOff x="5661390" y="4367957"/>
            <a:chExt cx="1379021" cy="1236803"/>
          </a:xfrm>
        </p:grpSpPr>
        <p:sp>
          <p:nvSpPr>
            <p:cNvPr id="55" name="TextBox 54"/>
            <p:cNvSpPr txBox="1"/>
            <p:nvPr/>
          </p:nvSpPr>
          <p:spPr>
            <a:xfrm>
              <a:off x="5800041" y="5112317"/>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grpSp>
        <p:nvGrpSpPr>
          <p:cNvPr id="26" name="Group 25"/>
          <p:cNvGrpSpPr/>
          <p:nvPr/>
        </p:nvGrpSpPr>
        <p:grpSpPr>
          <a:xfrm>
            <a:off x="5545706" y="3513478"/>
            <a:ext cx="1434698" cy="865283"/>
            <a:chOff x="5629199" y="3698912"/>
            <a:chExt cx="1434698" cy="865283"/>
          </a:xfrm>
        </p:grpSpPr>
        <p:sp>
          <p:nvSpPr>
            <p:cNvPr id="39" name="Right Arrow 38"/>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46" name="Right Arrow 45"/>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sp>
        <p:nvSpPr>
          <p:cNvPr id="32" name="Rectangle 31"/>
          <p:cNvSpPr/>
          <p:nvPr/>
        </p:nvSpPr>
        <p:spPr>
          <a:xfrm>
            <a:off x="7045545" y="3188795"/>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26118" y="2985317"/>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7262" y="3501554"/>
            <a:ext cx="1288478" cy="1288478"/>
          </a:xfrm>
          <a:prstGeom prst="rect">
            <a:avLst/>
          </a:prstGeom>
        </p:spPr>
      </p:pic>
      <p:pic>
        <p:nvPicPr>
          <p:cNvPr id="135" name="Picture 1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68732" y="3411900"/>
            <a:ext cx="1217289" cy="1217289"/>
          </a:xfrm>
          <a:prstGeom prst="rect">
            <a:avLst/>
          </a:prstGeom>
        </p:spPr>
      </p:pic>
      <p:sp>
        <p:nvSpPr>
          <p:cNvPr id="136" name="TextBox 135"/>
          <p:cNvSpPr txBox="1"/>
          <p:nvPr/>
        </p:nvSpPr>
        <p:spPr>
          <a:xfrm>
            <a:off x="1254767" y="5908304"/>
            <a:ext cx="9163086"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Người dùng truy cập thành công vào dai.com tại máy chủ mà vẫn vào được Internet.</a:t>
            </a:r>
            <a:endParaRPr lang="en-US" sz="1600" dirty="0">
              <a:latin typeface="Arial" panose="020B0604020202020204" pitchFamily="34" charset="0"/>
              <a:cs typeface="Arial" panose="020B0604020202020204" pitchFamily="34" charset="0"/>
            </a:endParaRPr>
          </a:p>
        </p:txBody>
      </p:sp>
      <p:pic>
        <p:nvPicPr>
          <p:cNvPr id="54" name="Picture 2" descr="Command Prompt Icon - Windows 8 Metro Invert Icons - SoftIcon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6257" y="4604262"/>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84964" y="4901493"/>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47853" y="160943"/>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13</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912931"/>
            <a:ext cx="10262637" cy="200362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Khách hàng muốn truy cập vào Web server của công ty</a:t>
            </a: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a:t>
            </a:r>
            <a:r>
              <a:rPr lang="en-US" sz="1400" dirty="0" smtClean="0">
                <a:latin typeface="Arial" panose="020B0604020202020204" pitchFamily="34" charset="0"/>
                <a:ea typeface="Calibri" panose="020F0502020204030204" pitchFamily="34" charset="0"/>
                <a:cs typeface="Arial" panose="020B0604020202020204" pitchFamily="34" charset="0"/>
              </a:rPr>
              <a:t>máy công ty, </a:t>
            </a:r>
            <a:r>
              <a:rPr lang="en-US" sz="1400" dirty="0">
                <a:latin typeface="Arial" panose="020B0604020202020204" pitchFamily="34" charset="0"/>
                <a:ea typeface="Calibri" panose="020F0502020204030204" pitchFamily="34" charset="0"/>
                <a:cs typeface="Arial" panose="020B0604020202020204" pitchFamily="34" charset="0"/>
              </a:rPr>
              <a:t>mở </a:t>
            </a:r>
            <a:r>
              <a:rPr lang="en-US" sz="1400" dirty="0" smtClean="0">
                <a:latin typeface="Arial" panose="020B0604020202020204" pitchFamily="34" charset="0"/>
                <a:ea typeface="Calibri" panose="020F0502020204030204" pitchFamily="34" charset="0"/>
                <a:cs typeface="Arial" panose="020B0604020202020204" pitchFamily="34" charset="0"/>
              </a:rPr>
              <a:t>CMD node </a:t>
            </a:r>
            <a:r>
              <a:rPr lang="en-US" sz="1400" dirty="0">
                <a:latin typeface="Arial" panose="020B0604020202020204" pitchFamily="34" charset="0"/>
                <a:ea typeface="Calibri" panose="020F0502020204030204" pitchFamily="34" charset="0"/>
                <a:cs typeface="Arial" panose="020B0604020202020204" pitchFamily="34" charset="0"/>
              </a:rPr>
              <a:t>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 ( 5 giao dịch trong đó có chứa 1 giao dịch dai.com )</a:t>
            </a: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node </a:t>
            </a:r>
            <a:r>
              <a:rPr lang="en-US" sz="1400" dirty="0">
                <a:latin typeface="Arial" panose="020B0604020202020204" pitchFamily="34" charset="0"/>
                <a:ea typeface="Calibri" panose="020F0502020204030204" pitchFamily="34" charset="0"/>
                <a:cs typeface="Arial" panose="020B0604020202020204" pitchFamily="34" charset="0"/>
              </a:rPr>
              <a:t>với port bất kì, thực hiện thêm 5 giao dịch tên miền khác và phân giải tên miền thông qua một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72" name="TextBox 71"/>
          <p:cNvSpPr txBox="1"/>
          <p:nvPr/>
        </p:nvSpPr>
        <p:spPr>
          <a:xfrm>
            <a:off x="1111805" y="6130251"/>
            <a:ext cx="9557425"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dai.com từ máy khách hàng mà vẫn vào được Internet.</a:t>
            </a:r>
            <a:endParaRPr lang="en-US" sz="1600" dirty="0">
              <a:latin typeface="Arial" panose="020B0604020202020204" pitchFamily="34" charset="0"/>
              <a:cs typeface="Arial" panose="020B0604020202020204" pitchFamily="34" charset="0"/>
            </a:endParaRPr>
          </a:p>
        </p:txBody>
      </p:sp>
      <p:sp>
        <p:nvSpPr>
          <p:cNvPr id="35" name="TextBox 34"/>
          <p:cNvSpPr txBox="1"/>
          <p:nvPr/>
        </p:nvSpPr>
        <p:spPr>
          <a:xfrm>
            <a:off x="9878635" y="4933305"/>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192.168.1.10</a:t>
            </a:r>
          </a:p>
          <a:p>
            <a:r>
              <a:rPr lang="en-US" sz="1400" dirty="0" smtClean="0">
                <a:latin typeface="Arial" panose="020B0604020202020204" pitchFamily="34" charset="0"/>
                <a:cs typeface="Arial" panose="020B0604020202020204" pitchFamily="34" charset="0"/>
              </a:rPr>
              <a:t>DNS </a:t>
            </a: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69" name="Group 68"/>
          <p:cNvGrpSpPr/>
          <p:nvPr/>
        </p:nvGrpSpPr>
        <p:grpSpPr>
          <a:xfrm>
            <a:off x="8528580" y="3926845"/>
            <a:ext cx="1281115" cy="575606"/>
            <a:chOff x="8444255" y="3841579"/>
            <a:chExt cx="1281115" cy="575606"/>
          </a:xfrm>
        </p:grpSpPr>
        <p:cxnSp>
          <p:nvCxnSpPr>
            <p:cNvPr id="36" name="Straight Arrow Connector 35"/>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99338" y="4150912"/>
              <a:ext cx="92845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192.168.1.7</a:t>
              </a:r>
              <a:endParaRPr lang="en-US" sz="1100" dirty="0">
                <a:latin typeface="Arial" panose="020B0604020202020204" pitchFamily="34" charset="0"/>
                <a:cs typeface="Arial" panose="020B0604020202020204" pitchFamily="34" charset="0"/>
              </a:endParaRPr>
            </a:p>
          </p:txBody>
        </p:sp>
        <p:sp>
          <p:nvSpPr>
            <p:cNvPr id="39" name="TextBox 38"/>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40" name="Rectangle 39"/>
          <p:cNvSpPr/>
          <p:nvPr/>
        </p:nvSpPr>
        <p:spPr>
          <a:xfrm>
            <a:off x="945735" y="3249393"/>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45735" y="2949462"/>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44" name="Straight Arrow Connector 43"/>
          <p:cNvCxnSpPr>
            <a:stCxn id="84" idx="3"/>
          </p:cNvCxnSpPr>
          <p:nvPr/>
        </p:nvCxnSpPr>
        <p:spPr>
          <a:xfrm>
            <a:off x="2764998" y="4061718"/>
            <a:ext cx="1286342" cy="51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2" idx="3"/>
          </p:cNvCxnSpPr>
          <p:nvPr/>
        </p:nvCxnSpPr>
        <p:spPr>
          <a:xfrm>
            <a:off x="2761059" y="4571798"/>
            <a:ext cx="1290281" cy="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09872" y="5100622"/>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49" name="TextBox 48"/>
          <p:cNvSpPr txBox="1"/>
          <p:nvPr/>
        </p:nvSpPr>
        <p:spPr>
          <a:xfrm>
            <a:off x="3050397" y="4575870"/>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50" name="TextBox 49"/>
          <p:cNvSpPr txBox="1"/>
          <p:nvPr/>
        </p:nvSpPr>
        <p:spPr>
          <a:xfrm rot="1472812">
            <a:off x="2945179" y="401192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a:t>
            </a:r>
            <a:r>
              <a:rPr lang="en-US" sz="1100" dirty="0" smtClean="0">
                <a:latin typeface="Arial" panose="020B0604020202020204" pitchFamily="34" charset="0"/>
                <a:cs typeface="Arial" panose="020B0604020202020204" pitchFamily="34" charset="0"/>
              </a:rPr>
              <a:t>dịch</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542173" y="3620989"/>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6721865" y="3528383"/>
            <a:ext cx="1773092" cy="1589327"/>
            <a:chOff x="6895352" y="3694131"/>
            <a:chExt cx="1773092" cy="1589327"/>
          </a:xfrm>
        </p:grpSpPr>
        <p:sp>
          <p:nvSpPr>
            <p:cNvPr id="66" name="TextBox 65"/>
            <p:cNvSpPr txBox="1"/>
            <p:nvPr/>
          </p:nvSpPr>
          <p:spPr>
            <a:xfrm>
              <a:off x="7178207" y="4791015"/>
              <a:ext cx="1207383" cy="492443"/>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DNS Server</a:t>
              </a:r>
            </a:p>
            <a:p>
              <a:pPr algn="ctr"/>
              <a:r>
                <a:rPr lang="en-US" sz="1200" dirty="0" smtClean="0">
                  <a:latin typeface="Arial" panose="020B0604020202020204" pitchFamily="34" charset="0"/>
                  <a:cs typeface="Arial" panose="020B0604020202020204" pitchFamily="34" charset="0"/>
                </a:rPr>
                <a:t>192.168.1.7:53</a:t>
              </a:r>
              <a:endParaRPr lang="en-US" sz="1200" dirty="0">
                <a:latin typeface="Arial" panose="020B0604020202020204" pitchFamily="34" charset="0"/>
                <a:cs typeface="Arial" panose="020B0604020202020204" pitchFamily="34" charset="0"/>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grpSp>
        <p:nvGrpSpPr>
          <p:cNvPr id="55" name="Group 54"/>
          <p:cNvGrpSpPr/>
          <p:nvPr/>
        </p:nvGrpSpPr>
        <p:grpSpPr>
          <a:xfrm>
            <a:off x="5541750" y="4771953"/>
            <a:ext cx="1379021" cy="1200690"/>
            <a:chOff x="5661390" y="4367957"/>
            <a:chExt cx="1379021" cy="1200690"/>
          </a:xfrm>
        </p:grpSpPr>
        <p:sp>
          <p:nvSpPr>
            <p:cNvPr id="64" name="TextBox 63"/>
            <p:cNvSpPr txBox="1"/>
            <p:nvPr/>
          </p:nvSpPr>
          <p:spPr>
            <a:xfrm>
              <a:off x="5812166" y="5076204"/>
              <a:ext cx="994182"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192.168.1.7</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sp>
        <p:nvSpPr>
          <p:cNvPr id="57" name="Rectangle 56"/>
          <p:cNvSpPr/>
          <p:nvPr/>
        </p:nvSpPr>
        <p:spPr>
          <a:xfrm>
            <a:off x="6972107" y="3528383"/>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52680" y="3324905"/>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824" y="3841142"/>
            <a:ext cx="1288478" cy="1288478"/>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2765" y="3734415"/>
            <a:ext cx="1217289" cy="1217289"/>
          </a:xfrm>
          <a:prstGeom prst="rect">
            <a:avLst/>
          </a:prstGeom>
        </p:spPr>
      </p:pic>
      <p:sp>
        <p:nvSpPr>
          <p:cNvPr id="70" name="Rectangle 69"/>
          <p:cNvSpPr/>
          <p:nvPr/>
        </p:nvSpPr>
        <p:spPr>
          <a:xfrm>
            <a:off x="9838090" y="3269665"/>
            <a:ext cx="1230359"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9481801" y="2916556"/>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77" name="Group 76"/>
          <p:cNvGrpSpPr/>
          <p:nvPr/>
        </p:nvGrpSpPr>
        <p:grpSpPr>
          <a:xfrm>
            <a:off x="5472268" y="3651536"/>
            <a:ext cx="1434698" cy="865283"/>
            <a:chOff x="5629199" y="3698912"/>
            <a:chExt cx="1434698" cy="865283"/>
          </a:xfrm>
        </p:grpSpPr>
        <p:sp>
          <p:nvSpPr>
            <p:cNvPr id="78" name="Right Arrow 77"/>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80" name="Right Arrow 79"/>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82"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6238" y="4231477"/>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7591" y="3628835"/>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1951955" y="3907829"/>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85" name="TextBox 84"/>
          <p:cNvSpPr txBox="1"/>
          <p:nvPr/>
        </p:nvSpPr>
        <p:spPr>
          <a:xfrm>
            <a:off x="1956663" y="4548613"/>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pic>
        <p:nvPicPr>
          <p:cNvPr id="86"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7591" y="4942331"/>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1936298" y="5239562"/>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14</a:t>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960026"/>
            <a:ext cx="10291953" cy="1932837"/>
          </a:xfrm>
          <a:prstGeom prst="rect">
            <a:avLst/>
          </a:prstGeom>
        </p:spPr>
        <p:txBody>
          <a:bodyPr wrap="square">
            <a:spAutoFit/>
          </a:bodyPr>
          <a:lstStyle/>
          <a:p>
            <a:pPr lvl="0">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 :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muốn truy cập vào Web server của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khách hàng thông qua phân giải tên miền từ máy chủ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Chạy </a:t>
            </a:r>
            <a:r>
              <a:rPr lang="en-US" sz="1400" dirty="0" smtClean="0">
                <a:latin typeface="Arial" panose="020B0604020202020204" pitchFamily="34" charset="0"/>
                <a:ea typeface="Calibri" panose="020F0502020204030204" pitchFamily="34" charset="0"/>
                <a:cs typeface="Arial" panose="020B0604020202020204" pitchFamily="34" charset="0"/>
              </a:rPr>
              <a:t>DNS server, chạy web server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 </a:t>
            </a: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smtClean="0">
                <a:latin typeface="Arial" panose="020B0604020202020204" pitchFamily="34" charset="0"/>
                <a:ea typeface="Calibri" panose="020F0502020204030204" pitchFamily="34" charset="0"/>
                <a:cs typeface="Arial" panose="020B0604020202020204" pitchFamily="34" charset="0"/>
              </a:rPr>
              <a:t>CMD node </a:t>
            </a:r>
            <a:r>
              <a:rPr lang="en-US" sz="1400" dirty="0" smtClean="0">
                <a:latin typeface="Arial" panose="020B0604020202020204" pitchFamily="34" charset="0"/>
                <a:ea typeface="Calibri" panose="020F0502020204030204" pitchFamily="34" charset="0"/>
                <a:cs typeface="Arial" panose="020B0604020202020204" pitchFamily="34" charset="0"/>
              </a:rPr>
              <a:t>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1" algn="just">
              <a:lnSpc>
                <a:spcPct val="115000"/>
              </a:lnSpc>
            </a:pPr>
            <a:r>
              <a:rPr lang="en-US" sz="1400" dirty="0" smtClean="0">
                <a:latin typeface="Arial" panose="020B0604020202020204" pitchFamily="34" charset="0"/>
                <a:ea typeface="Calibri" panose="020F0502020204030204" pitchFamily="34" charset="0"/>
                <a:cs typeface="Arial" panose="020B0604020202020204" pitchFamily="34" charset="0"/>
              </a:rPr>
              <a:t>- Mở CMD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a:t>
            </a:r>
            <a:r>
              <a:rPr lang="en-US" sz="1400" dirty="0" smtClean="0">
                <a:latin typeface="Arial" panose="020B0604020202020204" pitchFamily="34" charset="0"/>
                <a:ea typeface="Calibri" panose="020F0502020204030204" pitchFamily="34" charset="0"/>
                <a:cs typeface="Arial" panose="020B0604020202020204" pitchFamily="34" charset="0"/>
              </a:rPr>
              <a:t>+ 1 </a:t>
            </a:r>
            <a:r>
              <a:rPr lang="en-US" sz="1400" dirty="0">
                <a:latin typeface="Arial" panose="020B0604020202020204" pitchFamily="34" charset="0"/>
                <a:ea typeface="Calibri" panose="020F0502020204030204" pitchFamily="34" charset="0"/>
                <a:cs typeface="Arial" panose="020B0604020202020204" pitchFamily="34" charset="0"/>
              </a:rPr>
              <a:t>giao dịch </a:t>
            </a:r>
            <a:r>
              <a:rPr lang="en-US" sz="1400" dirty="0" smtClean="0">
                <a:latin typeface="Arial" panose="020B0604020202020204" pitchFamily="34" charset="0"/>
                <a:ea typeface="Calibri" panose="020F0502020204030204" pitchFamily="34" charset="0"/>
                <a:cs typeface="Arial" panose="020B0604020202020204" pitchFamily="34" charset="0"/>
              </a:rPr>
              <a:t>dai.com và </a:t>
            </a:r>
            <a:r>
              <a:rPr lang="en-US" sz="1400" dirty="0">
                <a:latin typeface="Arial" panose="020B0604020202020204" pitchFamily="34" charset="0"/>
                <a:ea typeface="Calibri" panose="020F0502020204030204" pitchFamily="34" charset="0"/>
                <a:cs typeface="Arial" panose="020B0604020202020204" pitchFamily="34" charset="0"/>
              </a:rPr>
              <a:t>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khách hàng.</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83" name="TextBox 182"/>
          <p:cNvSpPr txBox="1"/>
          <p:nvPr/>
        </p:nvSpPr>
        <p:spPr>
          <a:xfrm>
            <a:off x="1166286" y="6198722"/>
            <a:ext cx="9615133"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sym typeface="Wingdings" panose="05000000000000000000" pitchFamily="2" charset="2"/>
              </a:rPr>
              <a:t>Mục tiêu :</a:t>
            </a:r>
            <a:r>
              <a:rPr lang="en-US" sz="1600" dirty="0" smtClean="0">
                <a:latin typeface="Arial" panose="020B0604020202020204" pitchFamily="34" charset="0"/>
                <a:cs typeface="Arial" panose="020B0604020202020204" pitchFamily="34" charset="0"/>
                <a:sym typeface="Wingdings" panose="05000000000000000000" pitchFamily="2" charset="2"/>
              </a:rPr>
              <a:t> Khách hàng truy cập thành công vào </a:t>
            </a:r>
            <a:r>
              <a:rPr lang="en-US" sz="1600" dirty="0" smtClean="0">
                <a:latin typeface="Arial" panose="020B0604020202020204" pitchFamily="34" charset="0"/>
                <a:cs typeface="Arial" panose="020B0604020202020204" pitchFamily="34" charset="0"/>
                <a:sym typeface="Wingdings" panose="05000000000000000000" pitchFamily="2" charset="2"/>
              </a:rPr>
              <a:t>dai.com từ </a:t>
            </a:r>
            <a:r>
              <a:rPr lang="en-US" sz="1600" dirty="0" smtClean="0">
                <a:latin typeface="Arial" panose="020B0604020202020204" pitchFamily="34" charset="0"/>
                <a:cs typeface="Arial" panose="020B0604020202020204" pitchFamily="34" charset="0"/>
                <a:sym typeface="Wingdings" panose="05000000000000000000" pitchFamily="2" charset="2"/>
              </a:rPr>
              <a:t>máy khách hàng mà vẫn vào được Internet.</a:t>
            </a:r>
            <a:endParaRPr lang="en-US" sz="1600" dirty="0">
              <a:latin typeface="Arial" panose="020B0604020202020204" pitchFamily="34" charset="0"/>
              <a:cs typeface="Arial" panose="020B0604020202020204" pitchFamily="34" charset="0"/>
            </a:endParaRPr>
          </a:p>
        </p:txBody>
      </p:sp>
      <p:grpSp>
        <p:nvGrpSpPr>
          <p:cNvPr id="164" name="Group 163"/>
          <p:cNvGrpSpPr/>
          <p:nvPr/>
        </p:nvGrpSpPr>
        <p:grpSpPr>
          <a:xfrm>
            <a:off x="10572187" y="3561004"/>
            <a:ext cx="1379021" cy="1200690"/>
            <a:chOff x="5661390" y="4367957"/>
            <a:chExt cx="1379021" cy="1200690"/>
          </a:xfrm>
        </p:grpSpPr>
        <p:sp>
          <p:nvSpPr>
            <p:cNvPr id="175" name="TextBox 174"/>
            <p:cNvSpPr txBox="1"/>
            <p:nvPr/>
          </p:nvSpPr>
          <p:spPr>
            <a:xfrm>
              <a:off x="5769686" y="5076204"/>
              <a:ext cx="1079143" cy="492443"/>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ai.com </a:t>
              </a:r>
            </a:p>
            <a:p>
              <a:pPr algn="ctr"/>
              <a:r>
                <a:rPr lang="en-US" sz="1200" dirty="0" smtClean="0">
                  <a:solidFill>
                    <a:schemeClr val="tx1">
                      <a:lumMod val="85000"/>
                      <a:lumOff val="15000"/>
                    </a:schemeClr>
                  </a:solidFill>
                  <a:latin typeface="Arial" panose="020B0604020202020204" pitchFamily="34" charset="0"/>
                  <a:cs typeface="Arial" panose="020B0604020202020204" pitchFamily="34" charset="0"/>
                </a:rPr>
                <a:t>192.168.1.10</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76" name="Picture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390" y="4367957"/>
              <a:ext cx="1379021" cy="838200"/>
            </a:xfrm>
            <a:prstGeom prst="rect">
              <a:avLst/>
            </a:prstGeom>
          </p:spPr>
        </p:pic>
      </p:grpSp>
      <p:sp>
        <p:nvSpPr>
          <p:cNvPr id="147" name="TextBox 146"/>
          <p:cNvSpPr txBox="1"/>
          <p:nvPr/>
        </p:nvSpPr>
        <p:spPr>
          <a:xfrm>
            <a:off x="9647403" y="4824240"/>
            <a:ext cx="1079142" cy="892552"/>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IP</a:t>
            </a:r>
            <a:endParaRPr lang="en-US" sz="14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192.168.1.10</a:t>
            </a:r>
          </a:p>
          <a:p>
            <a:r>
              <a:rPr lang="en-US" sz="1400" dirty="0" smtClean="0">
                <a:latin typeface="Arial" panose="020B0604020202020204" pitchFamily="34" charset="0"/>
                <a:cs typeface="Arial" panose="020B0604020202020204" pitchFamily="34" charset="0"/>
              </a:rPr>
              <a:t>DNS </a:t>
            </a:r>
          </a:p>
          <a:p>
            <a:r>
              <a:rPr lang="en-US" sz="1200" dirty="0" smtClean="0">
                <a:latin typeface="Arial" panose="020B0604020202020204" pitchFamily="34" charset="0"/>
                <a:cs typeface="Arial" panose="020B0604020202020204" pitchFamily="34" charset="0"/>
              </a:rPr>
              <a:t>192.168.1.7</a:t>
            </a:r>
            <a:endParaRPr lang="en-US" sz="1200" dirty="0">
              <a:latin typeface="Arial" panose="020B0604020202020204" pitchFamily="34" charset="0"/>
              <a:cs typeface="Arial" panose="020B0604020202020204" pitchFamily="34" charset="0"/>
            </a:endParaRPr>
          </a:p>
        </p:txBody>
      </p:sp>
      <p:grpSp>
        <p:nvGrpSpPr>
          <p:cNvPr id="148" name="Group 147"/>
          <p:cNvGrpSpPr/>
          <p:nvPr/>
        </p:nvGrpSpPr>
        <p:grpSpPr>
          <a:xfrm>
            <a:off x="8470291" y="3903152"/>
            <a:ext cx="1134817" cy="575606"/>
            <a:chOff x="8444255" y="3841579"/>
            <a:chExt cx="1281115" cy="575606"/>
          </a:xfrm>
        </p:grpSpPr>
        <p:cxnSp>
          <p:nvCxnSpPr>
            <p:cNvPr id="179" name="Straight Arrow Connector 178"/>
            <p:cNvCxnSpPr/>
            <p:nvPr/>
          </p:nvCxnSpPr>
          <p:spPr>
            <a:xfrm flipH="1">
              <a:off x="8444255" y="4088298"/>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8444255" y="4409788"/>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533683" y="4148699"/>
              <a:ext cx="113682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192.168.1.10</a:t>
              </a:r>
              <a:endParaRPr lang="en-US" sz="1100" dirty="0">
                <a:latin typeface="Arial" panose="020B0604020202020204" pitchFamily="34" charset="0"/>
                <a:cs typeface="Arial" panose="020B0604020202020204" pitchFamily="34" charset="0"/>
              </a:endParaRPr>
            </a:p>
          </p:txBody>
        </p:sp>
        <p:sp>
          <p:nvSpPr>
            <p:cNvPr id="182" name="TextBox 181"/>
            <p:cNvSpPr txBox="1"/>
            <p:nvPr/>
          </p:nvSpPr>
          <p:spPr>
            <a:xfrm>
              <a:off x="8724373" y="3841579"/>
              <a:ext cx="67839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d</a:t>
              </a:r>
              <a:r>
                <a:rPr lang="en-US" sz="1100" dirty="0" smtClean="0">
                  <a:latin typeface="Arial" panose="020B0604020202020204" pitchFamily="34" charset="0"/>
                  <a:cs typeface="Arial" panose="020B0604020202020204" pitchFamily="34" charset="0"/>
                </a:rPr>
                <a:t>ai.com</a:t>
              </a:r>
              <a:endParaRPr lang="en-US" sz="1100" dirty="0">
                <a:latin typeface="Arial" panose="020B0604020202020204" pitchFamily="34" charset="0"/>
                <a:cs typeface="Arial" panose="020B0604020202020204" pitchFamily="34" charset="0"/>
              </a:endParaRPr>
            </a:p>
          </p:txBody>
        </p:sp>
      </p:grpSp>
      <p:sp>
        <p:nvSpPr>
          <p:cNvPr id="149" name="Rectangle 148"/>
          <p:cNvSpPr/>
          <p:nvPr/>
        </p:nvSpPr>
        <p:spPr>
          <a:xfrm>
            <a:off x="887446" y="3225700"/>
            <a:ext cx="7527286"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887446" y="2925769"/>
            <a:ext cx="2149948"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Công </a:t>
            </a:r>
            <a:r>
              <a:rPr lang="en-US" sz="1400" b="1" dirty="0">
                <a:latin typeface="Arial" panose="020B0604020202020204" pitchFamily="34" charset="0"/>
                <a:cs typeface="Arial" panose="020B0604020202020204" pitchFamily="34" charset="0"/>
              </a:rPr>
              <a:t>ty </a:t>
            </a:r>
            <a:r>
              <a:rPr lang="en-US" sz="1400" b="1" dirty="0" smtClean="0">
                <a:latin typeface="Arial" panose="020B0604020202020204" pitchFamily="34" charset="0"/>
                <a:cs typeface="Arial" panose="020B0604020202020204" pitchFamily="34" charset="0"/>
              </a:rPr>
              <a:t>( Windows </a:t>
            </a:r>
            <a:r>
              <a:rPr lang="en-US" sz="1400" b="1" dirty="0">
                <a:latin typeface="Arial" panose="020B0604020202020204" pitchFamily="34" charset="0"/>
                <a:cs typeface="Arial" panose="020B0604020202020204" pitchFamily="34" charset="0"/>
              </a:rPr>
              <a:t>10 </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p:txBody>
      </p:sp>
      <p:cxnSp>
        <p:nvCxnSpPr>
          <p:cNvPr id="153" name="Straight Arrow Connector 152"/>
          <p:cNvCxnSpPr>
            <a:stCxn id="191" idx="3"/>
          </p:cNvCxnSpPr>
          <p:nvPr/>
        </p:nvCxnSpPr>
        <p:spPr>
          <a:xfrm>
            <a:off x="2720140" y="4055267"/>
            <a:ext cx="1296396" cy="512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89" idx="3"/>
          </p:cNvCxnSpPr>
          <p:nvPr/>
        </p:nvCxnSpPr>
        <p:spPr>
          <a:xfrm flipV="1">
            <a:off x="2716201" y="4556996"/>
            <a:ext cx="1276850" cy="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151583" y="5076929"/>
            <a:ext cx="961031" cy="278959"/>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58" name="TextBox 157"/>
          <p:cNvSpPr txBox="1"/>
          <p:nvPr/>
        </p:nvSpPr>
        <p:spPr>
          <a:xfrm>
            <a:off x="2992108" y="4552177"/>
            <a:ext cx="792608" cy="237115"/>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59" name="TextBox 158"/>
          <p:cNvSpPr txBox="1"/>
          <p:nvPr/>
        </p:nvSpPr>
        <p:spPr>
          <a:xfrm rot="1283856">
            <a:off x="2934566" y="401906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a:t>
            </a:r>
            <a:r>
              <a:rPr lang="en-US" sz="1100" dirty="0" smtClean="0">
                <a:latin typeface="Arial" panose="020B0604020202020204" pitchFamily="34" charset="0"/>
                <a:cs typeface="Arial" panose="020B0604020202020204" pitchFamily="34" charset="0"/>
              </a:rPr>
              <a:t>dịch</a:t>
            </a:r>
            <a:endParaRPr lang="en-US" sz="1100" dirty="0">
              <a:latin typeface="Arial" panose="020B0604020202020204" pitchFamily="34" charset="0"/>
              <a:cs typeface="Arial" panose="020B0604020202020204" pitchFamily="34" charset="0"/>
            </a:endParaRPr>
          </a:p>
        </p:txBody>
      </p:sp>
      <p:sp>
        <p:nvSpPr>
          <p:cNvPr id="160" name="Rectangle 159"/>
          <p:cNvSpPr/>
          <p:nvPr/>
        </p:nvSpPr>
        <p:spPr>
          <a:xfrm>
            <a:off x="1483884" y="3597296"/>
            <a:ext cx="3864954" cy="20085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6663576" y="3504690"/>
            <a:ext cx="1773092" cy="1589327"/>
            <a:chOff x="6895352" y="3694131"/>
            <a:chExt cx="1773092" cy="1589327"/>
          </a:xfrm>
        </p:grpSpPr>
        <p:sp>
          <p:nvSpPr>
            <p:cNvPr id="177" name="TextBox 176"/>
            <p:cNvSpPr txBox="1"/>
            <p:nvPr/>
          </p:nvSpPr>
          <p:spPr>
            <a:xfrm>
              <a:off x="7178207" y="4791015"/>
              <a:ext cx="1207383" cy="492443"/>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DNS Server</a:t>
              </a:r>
            </a:p>
            <a:p>
              <a:pPr algn="ctr"/>
              <a:r>
                <a:rPr lang="en-US" sz="1200" dirty="0" smtClean="0">
                  <a:latin typeface="Arial" panose="020B0604020202020204" pitchFamily="34" charset="0"/>
                  <a:cs typeface="Arial" panose="020B0604020202020204" pitchFamily="34" charset="0"/>
                </a:rPr>
                <a:t>192.168.1.7:53</a:t>
              </a:r>
              <a:endParaRPr lang="en-US" sz="1200" dirty="0">
                <a:latin typeface="Arial" panose="020B0604020202020204" pitchFamily="34" charset="0"/>
                <a:cs typeface="Arial" panose="020B0604020202020204" pitchFamily="34" charset="0"/>
              </a:endParaRPr>
            </a:p>
          </p:txBody>
        </p:sp>
        <p:pic>
          <p:nvPicPr>
            <p:cNvPr id="178" name="Picture 1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5352" y="3694131"/>
              <a:ext cx="1773092" cy="1127301"/>
            </a:xfrm>
            <a:prstGeom prst="rect">
              <a:avLst/>
            </a:prstGeom>
          </p:spPr>
        </p:pic>
      </p:grpSp>
      <p:sp>
        <p:nvSpPr>
          <p:cNvPr id="166" name="Rectangle 165"/>
          <p:cNvSpPr/>
          <p:nvPr/>
        </p:nvSpPr>
        <p:spPr>
          <a:xfrm>
            <a:off x="6913818" y="3504690"/>
            <a:ext cx="1332225" cy="20817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394391" y="3301212"/>
            <a:ext cx="1481495" cy="307777"/>
          </a:xfrm>
          <a:prstGeom prst="rect">
            <a:avLst/>
          </a:prstGeom>
        </p:spPr>
        <p:txBody>
          <a:bodyPr wrap="none">
            <a:spAutoFit/>
          </a:bodyPr>
          <a:lstStyle/>
          <a:p>
            <a:pPr algn="ctr"/>
            <a:r>
              <a:rPr lang="en-US" sz="1400" dirty="0" smtClean="0">
                <a:latin typeface="Arial" panose="020B0604020202020204" pitchFamily="34" charset="0"/>
                <a:cs typeface="Arial" panose="020B0604020202020204" pitchFamily="34" charset="0"/>
              </a:rPr>
              <a:t>DNS Blockchain</a:t>
            </a:r>
            <a:endParaRPr lang="en-US" sz="1400" dirty="0">
              <a:latin typeface="Arial" panose="020B0604020202020204" pitchFamily="34" charset="0"/>
              <a:cs typeface="Arial" panose="020B0604020202020204" pitchFamily="34" charset="0"/>
            </a:endParaRPr>
          </a:p>
        </p:txBody>
      </p:sp>
      <p:pic>
        <p:nvPicPr>
          <p:cNvPr id="168" name="Picture 1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5535" y="3817449"/>
            <a:ext cx="1288478" cy="1288478"/>
          </a:xfrm>
          <a:prstGeom prst="rect">
            <a:avLst/>
          </a:prstGeom>
        </p:spPr>
      </p:pic>
      <p:pic>
        <p:nvPicPr>
          <p:cNvPr id="169" name="Picture 1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1533" y="3625350"/>
            <a:ext cx="1217289" cy="1217289"/>
          </a:xfrm>
          <a:prstGeom prst="rect">
            <a:avLst/>
          </a:prstGeom>
        </p:spPr>
      </p:pic>
      <p:sp>
        <p:nvSpPr>
          <p:cNvPr id="170" name="Rectangle 169"/>
          <p:cNvSpPr/>
          <p:nvPr/>
        </p:nvSpPr>
        <p:spPr>
          <a:xfrm>
            <a:off x="9601093" y="3245972"/>
            <a:ext cx="2097194" cy="2731474"/>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9423512" y="2892863"/>
            <a:ext cx="232948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Khách hàng ( Kali Linux )</a:t>
            </a:r>
            <a:endParaRPr lang="en-US" sz="1400" b="1" dirty="0">
              <a:latin typeface="Arial" panose="020B0604020202020204" pitchFamily="34" charset="0"/>
              <a:cs typeface="Arial" panose="020B0604020202020204" pitchFamily="34" charset="0"/>
            </a:endParaRPr>
          </a:p>
        </p:txBody>
      </p:sp>
      <p:grpSp>
        <p:nvGrpSpPr>
          <p:cNvPr id="184" name="Group 183"/>
          <p:cNvGrpSpPr/>
          <p:nvPr/>
        </p:nvGrpSpPr>
        <p:grpSpPr>
          <a:xfrm>
            <a:off x="5414295" y="3780584"/>
            <a:ext cx="1434698" cy="865283"/>
            <a:chOff x="5629199" y="3698912"/>
            <a:chExt cx="1434698" cy="865283"/>
          </a:xfrm>
        </p:grpSpPr>
        <p:sp>
          <p:nvSpPr>
            <p:cNvPr id="185" name="Right Arrow 184"/>
            <p:cNvSpPr/>
            <p:nvPr/>
          </p:nvSpPr>
          <p:spPr>
            <a:xfrm>
              <a:off x="5659020" y="3926787"/>
              <a:ext cx="1404877" cy="14192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710356" y="3698912"/>
              <a:ext cx="130516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a:t>
              </a:r>
              <a:r>
                <a:rPr lang="en-US" sz="1100" dirty="0" smtClean="0">
                  <a:latin typeface="Arial" panose="020B0604020202020204" pitchFamily="34" charset="0"/>
                  <a:cs typeface="Arial" panose="020B0604020202020204" pitchFamily="34" charset="0"/>
                </a:rPr>
                <a:t>records </a:t>
              </a:r>
              <a:r>
                <a:rPr lang="en-US" sz="1100" dirty="0" smtClean="0">
                  <a:latin typeface="Arial" panose="020B0604020202020204" pitchFamily="34" charset="0"/>
                  <a:cs typeface="Arial" panose="020B0604020202020204" pitchFamily="34" charset="0"/>
                </a:rPr>
                <a:t>data</a:t>
              </a:r>
              <a:endParaRPr lang="en-US" sz="1100" dirty="0">
                <a:latin typeface="Arial" panose="020B0604020202020204" pitchFamily="34" charset="0"/>
                <a:cs typeface="Arial" panose="020B0604020202020204" pitchFamily="34" charset="0"/>
              </a:endParaRPr>
            </a:p>
          </p:txBody>
        </p:sp>
        <p:sp>
          <p:nvSpPr>
            <p:cNvPr id="187" name="Right Arrow 186"/>
            <p:cNvSpPr/>
            <p:nvPr/>
          </p:nvSpPr>
          <p:spPr>
            <a:xfrm rot="10800000">
              <a:off x="5629199" y="4188906"/>
              <a:ext cx="1404877" cy="15939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658199" y="4302585"/>
              <a:ext cx="1399742"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Request DNS data</a:t>
              </a:r>
              <a:endParaRPr lang="en-US" sz="1100" dirty="0">
                <a:latin typeface="Arial" panose="020B0604020202020204" pitchFamily="34" charset="0"/>
                <a:cs typeface="Arial" panose="020B0604020202020204" pitchFamily="34" charset="0"/>
              </a:endParaRPr>
            </a:p>
          </p:txBody>
        </p:sp>
      </p:grpSp>
      <p:pic>
        <p:nvPicPr>
          <p:cNvPr id="189"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1380" y="4225026"/>
            <a:ext cx="864821" cy="680642"/>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733" y="3622384"/>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1" name="TextBox 190"/>
          <p:cNvSpPr txBox="1"/>
          <p:nvPr/>
        </p:nvSpPr>
        <p:spPr>
          <a:xfrm>
            <a:off x="1907097" y="3901378"/>
            <a:ext cx="813043" cy="30777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#1</a:t>
            </a:r>
            <a:r>
              <a:rPr lang="en-US" sz="1400" dirty="0" smtClean="0">
                <a:latin typeface="Arial" panose="020B0604020202020204" pitchFamily="34" charset="0"/>
                <a:cs typeface="Arial" panose="020B0604020202020204" pitchFamily="34" charset="0"/>
              </a:rPr>
              <a:t> </a:t>
            </a:r>
          </a:p>
        </p:txBody>
      </p:sp>
      <p:sp>
        <p:nvSpPr>
          <p:cNvPr id="192" name="TextBox 191"/>
          <p:cNvSpPr txBox="1"/>
          <p:nvPr/>
        </p:nvSpPr>
        <p:spPr>
          <a:xfrm>
            <a:off x="1911805" y="4542162"/>
            <a:ext cx="80663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#2 </a:t>
            </a:r>
          </a:p>
        </p:txBody>
      </p:sp>
      <p:pic>
        <p:nvPicPr>
          <p:cNvPr id="193" name="Picture 2" descr="Command Prompt Icon - Windows 8 Metro Invert Icons - SoftIcon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733" y="4935880"/>
            <a:ext cx="864821" cy="680642"/>
          </a:xfrm>
          <a:prstGeom prst="rect">
            <a:avLst/>
          </a:prstGeom>
          <a:noFill/>
          <a:extLst>
            <a:ext uri="{909E8E84-426E-40DD-AFC4-6F175D3DCCD1}">
              <a14:hiddenFill xmlns:a14="http://schemas.microsoft.com/office/drawing/2010/main">
                <a:solidFill>
                  <a:srgbClr val="FFFFFF"/>
                </a:solidFill>
              </a14:hiddenFill>
            </a:ext>
          </a:extLst>
        </p:spPr>
      </p:pic>
      <p:sp>
        <p:nvSpPr>
          <p:cNvPr id="194" name="TextBox 193"/>
          <p:cNvSpPr txBox="1"/>
          <p:nvPr/>
        </p:nvSpPr>
        <p:spPr>
          <a:xfrm>
            <a:off x="1891440" y="5233111"/>
            <a:ext cx="763351"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Node #n</a:t>
            </a:r>
            <a:endParaRPr lang="en-US" sz="12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15</a:t>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16</a:t>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t>17</a:t>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3">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4"/>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t>4</a:t>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p>
        </p:txBody>
      </p:sp>
      <p:pic>
        <p:nvPicPr>
          <p:cNvPr id="1026" name="Picture 2" descr="https://o.remove.bg/downloads/4bd2b139-3621-4b9d-bbd3-710bcb4f9bba/image-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23575"/>
            <a:ext cx="1202266" cy="875741"/>
            <a:chOff x="8097602" y="2023575"/>
            <a:chExt cx="1202266" cy="875741"/>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56554"/>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31556"/>
            <a:ext cx="1297150" cy="875741"/>
            <a:chOff x="9755731" y="2031556"/>
            <a:chExt cx="1297150" cy="875741"/>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74556"/>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p>
          </p:txBody>
        </p:sp>
      </p:grpSp>
      <p:grpSp>
        <p:nvGrpSpPr>
          <p:cNvPr id="28" name="Group 27"/>
          <p:cNvGrpSpPr/>
          <p:nvPr/>
        </p:nvGrpSpPr>
        <p:grpSpPr>
          <a:xfrm>
            <a:off x="7508968" y="268557"/>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2410"/>
            <a:ext cx="10058400" cy="742315"/>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40943" y="4060866"/>
            <a:ext cx="10474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Content Placeholder 2"/>
          <p:cNvPicPr>
            <a:picLocks noGrp="1" noChangeAspect="1"/>
          </p:cNvPicPr>
          <p:nvPr>
            <p:ph idx="1"/>
          </p:nvPr>
        </p:nvPicPr>
        <p:blipFill>
          <a:blip r:embed="rId2"/>
          <a:stretch>
            <a:fillRect/>
          </a:stretch>
        </p:blipFill>
        <p:spPr>
          <a:xfrm>
            <a:off x="1725930" y="4466844"/>
            <a:ext cx="8740140" cy="2171065"/>
          </a:xfrm>
          <a:prstGeom prst="rect">
            <a:avLst/>
          </a:prstGeom>
        </p:spPr>
      </p:pic>
      <p:pic>
        <p:nvPicPr>
          <p:cNvPr id="5" name="Picture 4"/>
          <p:cNvPicPr>
            <a:picLocks noChangeAspect="1"/>
          </p:cNvPicPr>
          <p:nvPr/>
        </p:nvPicPr>
        <p:blipFill>
          <a:blip r:embed="rId3"/>
          <a:stretch>
            <a:fillRect/>
          </a:stretch>
        </p:blipFill>
        <p:spPr>
          <a:xfrm>
            <a:off x="2157095" y="824230"/>
            <a:ext cx="7877810" cy="3128010"/>
          </a:xfrm>
          <a:prstGeom prst="rect">
            <a:avLst/>
          </a:prstGeom>
        </p:spPr>
      </p:pic>
      <p:sp>
        <p:nvSpPr>
          <p:cNvPr id="8" name="Rectangle 7"/>
          <p:cNvSpPr/>
          <p:nvPr/>
        </p:nvSpPr>
        <p:spPr>
          <a:xfrm>
            <a:off x="1066800" y="974725"/>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DNS truyền thống</a:t>
            </a:r>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p:cNvSpPr/>
          <p:nvPr/>
        </p:nvSpPr>
        <p:spPr>
          <a:xfrm>
            <a:off x="1066800" y="4130633"/>
            <a:ext cx="1999716" cy="33278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anose="020B0604020202020204" pitchFamily="34" charset="0"/>
                <a:cs typeface="Arial" panose="020B0604020202020204" pitchFamily="34" charset="0"/>
              </a:rPr>
              <a:t>Blockchain DNS</a:t>
            </a:r>
            <a:endParaRPr lang="en-US" sz="1600"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7840377" y="4109967"/>
            <a:ext cx="357501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Mục tiêu là giảm thiểu các bước trung gian</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84208927"/>
              </p:ext>
            </p:extLst>
          </p:nvPr>
        </p:nvGraphicFramePr>
        <p:xfrm>
          <a:off x="1235708" y="1083670"/>
          <a:ext cx="9942190" cy="2296160"/>
        </p:xfrm>
        <a:graphic>
          <a:graphicData uri="http://schemas.openxmlformats.org/drawingml/2006/table">
            <a:tbl>
              <a:tblPr firstRow="1">
                <a:tableStyleId>{0660B408-B3CF-4A94-85FC-2B1E0A45F4A2}</a:tableStyleId>
              </a:tblPr>
              <a:tblGrid>
                <a:gridCol w="4970780">
                  <a:extLst>
                    <a:ext uri="{9D8B030D-6E8A-4147-A177-3AD203B41FA5}">
                      <a16:colId xmlns:a16="http://schemas.microsoft.com/office/drawing/2014/main" val="20000"/>
                    </a:ext>
                  </a:extLst>
                </a:gridCol>
                <a:gridCol w="4971410">
                  <a:extLst>
                    <a:ext uri="{9D8B030D-6E8A-4147-A177-3AD203B41FA5}">
                      <a16:colId xmlns:a16="http://schemas.microsoft.com/office/drawing/2014/main" val="20001"/>
                    </a:ext>
                  </a:extLst>
                </a:gridCol>
              </a:tblGrid>
              <a:tr h="370840">
                <a:tc>
                  <a:txBody>
                    <a:bodyPr/>
                    <a:lstStyle/>
                    <a:p>
                      <a:pPr algn="ctr"/>
                      <a:r>
                        <a:rPr lang="en-US" sz="1400" dirty="0">
                          <a:latin typeface="Arial" panose="020B0604020202020204" pitchFamily="34" charset="0"/>
                          <a:cs typeface="Arial" panose="020B0604020202020204" pitchFamily="34" charset="0"/>
                        </a:rPr>
                        <a:t>Điểm mạnh của DNS truyền thống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en-US" sz="1400">
                          <a:latin typeface="Arial" panose="020B0604020202020204" pitchFamily="34" charset="0"/>
                          <a:cs typeface="Arial" panose="020B0604020202020204" pitchFamily="34" charset="0"/>
                        </a:rPr>
                        <a:t>Điểm mạnh của Blockchain DNS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04800">
                <a:tc>
                  <a:txBody>
                    <a:bodyPr/>
                    <a:lstStyle/>
                    <a:p>
                      <a:pPr algn="l"/>
                      <a:r>
                        <a:rPr lang="en-US" sz="1400" dirty="0">
                          <a:latin typeface="Arial" panose="020B0604020202020204" pitchFamily="34" charset="0"/>
                          <a:cs typeface="Arial" panose="020B0604020202020204" pitchFamily="34" charset="0"/>
                        </a:rPr>
                        <a:t>Hệ thống quản lý dữ liệu quy mô vừa và lớn hiệu quả.</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Hệ thống quản lý có thể </a:t>
                      </a:r>
                      <a:r>
                        <a:rPr lang="en-US" sz="1400">
                          <a:latin typeface="Arial" panose="020B0604020202020204" pitchFamily="34" charset="0"/>
                          <a:cs typeface="Arial" panose="020B0604020202020204" pitchFamily="34" charset="0"/>
                          <a:sym typeface="+mn-ea"/>
                        </a:rPr>
                        <a:t>tự hoạt động </a:t>
                      </a:r>
                      <a:r>
                        <a:rPr lang="en-US" sz="1400">
                          <a:latin typeface="Arial" panose="020B0604020202020204" pitchFamily="34" charset="0"/>
                          <a:cs typeface="Arial" panose="020B0604020202020204" pitchFamily="34" charset="0"/>
                        </a:rPr>
                        <a:t>ổn định quy mô lớn.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518160">
                <a:tc>
                  <a:txBody>
                    <a:bodyPr/>
                    <a:lstStyle/>
                    <a:p>
                      <a:pPr algn="l"/>
                      <a:r>
                        <a:rPr lang="en-US" sz="1400">
                          <a:latin typeface="Arial" panose="020B0604020202020204" pitchFamily="34" charset="0"/>
                          <a:cs typeface="Arial" panose="020B0604020202020204" pitchFamily="34" charset="0"/>
                        </a:rPr>
                        <a:t>Linh hoạt và nhất quán về hệ thống phân loại bản ghi tên miền ( </a:t>
                      </a:r>
                      <a:r>
                        <a:rPr lang="en-US" sz="1400" b="1">
                          <a:latin typeface="Arial" panose="020B0604020202020204" pitchFamily="34" charset="0"/>
                          <a:cs typeface="Arial" panose="020B0604020202020204" pitchFamily="34" charset="0"/>
                          <a:sym typeface="+mn-ea"/>
                        </a:rPr>
                        <a:t> NS, SOA, </a:t>
                      </a:r>
                      <a:r>
                        <a:rPr lang="en-US" sz="1400" b="1">
                          <a:latin typeface="Arial" panose="020B0604020202020204" pitchFamily="34" charset="0"/>
                          <a:cs typeface="Arial" panose="020B0604020202020204" pitchFamily="34" charset="0"/>
                        </a:rPr>
                        <a:t>A, CNAME, AAAA,</a:t>
                      </a:r>
                      <a:r>
                        <a:rPr lang="en-US" sz="1400">
                          <a:latin typeface="Arial" panose="020B0604020202020204" pitchFamily="34" charset="0"/>
                          <a:cs typeface="Arial" panose="020B0604020202020204" pitchFamily="34" charset="0"/>
                        </a:rPr>
                        <a:t>... ).</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Hệ thống phi tập trung giúp nâng cao quyền lợi cho người dùng và không cần bộ </a:t>
                      </a:r>
                      <a:r>
                        <a:rPr lang="en-US" sz="1400" dirty="0" smtClean="0">
                          <a:latin typeface="Arial" panose="020B0604020202020204" pitchFamily="34" charset="0"/>
                          <a:cs typeface="Arial" panose="020B0604020202020204" pitchFamily="34" charset="0"/>
                        </a:rPr>
                        <a:t>phận trung gian mà</a:t>
                      </a:r>
                      <a:r>
                        <a:rPr lang="en-US" sz="1400" baseline="0" dirty="0" smtClean="0">
                          <a:latin typeface="Arial" panose="020B0604020202020204" pitchFamily="34" charset="0"/>
                          <a:cs typeface="Arial" panose="020B0604020202020204" pitchFamily="34" charset="0"/>
                        </a:rPr>
                        <a:t> vẫn đảm bảo tính bảo mật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518160">
                <a:tc>
                  <a:txBody>
                    <a:bodyPr/>
                    <a:lstStyle/>
                    <a:p>
                      <a:pPr algn="l"/>
                      <a:r>
                        <a:rPr lang="en-US" sz="1400" dirty="0">
                          <a:latin typeface="Arial" panose="020B0604020202020204" pitchFamily="34" charset="0"/>
                          <a:cs typeface="Arial" panose="020B0604020202020204" pitchFamily="34" charset="0"/>
                        </a:rPr>
                        <a:t>Phân giải IP nhanh và hiệu quả do kết nối liên tục giữa DNS và Web Server.</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Khi tồn tại hoặc phát sinh lỗi trong dữ liệu thì có thể tìm được với ít công sức và thời gian hơn hệ thống khác.</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70840">
                <a:tc>
                  <a:txBody>
                    <a:bodyPr/>
                    <a:lstStyle/>
                    <a:p>
                      <a:pPr algn="l"/>
                      <a:r>
                        <a:rPr lang="en-US" sz="1400" dirty="0">
                          <a:latin typeface="Arial" panose="020B0604020202020204" pitchFamily="34" charset="0"/>
                          <a:cs typeface="Arial" panose="020B0604020202020204" pitchFamily="34" charset="0"/>
                          <a:sym typeface="+mn-ea"/>
                        </a:rPr>
                        <a:t>Có tổ chức phi lợi nhuận ICANN</a:t>
                      </a:r>
                      <a:r>
                        <a:rPr lang="en-US" sz="1400" baseline="30000" dirty="0">
                          <a:solidFill>
                            <a:schemeClr val="tx1"/>
                          </a:solidFill>
                          <a:uFillTx/>
                          <a:latin typeface="Arial" panose="020B0604020202020204" pitchFamily="34" charset="0"/>
                          <a:cs typeface="Arial" panose="020B0604020202020204" pitchFamily="34" charset="0"/>
                          <a:sym typeface="+mn-ea"/>
                        </a:rPr>
                        <a:t>[1]</a:t>
                      </a:r>
                      <a:r>
                        <a:rPr lang="en-US" sz="1400" dirty="0">
                          <a:latin typeface="Arial" panose="020B0604020202020204" pitchFamily="34" charset="0"/>
                          <a:cs typeface="Arial" panose="020B0604020202020204" pitchFamily="34" charset="0"/>
                          <a:sym typeface="+mn-ea"/>
                        </a:rPr>
                        <a:t> kiểm tra tính hợp lệ sẵn.</a:t>
                      </a:r>
                      <a:endParaRPr lang="en-US" sz="140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Có tiềm năng phát triển theo nhiều hướng khác nhau.</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6807228"/>
              </p:ext>
            </p:extLst>
          </p:nvPr>
        </p:nvGraphicFramePr>
        <p:xfrm>
          <a:off x="1235708" y="3438250"/>
          <a:ext cx="9942190" cy="2443480"/>
        </p:xfrm>
        <a:graphic>
          <a:graphicData uri="http://schemas.openxmlformats.org/drawingml/2006/table">
            <a:tbl>
              <a:tblPr firstRow="1">
                <a:tableStyleId>{0660B408-B3CF-4A94-85FC-2B1E0A45F4A2}</a:tableStyleId>
              </a:tblPr>
              <a:tblGrid>
                <a:gridCol w="4971095">
                  <a:extLst>
                    <a:ext uri="{9D8B030D-6E8A-4147-A177-3AD203B41FA5}">
                      <a16:colId xmlns:a16="http://schemas.microsoft.com/office/drawing/2014/main" val="20000"/>
                    </a:ext>
                  </a:extLst>
                </a:gridCol>
                <a:gridCol w="4971095">
                  <a:extLst>
                    <a:ext uri="{9D8B030D-6E8A-4147-A177-3AD203B41FA5}">
                      <a16:colId xmlns:a16="http://schemas.microsoft.com/office/drawing/2014/main" val="20001"/>
                    </a:ext>
                  </a:extLst>
                </a:gridCol>
              </a:tblGrid>
              <a:tr h="370840">
                <a:tc>
                  <a:txBody>
                    <a:bodyPr/>
                    <a:lstStyle/>
                    <a:p>
                      <a:pPr algn="ctr"/>
                      <a:r>
                        <a:rPr lang="en-US" sz="1400" dirty="0">
                          <a:latin typeface="Arial" panose="020B0604020202020204" pitchFamily="34" charset="0"/>
                          <a:cs typeface="Arial" panose="020B0604020202020204" pitchFamily="34" charset="0"/>
                        </a:rPr>
                        <a:t>Điểm yếu của DNS truyền thống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ctr"/>
                      <a:r>
                        <a:rPr lang="en-US" sz="1400" dirty="0">
                          <a:latin typeface="Arial" panose="020B0604020202020204" pitchFamily="34" charset="0"/>
                          <a:cs typeface="Arial" panose="020B0604020202020204" pitchFamily="34" charset="0"/>
                        </a:rPr>
                        <a:t>Điểm yếu của Blockchain DNS</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0"/>
                  </a:ext>
                </a:extLst>
              </a:tr>
              <a:tr h="518160">
                <a:tc>
                  <a:txBody>
                    <a:bodyPr/>
                    <a:lstStyle/>
                    <a:p>
                      <a:pPr algn="l"/>
                      <a:r>
                        <a:rPr lang="en-US" sz="1400" dirty="0">
                          <a:latin typeface="Arial" panose="020B0604020202020204" pitchFamily="34" charset="0"/>
                          <a:cs typeface="Arial" panose="020B0604020202020204" pitchFamily="34" charset="0"/>
                        </a:rPr>
                        <a:t>DNS là mục tiêu mà các hacker nhắm </a:t>
                      </a:r>
                      <a:r>
                        <a:rPr lang="en-US" sz="1400" dirty="0" smtClean="0">
                          <a:latin typeface="Arial" panose="020B0604020202020204" pitchFamily="34" charset="0"/>
                          <a:cs typeface="Arial" panose="020B0604020202020204" pitchFamily="34" charset="0"/>
                        </a:rPr>
                        <a:t>gây</a:t>
                      </a:r>
                      <a:r>
                        <a:rPr lang="en-US" sz="1400" baseline="0" dirty="0" smtClean="0">
                          <a:latin typeface="Arial" panose="020B0604020202020204" pitchFamily="34" charset="0"/>
                          <a:cs typeface="Arial" panose="020B0604020202020204" pitchFamily="34" charset="0"/>
                        </a:rPr>
                        <a:t> ra thiệt hại nặng cho các doanh nghiệp/ tổ chức. </a:t>
                      </a:r>
                      <a:r>
                        <a:rPr lang="en-US" sz="1400" baseline="30000" dirty="0" smtClean="0">
                          <a:solidFill>
                            <a:schemeClr val="tx1"/>
                          </a:solidFill>
                          <a:uFillTx/>
                          <a:latin typeface="Arial" panose="020B0604020202020204" pitchFamily="34" charset="0"/>
                          <a:cs typeface="Arial" panose="020B0604020202020204" pitchFamily="34" charset="0"/>
                          <a:sym typeface="+mn-ea"/>
                        </a:rPr>
                        <a:t>[2]</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Hệ thống vẫn tiềm ẩn khả năng bị tấn công ( nghe lén, phá hoại, </a:t>
                      </a:r>
                      <a:r>
                        <a:rPr lang="en-US" sz="1400" b="1" dirty="0">
                          <a:latin typeface="Arial" panose="020B0604020202020204" pitchFamily="34" charset="0"/>
                          <a:cs typeface="Arial" panose="020B0604020202020204" pitchFamily="34" charset="0"/>
                        </a:rPr>
                        <a:t>tấn công 51%</a:t>
                      </a:r>
                      <a:r>
                        <a:rPr lang="en-US" sz="1400" dirty="0">
                          <a:latin typeface="Arial" panose="020B0604020202020204" pitchFamily="34" charset="0"/>
                          <a:cs typeface="Arial" panose="020B0604020202020204" pitchFamily="34" charset="0"/>
                        </a:rPr>
                        <a:t> ... ).</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518160">
                <a:tc>
                  <a:txBody>
                    <a:bodyPr/>
                    <a:lstStyle/>
                    <a:p>
                      <a:pPr algn="l"/>
                      <a:r>
                        <a:rPr lang="en-US" sz="1400" dirty="0">
                          <a:latin typeface="Arial" panose="020B0604020202020204" pitchFamily="34" charset="0"/>
                          <a:cs typeface="Arial" panose="020B0604020202020204" pitchFamily="34" charset="0"/>
                        </a:rPr>
                        <a:t>Nhiều bước trung gian, người dùng có nguy cơ bị phát tán thông tin.</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Chi phí vận hành khá cao ( chi phí về thiết bị, mạng,.. ), phát triển thêm cần nhiều thời gian để tìm hiểu cơ chế.</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518160">
                <a:tc>
                  <a:txBody>
                    <a:bodyPr/>
                    <a:lstStyle/>
                    <a:p>
                      <a:pPr algn="l"/>
                      <a:r>
                        <a:rPr lang="en-US" sz="1400" dirty="0">
                          <a:latin typeface="Arial" panose="020B0604020202020204" pitchFamily="34" charset="0"/>
                          <a:cs typeface="Arial" panose="020B0604020202020204" pitchFamily="34" charset="0"/>
                        </a:rPr>
                        <a:t>Root Server được nắm bởi tổ chức nên có nguy cơ bị thao túng.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r>
                        <a:rPr lang="en-US" sz="1400" dirty="0">
                          <a:latin typeface="Arial" panose="020B0604020202020204" pitchFamily="34" charset="0"/>
                          <a:cs typeface="Arial" panose="020B0604020202020204" pitchFamily="34" charset="0"/>
                        </a:rPr>
                        <a:t>Tùy theo quy mô mạng càng lớn, thời gian cập nhật giữa các node ( máy chủ ) trong mạng càng lâu.</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370840">
                <a:tc>
                  <a:txBody>
                    <a:bodyPr/>
                    <a:lstStyle/>
                    <a:p>
                      <a:pPr algn="l">
                        <a:buNone/>
                      </a:pPr>
                      <a:r>
                        <a:rPr lang="en-US" sz="1400" dirty="0" smtClean="0">
                          <a:latin typeface="Arial" panose="020B0604020202020204" pitchFamily="34" charset="0"/>
                          <a:cs typeface="Arial" panose="020B0604020202020204" pitchFamily="34" charset="0"/>
                        </a:rPr>
                        <a:t>Khó</a:t>
                      </a:r>
                      <a:r>
                        <a:rPr lang="en-US" sz="1400" baseline="0" dirty="0" smtClean="0">
                          <a:latin typeface="Arial" panose="020B0604020202020204" pitchFamily="34" charset="0"/>
                          <a:cs typeface="Arial" panose="020B0604020202020204" pitchFamily="34" charset="0"/>
                        </a:rPr>
                        <a:t> bảo dưỡng và n</a:t>
                      </a:r>
                      <a:r>
                        <a:rPr lang="en-US" sz="1400" dirty="0" smtClean="0">
                          <a:latin typeface="Arial" panose="020B0604020202020204" pitchFamily="34" charset="0"/>
                          <a:cs typeface="Arial" panose="020B0604020202020204" pitchFamily="34" charset="0"/>
                        </a:rPr>
                        <a:t>ếu </a:t>
                      </a:r>
                      <a:r>
                        <a:rPr lang="en-US" sz="1400" dirty="0">
                          <a:latin typeface="Arial" panose="020B0604020202020204" pitchFamily="34" charset="0"/>
                          <a:cs typeface="Arial" panose="020B0604020202020204" pitchFamily="34" charset="0"/>
                        </a:rPr>
                        <a:t>có lỗi dữ liệu trong hệ thống thì khó tìm ra </a:t>
                      </a:r>
                      <a:r>
                        <a:rPr lang="en-US" sz="1400" dirty="0" smtClean="0">
                          <a:latin typeface="Arial" panose="020B0604020202020204" pitchFamily="34" charset="0"/>
                          <a:cs typeface="Arial" panose="020B0604020202020204" pitchFamily="34" charset="0"/>
                        </a:rPr>
                        <a:t>và</a:t>
                      </a:r>
                      <a:r>
                        <a:rPr lang="en-US" sz="1400" baseline="0" dirty="0" smtClean="0">
                          <a:latin typeface="Arial" panose="020B0604020202020204" pitchFamily="34" charset="0"/>
                          <a:cs typeface="Arial" panose="020B0604020202020204" pitchFamily="34" charset="0"/>
                        </a:rPr>
                        <a:t> cần chi phí lớn để thực hiện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lgn="l">
                        <a:buNone/>
                      </a:pPr>
                      <a:r>
                        <a:rPr lang="en-US" sz="1400" dirty="0">
                          <a:latin typeface="Arial" panose="020B0604020202020204" pitchFamily="34" charset="0"/>
                          <a:cs typeface="Arial" panose="020B0604020202020204" pitchFamily="34" charset="0"/>
                        </a:rPr>
                        <a:t>Không thể lấy lại password được vì password không bao giờ được chia sẻ lên mạng phi tập trung.</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bl>
          </a:graphicData>
        </a:graphic>
      </p:graphicFrame>
      <p:sp>
        <p:nvSpPr>
          <p:cNvPr id="5" name="Text Box 4"/>
          <p:cNvSpPr txBox="1"/>
          <p:nvPr/>
        </p:nvSpPr>
        <p:spPr>
          <a:xfrm>
            <a:off x="5426702" y="6102261"/>
            <a:ext cx="5884426" cy="600164"/>
          </a:xfrm>
          <a:prstGeom prst="rect">
            <a:avLst/>
          </a:prstGeom>
          <a:noFill/>
        </p:spPr>
        <p:txBody>
          <a:bodyPr wrap="square" rtlCol="0">
            <a:spAutoFit/>
          </a:bodyPr>
          <a:lstStyle/>
          <a:p>
            <a:pPr algn="l"/>
            <a:r>
              <a:rPr lang="en-US" sz="1100" baseline="30000" dirty="0">
                <a:solidFill>
                  <a:schemeClr val="tx1"/>
                </a:solidFill>
                <a:uFillTx/>
                <a:latin typeface="Arial" panose="020B0604020202020204" pitchFamily="34" charset="0"/>
                <a:cs typeface="Arial" panose="020B0604020202020204" pitchFamily="34" charset="0"/>
              </a:rPr>
              <a:t>[1]</a:t>
            </a:r>
            <a:r>
              <a:rPr lang="en-US" sz="1100" dirty="0">
                <a:latin typeface="Arial" panose="020B0604020202020204" pitchFamily="34" charset="0"/>
                <a:cs typeface="Arial" panose="020B0604020202020204" pitchFamily="34" charset="0"/>
              </a:rPr>
              <a:t>: Internet Corporation for Assigned Names and Numbers ( Tập đoàn cấp tên miền và số </a:t>
            </a:r>
            <a:r>
              <a:rPr lang="en-US" sz="1100" dirty="0" smtClean="0">
                <a:latin typeface="Arial" panose="020B0604020202020204" pitchFamily="34" charset="0"/>
                <a:cs typeface="Arial" panose="020B0604020202020204" pitchFamily="34" charset="0"/>
              </a:rPr>
              <a:t>)</a:t>
            </a:r>
          </a:p>
          <a:p>
            <a:pPr algn="r"/>
            <a:r>
              <a:rPr lang="en-US" sz="1100" baseline="30000" dirty="0" smtClean="0">
                <a:uFillTx/>
                <a:latin typeface="Arial" panose="020B0604020202020204" pitchFamily="34" charset="0"/>
                <a:cs typeface="Arial" panose="020B0604020202020204" pitchFamily="34" charset="0"/>
                <a:sym typeface="+mn-ea"/>
              </a:rPr>
              <a:t>[2]</a:t>
            </a:r>
            <a:r>
              <a:rPr lang="en-US" sz="1100" dirty="0" smtClean="0">
                <a:latin typeface="Arial" panose="020B0604020202020204" pitchFamily="34" charset="0"/>
                <a:cs typeface="Arial" panose="020B0604020202020204" pitchFamily="34" charset="0"/>
                <a:sym typeface="+mn-ea"/>
              </a:rPr>
              <a:t>: https://www.continuitycentral.com/index.php/news/technology/6621-2021-global-dns-threat-report-reveals-the-extent-and-impacts-of-dns-attacks</a:t>
            </a:r>
            <a:endParaRPr lang="en-US" sz="1100" dirty="0">
              <a:latin typeface="Arial" panose="020B0604020202020204" pitchFamily="34" charset="0"/>
              <a:cs typeface="Arial" panose="020B0604020202020204" pitchFamily="34" charset="0"/>
            </a:endParaRPr>
          </a:p>
        </p:txBody>
      </p:sp>
      <p:sp>
        <p:nvSpPr>
          <p:cNvPr id="10" name="Text Box 9"/>
          <p:cNvSpPr txBox="1"/>
          <p:nvPr/>
        </p:nvSpPr>
        <p:spPr>
          <a:xfrm>
            <a:off x="997585" y="6442075"/>
            <a:ext cx="4675505" cy="260350"/>
          </a:xfrm>
          <a:prstGeom prst="rect">
            <a:avLst/>
          </a:prstGeom>
          <a:noFill/>
        </p:spPr>
        <p:txBody>
          <a:bodyPr wrap="square" rtlCol="0" anchor="t">
            <a:spAutoFit/>
          </a:bodyPr>
          <a:lstStyle/>
          <a:p>
            <a:r>
              <a:rPr lang="en-US" sz="1100" dirty="0">
                <a:latin typeface="Arial" panose="020B0604020202020204" pitchFamily="34" charset="0"/>
                <a:cs typeface="Arial" panose="020B0604020202020204" pitchFamily="34" charset="0"/>
              </a:rPr>
              <a:t>https://101blockchains.com/disadvantages-of-blockchain/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7</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2"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3"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2165978"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work</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p>
        </p:txBody>
      </p:sp>
      <p:sp>
        <p:nvSpPr>
          <p:cNvPr id="13" name="TextBox 12"/>
          <p:cNvSpPr txBox="1"/>
          <p:nvPr/>
        </p:nvSpPr>
        <p:spPr>
          <a:xfrm>
            <a:off x="6879560" y="970519"/>
            <a:ext cx="2236510"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of stake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8</a:t>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05" y="1303990"/>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391" y="2073087"/>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t>9</a:t>
            </a:fld>
            <a:endParaRPr lang="en-US"/>
          </a:p>
        </p:txBody>
      </p:sp>
      <p:pic>
        <p:nvPicPr>
          <p:cNvPr id="5" name="Picture 4"/>
          <p:cNvPicPr/>
          <p:nvPr/>
        </p:nvPicPr>
        <p:blipFill>
          <a:blip r:embed="rId3"/>
          <a:stretch>
            <a:fillRect/>
          </a:stretch>
        </p:blipFill>
        <p:spPr>
          <a:xfrm>
            <a:off x="2279574" y="2734437"/>
            <a:ext cx="7678402" cy="3565454"/>
          </a:xfrm>
          <a:prstGeom prst="rect">
            <a:avLst/>
          </a:prstGeom>
          <a:ln w="12700">
            <a:no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306079" y="206284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p>
        </p:txBody>
      </p:sp>
      <p:sp>
        <p:nvSpPr>
          <p:cNvPr id="3" name="TextBox 2"/>
          <p:cNvSpPr txBox="1"/>
          <p:nvPr/>
        </p:nvSpPr>
        <p:spPr>
          <a:xfrm>
            <a:off x="2675890" y="1474470"/>
            <a:ext cx="8635365" cy="306705"/>
          </a:xfrm>
          <a:prstGeom prst="rect">
            <a:avLst/>
          </a:prstGeom>
          <a:noFill/>
          <a:ln>
            <a:noFill/>
          </a:ln>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675890" y="1791335"/>
            <a:ext cx="8635365" cy="338455"/>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p>
        </p:txBody>
      </p:sp>
      <p:sp>
        <p:nvSpPr>
          <p:cNvPr id="12" name="TextBox 11"/>
          <p:cNvSpPr txBox="1"/>
          <p:nvPr/>
        </p:nvSpPr>
        <p:spPr>
          <a:xfrm>
            <a:off x="2676525" y="2139950"/>
            <a:ext cx="8634095" cy="338455"/>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306068" y="1367616"/>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p>
        </p:txBody>
      </p:sp>
      <p:sp>
        <p:nvSpPr>
          <p:cNvPr id="18" name="TextBox 17"/>
          <p:cNvSpPr txBox="1"/>
          <p:nvPr/>
        </p:nvSpPr>
        <p:spPr>
          <a:xfrm>
            <a:off x="1306068" y="180674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cxnSp>
        <p:nvCxnSpPr>
          <p:cNvPr id="11" name="Straight Arrow Connector 10"/>
          <p:cNvCxnSpPr/>
          <p:nvPr/>
        </p:nvCxnSpPr>
        <p:spPr>
          <a:xfrm>
            <a:off x="2375731" y="3595812"/>
            <a:ext cx="700755" cy="3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184523" y="5400886"/>
            <a:ext cx="891963" cy="1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94520" y="3099987"/>
            <a:ext cx="1465992" cy="667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19047" y="5318677"/>
            <a:ext cx="1865634" cy="1169551"/>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TLD Service </a:t>
            </a:r>
            <a:r>
              <a:rPr lang="en-US" sz="1400" b="1" dirty="0" smtClean="0">
                <a:latin typeface="Arial" panose="020B0604020202020204" pitchFamily="34" charset="0"/>
                <a:ea typeface="Calibri" panose="020F0502020204030204" pitchFamily="34" charset="0"/>
                <a:cs typeface="Arial" panose="020B0604020202020204" pitchFamily="34" charset="0"/>
              </a:rPr>
              <a:t>Centers </a:t>
            </a:r>
            <a:r>
              <a:rPr lang="en-US" sz="1400" dirty="0" smtClean="0">
                <a:latin typeface="Arial" panose="020B0604020202020204" pitchFamily="34" charset="0"/>
                <a:ea typeface="Calibri" panose="020F0502020204030204" pitchFamily="34" charset="0"/>
                <a:cs typeface="Arial" panose="020B0604020202020204" pitchFamily="34" charset="0"/>
              </a:rPr>
              <a:t>(TSC) </a:t>
            </a:r>
            <a:r>
              <a:rPr lang="en-US" sz="1400" dirty="0" smtClean="0">
                <a:latin typeface="Arial" panose="020B0604020202020204" pitchFamily="34" charset="0"/>
                <a:cs typeface="Arial" panose="020B0604020202020204" pitchFamily="34" charset="0"/>
              </a:rPr>
              <a:t>thực hiện tạo transaction đăng kí tên miền cho Blockchain</a:t>
            </a:r>
            <a:endParaRPr lang="en-US" sz="1400" dirty="0">
              <a:latin typeface="Arial" panose="020B0604020202020204" pitchFamily="34" charset="0"/>
              <a:cs typeface="Arial" panose="020B0604020202020204" pitchFamily="34" charset="0"/>
            </a:endParaRPr>
          </a:p>
        </p:txBody>
      </p:sp>
      <p:sp>
        <p:nvSpPr>
          <p:cNvPr id="25" name="Rectangle 24"/>
          <p:cNvSpPr/>
          <p:nvPr/>
        </p:nvSpPr>
        <p:spPr>
          <a:xfrm>
            <a:off x="672466" y="2741093"/>
            <a:ext cx="2003423" cy="1384995"/>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cs typeface="Arial" panose="020B0604020202020204" pitchFamily="34" charset="0"/>
              </a:rPr>
              <a:t>Domain Name </a:t>
            </a:r>
            <a:endParaRPr lang="en-US" sz="1400" b="1" dirty="0" smtClean="0">
              <a:latin typeface="Arial" panose="020B0604020202020204" pitchFamily="34" charset="0"/>
              <a:ea typeface="Calibri" panose="020F0502020204030204" pitchFamily="34" charset="0"/>
              <a:cs typeface="Arial" panose="020B0604020202020204" pitchFamily="34" charset="0"/>
            </a:endParaRPr>
          </a:p>
          <a:p>
            <a:r>
              <a:rPr lang="en-US" sz="1400" b="1" dirty="0" smtClean="0">
                <a:latin typeface="Arial" panose="020B0604020202020204" pitchFamily="34" charset="0"/>
                <a:ea typeface="Calibri" panose="020F0502020204030204" pitchFamily="34" charset="0"/>
                <a:cs typeface="Arial" panose="020B0604020202020204" pitchFamily="34" charset="0"/>
              </a:rPr>
              <a:t>Service </a:t>
            </a:r>
            <a:r>
              <a:rPr lang="en-US" sz="1400" b="1" dirty="0">
                <a:latin typeface="Arial" panose="020B0604020202020204" pitchFamily="34" charset="0"/>
                <a:ea typeface="Calibri" panose="020F0502020204030204" pitchFamily="34" charset="0"/>
                <a:cs typeface="Arial" panose="020B0604020202020204" pitchFamily="34" charset="0"/>
              </a:rPr>
              <a:t>Center </a:t>
            </a:r>
            <a:r>
              <a:rPr lang="en-US" sz="1400" dirty="0" smtClean="0">
                <a:latin typeface="Arial" panose="020B0604020202020204" pitchFamily="34" charset="0"/>
                <a:ea typeface="Calibri" panose="020F0502020204030204" pitchFamily="34" charset="0"/>
                <a:cs typeface="Arial" panose="020B0604020202020204" pitchFamily="34" charset="0"/>
              </a:rPr>
              <a:t>(DSC) </a:t>
            </a:r>
          </a:p>
          <a:p>
            <a:r>
              <a:rPr lang="en-US" sz="1400" dirty="0" smtClean="0">
                <a:latin typeface="Arial" panose="020B0604020202020204" pitchFamily="34" charset="0"/>
                <a:cs typeface="Arial" panose="020B0604020202020204" pitchFamily="34" charset="0"/>
              </a:rPr>
              <a:t>cấp phép, kiểm tra tính hợp lệ của dữ liệu </a:t>
            </a:r>
          </a:p>
          <a:p>
            <a:r>
              <a:rPr lang="en-US" sz="1400" dirty="0" smtClean="0">
                <a:latin typeface="Arial" panose="020B0604020202020204" pitchFamily="34" charset="0"/>
                <a:cs typeface="Arial" panose="020B0604020202020204" pitchFamily="34" charset="0"/>
              </a:rPr>
              <a:t>( không trùng lắp , đúng định dạng )</a:t>
            </a:r>
            <a:endParaRPr lang="en-US" sz="1400" dirty="0">
              <a:latin typeface="Arial" panose="020B0604020202020204" pitchFamily="34" charset="0"/>
              <a:cs typeface="Arial" panose="020B0604020202020204" pitchFamily="34" charset="0"/>
            </a:endParaRPr>
          </a:p>
        </p:txBody>
      </p:sp>
      <p:sp>
        <p:nvSpPr>
          <p:cNvPr id="32" name="Rectangle 31"/>
          <p:cNvSpPr/>
          <p:nvPr/>
        </p:nvSpPr>
        <p:spPr>
          <a:xfrm>
            <a:off x="9960511" y="2598160"/>
            <a:ext cx="1937708" cy="1169551"/>
          </a:xfrm>
          <a:prstGeom prst="rect">
            <a:avLst/>
          </a:prstGeom>
        </p:spPr>
        <p:txBody>
          <a:bodyPr wrap="square">
            <a:spAutoFit/>
          </a:bodyPr>
          <a:lstStyle/>
          <a:p>
            <a:r>
              <a:rPr lang="en-US" sz="1400" b="1" dirty="0" smtClean="0">
                <a:latin typeface="Arial" panose="020B0604020202020204" pitchFamily="34" charset="0"/>
                <a:cs typeface="Arial" panose="020B0604020202020204" pitchFamily="34" charset="0"/>
              </a:rPr>
              <a:t>Local Domain Name Server </a:t>
            </a:r>
            <a:r>
              <a:rPr lang="en-US" sz="1400" dirty="0" smtClean="0">
                <a:latin typeface="Arial" panose="020B0604020202020204" pitchFamily="34" charset="0"/>
                <a:cs typeface="Arial" panose="020B0604020202020204" pitchFamily="34" charset="0"/>
              </a:rPr>
              <a:t>( LDS ) thực hiện phân giải dựa trên những data được gửi từ blockchain </a:t>
            </a:r>
            <a:endParaRPr lang="en-US" sz="1400" dirty="0">
              <a:latin typeface="Arial" panose="020B0604020202020204" pitchFamily="34" charset="0"/>
              <a:cs typeface="Arial" panose="020B0604020202020204" pitchFamily="34" charset="0"/>
            </a:endParaRPr>
          </a:p>
        </p:txBody>
      </p:sp>
      <p:grpSp>
        <p:nvGrpSpPr>
          <p:cNvPr id="37" name="Group 36"/>
          <p:cNvGrpSpPr/>
          <p:nvPr/>
        </p:nvGrpSpPr>
        <p:grpSpPr>
          <a:xfrm>
            <a:off x="9960511" y="3953245"/>
            <a:ext cx="1934328" cy="2176517"/>
            <a:chOff x="9960511" y="3953245"/>
            <a:chExt cx="1934328" cy="2176517"/>
          </a:xfrm>
        </p:grpSpPr>
        <p:sp>
          <p:nvSpPr>
            <p:cNvPr id="35" name="TextBox 34"/>
            <p:cNvSpPr txBox="1"/>
            <p:nvPr/>
          </p:nvSpPr>
          <p:spPr>
            <a:xfrm>
              <a:off x="9960511" y="3953245"/>
              <a:ext cx="1932581" cy="954107"/>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Generic top level Domain </a:t>
              </a:r>
              <a:r>
                <a:rPr lang="en-US" sz="1400" dirty="0" smtClean="0">
                  <a:latin typeface="Arial" panose="020B0604020202020204" pitchFamily="34" charset="0"/>
                  <a:cs typeface="Arial" panose="020B0604020202020204" pitchFamily="34" charset="0"/>
                </a:rPr>
                <a:t>( gTLD ) là TLD được sử dụng chung. </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a:off x="9962258" y="4960211"/>
              <a:ext cx="1932581" cy="1169551"/>
            </a:xfrm>
            <a:prstGeom prst="rect">
              <a:avLst/>
            </a:prstGeom>
            <a:solidFill>
              <a:schemeClr val="tx2">
                <a:lumMod val="20000"/>
                <a:lumOff val="80000"/>
              </a:schemeClr>
            </a:solidFill>
          </p:spPr>
          <p:txBody>
            <a:bodyPr wrap="square" rtlCol="0">
              <a:spAutoFit/>
            </a:bodyPr>
            <a:lstStyle/>
            <a:p>
              <a:r>
                <a:rPr lang="en-US" sz="1400" b="1" dirty="0" smtClean="0">
                  <a:latin typeface="Arial" panose="020B0604020202020204" pitchFamily="34" charset="0"/>
                  <a:cs typeface="Arial" panose="020B0604020202020204" pitchFamily="34" charset="0"/>
                </a:rPr>
                <a:t>Country code top level Domain </a:t>
              </a:r>
              <a:r>
                <a:rPr lang="en-US" sz="1400" dirty="0" smtClean="0">
                  <a:latin typeface="Arial" panose="020B0604020202020204" pitchFamily="34" charset="0"/>
                  <a:cs typeface="Arial" panose="020B0604020202020204" pitchFamily="34" charset="0"/>
                </a:rPr>
                <a:t>( ccTLD ) là TLD được sử dụng theo từng quốc gia. </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3" grpId="0"/>
      <p:bldP spid="10" grpId="0"/>
      <p:bldP spid="12" grpId="0"/>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333</TotalTime>
  <Words>2821</Words>
  <Application>Microsoft Office PowerPoint</Application>
  <PresentationFormat>Widescreen</PresentationFormat>
  <Paragraphs>281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Roboto</vt:lpstr>
      <vt:lpstr>Roboto Black</vt:lpstr>
      <vt:lpstr>Rockwell</vt:lpstr>
      <vt:lpstr>Rockwell Condensed</vt:lpstr>
      <vt:lpstr>Times New Roman</vt:lpstr>
      <vt:lpstr>Wingdings</vt:lpstr>
      <vt:lpstr>Wood Type</vt:lpstr>
      <vt:lpstr>XÂY DỰNG HỆ THỐNG DNS DỰA TRÊN CÔNG NGHỆ BLOCKCHAIN</vt:lpstr>
      <vt:lpstr>Mục tiêu</vt:lpstr>
      <vt:lpstr>DNS - DOMAIN NAME SYSTEM</vt:lpstr>
      <vt:lpstr>PowerPoint Presentation</vt:lpstr>
      <vt:lpstr>so sánh 2 mô hình</vt:lpstr>
      <vt:lpstr>TẠI SAO LÀ BLOCKCHAIN DNS ?</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 Dai</cp:lastModifiedBy>
  <cp:revision>147</cp:revision>
  <dcterms:created xsi:type="dcterms:W3CDTF">2021-12-07T11:35:00Z</dcterms:created>
  <dcterms:modified xsi:type="dcterms:W3CDTF">2021-12-22T16:33:31Z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