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61" r:id="rId5"/>
    <p:sldId id="272" r:id="rId6"/>
    <p:sldId id="284" r:id="rId7"/>
    <p:sldId id="285" r:id="rId8"/>
    <p:sldId id="266" r:id="rId9"/>
    <p:sldId id="273" r:id="rId10"/>
    <p:sldId id="271" r:id="rId11"/>
    <p:sldId id="274" r:id="rId12"/>
    <p:sldId id="275" r:id="rId13"/>
    <p:sldId id="276" r:id="rId14"/>
    <p:sldId id="277" r:id="rId15"/>
    <p:sldId id="278" r:id="rId16"/>
    <p:sldId id="262" r:id="rId17"/>
    <p:sldId id="25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75" autoAdjust="0"/>
  </p:normalViewPr>
  <p:slideViewPr>
    <p:cSldViewPr snapToGrid="0">
      <p:cViewPr>
        <p:scale>
          <a:sx n="100" d="100"/>
          <a:sy n="100" d="100"/>
        </p:scale>
        <p:origin x="95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endParaRPr lang="en-US" sz="1600" b="1" dirty="0" smtClean="0">
              <a:latin typeface="Arial" panose="020B0604020202020204" pitchFamily="34" charset="0"/>
              <a:cs typeface="Arial" panose="020B0604020202020204" pitchFamily="34" charset="0"/>
            </a:endParaRP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2"/>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endParaRPr lang="vi-VN"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endParaRPr lang="en-US" sz="1400" dirty="0" smtClean="0">
              <a:latin typeface="Arial" panose="020B0604020202020204" pitchFamily="34" charset="0"/>
              <a:cs typeface="Arial" panose="020B0604020202020204" pitchFamily="34" charset="0"/>
            </a:endParaRP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endParaRPr lang="en-US" sz="1400" dirty="0" smtClean="0">
              <a:latin typeface="Arial" panose="020B0604020202020204" pitchFamily="34" charset="0"/>
              <a:cs typeface="Arial" panose="020B0604020202020204" pitchFamily="34" charset="0"/>
            </a:endParaRP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endParaRPr lang="en-US" sz="1400" b="1" dirty="0" smtClean="0">
              <a:latin typeface="Arial" panose="020B0604020202020204" pitchFamily="34" charset="0"/>
              <a:cs typeface="Arial" panose="020B0604020202020204" pitchFamily="34" charset="0"/>
            </a:endParaRP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endParaRPr lang="en-US" sz="1400" b="1" dirty="0" smtClean="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452372"/>
        </p:xfrm>
        <a:graphic>
          <a:graphicData uri="http://schemas.openxmlformats.org/drawingml/2006/table">
            <a:tbl>
              <a:tblPr bandRow="1">
                <a:tableStyleId>{7DF18680-E054-41AD-8BC1-D1AEF772440D}</a:tableStyleId>
              </a:tblPr>
              <a:tblGrid>
                <a:gridCol w="1666719"/>
                <a:gridCol w="3791741"/>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endParaRPr lang="en-US" sz="1600" b="1" spc="5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endParaRPr lang="en-US" sz="7500" i="1" dirty="0">
                <a:solidFill>
                  <a:srgbClr val="CE2127"/>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10</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endParaRPr lang="en-US" sz="1200" dirty="0">
              <a:latin typeface="Arial" panose="020B0604020202020204" pitchFamily="34" charset="0"/>
              <a:cs typeface="Arial" panose="020B0604020202020204" pitchFamily="34" charset="0"/>
            </a:endParaRP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endParaRPr lang="en-US" sz="1400" dirty="0" smtClean="0">
              <a:latin typeface="Arial" panose="020B0604020202020204" pitchFamily="34" charset="0"/>
              <a:cs typeface="Arial" panose="020B0604020202020204" pitchFamily="34" charset="0"/>
            </a:endParaRPr>
          </a:p>
        </p:txBody>
      </p:sp>
      <p:pic>
        <p:nvPicPr>
          <p:cNvPr id="1026" name="Picture 2" descr="https://o.remove.bg/downloads/4bd2b139-3621-4b9d-bbd3-710bcb4f9bba/image-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endPar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Genesis</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block</a:t>
              </a:r>
              <a:endParaRPr lang="en-US" sz="1200" dirty="0">
                <a:latin typeface="Arial" panose="020B0604020202020204" pitchFamily="34" charset="0"/>
                <a:cs typeface="Arial" panose="020B0604020202020204" pitchFamily="34" charset="0"/>
              </a:endParaRPr>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a:t>
              </a:r>
              <a:endParaRPr lang="en-US" sz="1100" dirty="0" smtClean="0">
                <a:latin typeface="Arial" panose="020B0604020202020204" pitchFamily="34" charset="0"/>
                <a:cs typeface="Arial" panose="020B0604020202020204" pitchFamily="34" charset="0"/>
              </a:endParaRPr>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Block 1</a:t>
              </a:r>
              <a:endParaRPr lang="en-US" sz="1200" dirty="0" smtClean="0">
                <a:latin typeface="Arial" panose="020B0604020202020204" pitchFamily="34" charset="0"/>
                <a:cs typeface="Arial" panose="020B0604020202020204" pitchFamily="34" charset="0"/>
              </a:endParaRPr>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Previous Hash:  0</a:t>
              </a:r>
              <a:endParaRPr lang="en-US" sz="1100" dirty="0" smtClean="0">
                <a:latin typeface="Arial" panose="020B0604020202020204" pitchFamily="34" charset="0"/>
                <a:cs typeface="Arial" panose="020B0604020202020204" pitchFamily="34" charset="0"/>
              </a:endParaRPr>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000xxxxx</a:t>
              </a:r>
              <a:endParaRPr lang="en-US" sz="1100" dirty="0" smtClean="0">
                <a:latin typeface="Arial" panose="020B0604020202020204" pitchFamily="34" charset="0"/>
                <a:cs typeface="Arial" panose="020B0604020202020204" pitchFamily="34" charset="0"/>
              </a:endParaRPr>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Text Box 3"/>
          <p:cNvSpPr txBox="1"/>
          <p:nvPr/>
        </p:nvSpPr>
        <p:spPr>
          <a:xfrm>
            <a:off x="1235710" y="1652905"/>
            <a:ext cx="10076180" cy="2030095"/>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DNS phụ thuộc vào sự kiểm soát của nhiều tổ chức nên người dùng có thể bị giới hạn quyền hạn do tổ chức đó quy định.</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Nhiều hacker nhắm vào DNS nên vấn đề bảo mật phải đáp ứng với công nghệ hiện tại.</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DNS queries thường không mang bất kì thông tin về client khởi tạo nó.</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Root Server tự chủ nhưng muốn cập nhật phải được chấp thuận bởi tổ chức phi lợi nhuận ICANN - </a:t>
            </a:r>
            <a:r>
              <a:rPr lang="en-US" sz="1400" dirty="0">
                <a:latin typeface="Arial" panose="020B0604020202020204" pitchFamily="34" charset="0"/>
                <a:cs typeface="Arial" panose="020B0604020202020204" pitchFamily="34" charset="0"/>
              </a:rPr>
              <a:t>Internet </a:t>
            </a:r>
            <a:r>
              <a:rPr lang="en-US" sz="1400" dirty="0">
                <a:latin typeface="Arial" panose="020B0604020202020204" pitchFamily="34" charset="0"/>
                <a:cs typeface="Arial" panose="020B0604020202020204" pitchFamily="34" charset="0"/>
              </a:rPr>
              <a:t>Corporation for Assigned Names and </a:t>
            </a:r>
            <a:r>
              <a:rPr lang="en-US" sz="1400" dirty="0" smtClean="0">
                <a:latin typeface="Arial" panose="020B0604020202020204" pitchFamily="34" charset="0"/>
                <a:cs typeface="Arial" panose="020B0604020202020204" pitchFamily="34" charset="0"/>
              </a:rPr>
              <a:t>Numbers, thông qua nhiều bước nhiều thủ tục và chịu nhiều mức phí.</a:t>
            </a:r>
            <a:endParaRPr lang="en-US" sz="1400" dirty="0" smtClean="0">
              <a:latin typeface="Arial" panose="020B0604020202020204" pitchFamily="34" charset="0"/>
              <a:cs typeface="Arial" panose="020B0604020202020204" pitchFamily="34" charset="0"/>
            </a:endParaRPr>
          </a:p>
          <a:p>
            <a:pPr>
              <a:lnSpc>
                <a:spcPct val="150000"/>
              </a:lnSpc>
            </a:pPr>
            <a:r>
              <a:rPr lang="en-US" sz="1400" dirty="0" smtClean="0">
                <a:latin typeface="Arial" panose="020B0604020202020204" pitchFamily="34" charset="0"/>
                <a:cs typeface="Arial" panose="020B0604020202020204" pitchFamily="34" charset="0"/>
              </a:rPr>
              <a:t>Khi một Root Server hư hại, kĩ thuật anycast sẽ được áp dụng để duy trì kết nối nhưng sẽ ảnh hưởng đến quyền lợi truy cập.</a:t>
            </a:r>
            <a:endParaRPr lang="en-US" sz="1400" dirty="0">
              <a:latin typeface="Arial" panose="020B0604020202020204" pitchFamily="34" charset="0"/>
              <a:cs typeface="Arial" panose="020B0604020202020204" pitchFamily="34" charset="0"/>
            </a:endParaRPr>
          </a:p>
        </p:txBody>
      </p:sp>
      <p:sp>
        <p:nvSpPr>
          <p:cNvPr id="8" name="Text Box 7"/>
          <p:cNvSpPr txBox="1"/>
          <p:nvPr/>
        </p:nvSpPr>
        <p:spPr>
          <a:xfrm>
            <a:off x="1235710" y="1118829"/>
            <a:ext cx="9433560" cy="534035"/>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Những vấn đề tồn tại ở hệ thống DNS hiện tại</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Text Box 7"/>
          <p:cNvSpPr txBox="1"/>
          <p:nvPr/>
        </p:nvSpPr>
        <p:spPr>
          <a:xfrm>
            <a:off x="1235710" y="3813600"/>
            <a:ext cx="9433560" cy="494751"/>
          </a:xfrm>
          <a:prstGeom prst="rect">
            <a:avLst/>
          </a:prstGeom>
          <a:noFill/>
        </p:spPr>
        <p:txBody>
          <a:bodyPr wrap="square" rtlCol="0">
            <a:spAutoFit/>
          </a:bodyPr>
          <a:lstStyle/>
          <a:p>
            <a:pPr algn="l" fontAlgn="auto">
              <a:lnSpc>
                <a:spcPct val="120000"/>
              </a:lnSpc>
              <a:spcBef>
                <a:spcPts val="0"/>
              </a:spcBef>
              <a:buClrTx/>
              <a:buSzTx/>
              <a:buFontTx/>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có những đặc điểm giải quyết được vấn đề trên</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0" name="Text Box 3"/>
          <p:cNvSpPr txBox="1"/>
          <p:nvPr/>
        </p:nvSpPr>
        <p:spPr>
          <a:xfrm>
            <a:off x="1235710" y="4300220"/>
            <a:ext cx="10074910" cy="1706880"/>
          </a:xfrm>
          <a:prstGeom prst="rect">
            <a:avLst/>
          </a:prstGeom>
          <a:noFill/>
        </p:spPr>
        <p:txBody>
          <a:bodyPr wrap="square" rtlCol="0">
            <a:spAutoFit/>
          </a:bodyPr>
          <a:lstStyle/>
          <a:p>
            <a:pPr algn="l">
              <a:lnSpc>
                <a:spcPct val="150000"/>
              </a:lnSpc>
            </a:pPr>
            <a:r>
              <a:rPr lang="en-US" sz="1400" dirty="0" smtClean="0">
                <a:latin typeface="Arial" panose="020B0604020202020204" pitchFamily="34" charset="0"/>
                <a:cs typeface="Arial" panose="020B0604020202020204" pitchFamily="34" charset="0"/>
                <a:sym typeface="+mn-ea"/>
              </a:rPr>
              <a:t>Trong Blockchain dữ liệu được lưu trữ dưới dạng transaction và block nên việc biết được chi tiết thông tin gửi đi rất đơn giản.</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Blockchain có tính chất của mạng ngang hàng giúp lưu trữ và cập nhật ngay lập tức khi có thay đổi hợp lệ.</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Blockchain gần như ít cần sự can thiệp của con người, không cần phí trung gian, hạn chế các thủ tục nhưng vẫn đảm bảo hoạt động an toàn và ổn định.</a:t>
            </a:r>
            <a:endParaRPr lang="en-US" sz="1400" dirty="0" smtClean="0">
              <a:latin typeface="Arial" panose="020B0604020202020204" pitchFamily="34" charset="0"/>
              <a:cs typeface="Arial" panose="020B0604020202020204" pitchFamily="34" charset="0"/>
              <a:sym typeface="+mn-ea"/>
            </a:endParaRPr>
          </a:p>
          <a:p>
            <a:pPr algn="l">
              <a:lnSpc>
                <a:spcPct val="150000"/>
              </a:lnSpc>
            </a:pPr>
            <a:r>
              <a:rPr lang="en-US" sz="1400" dirty="0" smtClean="0">
                <a:latin typeface="Arial" panose="020B0604020202020204" pitchFamily="34" charset="0"/>
                <a:cs typeface="Arial" panose="020B0604020202020204" pitchFamily="34" charset="0"/>
                <a:sym typeface="+mn-ea"/>
              </a:rPr>
              <a:t>Blockchain cho người dùng quan sát các giao dịch xảy ra mà không cần nắm giữ quyền trong blockchain.</a:t>
            </a:r>
            <a:endParaRPr lang="en-US" sz="1400" dirty="0" smtClean="0">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323" y="246508"/>
            <a:ext cx="10058400" cy="677418"/>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p:cNvCxnSpPr/>
          <p:nvPr/>
        </p:nvCxnSpPr>
        <p:spPr>
          <a:xfrm>
            <a:off x="993648" y="3543300"/>
            <a:ext cx="104744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1" cstate="print">
            <a:extLst>
              <a:ext uri="{28A0092B-C50C-407E-A947-70E740481C1C}">
                <a14:useLocalDpi xmlns:a14="http://schemas.microsoft.com/office/drawing/2010/main" val="0"/>
              </a:ext>
            </a:extLst>
          </a:blip>
          <a:srcRect l="-2199" t="-979" r="-1986" b="4204"/>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endParaRPr lang="en-US" sz="1400" dirty="0" smtClean="0">
              <a:latin typeface="Arial" panose="020B0604020202020204" pitchFamily="34" charset="0"/>
              <a:cs typeface="Arial" panose="020B0604020202020204" pitchFamily="34" charset="0"/>
            </a:endParaRP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endParaRPr lang="en-US" sz="1400" dirty="0" smtClean="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pic>
        <p:nvPicPr>
          <p:cNvPr id="5" name="Picture 4"/>
          <p:cNvPicPr/>
          <p:nvPr/>
        </p:nvPicPr>
        <p:blipFill>
          <a:blip r:embed="rId2"/>
          <a:stretch>
            <a:fillRect/>
          </a:stretch>
        </p:blipFill>
        <p:spPr>
          <a:xfrm>
            <a:off x="6089044" y="1042812"/>
            <a:ext cx="5243554" cy="2562867"/>
          </a:xfrm>
          <a:prstGeom prst="rect">
            <a:avLst/>
          </a:prstGeom>
          <a:ln w="12700">
            <a:solidFill>
              <a:schemeClr val="tx1"/>
            </a:solid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76209" y="281595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endParaRPr lang="en-US" sz="14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2" name="Rectangle 1"/>
          <p:cNvSpPr/>
          <p:nvPr/>
        </p:nvSpPr>
        <p:spPr>
          <a:xfrm>
            <a:off x="1044448" y="4002387"/>
            <a:ext cx="10288150" cy="808555"/>
          </a:xfrm>
          <a:prstGeom prst="rect">
            <a:avLst/>
          </a:prstGeom>
          <a:solidFill>
            <a:schemeClr val="tx2">
              <a:lumMod val="20000"/>
              <a:lumOff val="80000"/>
            </a:schemeClr>
          </a:solidFill>
        </p:spPr>
        <p:txBody>
          <a:bodyPr wrap="square">
            <a:spAutoFit/>
          </a:bodyPr>
          <a:lstStyle/>
          <a:p>
            <a:pPr marL="342900" lvl="0" indent="-342900" algn="just">
              <a:lnSpc>
                <a:spcPct val="114000"/>
              </a:lnSpc>
              <a:spcAft>
                <a:spcPts val="0"/>
              </a:spcAft>
              <a:buFont typeface="Times New Roman" panose="02020603050405020304" pitchFamily="18" charset="0"/>
              <a:buChar char="-"/>
            </a:pPr>
            <a:r>
              <a:rPr lang="en-US" sz="1400" dirty="0" smtClean="0">
                <a:latin typeface="Arial" panose="020B0604020202020204" pitchFamily="34" charset="0"/>
                <a:ea typeface="Calibri" panose="020F0502020204030204" pitchFamily="34" charset="0"/>
                <a:cs typeface="Arial" panose="020B0604020202020204" pitchFamily="34" charset="0"/>
              </a:rPr>
              <a:t>Domain </a:t>
            </a:r>
            <a:r>
              <a:rPr lang="en-US" sz="1400" dirty="0">
                <a:latin typeface="Arial" panose="020B0604020202020204" pitchFamily="34" charset="0"/>
                <a:ea typeface="Calibri" panose="020F0502020204030204" pitchFamily="34" charset="0"/>
                <a:cs typeface="Arial" panose="020B0604020202020204" pitchFamily="34" charset="0"/>
              </a:rPr>
              <a:t>Name Service </a:t>
            </a:r>
            <a:r>
              <a:rPr lang="en-US" sz="1400" dirty="0" smtClean="0">
                <a:latin typeface="Arial" panose="020B0604020202020204" pitchFamily="34" charset="0"/>
                <a:ea typeface="Calibri" panose="020F0502020204030204" pitchFamily="34" charset="0"/>
                <a:cs typeface="Arial" panose="020B0604020202020204" pitchFamily="34" charset="0"/>
              </a:rPr>
              <a:t>Center ( DSC ) đóng vai trò hạn chế kiểm tra dữ liệu đầu vào trùng lặp hoặc không hợp lệ</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TLD Service Centers</a:t>
            </a:r>
            <a:r>
              <a:rPr lang="en-US" sz="1400" dirty="0" smtClean="0">
                <a:latin typeface="Arial" panose="020B0604020202020204" pitchFamily="34" charset="0"/>
                <a:ea typeface="Calibri" panose="020F0502020204030204" pitchFamily="34" charset="0"/>
                <a:cs typeface="Arial" panose="020B0604020202020204" pitchFamily="34" charset="0"/>
              </a:rPr>
              <a:t> ( TSC ) tiếp nhận yêu cầu có </a:t>
            </a:r>
            <a:r>
              <a:rPr lang="en-US" sz="1400" dirty="0">
                <a:latin typeface="Arial" panose="020B0604020202020204" pitchFamily="34" charset="0"/>
                <a:ea typeface="Calibri" panose="020F0502020204030204" pitchFamily="34" charset="0"/>
                <a:cs typeface="Arial" panose="020B0604020202020204" pitchFamily="34" charset="0"/>
              </a:rPr>
              <a:t>chỉ định cần phải </a:t>
            </a:r>
            <a:r>
              <a:rPr lang="en-US" sz="1400" dirty="0" smtClean="0">
                <a:latin typeface="Arial" panose="020B0604020202020204" pitchFamily="34" charset="0"/>
                <a:ea typeface="Calibri" panose="020F0502020204030204" pitchFamily="34" charset="0"/>
                <a:cs typeface="Arial" panose="020B0604020202020204" pitchFamily="34" charset="0"/>
              </a:rPr>
              <a:t>thêm, sửa </a:t>
            </a:r>
            <a:r>
              <a:rPr lang="en-US" sz="1400" dirty="0">
                <a:latin typeface="Arial" panose="020B0604020202020204" pitchFamily="34" charset="0"/>
                <a:ea typeface="Calibri" panose="020F0502020204030204" pitchFamily="34" charset="0"/>
                <a:cs typeface="Arial" panose="020B0604020202020204" pitchFamily="34" charset="0"/>
              </a:rPr>
              <a:t>hoặc hủy bỏ, TSC sẽ tiến hành thực thi tùy theo trường hợp phát </a:t>
            </a:r>
            <a:r>
              <a:rPr lang="en-US" sz="1400" dirty="0" smtClean="0">
                <a:latin typeface="Arial" panose="020B0604020202020204" pitchFamily="34" charset="0"/>
                <a:ea typeface="Calibri" panose="020F0502020204030204" pitchFamily="34" charset="0"/>
                <a:cs typeface="Arial" panose="020B0604020202020204" pitchFamily="34" charset="0"/>
              </a:rPr>
              <a:t>sinh. </a:t>
            </a:r>
            <a:endParaRPr lang="en-US" sz="1400" dirty="0" smtClean="0">
              <a:latin typeface="Arial" panose="020B0604020202020204" pitchFamily="34" charset="0"/>
              <a:ea typeface="Calibri" panose="020F0502020204030204" pitchFamily="34" charset="0"/>
              <a:cs typeface="Arial" panose="020B0604020202020204" pitchFamily="34" charset="0"/>
            </a:endParaRPr>
          </a:p>
        </p:txBody>
      </p:sp>
      <p:sp>
        <p:nvSpPr>
          <p:cNvPr id="3" name="TextBox 2"/>
          <p:cNvSpPr txBox="1"/>
          <p:nvPr/>
        </p:nvSpPr>
        <p:spPr>
          <a:xfrm>
            <a:off x="2353041" y="1456100"/>
            <a:ext cx="3431300" cy="738664"/>
          </a:xfrm>
          <a:prstGeom prst="rect">
            <a:avLst/>
          </a:prstGeom>
          <a:noFill/>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353041" y="2241385"/>
            <a:ext cx="3431300" cy="587853"/>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p:cNvSpPr txBox="1"/>
          <p:nvPr/>
        </p:nvSpPr>
        <p:spPr>
          <a:xfrm>
            <a:off x="2353040" y="2890569"/>
            <a:ext cx="3431301" cy="587853"/>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3" name="Rectangle 12"/>
          <p:cNvSpPr/>
          <p:nvPr/>
        </p:nvSpPr>
        <p:spPr>
          <a:xfrm>
            <a:off x="1044448" y="3680533"/>
            <a:ext cx="1782860" cy="318998"/>
          </a:xfrm>
          <a:prstGeom prst="rect">
            <a:avLst/>
          </a:prstGeom>
        </p:spPr>
        <p:txBody>
          <a:bodyPr wrap="none">
            <a:spAutoFit/>
          </a:bodyPr>
          <a:lstStyle/>
          <a:p>
            <a:pPr lvl="0" algn="just">
              <a:lnSpc>
                <a:spcPct val="115000"/>
              </a:lnSpc>
              <a:spcBef>
                <a:spcPts val="300"/>
              </a:spcBef>
              <a:spcAft>
                <a:spcPts val="0"/>
              </a:spcAft>
            </a:pPr>
            <a:r>
              <a:rPr lang="en-US" sz="1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chuẩn bị</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4" name="Rectangle 13"/>
          <p:cNvSpPr/>
          <p:nvPr/>
        </p:nvSpPr>
        <p:spPr>
          <a:xfrm>
            <a:off x="1044448" y="4878223"/>
            <a:ext cx="1891865" cy="318998"/>
          </a:xfrm>
          <a:prstGeom prst="rect">
            <a:avLst/>
          </a:prstGeom>
        </p:spPr>
        <p:txBody>
          <a:bodyPr wrap="none">
            <a:spAutoFit/>
          </a:bodyPr>
          <a:lstStyle/>
          <a:p>
            <a:pPr algn="just">
              <a:lnSpc>
                <a:spcPct val="115000"/>
              </a:lnSpc>
              <a:spcBef>
                <a:spcPts val="300"/>
              </a:spcBef>
            </a:pPr>
            <a:r>
              <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Giai đoạn tương tác</a:t>
            </a:r>
            <a:endParaRPr lang="en-US" sz="1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6" name="Rectangle 15"/>
          <p:cNvSpPr/>
          <p:nvPr/>
        </p:nvSpPr>
        <p:spPr>
          <a:xfrm>
            <a:off x="1019175" y="5212969"/>
            <a:ext cx="10313423" cy="1299715"/>
          </a:xfrm>
          <a:prstGeom prst="rect">
            <a:avLst/>
          </a:prstGeom>
          <a:solidFill>
            <a:schemeClr val="tx2">
              <a:lumMod val="20000"/>
              <a:lumOff val="80000"/>
            </a:schemeClr>
          </a:solidFill>
        </p:spPr>
        <p:txBody>
          <a:bodyPr wrap="square">
            <a:spAutoFit/>
          </a:bodyPr>
          <a:lstStyle/>
          <a:p>
            <a:pPr marL="342900" lvl="0" indent="-342900" algn="just">
              <a:lnSpc>
                <a:spcPct val="114000"/>
              </a:lnSpc>
              <a:spcBef>
                <a:spcPts val="300"/>
              </a:spcBef>
              <a:spcAft>
                <a:spcPts val="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Sau khi được khởi tạo và đồng bộ dữ liệu, </a:t>
            </a:r>
            <a:r>
              <a:rPr lang="en-US" sz="1400" dirty="0" smtClean="0">
                <a:latin typeface="Arial" panose="020B0604020202020204" pitchFamily="34" charset="0"/>
                <a:ea typeface="Calibri" panose="020F0502020204030204" pitchFamily="34" charset="0"/>
                <a:cs typeface="Arial" panose="020B0604020202020204" pitchFamily="34" charset="0"/>
              </a:rPr>
              <a:t>TLDChain </a:t>
            </a:r>
            <a:r>
              <a:rPr lang="en-US" sz="1400" dirty="0">
                <a:latin typeface="Arial" panose="020B0604020202020204" pitchFamily="34" charset="0"/>
                <a:ea typeface="Calibri" panose="020F0502020204030204" pitchFamily="34" charset="0"/>
                <a:cs typeface="Arial" panose="020B0604020202020204" pitchFamily="34" charset="0"/>
              </a:rPr>
              <a:t>hoặc có thể gọi là Blockchain sẽ chia làm 2 chuyên mục : </a:t>
            </a:r>
            <a:r>
              <a:rPr lang="en-US" sz="1400" dirty="0" smtClean="0">
                <a:latin typeface="Arial" panose="020B0604020202020204" pitchFamily="34" charset="0"/>
                <a:ea typeface="Calibri" panose="020F0502020204030204" pitchFamily="34" charset="0"/>
                <a:cs typeface="Arial" panose="020B0604020202020204" pitchFamily="34" charset="0"/>
              </a:rPr>
              <a:t>thông thường hoặc </a:t>
            </a:r>
            <a:r>
              <a:rPr lang="en-US" sz="1400" dirty="0">
                <a:latin typeface="Arial" panose="020B0604020202020204" pitchFamily="34" charset="0"/>
                <a:ea typeface="Calibri" panose="020F0502020204030204" pitchFamily="34" charset="0"/>
                <a:cs typeface="Arial" panose="020B0604020202020204" pitchFamily="34" charset="0"/>
              </a:rPr>
              <a:t>chỉ định theo một lựa chọn nào đó ( ở ví dụ sẽ là quốc gia ) nhờ đó có thể áp dụng phân quyền tạo nên một Permissioned Blockchain ( kết hợp giữa Public và Private ).</a:t>
            </a:r>
            <a:endParaRPr lang="en-US" sz="1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4000"/>
              </a:lnSpc>
              <a:spcAft>
                <a:spcPts val="300"/>
              </a:spcAft>
              <a:buFont typeface="Times New Roman" panose="02020603050405020304" pitchFamily="18" charset="0"/>
              <a:buChar char="-"/>
            </a:pPr>
            <a:r>
              <a:rPr lang="en-US" sz="1400" dirty="0">
                <a:latin typeface="Arial" panose="020B0604020202020204" pitchFamily="34" charset="0"/>
                <a:ea typeface="Calibri" panose="020F0502020204030204" pitchFamily="34" charset="0"/>
                <a:cs typeface="Arial" panose="020B0604020202020204" pitchFamily="34" charset="0"/>
              </a:rPr>
              <a:t>Giai đoạn cuối cùng là Data Access, là nơi tiếp nhận thông tin của các người dùng và trực tiếp trả về kết quả thông qua việc xử lý thông tin ở TLDChain.</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044448" y="1377141"/>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
        <p:nvSpPr>
          <p:cNvPr id="18" name="TextBox 17"/>
          <p:cNvSpPr txBox="1"/>
          <p:nvPr/>
        </p:nvSpPr>
        <p:spPr>
          <a:xfrm>
            <a:off x="1044448" y="225632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2" grpId="0" animBg="1"/>
      <p:bldP spid="3" grpId="0"/>
      <p:bldP spid="10" grpId="0"/>
      <p:bldP spid="12" grpId="0"/>
      <p:bldP spid="13" grpId="0"/>
      <p:bldP spid="14" grpId="0"/>
      <p:bldP spid="16" grpId="0" animBg="1"/>
      <p:bldP spid="17"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11667</Words>
  <Application>WPS Presentation</Application>
  <PresentationFormat>Widescreen</PresentationFormat>
  <Paragraphs>412</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Times New Roman</vt:lpstr>
      <vt:lpstr>Calibri</vt:lpstr>
      <vt:lpstr>Roboto</vt:lpstr>
      <vt:lpstr>Courier New</vt:lpstr>
      <vt:lpstr>Roboto Black</vt:lpstr>
      <vt:lpstr>Rockwell</vt:lpstr>
      <vt:lpstr>Microsoft YaHei</vt:lpstr>
      <vt:lpstr>Arial Unicode MS</vt:lpstr>
      <vt:lpstr>Rockwell Condensed</vt:lpstr>
      <vt:lpstr>Wood Type</vt:lpstr>
      <vt:lpstr>XÂY DỰNG HỆ THỐNG DNS DỰA TRÊN CÔNG NGHỆ BLOCKCHAIN</vt:lpstr>
      <vt:lpstr>Mục tiêu</vt:lpstr>
      <vt:lpstr>DNS - DOMAIN NAME SYSTEM</vt:lpstr>
      <vt:lpstr>PowerPoint 演示文稿</vt:lpstr>
      <vt:lpstr>TẠI SAO LÀ BLOCKCHAIN DNS ?</vt:lpstr>
      <vt:lpstr>so sánh 2 mô hình</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phan_dai</cp:lastModifiedBy>
  <cp:revision>113</cp:revision>
  <dcterms:created xsi:type="dcterms:W3CDTF">2021-12-07T11:35:00Z</dcterms:created>
  <dcterms:modified xsi:type="dcterms:W3CDTF">2021-12-21T10:02:47Z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