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257" r:id="rId3"/>
    <p:sldId id="261" r:id="rId4"/>
    <p:sldId id="272" r:id="rId5"/>
    <p:sldId id="284" r:id="rId6"/>
    <p:sldId id="285" r:id="rId7"/>
    <p:sldId id="266" r:id="rId8"/>
    <p:sldId id="273" r:id="rId9"/>
    <p:sldId id="271" r:id="rId10"/>
    <p:sldId id="274" r:id="rId11"/>
    <p:sldId id="275" r:id="rId12"/>
    <p:sldId id="276" r:id="rId13"/>
    <p:sldId id="277" r:id="rId14"/>
    <p:sldId id="278" r:id="rId15"/>
    <p:sldId id="262" r:id="rId16"/>
    <p:sldId id="259" r:id="rId17"/>
    <p:sldId id="25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E2127"/>
    <a:srgbClr val="A61A1D"/>
    <a:srgbClr val="315785"/>
    <a:srgbClr val="315786"/>
    <a:srgbClr val="2E5585"/>
    <a:srgbClr val="006600"/>
    <a:srgbClr val="AA2100"/>
    <a:srgbClr val="A2F0B5"/>
    <a:srgbClr val="C059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675" autoAdjust="0"/>
  </p:normalViewPr>
  <p:slideViewPr>
    <p:cSldViewPr snapToGrid="0">
      <p:cViewPr>
        <p:scale>
          <a:sx n="100" d="100"/>
          <a:sy n="100" d="100"/>
        </p:scale>
        <p:origin x="954"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90CDED-DED5-4950-8D8A-00FFCAA83A1B}" type="datetimeFigureOut">
              <a:rPr lang="en-US" smtClean="0"/>
              <a:t>12/20/2021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20B253-7E6D-4FFF-A48B-C518ADBC2D7F}"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CC9E0FF-7D19-4510-9DCE-23D201D9E916}" type="datetime1">
              <a:rPr lang="en-US" smtClean="0"/>
              <a:t>12/20/2021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040DEF24-717E-4741-8753-F7E431A261E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BE6C0D-AE79-4D98-BA3B-E3751AE5331F}" type="datetime1">
              <a:rPr lang="en-US" smtClean="0"/>
              <a:t>12/20/2021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0DEF24-717E-4741-8753-F7E431A261E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4794B53-B5A7-48E6-89FC-70BEF208D151}" type="datetime1">
              <a:rPr lang="en-US" smtClean="0"/>
              <a:t>12/20/2021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0DEF24-717E-4741-8753-F7E431A261E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4F4B884-B57B-462C-B739-9A72F1ADE961}" type="datetime1">
              <a:rPr lang="en-US" smtClean="0"/>
              <a:t>12/20/2021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0DEF24-717E-4741-8753-F7E431A261E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8593667" y="6272784"/>
            <a:ext cx="2644309" cy="365125"/>
          </a:xfrm>
        </p:spPr>
        <p:txBody>
          <a:bodyPr/>
          <a:lstStyle/>
          <a:p>
            <a:fld id="{B9C8D748-A08B-490E-87AA-BC3835B708B2}" type="datetime1">
              <a:rPr lang="en-US" smtClean="0"/>
              <a:t>12/20/2021</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040DEF24-717E-4741-8753-F7E431A261E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FCBCAE6-D603-4735-B4B0-803AAA3FEC04}" type="datetime1">
              <a:rPr lang="en-US" smtClean="0"/>
              <a:t>12/20/2021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0DEF24-717E-4741-8753-F7E431A261E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7C15CAB-E48F-495C-92CD-4CF2B2C1B0ED}" type="datetime1">
              <a:rPr lang="en-US" smtClean="0"/>
              <a:t>12/20/2021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0DEF24-717E-4741-8753-F7E431A261E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302AA14-F259-4723-9AF0-36DE127C0145}" type="datetime1">
              <a:rPr lang="en-US" smtClean="0"/>
              <a:t>12/20/2021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0DEF24-717E-4741-8753-F7E431A261E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349F59-A2E8-4E73-9F17-B6C9798F4358}" type="datetime1">
              <a:rPr lang="en-US" smtClean="0"/>
              <a:t>12/20/2021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0DEF24-717E-4741-8753-F7E431A261E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4F06C92-CE98-4B24-91B3-57666E0FED09}" type="datetime1">
              <a:rPr lang="en-US" smtClean="0"/>
              <a:t>12/20/2021</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040DEF24-717E-4741-8753-F7E431A261E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5CAC543-8889-4E95-B4AC-6EDFB98064E3}" type="datetime1">
              <a:rPr lang="en-US" smtClean="0"/>
              <a:t>12/20/2021</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040DEF24-717E-4741-8753-F7E431A261E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BDFF3CA4-504F-4AB7-961C-755BCE655230}" type="datetime1">
              <a:rPr lang="en-US" smtClean="0"/>
              <a:t>12/20/2021</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040DEF24-717E-4741-8753-F7E431A261E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Double Wave 9"/>
          <p:cNvSpPr/>
          <p:nvPr/>
        </p:nvSpPr>
        <p:spPr>
          <a:xfrm>
            <a:off x="917439" y="1689348"/>
            <a:ext cx="10236336" cy="2442100"/>
          </a:xfrm>
          <a:prstGeom prst="wave">
            <a:avLst>
              <a:gd name="adj1" fmla="val 3139"/>
              <a:gd name="adj2" fmla="val 9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022776" y="3272518"/>
            <a:ext cx="5214937" cy="821224"/>
          </a:xfrm>
        </p:spPr>
        <p:txBody>
          <a:bodyPr>
            <a:normAutofit/>
          </a:bodyPr>
          <a:lstStyle/>
          <a:p>
            <a:pPr>
              <a:lnSpc>
                <a:spcPct val="114000"/>
              </a:lnSpc>
              <a:spcBef>
                <a:spcPts val="300"/>
              </a:spcBef>
              <a:spcAft>
                <a:spcPts val="300"/>
              </a:spcAft>
            </a:pPr>
            <a:r>
              <a:rPr lang="en-US" sz="1600" b="1" spc="50" dirty="0" smtClean="0">
                <a:solidFill>
                  <a:schemeClr val="tx1"/>
                </a:solidFill>
                <a:latin typeface="Arial" panose="020B0604020202020204" pitchFamily="34" charset="0"/>
                <a:cs typeface="Arial" panose="020B0604020202020204" pitchFamily="34" charset="0"/>
              </a:rPr>
              <a:t>XÂY DỰNG HỆ THỐNG DNS DỰA TRÊN CÔNG NGHỆ BLOCKCHAIN</a:t>
            </a:r>
            <a:endParaRPr lang="en-US" sz="1600" b="1" spc="50" dirty="0">
              <a:solidFill>
                <a:schemeClr val="tx1"/>
              </a:solidFill>
              <a:latin typeface="Arial" panose="020B0604020202020204" pitchFamily="34" charset="0"/>
              <a:cs typeface="Arial" panose="020B0604020202020204" pitchFamily="34" charset="0"/>
            </a:endParaRPr>
          </a:p>
        </p:txBody>
      </p:sp>
      <p:pic>
        <p:nvPicPr>
          <p:cNvPr id="4" name="Picture 3" descr="BẦU LẠI BAN CHẤP HÀNH LIÊN CHI ĐOÀN KHOA MARKETING PTIT"/>
          <p:cNvPicPr/>
          <p:nvPr/>
        </p:nvPicPr>
        <p:blipFill>
          <a:blip r:embed="rId2" cstate="print">
            <a:extLst>
              <a:ext uri="{28A0092B-C50C-407E-A947-70E740481C1C}">
                <a14:useLocalDpi xmlns:a14="http://schemas.microsoft.com/office/drawing/2010/main" val="0"/>
              </a:ext>
            </a:extLst>
          </a:blip>
          <a:srcRect/>
          <a:stretch>
            <a:fillRect/>
          </a:stretch>
        </p:blipFill>
        <p:spPr>
          <a:xfrm>
            <a:off x="228494" y="156096"/>
            <a:ext cx="529137" cy="695324"/>
          </a:xfrm>
          <a:prstGeom prst="rect">
            <a:avLst/>
          </a:prstGeom>
          <a:noFill/>
          <a:ln>
            <a:noFill/>
          </a:ln>
        </p:spPr>
      </p:pic>
      <p:sp>
        <p:nvSpPr>
          <p:cNvPr id="5" name="TextBox 4"/>
          <p:cNvSpPr txBox="1"/>
          <p:nvPr/>
        </p:nvSpPr>
        <p:spPr>
          <a:xfrm>
            <a:off x="3209733" y="3359653"/>
            <a:ext cx="744114" cy="338554"/>
          </a:xfrm>
          <a:prstGeom prst="rect">
            <a:avLst/>
          </a:prstGeom>
          <a:noFill/>
        </p:spPr>
        <p:txBody>
          <a:bodyPr wrap="none" rtlCol="0">
            <a:spAutoFit/>
          </a:bodyPr>
          <a:lstStyle/>
          <a:p>
            <a:r>
              <a:rPr lang="en-US" sz="1600" b="1" u="sng" dirty="0" smtClean="0">
                <a:solidFill>
                  <a:schemeClr val="accent2">
                    <a:lumMod val="75000"/>
                  </a:schemeClr>
                </a:solidFill>
                <a:latin typeface="Arial" panose="020B0604020202020204" pitchFamily="34" charset="0"/>
                <a:cs typeface="Arial" panose="020B0604020202020204" pitchFamily="34" charset="0"/>
              </a:rPr>
              <a:t>Đề tài</a:t>
            </a:r>
            <a:endParaRPr lang="en-US" sz="1600" b="1" dirty="0">
              <a:solidFill>
                <a:schemeClr val="accent2">
                  <a:lumMod val="75000"/>
                </a:schemeClr>
              </a:solidFill>
              <a:latin typeface="Arial" panose="020B0604020202020204" pitchFamily="34" charset="0"/>
              <a:cs typeface="Arial" panose="020B0604020202020204" pitchFamily="34" charset="0"/>
            </a:endParaRPr>
          </a:p>
        </p:txBody>
      </p:sp>
      <p:sp>
        <p:nvSpPr>
          <p:cNvPr id="6" name="Rectangle 5"/>
          <p:cNvSpPr/>
          <p:nvPr/>
        </p:nvSpPr>
        <p:spPr>
          <a:xfrm>
            <a:off x="2145226" y="1818416"/>
            <a:ext cx="7648575" cy="1446550"/>
          </a:xfrm>
          <a:prstGeom prst="rect">
            <a:avLst/>
          </a:prstGeom>
        </p:spPr>
        <p:txBody>
          <a:bodyPr wrap="square">
            <a:spAutoFit/>
          </a:bodyPr>
          <a:lstStyle/>
          <a:p>
            <a:pPr algn="ctr"/>
            <a:r>
              <a:rPr lang="en-US" sz="4400" b="1" spc="100" dirty="0" smtClean="0">
                <a:gradFill flip="none" rotWithShape="1">
                  <a:gsLst>
                    <a:gs pos="0">
                      <a:srgbClr val="CE2127">
                        <a:shade val="30000"/>
                        <a:satMod val="115000"/>
                      </a:srgbClr>
                    </a:gs>
                    <a:gs pos="50000">
                      <a:srgbClr val="CE2127">
                        <a:shade val="67500"/>
                        <a:satMod val="115000"/>
                      </a:srgbClr>
                    </a:gs>
                    <a:gs pos="100000">
                      <a:srgbClr val="CE2127">
                        <a:shade val="100000"/>
                        <a:satMod val="115000"/>
                      </a:srgbClr>
                    </a:gs>
                  </a:gsLst>
                  <a:lin ang="5400000" scaled="1"/>
                  <a:tileRect/>
                </a:gradFill>
                <a:latin typeface="Times New Roman" panose="02020603050405020304" pitchFamily="18" charset="0"/>
                <a:ea typeface="Calibri" panose="020F0502020204030204" pitchFamily="34" charset="0"/>
                <a:cs typeface="Times New Roman" panose="02020603050405020304" pitchFamily="18" charset="0"/>
              </a:rPr>
              <a:t>TÓM TẮT ĐỒ </a:t>
            </a:r>
            <a:r>
              <a:rPr lang="en-US" sz="4400" b="1" spc="100" dirty="0">
                <a:gradFill flip="none" rotWithShape="1">
                  <a:gsLst>
                    <a:gs pos="0">
                      <a:srgbClr val="CE2127">
                        <a:shade val="30000"/>
                        <a:satMod val="115000"/>
                      </a:srgbClr>
                    </a:gs>
                    <a:gs pos="50000">
                      <a:srgbClr val="CE2127">
                        <a:shade val="67500"/>
                        <a:satMod val="115000"/>
                      </a:srgbClr>
                    </a:gs>
                    <a:gs pos="100000">
                      <a:srgbClr val="CE2127">
                        <a:shade val="100000"/>
                        <a:satMod val="115000"/>
                      </a:srgbClr>
                    </a:gs>
                  </a:gsLst>
                  <a:lin ang="5400000" scaled="1"/>
                  <a:tileRect/>
                </a:gradFill>
                <a:latin typeface="Times New Roman" panose="02020603050405020304" pitchFamily="18" charset="0"/>
                <a:ea typeface="Calibri" panose="020F0502020204030204" pitchFamily="34" charset="0"/>
                <a:cs typeface="Times New Roman" panose="02020603050405020304" pitchFamily="18" charset="0"/>
              </a:rPr>
              <a:t>ÁN</a:t>
            </a:r>
            <a:endParaRPr lang="en-US" sz="1600" b="1" spc="100" dirty="0" smtClean="0">
              <a:gradFill flip="none" rotWithShape="1">
                <a:gsLst>
                  <a:gs pos="0">
                    <a:srgbClr val="CE2127">
                      <a:shade val="30000"/>
                      <a:satMod val="115000"/>
                    </a:srgbClr>
                  </a:gs>
                  <a:gs pos="50000">
                    <a:srgbClr val="CE2127">
                      <a:shade val="67500"/>
                      <a:satMod val="115000"/>
                    </a:srgbClr>
                  </a:gs>
                  <a:gs pos="100000">
                    <a:srgbClr val="CE2127">
                      <a:shade val="100000"/>
                      <a:satMod val="115000"/>
                    </a:srgbClr>
                  </a:gs>
                </a:gsLst>
                <a:lin ang="5400000" scaled="1"/>
                <a:tileRect/>
              </a:gradFill>
              <a:effectLst/>
              <a:latin typeface="Times New Roman" panose="02020603050405020304" pitchFamily="18" charset="0"/>
              <a:ea typeface="Calibri" panose="020F0502020204030204" pitchFamily="34" charset="0"/>
              <a:cs typeface="Times New Roman" panose="02020603050405020304" pitchFamily="18" charset="0"/>
            </a:endParaRPr>
          </a:p>
          <a:p>
            <a:pPr algn="ctr"/>
            <a:r>
              <a:rPr lang="en-US" sz="4400" b="1" spc="100" dirty="0">
                <a:gradFill flip="none" rotWithShape="1">
                  <a:gsLst>
                    <a:gs pos="0">
                      <a:srgbClr val="CE2127">
                        <a:shade val="30000"/>
                        <a:satMod val="115000"/>
                      </a:srgbClr>
                    </a:gs>
                    <a:gs pos="50000">
                      <a:srgbClr val="CE2127">
                        <a:shade val="67500"/>
                        <a:satMod val="115000"/>
                      </a:srgbClr>
                    </a:gs>
                    <a:gs pos="100000">
                      <a:srgbClr val="CE2127">
                        <a:shade val="100000"/>
                        <a:satMod val="115000"/>
                      </a:srgbClr>
                    </a:gs>
                  </a:gsLst>
                  <a:lin ang="5400000" scaled="1"/>
                  <a:tileRect/>
                </a:gradFill>
                <a:latin typeface="Times New Roman" panose="02020603050405020304" pitchFamily="18" charset="0"/>
                <a:ea typeface="Calibri" panose="020F0502020204030204" pitchFamily="34" charset="0"/>
                <a:cs typeface="Times New Roman" panose="02020603050405020304" pitchFamily="18" charset="0"/>
              </a:rPr>
              <a:t>TỐT NGHIỆP ĐẠI HỌC</a:t>
            </a:r>
            <a:endParaRPr lang="en-US" sz="1600" b="1" spc="100" dirty="0">
              <a:gradFill flip="none" rotWithShape="1">
                <a:gsLst>
                  <a:gs pos="0">
                    <a:srgbClr val="CE2127">
                      <a:shade val="30000"/>
                      <a:satMod val="115000"/>
                    </a:srgbClr>
                  </a:gs>
                  <a:gs pos="50000">
                    <a:srgbClr val="CE2127">
                      <a:shade val="67500"/>
                      <a:satMod val="115000"/>
                    </a:srgbClr>
                  </a:gs>
                  <a:gs pos="100000">
                    <a:srgbClr val="CE2127">
                      <a:shade val="100000"/>
                      <a:satMod val="115000"/>
                    </a:srgbClr>
                  </a:gs>
                </a:gsLst>
                <a:lin ang="5400000" scaled="1"/>
                <a:tileRect/>
              </a:gra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TextBox 6"/>
          <p:cNvSpPr txBox="1"/>
          <p:nvPr/>
        </p:nvSpPr>
        <p:spPr>
          <a:xfrm>
            <a:off x="932871" y="4487867"/>
            <a:ext cx="4230645" cy="1260345"/>
          </a:xfrm>
          <a:prstGeom prst="rect">
            <a:avLst/>
          </a:prstGeom>
          <a:noFill/>
        </p:spPr>
        <p:txBody>
          <a:bodyPr wrap="none" rtlCol="0">
            <a:spAutoFit/>
          </a:bodyPr>
          <a:lstStyle/>
          <a:p>
            <a:pPr>
              <a:lnSpc>
                <a:spcPct val="114000"/>
              </a:lnSpc>
              <a:spcAft>
                <a:spcPts val="300"/>
              </a:spcAft>
            </a:pPr>
            <a:r>
              <a:rPr lang="en-US" sz="1600" b="1" dirty="0">
                <a:latin typeface="Arial" panose="020B0604020202020204" pitchFamily="34" charset="0"/>
                <a:cs typeface="Arial" panose="020B0604020202020204" pitchFamily="34" charset="0"/>
              </a:rPr>
              <a:t>Giáo viên hướng dẫn </a:t>
            </a:r>
            <a:r>
              <a:rPr lang="en-US" sz="1600" b="1" dirty="0" smtClean="0">
                <a:latin typeface="Arial" panose="020B0604020202020204" pitchFamily="34" charset="0"/>
                <a:cs typeface="Arial" panose="020B0604020202020204" pitchFamily="34" charset="0"/>
              </a:rPr>
              <a:t>: Huỳnh Thanh Tâm</a:t>
            </a:r>
            <a:endParaRPr lang="en-US" sz="1600" dirty="0" smtClean="0">
              <a:latin typeface="Arial" panose="020B0604020202020204" pitchFamily="34" charset="0"/>
              <a:cs typeface="Arial" panose="020B0604020202020204" pitchFamily="34" charset="0"/>
            </a:endParaRPr>
          </a:p>
          <a:p>
            <a:pPr>
              <a:lnSpc>
                <a:spcPct val="114000"/>
              </a:lnSpc>
              <a:spcAft>
                <a:spcPts val="300"/>
              </a:spcAft>
            </a:pPr>
            <a:r>
              <a:rPr lang="en-US" sz="1600" b="1" dirty="0" smtClean="0">
                <a:latin typeface="Arial" panose="020B0604020202020204" pitchFamily="34" charset="0"/>
                <a:cs typeface="Arial" panose="020B0604020202020204" pitchFamily="34" charset="0"/>
              </a:rPr>
              <a:t>Sinh </a:t>
            </a:r>
            <a:r>
              <a:rPr lang="en-US" sz="1600" b="1" dirty="0">
                <a:latin typeface="Arial" panose="020B0604020202020204" pitchFamily="34" charset="0"/>
                <a:cs typeface="Arial" panose="020B0604020202020204" pitchFamily="34" charset="0"/>
              </a:rPr>
              <a:t>viên </a:t>
            </a:r>
            <a:r>
              <a:rPr lang="en-US" sz="1600" b="1" dirty="0" smtClean="0">
                <a:latin typeface="Arial" panose="020B0604020202020204" pitchFamily="34" charset="0"/>
                <a:cs typeface="Arial" panose="020B0604020202020204" pitchFamily="34" charset="0"/>
              </a:rPr>
              <a:t>thực hiện    : Phan Đại </a:t>
            </a:r>
            <a:endParaRPr lang="en-US" sz="1600" dirty="0" smtClean="0">
              <a:latin typeface="Arial" panose="020B0604020202020204" pitchFamily="34" charset="0"/>
              <a:cs typeface="Arial" panose="020B0604020202020204" pitchFamily="34" charset="0"/>
            </a:endParaRPr>
          </a:p>
          <a:p>
            <a:pPr>
              <a:lnSpc>
                <a:spcPct val="114000"/>
              </a:lnSpc>
              <a:spcAft>
                <a:spcPts val="300"/>
              </a:spcAft>
            </a:pPr>
            <a:r>
              <a:rPr lang="en-US" sz="1400" dirty="0" smtClean="0">
                <a:latin typeface="Arial" panose="020B0604020202020204" pitchFamily="34" charset="0"/>
                <a:cs typeface="Arial" panose="020B0604020202020204" pitchFamily="34" charset="0"/>
              </a:rPr>
              <a:t>Mã </a:t>
            </a:r>
            <a:r>
              <a:rPr lang="en-US" sz="1400" dirty="0">
                <a:latin typeface="Arial" panose="020B0604020202020204" pitchFamily="34" charset="0"/>
                <a:cs typeface="Arial" panose="020B0604020202020204" pitchFamily="34" charset="0"/>
              </a:rPr>
              <a:t>số sinh </a:t>
            </a:r>
            <a:r>
              <a:rPr lang="en-US" sz="1400" dirty="0" smtClean="0">
                <a:latin typeface="Arial" panose="020B0604020202020204" pitchFamily="34" charset="0"/>
                <a:cs typeface="Arial" panose="020B0604020202020204" pitchFamily="34" charset="0"/>
              </a:rPr>
              <a:t>viên 	      : N17DCAT013</a:t>
            </a:r>
            <a:endParaRPr lang="en-US" sz="1400" dirty="0">
              <a:latin typeface="Arial" panose="020B0604020202020204" pitchFamily="34" charset="0"/>
              <a:cs typeface="Arial" panose="020B0604020202020204" pitchFamily="34" charset="0"/>
            </a:endParaRPr>
          </a:p>
          <a:p>
            <a:pPr>
              <a:lnSpc>
                <a:spcPct val="114000"/>
              </a:lnSpc>
              <a:spcAft>
                <a:spcPts val="300"/>
              </a:spcAft>
            </a:pPr>
            <a:r>
              <a:rPr lang="en-US" sz="1400" dirty="0" smtClean="0">
                <a:latin typeface="Arial" panose="020B0604020202020204" pitchFamily="34" charset="0"/>
                <a:cs typeface="Arial" panose="020B0604020202020204" pitchFamily="34" charset="0"/>
              </a:rPr>
              <a:t>Lớp</a:t>
            </a:r>
            <a:r>
              <a:rPr lang="en-US" sz="1400" dirty="0">
                <a:latin typeface="Arial" panose="020B0604020202020204" pitchFamily="34" charset="0"/>
                <a:cs typeface="Arial" panose="020B0604020202020204" pitchFamily="34" charset="0"/>
              </a:rPr>
              <a:t>	</a:t>
            </a:r>
            <a:r>
              <a:rPr lang="en-US" sz="1400" dirty="0" smtClean="0">
                <a:latin typeface="Arial" panose="020B0604020202020204" pitchFamily="34" charset="0"/>
                <a:cs typeface="Arial" panose="020B0604020202020204" pitchFamily="34" charset="0"/>
              </a:rPr>
              <a:t>	      : D17CQAT01-N</a:t>
            </a:r>
            <a:endParaRPr lang="en-US" sz="1400" dirty="0">
              <a:latin typeface="Arial" panose="020B0604020202020204" pitchFamily="34" charset="0"/>
              <a:cs typeface="Arial" panose="020B0604020202020204" pitchFamily="34" charset="0"/>
            </a:endParaRPr>
          </a:p>
        </p:txBody>
      </p:sp>
      <p:sp>
        <p:nvSpPr>
          <p:cNvPr id="8" name="TextBox 7"/>
          <p:cNvSpPr txBox="1"/>
          <p:nvPr/>
        </p:nvSpPr>
        <p:spPr>
          <a:xfrm>
            <a:off x="7919165" y="6330704"/>
            <a:ext cx="3564723" cy="338554"/>
          </a:xfrm>
          <a:prstGeom prst="rect">
            <a:avLst/>
          </a:prstGeom>
          <a:noFill/>
        </p:spPr>
        <p:txBody>
          <a:bodyPr wrap="square" rtlCol="0">
            <a:spAutoFit/>
          </a:bodyPr>
          <a:lstStyle/>
          <a:p>
            <a:pPr algn="r"/>
            <a:r>
              <a:rPr lang="en-US" sz="1600" b="1" dirty="0">
                <a:latin typeface="Arial" panose="020B0604020202020204" pitchFamily="34" charset="0"/>
                <a:cs typeface="Arial" panose="020B0604020202020204" pitchFamily="34" charset="0"/>
              </a:rPr>
              <a:t>KHOA </a:t>
            </a:r>
            <a:r>
              <a:rPr lang="en-US" sz="1600" b="1" dirty="0" smtClean="0">
                <a:latin typeface="Arial" panose="020B0604020202020204" pitchFamily="34" charset="0"/>
                <a:cs typeface="Arial" panose="020B0604020202020204" pitchFamily="34" charset="0"/>
              </a:rPr>
              <a:t>CÔNG NGHỆ THÔNG TIN </a:t>
            </a:r>
            <a:r>
              <a:rPr lang="en-US" sz="1600" b="1" dirty="0">
                <a:latin typeface="Arial" panose="020B0604020202020204" pitchFamily="34" charset="0"/>
                <a:cs typeface="Arial" panose="020B0604020202020204" pitchFamily="34" charset="0"/>
              </a:rPr>
              <a:t>2</a:t>
            </a:r>
          </a:p>
        </p:txBody>
      </p:sp>
      <p:sp>
        <p:nvSpPr>
          <p:cNvPr id="9" name="TextBox 8"/>
          <p:cNvSpPr txBox="1"/>
          <p:nvPr/>
        </p:nvSpPr>
        <p:spPr>
          <a:xfrm>
            <a:off x="5163516" y="6330704"/>
            <a:ext cx="1642861"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rPr>
              <a:t>2017 - 2022 </a:t>
            </a:r>
          </a:p>
        </p:txBody>
      </p:sp>
      <p:sp>
        <p:nvSpPr>
          <p:cNvPr id="17" name="TextBox 16"/>
          <p:cNvSpPr txBox="1"/>
          <p:nvPr/>
        </p:nvSpPr>
        <p:spPr>
          <a:xfrm>
            <a:off x="932871" y="6330704"/>
            <a:ext cx="2257349" cy="338554"/>
          </a:xfrm>
          <a:prstGeom prst="rect">
            <a:avLst/>
          </a:prstGeom>
          <a:noFill/>
        </p:spPr>
        <p:txBody>
          <a:bodyPr wrap="none" rtlCol="0">
            <a:spAutoFit/>
          </a:bodyPr>
          <a:lstStyle/>
          <a:p>
            <a:r>
              <a:rPr lang="en-US" sz="1600" b="1" dirty="0" smtClean="0">
                <a:latin typeface="Arial" panose="020B0604020202020204" pitchFamily="34" charset="0"/>
                <a:cs typeface="Arial" panose="020B0604020202020204" pitchFamily="34" charset="0"/>
              </a:rPr>
              <a:t>ĐẠI HỌC CHÍNH QUY</a:t>
            </a:r>
            <a:endParaRPr lang="en-US" sz="1600" dirty="0" smtClean="0">
              <a:latin typeface="Arial" panose="020B0604020202020204" pitchFamily="34" charset="0"/>
              <a:cs typeface="Arial" panose="020B0604020202020204" pitchFamily="34" charset="0"/>
            </a:endParaRPr>
          </a:p>
        </p:txBody>
      </p:sp>
      <p:sp>
        <p:nvSpPr>
          <p:cNvPr id="18" name="Rectangle 17"/>
          <p:cNvSpPr/>
          <p:nvPr/>
        </p:nvSpPr>
        <p:spPr>
          <a:xfrm>
            <a:off x="917439" y="321992"/>
            <a:ext cx="6096000" cy="615553"/>
          </a:xfrm>
          <a:prstGeom prst="rect">
            <a:avLst/>
          </a:prstGeom>
        </p:spPr>
        <p:txBody>
          <a:bodyPr wrap="square">
            <a:spAutoFit/>
          </a:bodyPr>
          <a:lstStyle/>
          <a:p>
            <a:r>
              <a:rPr lang="en-US" sz="1600" b="1" dirty="0">
                <a:latin typeface="Times New Roman" panose="02020603050405020304" pitchFamily="18" charset="0"/>
                <a:ea typeface="Calibri" panose="020F0502020204030204" pitchFamily="34" charset="0"/>
                <a:cs typeface="Times New Roman" panose="02020603050405020304" pitchFamily="18" charset="0"/>
              </a:rPr>
              <a:t>B</a:t>
            </a:r>
            <a:r>
              <a:rPr lang="en-US" sz="1600" b="1" dirty="0" smtClean="0">
                <a:effectLst/>
                <a:latin typeface="Times New Roman" panose="02020603050405020304" pitchFamily="18" charset="0"/>
                <a:ea typeface="Calibri" panose="020F0502020204030204" pitchFamily="34" charset="0"/>
                <a:cs typeface="Times New Roman" panose="02020603050405020304" pitchFamily="18" charset="0"/>
              </a:rPr>
              <a:t>Ộ THÔNG TIN VÀ TRUYỀN THÔNG</a:t>
            </a:r>
            <a:endParaRPr lang="en-US" sz="1400" dirty="0" smtClean="0">
              <a:effectLst/>
              <a:latin typeface="Times New Roman" panose="02020603050405020304" pitchFamily="18" charset="0"/>
              <a:ea typeface="Calibri" panose="020F0502020204030204" pitchFamily="34" charset="0"/>
              <a:cs typeface="Times New Roman" panose="02020603050405020304" pitchFamily="18" charset="0"/>
            </a:endParaRPr>
          </a:p>
          <a:p>
            <a:r>
              <a:rPr lang="en-US" b="1" dirty="0">
                <a:latin typeface="Times New Roman" panose="02020603050405020304" pitchFamily="18" charset="0"/>
                <a:ea typeface="Calibri" panose="020F0502020204030204" pitchFamily="34" charset="0"/>
                <a:cs typeface="Times New Roman" panose="02020603050405020304" pitchFamily="18" charset="0"/>
              </a:rPr>
              <a:t>HỌC VIỆN CÔNG NGHỆ BƯU CHÍNH VIỄN THÔNG</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circle(in)">
                                      <p:cBhvr>
                                        <p:cTn id="13" dur="2000"/>
                                        <p:tgtEl>
                                          <p:spTgt spid="10"/>
                                        </p:tgtEl>
                                      </p:cBhvr>
                                    </p:animEffect>
                                  </p:childTnLst>
                                </p:cTn>
                              </p:par>
                            </p:childTnLst>
                          </p:cTn>
                        </p:par>
                        <p:par>
                          <p:cTn id="14" fill="hold">
                            <p:stCondLst>
                              <p:cond delay="500"/>
                            </p:stCondLst>
                            <p:childTnLst>
                              <p:par>
                                <p:cTn id="15" presetID="16" presetClass="entr" presetSubtype="21"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600"/>
                                        <p:tgtEl>
                                          <p:spTgt spid="5"/>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 grpId="0"/>
      <p:bldP spid="5" grpId="0"/>
      <p:bldP spid="6" grpId="0"/>
      <p:bldP spid="7" grpId="0"/>
      <p:bldP spid="8" grpId="0"/>
      <p:bldP spid="9" grpId="0"/>
      <p:bldP spid="17" grpId="0"/>
      <p:bldP spid="1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19175" y="230505"/>
            <a:ext cx="10058400" cy="564254"/>
          </a:xfrm>
        </p:spPr>
        <p:txBody>
          <a:bodyPr>
            <a:normAutofit fontScale="90000"/>
          </a:bodyPr>
          <a:lstStyle/>
          <a:p>
            <a:r>
              <a:rPr lang="en-US" sz="4000" b="1" spc="50" dirty="0" smtClean="0">
                <a:blipFill>
                  <a:blip r:embed="rId2">
                    <a:extLst>
                      <a:ext uri="{28A0092B-C50C-407E-A947-70E740481C1C}">
                        <a14:useLocalDpi xmlns:a14="http://schemas.microsoft.com/office/drawing/2010/main" val="0"/>
                      </a:ext>
                    </a:extLst>
                  </a:blip>
                  <a:tile tx="6350" ty="-127000" sx="65000" sy="64000" flip="none" algn="tl"/>
                </a:blipFill>
                <a:latin typeface="Times New Roman" panose="02020603050405020304" pitchFamily="18" charset="0"/>
                <a:cs typeface="Times New Roman" panose="02020603050405020304" pitchFamily="18" charset="0"/>
                <a:sym typeface="+mn-ea"/>
              </a:rPr>
              <a:t>Xây dựng DNS BLOCKCHAIN</a:t>
            </a:r>
            <a:endParaRPr lang="en-US" sz="4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040DEF24-717E-4741-8753-F7E431A261E5}" type="slidenum">
              <a:rPr lang="en-US" smtClean="0"/>
              <a:t>10</a:t>
            </a:fld>
            <a:endParaRPr lang="en-US"/>
          </a:p>
        </p:txBody>
      </p:sp>
      <p:sp>
        <p:nvSpPr>
          <p:cNvPr id="7" name="Rectangle 6"/>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pic>
        <p:nvPicPr>
          <p:cNvPr id="13" name="Picture 12"/>
          <p:cNvPicPr/>
          <p:nvPr/>
        </p:nvPicPr>
        <p:blipFill>
          <a:blip r:embed="rId3"/>
          <a:stretch>
            <a:fillRect/>
          </a:stretch>
        </p:blipFill>
        <p:spPr>
          <a:xfrm>
            <a:off x="4197010" y="1335497"/>
            <a:ext cx="4396070" cy="3450670"/>
          </a:xfrm>
          <a:prstGeom prst="rect">
            <a:avLst/>
          </a:prstGeom>
          <a:ln w="12700">
            <a:solidFill>
              <a:schemeClr val="tx1"/>
            </a:solidFill>
          </a:ln>
        </p:spPr>
      </p:pic>
      <p:sp>
        <p:nvSpPr>
          <p:cNvPr id="17" name="Rectangle 16"/>
          <p:cNvSpPr/>
          <p:nvPr/>
        </p:nvSpPr>
        <p:spPr>
          <a:xfrm>
            <a:off x="8693351" y="3948428"/>
            <a:ext cx="3326108" cy="900246"/>
          </a:xfrm>
          <a:prstGeom prst="rect">
            <a:avLst/>
          </a:prstGeom>
          <a:solidFill>
            <a:schemeClr val="bg1">
              <a:lumMod val="95000"/>
            </a:schemeClr>
          </a:solidFill>
        </p:spPr>
        <p:txBody>
          <a:bodyPr wrap="square">
            <a:spAutoFit/>
          </a:bodyPr>
          <a:lstStyle/>
          <a:p>
            <a:pPr algn="l">
              <a:lnSpc>
                <a:spcPct val="125000"/>
              </a:lnSpc>
            </a:pPr>
            <a:r>
              <a:rPr lang="vi-VN" sz="1400" dirty="0" smtClean="0">
                <a:latin typeface="Arial" panose="020B0604020202020204" pitchFamily="34" charset="0"/>
                <a:cs typeface="Arial" panose="020B0604020202020204" pitchFamily="34" charset="0"/>
              </a:rPr>
              <a:t>5</a:t>
            </a:r>
            <a:r>
              <a:rPr lang="vi-VN" sz="1400" dirty="0">
                <a:latin typeface="Arial" panose="020B0604020202020204" pitchFamily="34" charset="0"/>
                <a:cs typeface="Arial" panose="020B0604020202020204" pitchFamily="34" charset="0"/>
              </a:rPr>
              <a:t>. Hệ thống gửi kết quả sau khi phân giải cho người </a:t>
            </a:r>
            <a:r>
              <a:rPr lang="vi-VN" sz="1400" dirty="0" smtClean="0">
                <a:latin typeface="Arial" panose="020B0604020202020204" pitchFamily="34" charset="0"/>
                <a:cs typeface="Arial" panose="020B0604020202020204" pitchFamily="34" charset="0"/>
              </a:rPr>
              <a:t>dùng</a:t>
            </a:r>
            <a:r>
              <a:rPr lang="en-US" sz="1400" dirty="0" smtClean="0">
                <a:latin typeface="Arial" panose="020B0604020202020204" pitchFamily="34" charset="0"/>
                <a:cs typeface="Arial" panose="020B0604020202020204" pitchFamily="34" charset="0"/>
              </a:rPr>
              <a:t> thông qua hệ thống phân giải DNS</a:t>
            </a:r>
            <a:r>
              <a:rPr lang="vi-VN" sz="1400" dirty="0" smtClean="0">
                <a:latin typeface="Arial" panose="020B0604020202020204" pitchFamily="34" charset="0"/>
                <a:cs typeface="Arial" panose="020B0604020202020204" pitchFamily="34" charset="0"/>
              </a:rPr>
              <a:t>. </a:t>
            </a:r>
            <a:endParaRPr lang="vi-VN" sz="1400" dirty="0">
              <a:latin typeface="Arial" panose="020B0604020202020204" pitchFamily="34" charset="0"/>
              <a:cs typeface="Arial" panose="020B0604020202020204" pitchFamily="34" charset="0"/>
            </a:endParaRPr>
          </a:p>
        </p:txBody>
      </p:sp>
      <p:sp>
        <p:nvSpPr>
          <p:cNvPr id="18" name="TextBox 17"/>
          <p:cNvSpPr txBox="1"/>
          <p:nvPr/>
        </p:nvSpPr>
        <p:spPr>
          <a:xfrm>
            <a:off x="1019175" y="794759"/>
            <a:ext cx="3015569" cy="461665"/>
          </a:xfrm>
          <a:prstGeom prst="rect">
            <a:avLst/>
          </a:prstGeom>
          <a:noFill/>
        </p:spPr>
        <p:txBody>
          <a:bodyPr wrap="none" rtlCol="0">
            <a:spAutoFit/>
          </a:bodyPr>
          <a:lstStyle/>
          <a:p>
            <a:r>
              <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Mô hình hoạt động </a:t>
            </a:r>
            <a:endPar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endParaRPr>
          </a:p>
        </p:txBody>
      </p:sp>
      <p:sp>
        <p:nvSpPr>
          <p:cNvPr id="19" name="TextBox 18"/>
          <p:cNvSpPr txBox="1"/>
          <p:nvPr/>
        </p:nvSpPr>
        <p:spPr>
          <a:xfrm>
            <a:off x="954786" y="1335496"/>
            <a:ext cx="3144346" cy="2548133"/>
          </a:xfrm>
          <a:prstGeom prst="rect">
            <a:avLst/>
          </a:prstGeom>
          <a:solidFill>
            <a:schemeClr val="bg1">
              <a:lumMod val="95000"/>
            </a:schemeClr>
          </a:solidFill>
        </p:spPr>
        <p:txBody>
          <a:bodyPr wrap="square" rtlCol="0">
            <a:spAutoFit/>
          </a:bodyPr>
          <a:lstStyle/>
          <a:p>
            <a:pPr algn="l">
              <a:lnSpc>
                <a:spcPct val="114000"/>
              </a:lnSpc>
            </a:pPr>
            <a:r>
              <a:rPr lang="en-US" sz="1400" dirty="0" smtClean="0">
                <a:latin typeface="Arial" panose="020B0604020202020204" pitchFamily="34" charset="0"/>
                <a:cs typeface="Arial" panose="020B0604020202020204" pitchFamily="34" charset="0"/>
              </a:rPr>
              <a:t>1. </a:t>
            </a:r>
            <a:r>
              <a:rPr lang="vi-VN" sz="1400" dirty="0" smtClean="0">
                <a:latin typeface="Arial" panose="020B0604020202020204" pitchFamily="34" charset="0"/>
                <a:cs typeface="Arial" panose="020B0604020202020204" pitchFamily="34" charset="0"/>
              </a:rPr>
              <a:t>Hệ </a:t>
            </a:r>
            <a:r>
              <a:rPr lang="vi-VN" sz="1400" dirty="0">
                <a:latin typeface="Arial" panose="020B0604020202020204" pitchFamily="34" charset="0"/>
                <a:cs typeface="Arial" panose="020B0604020202020204" pitchFamily="34" charset="0"/>
              </a:rPr>
              <a:t>thống DNS Blockchain trực tiếp kiểm tra dãy Blocks hiện tại có đáp ứng điều kiện hay không theo 2 trường hợp như sau: </a:t>
            </a:r>
          </a:p>
          <a:p>
            <a:pPr marL="285750" indent="-285750" algn="l">
              <a:lnSpc>
                <a:spcPct val="114000"/>
              </a:lnSpc>
              <a:buFont typeface="Wingdings" panose="05000000000000000000" pitchFamily="2" charset="2"/>
              <a:buChar char="§"/>
            </a:pPr>
            <a:r>
              <a:rPr lang="vi-VN" sz="1400" dirty="0" smtClean="0">
                <a:latin typeface="Arial" panose="020B0604020202020204" pitchFamily="34" charset="0"/>
                <a:cs typeface="Arial" panose="020B0604020202020204" pitchFamily="34" charset="0"/>
              </a:rPr>
              <a:t>Đúng </a:t>
            </a:r>
            <a:r>
              <a:rPr lang="vi-VN" sz="1400" dirty="0">
                <a:latin typeface="Arial" panose="020B0604020202020204" pitchFamily="34" charset="0"/>
                <a:cs typeface="Arial" panose="020B0604020202020204" pitchFamily="34" charset="0"/>
              </a:rPr>
              <a:t>( Đ ): Sử dụng các khối Blocks đó để khởi tạo Blockchain và tiếp tục mở rộng nhằm tạo blockchain dài nhất.</a:t>
            </a:r>
          </a:p>
          <a:p>
            <a:pPr marL="285750" indent="-285750" algn="l">
              <a:lnSpc>
                <a:spcPct val="114000"/>
              </a:lnSpc>
              <a:buFont typeface="Wingdings" panose="05000000000000000000" pitchFamily="2" charset="2"/>
              <a:buChar char="§"/>
            </a:pPr>
            <a:r>
              <a:rPr lang="vi-VN" sz="1400" dirty="0" smtClean="0">
                <a:latin typeface="Arial" panose="020B0604020202020204" pitchFamily="34" charset="0"/>
                <a:cs typeface="Arial" panose="020B0604020202020204" pitchFamily="34" charset="0"/>
              </a:rPr>
              <a:t>Sai </a:t>
            </a:r>
            <a:r>
              <a:rPr lang="vi-VN" sz="1400" dirty="0">
                <a:latin typeface="Arial" panose="020B0604020202020204" pitchFamily="34" charset="0"/>
                <a:cs typeface="Arial" panose="020B0604020202020204" pitchFamily="34" charset="0"/>
              </a:rPr>
              <a:t>( S ):  Khởi tạo Blockchain rỗng</a:t>
            </a:r>
            <a:r>
              <a:rPr lang="vi-VN" sz="1400" dirty="0" smtClean="0">
                <a:latin typeface="Arial" panose="020B0604020202020204" pitchFamily="34" charset="0"/>
                <a:cs typeface="Arial" panose="020B0604020202020204" pitchFamily="34" charset="0"/>
              </a:rPr>
              <a:t>.</a:t>
            </a:r>
            <a:endParaRPr lang="vi-VN" sz="1400" dirty="0">
              <a:latin typeface="Arial" panose="020B0604020202020204" pitchFamily="34" charset="0"/>
              <a:cs typeface="Arial" panose="020B0604020202020204" pitchFamily="34" charset="0"/>
            </a:endParaRPr>
          </a:p>
        </p:txBody>
      </p:sp>
      <p:sp>
        <p:nvSpPr>
          <p:cNvPr id="20" name="TextBox 19"/>
          <p:cNvSpPr txBox="1"/>
          <p:nvPr/>
        </p:nvSpPr>
        <p:spPr>
          <a:xfrm>
            <a:off x="954786" y="3994274"/>
            <a:ext cx="3138720" cy="808555"/>
          </a:xfrm>
          <a:prstGeom prst="rect">
            <a:avLst/>
          </a:prstGeom>
          <a:solidFill>
            <a:schemeClr val="bg1">
              <a:lumMod val="95000"/>
            </a:schemeClr>
          </a:solidFill>
        </p:spPr>
        <p:txBody>
          <a:bodyPr wrap="square" rtlCol="0">
            <a:spAutoFit/>
          </a:bodyPr>
          <a:lstStyle/>
          <a:p>
            <a:pPr algn="l">
              <a:lnSpc>
                <a:spcPct val="114000"/>
              </a:lnSpc>
            </a:pPr>
            <a:r>
              <a:rPr lang="vi-VN" sz="1400" dirty="0">
                <a:latin typeface="+mj-lt"/>
              </a:rPr>
              <a:t>2. Web Server hoặc PC có thể trở thành Node mới của hệ thống Blockchain</a:t>
            </a:r>
            <a:endParaRPr lang="en-US" sz="1400" dirty="0">
              <a:latin typeface="+mj-lt"/>
            </a:endParaRPr>
          </a:p>
        </p:txBody>
      </p:sp>
      <p:sp>
        <p:nvSpPr>
          <p:cNvPr id="21" name="TextBox 20"/>
          <p:cNvSpPr txBox="1"/>
          <p:nvPr/>
        </p:nvSpPr>
        <p:spPr>
          <a:xfrm>
            <a:off x="954786" y="4933673"/>
            <a:ext cx="3138720" cy="1299715"/>
          </a:xfrm>
          <a:prstGeom prst="rect">
            <a:avLst/>
          </a:prstGeom>
          <a:solidFill>
            <a:schemeClr val="bg1">
              <a:lumMod val="95000"/>
            </a:schemeClr>
          </a:solidFill>
        </p:spPr>
        <p:txBody>
          <a:bodyPr wrap="square" rtlCol="0">
            <a:spAutoFit/>
          </a:bodyPr>
          <a:lstStyle/>
          <a:p>
            <a:pPr algn="l">
              <a:lnSpc>
                <a:spcPct val="114000"/>
              </a:lnSpc>
            </a:pPr>
            <a:r>
              <a:rPr lang="vi-VN" sz="1400" dirty="0">
                <a:latin typeface="Arial" panose="020B0604020202020204" pitchFamily="34" charset="0"/>
                <a:cs typeface="Arial" panose="020B0604020202020204" pitchFamily="34" charset="0"/>
              </a:rPr>
              <a:t>3. Người dùng có thể gửi yêu cầu phân giải cho hệ thống Blockchain DNS kèm theo tên miền thông qua input của giao diện Python Flask Web</a:t>
            </a:r>
            <a:r>
              <a:rPr lang="vi-VN" sz="1400" dirty="0" smtClean="0">
                <a:latin typeface="Arial" panose="020B0604020202020204" pitchFamily="34" charset="0"/>
                <a:cs typeface="Arial" panose="020B0604020202020204" pitchFamily="34" charset="0"/>
              </a:rPr>
              <a:t>.</a:t>
            </a:r>
            <a:endParaRPr lang="vi-VN" sz="1400" dirty="0">
              <a:latin typeface="Arial" panose="020B0604020202020204" pitchFamily="34" charset="0"/>
              <a:cs typeface="Arial" panose="020B0604020202020204" pitchFamily="34" charset="0"/>
            </a:endParaRPr>
          </a:p>
        </p:txBody>
      </p:sp>
      <p:sp>
        <p:nvSpPr>
          <p:cNvPr id="22" name="Rectangle 21"/>
          <p:cNvSpPr/>
          <p:nvPr/>
        </p:nvSpPr>
        <p:spPr>
          <a:xfrm>
            <a:off x="8690958" y="1279478"/>
            <a:ext cx="3328501" cy="2548133"/>
          </a:xfrm>
          <a:prstGeom prst="rect">
            <a:avLst/>
          </a:prstGeom>
          <a:solidFill>
            <a:schemeClr val="bg1">
              <a:lumMod val="95000"/>
            </a:schemeClr>
          </a:solidFill>
        </p:spPr>
        <p:txBody>
          <a:bodyPr wrap="square">
            <a:spAutoFit/>
          </a:bodyPr>
          <a:lstStyle/>
          <a:p>
            <a:pPr algn="l">
              <a:lnSpc>
                <a:spcPct val="114000"/>
              </a:lnSpc>
            </a:pPr>
            <a:r>
              <a:rPr lang="vi-VN" sz="1400" dirty="0">
                <a:latin typeface="Arial" panose="020B0604020202020204" pitchFamily="34" charset="0"/>
                <a:cs typeface="Arial" panose="020B0604020202020204" pitchFamily="34" charset="0"/>
              </a:rPr>
              <a:t>4. </a:t>
            </a:r>
            <a:r>
              <a:rPr lang="en-US" sz="1400" dirty="0" smtClean="0">
                <a:latin typeface="Arial" panose="020B0604020202020204" pitchFamily="34" charset="0"/>
                <a:cs typeface="Arial" panose="020B0604020202020204" pitchFamily="34" charset="0"/>
              </a:rPr>
              <a:t>Hệ thống </a:t>
            </a:r>
            <a:r>
              <a:rPr lang="vi-VN" sz="1400" dirty="0" smtClean="0">
                <a:latin typeface="Arial" panose="020B0604020202020204" pitchFamily="34" charset="0"/>
                <a:cs typeface="Arial" panose="020B0604020202020204" pitchFamily="34" charset="0"/>
              </a:rPr>
              <a:t>kiểm </a:t>
            </a:r>
            <a:r>
              <a:rPr lang="vi-VN" sz="1400" dirty="0">
                <a:latin typeface="Arial" panose="020B0604020202020204" pitchFamily="34" charset="0"/>
                <a:cs typeface="Arial" panose="020B0604020202020204" pitchFamily="34" charset="0"/>
              </a:rPr>
              <a:t>tra điều kiện tạo Block – số </a:t>
            </a:r>
            <a:r>
              <a:rPr lang="vi-VN" sz="1400" dirty="0" smtClean="0">
                <a:latin typeface="Arial" panose="020B0604020202020204" pitchFamily="34" charset="0"/>
                <a:cs typeface="Arial" panose="020B0604020202020204" pitchFamily="34" charset="0"/>
              </a:rPr>
              <a:t>transaction ( giao dịch ) hiện </a:t>
            </a:r>
            <a:r>
              <a:rPr lang="vi-VN" sz="1400" dirty="0">
                <a:latin typeface="Arial" panose="020B0604020202020204" pitchFamily="34" charset="0"/>
                <a:cs typeface="Arial" panose="020B0604020202020204" pitchFamily="34" charset="0"/>
              </a:rPr>
              <a:t>tại phải lớn hơn hoặc bằng số transaction được quy định trong block </a:t>
            </a:r>
            <a:r>
              <a:rPr lang="vi-VN" sz="1400" dirty="0" smtClean="0">
                <a:latin typeface="Arial" panose="020B0604020202020204" pitchFamily="34" charset="0"/>
                <a:cs typeface="Arial" panose="020B0604020202020204" pitchFamily="34" charset="0"/>
              </a:rPr>
              <a:t>như </a:t>
            </a:r>
            <a:r>
              <a:rPr lang="vi-VN" sz="1400" dirty="0">
                <a:latin typeface="Arial" panose="020B0604020202020204" pitchFamily="34" charset="0"/>
                <a:cs typeface="Arial" panose="020B0604020202020204" pitchFamily="34" charset="0"/>
              </a:rPr>
              <a:t>sau: </a:t>
            </a:r>
          </a:p>
          <a:p>
            <a:pPr marL="285750" indent="-285750" algn="l">
              <a:lnSpc>
                <a:spcPct val="114000"/>
              </a:lnSpc>
              <a:buFont typeface="Wingdings" panose="05000000000000000000" pitchFamily="2" charset="2"/>
              <a:buChar char="§"/>
            </a:pPr>
            <a:r>
              <a:rPr lang="vi-VN" sz="1400" dirty="0">
                <a:latin typeface="Arial" panose="020B0604020202020204" pitchFamily="34" charset="0"/>
                <a:cs typeface="Arial" panose="020B0604020202020204" pitchFamily="34" charset="0"/>
              </a:rPr>
              <a:t>Đúng ( Đ ) : Thêm vào bộ nhớ đệm Transaction và phát động thuật toán Proof of Work cho các nodes tạo số Nonce cho Block mới. </a:t>
            </a:r>
          </a:p>
          <a:p>
            <a:pPr marL="285750" indent="-285750" algn="l">
              <a:lnSpc>
                <a:spcPct val="114000"/>
              </a:lnSpc>
              <a:buFont typeface="Wingdings" panose="05000000000000000000" pitchFamily="2" charset="2"/>
              <a:buChar char="§"/>
            </a:pPr>
            <a:r>
              <a:rPr lang="vi-VN" sz="1400" dirty="0">
                <a:latin typeface="Arial" panose="020B0604020202020204" pitchFamily="34" charset="0"/>
                <a:cs typeface="Arial" panose="020B0604020202020204" pitchFamily="34" charset="0"/>
              </a:rPr>
              <a:t>Sai ( S ) : Chỉ thêm vào bộ nhớ đệm Transaction.</a:t>
            </a:r>
            <a:endParaRPr lang="en-US" sz="1400" dirty="0">
              <a:latin typeface="Arial" panose="020B0604020202020204" pitchFamily="34" charset="0"/>
              <a:cs typeface="Arial" panose="020B0604020202020204" pitchFamily="34" charset="0"/>
            </a:endParaRPr>
          </a:p>
        </p:txBody>
      </p:sp>
      <p:sp>
        <p:nvSpPr>
          <p:cNvPr id="23" name="Rectangle 22"/>
          <p:cNvSpPr/>
          <p:nvPr/>
        </p:nvSpPr>
        <p:spPr>
          <a:xfrm>
            <a:off x="8690958" y="4933673"/>
            <a:ext cx="3328501" cy="1169551"/>
          </a:xfrm>
          <a:prstGeom prst="rect">
            <a:avLst/>
          </a:prstGeom>
          <a:solidFill>
            <a:schemeClr val="bg1">
              <a:lumMod val="95000"/>
            </a:schemeClr>
          </a:solidFill>
        </p:spPr>
        <p:txBody>
          <a:bodyPr wrap="square">
            <a:spAutoFit/>
          </a:bodyPr>
          <a:lstStyle/>
          <a:p>
            <a:pPr algn="l">
              <a:lnSpc>
                <a:spcPct val="125000"/>
              </a:lnSpc>
            </a:pPr>
            <a:r>
              <a:rPr lang="vi-VN" sz="1400" dirty="0">
                <a:latin typeface="Arial" panose="020B0604020202020204" pitchFamily="34" charset="0"/>
                <a:cs typeface="Arial" panose="020B0604020202020204" pitchFamily="34" charset="0"/>
              </a:rPr>
              <a:t>6. Hệ thống ghi nhận lần kiểm duyệt giao dịch và gửi cho node thực hiện thành công, giao dịch sẽ được thêm vào block trong Blockchain</a:t>
            </a:r>
            <a:r>
              <a:rPr lang="vi-VN" sz="1400" dirty="0" smtClean="0">
                <a:latin typeface="Arial" panose="020B0604020202020204" pitchFamily="34" charset="0"/>
                <a:cs typeface="Arial" panose="020B0604020202020204" pitchFamily="34" charset="0"/>
              </a:rPr>
              <a:t>.</a:t>
            </a:r>
            <a:endParaRPr lang="vi-VN" sz="1400" dirty="0">
              <a:latin typeface="Arial" panose="020B0604020202020204" pitchFamily="34" charset="0"/>
              <a:cs typeface="Arial" panose="020B0604020202020204" pitchFamily="34" charset="0"/>
            </a:endParaRPr>
          </a:p>
        </p:txBody>
      </p:sp>
      <p:sp>
        <p:nvSpPr>
          <p:cNvPr id="24" name="Rectangle 23"/>
          <p:cNvSpPr/>
          <p:nvPr/>
        </p:nvSpPr>
        <p:spPr>
          <a:xfrm>
            <a:off x="4197010" y="4933673"/>
            <a:ext cx="4396070" cy="900246"/>
          </a:xfrm>
          <a:prstGeom prst="rect">
            <a:avLst/>
          </a:prstGeom>
          <a:solidFill>
            <a:schemeClr val="bg1">
              <a:lumMod val="95000"/>
            </a:schemeClr>
          </a:solidFill>
        </p:spPr>
        <p:txBody>
          <a:bodyPr wrap="square">
            <a:spAutoFit/>
          </a:bodyPr>
          <a:lstStyle/>
          <a:p>
            <a:pPr algn="l">
              <a:lnSpc>
                <a:spcPct val="125000"/>
              </a:lnSpc>
            </a:pPr>
            <a:r>
              <a:rPr lang="vi-VN" sz="1400" dirty="0">
                <a:latin typeface="Arial" panose="020B0604020202020204" pitchFamily="34" charset="0"/>
                <a:cs typeface="Arial" panose="020B0604020202020204" pitchFamily="34" charset="0"/>
              </a:rPr>
              <a:t>7. Hệ thống trước khi tắt sẽ tính toán blockchain dài nhất, xác thực blockchain và gửi lên cho các nodes để cập nhật. </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500"/>
                                        <p:tgtEl>
                                          <p:spTgt spid="2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500"/>
                                        <p:tgtEl>
                                          <p:spTgt spid="2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fade">
                                      <p:cBhvr>
                                        <p:cTn id="3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17" grpId="0" animBg="1"/>
      <p:bldP spid="18" grpId="0"/>
      <p:bldP spid="19" grpId="0" animBg="1"/>
      <p:bldP spid="20" grpId="0" animBg="1"/>
      <p:bldP spid="21" grpId="0" animBg="1"/>
      <p:bldP spid="22" grpId="0" animBg="1"/>
      <p:bldP spid="23" grpId="0" animBg="1"/>
      <p:bldP spid="2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19175" y="230505"/>
            <a:ext cx="10058400" cy="859790"/>
          </a:xfrm>
        </p:spPr>
        <p:txBody>
          <a:bodyPr>
            <a:normAutofit/>
          </a:bodyPr>
          <a:lstStyle/>
          <a:p>
            <a:r>
              <a:rPr lang="en-US" sz="4000" b="1" spc="50" dirty="0" smtClean="0">
                <a:blipFill>
                  <a:blip r:embed="rId2">
                    <a:extLst>
                      <a:ext uri="{28A0092B-C50C-407E-A947-70E740481C1C}">
                        <a14:useLocalDpi xmlns:a14="http://schemas.microsoft.com/office/drawing/2010/main" val="0"/>
                      </a:ext>
                    </a:extLst>
                  </a:blip>
                  <a:tile tx="6350" ty="-127000" sx="65000" sy="64000" flip="none" algn="tl"/>
                </a:blipFill>
                <a:latin typeface="Times New Roman" panose="02020603050405020304" pitchFamily="18" charset="0"/>
                <a:cs typeface="Times New Roman" panose="02020603050405020304" pitchFamily="18" charset="0"/>
                <a:sym typeface="+mn-ea"/>
              </a:rPr>
              <a:t>Xây dựng DNS BLOCKCHAIN</a:t>
            </a:r>
            <a:endParaRPr lang="en-US" sz="4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040DEF24-717E-4741-8753-F7E431A261E5}" type="slidenum">
              <a:rPr lang="en-US" smtClean="0"/>
              <a:t>11</a:t>
            </a:fld>
            <a:endParaRPr lang="en-US"/>
          </a:p>
        </p:txBody>
      </p:sp>
      <p:sp>
        <p:nvSpPr>
          <p:cNvPr id="7" name="Rectangle 6"/>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 name="Rectangle 1"/>
          <p:cNvSpPr/>
          <p:nvPr/>
        </p:nvSpPr>
        <p:spPr>
          <a:xfrm>
            <a:off x="1019175" y="1090295"/>
            <a:ext cx="9013588" cy="377604"/>
          </a:xfrm>
          <a:prstGeom prst="rect">
            <a:avLst/>
          </a:prstGeom>
        </p:spPr>
        <p:txBody>
          <a:bodyPr wrap="square">
            <a:spAutoFit/>
          </a:bodyPr>
          <a:lstStyle/>
          <a:p>
            <a:pPr>
              <a:lnSpc>
                <a:spcPct val="112000"/>
              </a:lnSpc>
              <a:spcBef>
                <a:spcPts val="300"/>
              </a:spcBef>
              <a:spcAft>
                <a:spcPts val="300"/>
              </a:spcAft>
            </a:pPr>
            <a:r>
              <a:rPr lang="en-US"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XÂY DỰNG ĐỊNH DẠNG LƯU TRỮ CHUNG TRONG HỆ THỐNG</a:t>
            </a:r>
          </a:p>
        </p:txBody>
      </p:sp>
      <p:sp>
        <p:nvSpPr>
          <p:cNvPr id="8" name="Rectangle 7"/>
          <p:cNvSpPr/>
          <p:nvPr/>
        </p:nvSpPr>
        <p:spPr>
          <a:xfrm>
            <a:off x="1019175" y="5296534"/>
            <a:ext cx="3458821" cy="377604"/>
          </a:xfrm>
          <a:prstGeom prst="rect">
            <a:avLst/>
          </a:prstGeom>
        </p:spPr>
        <p:txBody>
          <a:bodyPr wrap="square">
            <a:spAutoFit/>
          </a:bodyPr>
          <a:lstStyle/>
          <a:p>
            <a:pPr>
              <a:lnSpc>
                <a:spcPct val="112000"/>
              </a:lnSpc>
              <a:spcBef>
                <a:spcPts val="300"/>
              </a:spcBef>
              <a:spcAft>
                <a:spcPts val="300"/>
              </a:spcAft>
            </a:pPr>
            <a:r>
              <a:rPr lang="en-US"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XÂY DỰNG HỆ THỐNG DNS </a:t>
            </a:r>
          </a:p>
        </p:txBody>
      </p:sp>
      <p:sp>
        <p:nvSpPr>
          <p:cNvPr id="9" name="Rectangle 8"/>
          <p:cNvSpPr/>
          <p:nvPr/>
        </p:nvSpPr>
        <p:spPr>
          <a:xfrm>
            <a:off x="1037753" y="3319485"/>
            <a:ext cx="7798598" cy="402546"/>
          </a:xfrm>
          <a:prstGeom prst="rect">
            <a:avLst/>
          </a:prstGeom>
        </p:spPr>
        <p:txBody>
          <a:bodyPr wrap="square">
            <a:spAutoFit/>
          </a:bodyPr>
          <a:lstStyle/>
          <a:p>
            <a:pPr>
              <a:lnSpc>
                <a:spcPct val="112000"/>
              </a:lnSpc>
              <a:spcBef>
                <a:spcPts val="300"/>
              </a:spcBef>
              <a:spcAft>
                <a:spcPts val="300"/>
              </a:spcAft>
            </a:pPr>
            <a:r>
              <a:rPr lang="en-US"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XÂY DỰNG HỆ THỐNG </a:t>
            </a:r>
            <a:r>
              <a:rPr lang="en-US"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BLOCKCHAIN VÀ GIAO DIỆN NGƯỜI DÙNG </a:t>
            </a:r>
            <a:endParaRPr lang="en-US"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endParaRPr>
          </a:p>
        </p:txBody>
      </p:sp>
      <p:sp>
        <p:nvSpPr>
          <p:cNvPr id="3" name="TextBox 2"/>
          <p:cNvSpPr txBox="1"/>
          <p:nvPr/>
        </p:nvSpPr>
        <p:spPr>
          <a:xfrm>
            <a:off x="1033259" y="1492841"/>
            <a:ext cx="2662908" cy="307777"/>
          </a:xfrm>
          <a:prstGeom prst="rect">
            <a:avLst/>
          </a:prstGeom>
          <a:noFill/>
        </p:spPr>
        <p:txBody>
          <a:bodyPr wrap="none" rtlCol="0">
            <a:spAutoFit/>
          </a:bodyPr>
          <a:lstStyle/>
          <a:p>
            <a:pPr marL="285750" indent="-285750">
              <a:buFont typeface="Courier New" panose="02070309020205020404" pitchFamily="49" charset="0"/>
              <a:buChar char="o"/>
            </a:pPr>
            <a:r>
              <a:rPr lang="en-US" sz="1400" dirty="0" smtClean="0">
                <a:latin typeface="Arial" panose="020B0604020202020204" pitchFamily="34" charset="0"/>
                <a:cs typeface="Arial" panose="020B0604020202020204" pitchFamily="34" charset="0"/>
              </a:rPr>
              <a:t>Định dạng cho DNS record;</a:t>
            </a:r>
            <a:endParaRPr lang="en-US" sz="1400" dirty="0">
              <a:latin typeface="Arial" panose="020B0604020202020204" pitchFamily="34" charset="0"/>
              <a:cs typeface="Arial" panose="020B0604020202020204" pitchFamily="34" charset="0"/>
            </a:endParaRPr>
          </a:p>
        </p:txBody>
      </p:sp>
      <p:sp>
        <p:nvSpPr>
          <p:cNvPr id="10" name="TextBox 9"/>
          <p:cNvSpPr txBox="1"/>
          <p:nvPr/>
        </p:nvSpPr>
        <p:spPr>
          <a:xfrm>
            <a:off x="1023925" y="1842977"/>
            <a:ext cx="2651367" cy="307777"/>
          </a:xfrm>
          <a:prstGeom prst="rect">
            <a:avLst/>
          </a:prstGeom>
          <a:noFill/>
        </p:spPr>
        <p:txBody>
          <a:bodyPr wrap="none" rtlCol="0">
            <a:spAutoFit/>
          </a:bodyPr>
          <a:lstStyle/>
          <a:p>
            <a:pPr marL="285750" indent="-285750">
              <a:buFont typeface="Courier New" panose="02070309020205020404" pitchFamily="49" charset="0"/>
              <a:buChar char="o"/>
            </a:pPr>
            <a:r>
              <a:rPr lang="en-US" sz="1400" dirty="0" smtClean="0">
                <a:latin typeface="Arial" panose="020B0604020202020204" pitchFamily="34" charset="0"/>
                <a:cs typeface="Arial" panose="020B0604020202020204" pitchFamily="34" charset="0"/>
              </a:rPr>
              <a:t>Định dạng </a:t>
            </a:r>
            <a:r>
              <a:rPr lang="en-US" sz="1400" dirty="0">
                <a:latin typeface="Arial" panose="020B0604020202020204" pitchFamily="34" charset="0"/>
                <a:cs typeface="Arial" panose="020B0604020202020204" pitchFamily="34" charset="0"/>
              </a:rPr>
              <a:t>cho </a:t>
            </a:r>
            <a:r>
              <a:rPr lang="en-US" sz="1400" dirty="0" smtClean="0">
                <a:latin typeface="Arial" panose="020B0604020202020204" pitchFamily="34" charset="0"/>
                <a:cs typeface="Arial" panose="020B0604020202020204" pitchFamily="34" charset="0"/>
              </a:rPr>
              <a:t>Transaction;</a:t>
            </a:r>
            <a:endParaRPr lang="en-US" sz="1400" dirty="0">
              <a:latin typeface="Arial" panose="020B0604020202020204" pitchFamily="34" charset="0"/>
              <a:cs typeface="Arial" panose="020B0604020202020204" pitchFamily="34" charset="0"/>
            </a:endParaRPr>
          </a:p>
        </p:txBody>
      </p:sp>
      <p:sp>
        <p:nvSpPr>
          <p:cNvPr id="11" name="TextBox 10"/>
          <p:cNvSpPr txBox="1"/>
          <p:nvPr/>
        </p:nvSpPr>
        <p:spPr>
          <a:xfrm>
            <a:off x="1033259" y="2193113"/>
            <a:ext cx="2165978" cy="307777"/>
          </a:xfrm>
          <a:prstGeom prst="rect">
            <a:avLst/>
          </a:prstGeom>
          <a:noFill/>
        </p:spPr>
        <p:txBody>
          <a:bodyPr wrap="none" rtlCol="0">
            <a:spAutoFit/>
          </a:bodyPr>
          <a:lstStyle/>
          <a:p>
            <a:pPr marL="285750" indent="-285750">
              <a:buFont typeface="Courier New" panose="02070309020205020404" pitchFamily="49" charset="0"/>
              <a:buChar char="o"/>
            </a:pPr>
            <a:r>
              <a:rPr lang="en-US" sz="1400" dirty="0" smtClean="0">
                <a:latin typeface="Arial" panose="020B0604020202020204" pitchFamily="34" charset="0"/>
                <a:cs typeface="Arial" panose="020B0604020202020204" pitchFamily="34" charset="0"/>
              </a:rPr>
              <a:t>Định dạng </a:t>
            </a:r>
            <a:r>
              <a:rPr lang="en-US" sz="1400" dirty="0">
                <a:latin typeface="Arial" panose="020B0604020202020204" pitchFamily="34" charset="0"/>
                <a:cs typeface="Arial" panose="020B0604020202020204" pitchFamily="34" charset="0"/>
              </a:rPr>
              <a:t>cho </a:t>
            </a:r>
            <a:r>
              <a:rPr lang="en-US" sz="1400" dirty="0" smtClean="0">
                <a:latin typeface="Arial" panose="020B0604020202020204" pitchFamily="34" charset="0"/>
                <a:cs typeface="Arial" panose="020B0604020202020204" pitchFamily="34" charset="0"/>
              </a:rPr>
              <a:t>Block;</a:t>
            </a:r>
            <a:endParaRPr lang="en-US" sz="1400" dirty="0">
              <a:latin typeface="Arial" panose="020B0604020202020204" pitchFamily="34" charset="0"/>
              <a:cs typeface="Arial" panose="020B0604020202020204" pitchFamily="34" charset="0"/>
            </a:endParaRPr>
          </a:p>
        </p:txBody>
      </p:sp>
      <p:sp>
        <p:nvSpPr>
          <p:cNvPr id="12" name="TextBox 11"/>
          <p:cNvSpPr txBox="1"/>
          <p:nvPr/>
        </p:nvSpPr>
        <p:spPr>
          <a:xfrm>
            <a:off x="1042593" y="2543249"/>
            <a:ext cx="2154757" cy="307777"/>
          </a:xfrm>
          <a:prstGeom prst="rect">
            <a:avLst/>
          </a:prstGeom>
          <a:noFill/>
        </p:spPr>
        <p:txBody>
          <a:bodyPr wrap="none" rtlCol="0">
            <a:spAutoFit/>
          </a:bodyPr>
          <a:lstStyle/>
          <a:p>
            <a:pPr marL="285750" indent="-285750">
              <a:buFont typeface="Courier New" panose="02070309020205020404" pitchFamily="49" charset="0"/>
              <a:buChar char="o"/>
            </a:pPr>
            <a:r>
              <a:rPr lang="en-US" sz="1400" dirty="0" smtClean="0">
                <a:latin typeface="Arial" panose="020B0604020202020204" pitchFamily="34" charset="0"/>
                <a:cs typeface="Arial" panose="020B0604020202020204" pitchFamily="34" charset="0"/>
              </a:rPr>
              <a:t>Định dạng </a:t>
            </a:r>
            <a:r>
              <a:rPr lang="en-US" sz="1400" dirty="0">
                <a:latin typeface="Arial" panose="020B0604020202020204" pitchFamily="34" charset="0"/>
                <a:cs typeface="Arial" panose="020B0604020202020204" pitchFamily="34" charset="0"/>
              </a:rPr>
              <a:t>cho </a:t>
            </a:r>
            <a:r>
              <a:rPr lang="en-US" sz="1400" dirty="0" smtClean="0">
                <a:latin typeface="Arial" panose="020B0604020202020204" pitchFamily="34" charset="0"/>
                <a:cs typeface="Arial" panose="020B0604020202020204" pitchFamily="34" charset="0"/>
              </a:rPr>
              <a:t>Node;</a:t>
            </a:r>
            <a:endParaRPr lang="en-US" sz="1400" dirty="0">
              <a:latin typeface="Arial" panose="020B0604020202020204" pitchFamily="34" charset="0"/>
              <a:cs typeface="Arial" panose="020B0604020202020204" pitchFamily="34" charset="0"/>
            </a:endParaRPr>
          </a:p>
        </p:txBody>
      </p:sp>
      <p:sp>
        <p:nvSpPr>
          <p:cNvPr id="13" name="TextBox 12"/>
          <p:cNvSpPr txBox="1"/>
          <p:nvPr/>
        </p:nvSpPr>
        <p:spPr>
          <a:xfrm>
            <a:off x="1077755" y="3734656"/>
            <a:ext cx="8443337" cy="307777"/>
          </a:xfrm>
          <a:prstGeom prst="rect">
            <a:avLst/>
          </a:prstGeom>
          <a:noFill/>
        </p:spPr>
        <p:txBody>
          <a:bodyPr wrap="none" rtlCol="0">
            <a:spAutoFit/>
          </a:bodyPr>
          <a:lstStyle/>
          <a:p>
            <a:pPr marL="285750" indent="-285750">
              <a:buFont typeface="Wingdings" panose="05000000000000000000" pitchFamily="2" charset="2"/>
              <a:buChar char="ü"/>
            </a:pPr>
            <a:r>
              <a:rPr lang="en-US" sz="1400" dirty="0" smtClean="0">
                <a:latin typeface="Arial" panose="020B0604020202020204" pitchFamily="34" charset="0"/>
                <a:cs typeface="Arial" panose="020B0604020202020204" pitchFamily="34" charset="0"/>
              </a:rPr>
              <a:t>Xây dựng quy trình xử lý thông tin đăng kí node và account admin tham gia vào hệ thống Blockchain.</a:t>
            </a:r>
          </a:p>
        </p:txBody>
      </p:sp>
      <p:sp>
        <p:nvSpPr>
          <p:cNvPr id="14" name="TextBox 13"/>
          <p:cNvSpPr txBox="1"/>
          <p:nvPr/>
        </p:nvSpPr>
        <p:spPr>
          <a:xfrm>
            <a:off x="1087089" y="4084792"/>
            <a:ext cx="6320961" cy="307777"/>
          </a:xfrm>
          <a:prstGeom prst="rect">
            <a:avLst/>
          </a:prstGeom>
          <a:noFill/>
        </p:spPr>
        <p:txBody>
          <a:bodyPr wrap="none" rtlCol="0">
            <a:spAutoFit/>
          </a:bodyPr>
          <a:lstStyle/>
          <a:p>
            <a:pPr marL="285750" indent="-285750">
              <a:buFont typeface="Wingdings" panose="05000000000000000000" pitchFamily="2" charset="2"/>
              <a:buChar char="ü"/>
            </a:pPr>
            <a:r>
              <a:rPr lang="en-US" sz="1400" dirty="0" smtClean="0">
                <a:latin typeface="Arial" panose="020B0604020202020204" pitchFamily="34" charset="0"/>
                <a:cs typeface="Arial" panose="020B0604020202020204" pitchFamily="34" charset="0"/>
              </a:rPr>
              <a:t>Xây dựng quy trình thêm thông tin tên miền và tạo giao dịch trên hệ thống.</a:t>
            </a:r>
            <a:endParaRPr lang="en-US" sz="1400" dirty="0">
              <a:latin typeface="Arial" panose="020B0604020202020204" pitchFamily="34" charset="0"/>
              <a:cs typeface="Arial" panose="020B0604020202020204" pitchFamily="34" charset="0"/>
            </a:endParaRPr>
          </a:p>
        </p:txBody>
      </p:sp>
      <p:sp>
        <p:nvSpPr>
          <p:cNvPr id="15" name="TextBox 14"/>
          <p:cNvSpPr txBox="1"/>
          <p:nvPr/>
        </p:nvSpPr>
        <p:spPr>
          <a:xfrm>
            <a:off x="1096423" y="4434928"/>
            <a:ext cx="7588937" cy="307777"/>
          </a:xfrm>
          <a:prstGeom prst="rect">
            <a:avLst/>
          </a:prstGeom>
          <a:noFill/>
        </p:spPr>
        <p:txBody>
          <a:bodyPr wrap="none" rtlCol="0">
            <a:spAutoFit/>
          </a:bodyPr>
          <a:lstStyle/>
          <a:p>
            <a:pPr marL="285750" indent="-285750">
              <a:buFont typeface="Wingdings" panose="05000000000000000000" pitchFamily="2" charset="2"/>
              <a:buChar char="ü"/>
            </a:pPr>
            <a:r>
              <a:rPr lang="en-US" sz="1400" dirty="0" smtClean="0">
                <a:latin typeface="Arial" panose="020B0604020202020204" pitchFamily="34" charset="0"/>
                <a:cs typeface="Arial" panose="020B0604020202020204" pitchFamily="34" charset="0"/>
              </a:rPr>
              <a:t>Xây dựng giao thức đồng thuận và quy trình xử lý tạo block khi đạt đủ điều kiện giao dịch.</a:t>
            </a:r>
            <a:endParaRPr lang="en-US" sz="1400" dirty="0">
              <a:latin typeface="Arial" panose="020B0604020202020204" pitchFamily="34" charset="0"/>
              <a:cs typeface="Arial" panose="020B0604020202020204" pitchFamily="34" charset="0"/>
            </a:endParaRPr>
          </a:p>
        </p:txBody>
      </p:sp>
      <p:sp>
        <p:nvSpPr>
          <p:cNvPr id="16" name="TextBox 15"/>
          <p:cNvSpPr txBox="1"/>
          <p:nvPr/>
        </p:nvSpPr>
        <p:spPr>
          <a:xfrm>
            <a:off x="1105757" y="4785064"/>
            <a:ext cx="7628499" cy="307777"/>
          </a:xfrm>
          <a:prstGeom prst="rect">
            <a:avLst/>
          </a:prstGeom>
          <a:noFill/>
        </p:spPr>
        <p:txBody>
          <a:bodyPr wrap="none" rtlCol="0">
            <a:spAutoFit/>
          </a:bodyPr>
          <a:lstStyle/>
          <a:p>
            <a:pPr marL="285750" indent="-285750">
              <a:buFont typeface="Wingdings" panose="05000000000000000000" pitchFamily="2" charset="2"/>
              <a:buChar char="ü"/>
            </a:pPr>
            <a:r>
              <a:rPr lang="en-US" sz="1400" dirty="0" smtClean="0">
                <a:latin typeface="Arial" panose="020B0604020202020204" pitchFamily="34" charset="0"/>
                <a:cs typeface="Arial" panose="020B0604020202020204" pitchFamily="34" charset="0"/>
              </a:rPr>
              <a:t>Xây dựng xử lý phân quyền giữa các loại người dùng khác nhau ( Hoster,  Admin, Client ).</a:t>
            </a:r>
          </a:p>
        </p:txBody>
      </p:sp>
      <p:sp>
        <p:nvSpPr>
          <p:cNvPr id="17" name="TextBox 16"/>
          <p:cNvSpPr txBox="1"/>
          <p:nvPr/>
        </p:nvSpPr>
        <p:spPr>
          <a:xfrm>
            <a:off x="1059177" y="5697844"/>
            <a:ext cx="4921540" cy="307777"/>
          </a:xfrm>
          <a:prstGeom prst="rect">
            <a:avLst/>
          </a:prstGeom>
          <a:noFill/>
        </p:spPr>
        <p:txBody>
          <a:bodyPr wrap="none" rtlCol="0">
            <a:spAutoFit/>
          </a:bodyPr>
          <a:lstStyle/>
          <a:p>
            <a:pPr marL="285750" indent="-285750">
              <a:buFont typeface="Wingdings" panose="05000000000000000000" pitchFamily="2" charset="2"/>
              <a:buChar char="ü"/>
            </a:pPr>
            <a:r>
              <a:rPr lang="en-US" sz="1400" dirty="0" smtClean="0">
                <a:latin typeface="Arial" panose="020B0604020202020204" pitchFamily="34" charset="0"/>
                <a:cs typeface="Arial" panose="020B0604020202020204" pitchFamily="34" charset="0"/>
              </a:rPr>
              <a:t>Xây dựng quy trình lấy tên miền từ hệ thống blockchain.</a:t>
            </a:r>
            <a:endParaRPr lang="en-US" sz="1400" dirty="0">
              <a:latin typeface="Arial" panose="020B0604020202020204" pitchFamily="34" charset="0"/>
              <a:cs typeface="Arial" panose="020B0604020202020204" pitchFamily="34" charset="0"/>
            </a:endParaRPr>
          </a:p>
        </p:txBody>
      </p:sp>
      <p:sp>
        <p:nvSpPr>
          <p:cNvPr id="18" name="TextBox 17"/>
          <p:cNvSpPr txBox="1"/>
          <p:nvPr/>
        </p:nvSpPr>
        <p:spPr>
          <a:xfrm>
            <a:off x="1068511" y="6047980"/>
            <a:ext cx="5120312" cy="307777"/>
          </a:xfrm>
          <a:prstGeom prst="rect">
            <a:avLst/>
          </a:prstGeom>
          <a:noFill/>
        </p:spPr>
        <p:txBody>
          <a:bodyPr wrap="none" rtlCol="0">
            <a:spAutoFit/>
          </a:bodyPr>
          <a:lstStyle/>
          <a:p>
            <a:pPr marL="285750" indent="-285750">
              <a:buFont typeface="Wingdings" panose="05000000000000000000" pitchFamily="2" charset="2"/>
              <a:buChar char="ü"/>
            </a:pPr>
            <a:r>
              <a:rPr lang="en-US" sz="1400" dirty="0" smtClean="0">
                <a:latin typeface="Arial" panose="020B0604020202020204" pitchFamily="34" charset="0"/>
                <a:cs typeface="Arial" panose="020B0604020202020204" pitchFamily="34" charset="0"/>
              </a:rPr>
              <a:t>Xây dựng quy trình phân giải tên miền cho hệ thống DNS. </a:t>
            </a:r>
            <a:endParaRPr lang="en-US" sz="1400" dirty="0">
              <a:latin typeface="Arial" panose="020B0604020202020204" pitchFamily="34" charset="0"/>
              <a:cs typeface="Arial" panose="020B0604020202020204" pitchFamily="34" charset="0"/>
            </a:endParaRPr>
          </a:p>
        </p:txBody>
      </p:sp>
      <p:sp>
        <p:nvSpPr>
          <p:cNvPr id="19" name="TextBox 18"/>
          <p:cNvSpPr txBox="1"/>
          <p:nvPr/>
        </p:nvSpPr>
        <p:spPr>
          <a:xfrm>
            <a:off x="1042593" y="2890989"/>
            <a:ext cx="2364493" cy="307777"/>
          </a:xfrm>
          <a:prstGeom prst="rect">
            <a:avLst/>
          </a:prstGeom>
          <a:noFill/>
        </p:spPr>
        <p:txBody>
          <a:bodyPr wrap="none" rtlCol="0">
            <a:spAutoFit/>
          </a:bodyPr>
          <a:lstStyle/>
          <a:p>
            <a:pPr marL="285750" indent="-285750">
              <a:buFont typeface="Courier New" panose="02070309020205020404" pitchFamily="49" charset="0"/>
              <a:buChar char="o"/>
            </a:pPr>
            <a:r>
              <a:rPr lang="en-US" sz="1400" dirty="0" smtClean="0">
                <a:latin typeface="Arial" panose="020B0604020202020204" pitchFamily="34" charset="0"/>
                <a:cs typeface="Arial" panose="020B0604020202020204" pitchFamily="34" charset="0"/>
              </a:rPr>
              <a:t>Định dạng </a:t>
            </a:r>
            <a:r>
              <a:rPr lang="en-US" sz="1400" dirty="0">
                <a:latin typeface="Arial" panose="020B0604020202020204" pitchFamily="34" charset="0"/>
                <a:cs typeface="Arial" panose="020B0604020202020204" pitchFamily="34" charset="0"/>
              </a:rPr>
              <a:t>cho </a:t>
            </a:r>
            <a:r>
              <a:rPr lang="en-US" sz="1400" dirty="0" smtClean="0">
                <a:latin typeface="Arial" panose="020B0604020202020204" pitchFamily="34" charset="0"/>
                <a:cs typeface="Arial" panose="020B0604020202020204" pitchFamily="34" charset="0"/>
              </a:rPr>
              <a:t>Account;</a:t>
            </a:r>
            <a:endParaRPr lang="en-US" sz="1400" dirty="0">
              <a:latin typeface="Arial" panose="020B0604020202020204" pitchFamily="34" charset="0"/>
              <a:cs typeface="Arial" panose="020B0604020202020204" pitchFamily="34" charset="0"/>
            </a:endParaRPr>
          </a:p>
        </p:txBody>
      </p:sp>
      <p:sp>
        <p:nvSpPr>
          <p:cNvPr id="20" name="TextBox 19"/>
          <p:cNvSpPr txBox="1"/>
          <p:nvPr/>
        </p:nvSpPr>
        <p:spPr>
          <a:xfrm>
            <a:off x="8605616" y="3348890"/>
            <a:ext cx="2148280" cy="307777"/>
          </a:xfrm>
          <a:prstGeom prst="rect">
            <a:avLst/>
          </a:prstGeom>
          <a:noFill/>
        </p:spPr>
        <p:txBody>
          <a:bodyPr wrap="none" rtlCol="0">
            <a:spAutoFit/>
          </a:bodyPr>
          <a:lstStyle/>
          <a:p>
            <a:r>
              <a:rPr lang="en-US" sz="1400" b="1" dirty="0" smtClean="0">
                <a:latin typeface="Arial" panose="020B0604020202020204" pitchFamily="34" charset="0"/>
                <a:cs typeface="Arial" panose="020B0604020202020204" pitchFamily="34" charset="0"/>
              </a:rPr>
              <a:t>Viết bằng Python Flask</a:t>
            </a:r>
          </a:p>
        </p:txBody>
      </p:sp>
      <p:sp>
        <p:nvSpPr>
          <p:cNvPr id="21" name="TextBox 20"/>
          <p:cNvSpPr txBox="1"/>
          <p:nvPr/>
        </p:nvSpPr>
        <p:spPr>
          <a:xfrm>
            <a:off x="4247569" y="5331442"/>
            <a:ext cx="2278124" cy="307777"/>
          </a:xfrm>
          <a:prstGeom prst="rect">
            <a:avLst/>
          </a:prstGeom>
          <a:noFill/>
        </p:spPr>
        <p:txBody>
          <a:bodyPr wrap="none" rtlCol="0">
            <a:spAutoFit/>
          </a:bodyPr>
          <a:lstStyle/>
          <a:p>
            <a:r>
              <a:rPr lang="en-US" sz="1400" b="1" dirty="0" smtClean="0">
                <a:latin typeface="Arial" panose="020B0604020202020204" pitchFamily="34" charset="0"/>
                <a:cs typeface="Arial" panose="020B0604020202020204" pitchFamily="34" charset="0"/>
              </a:rPr>
              <a:t>Viết bằng Python Socket</a:t>
            </a:r>
          </a:p>
        </p:txBody>
      </p:sp>
      <p:sp>
        <p:nvSpPr>
          <p:cNvPr id="23" name="TextBox 22"/>
          <p:cNvSpPr txBox="1"/>
          <p:nvPr/>
        </p:nvSpPr>
        <p:spPr>
          <a:xfrm>
            <a:off x="8031676" y="1132654"/>
            <a:ext cx="2869696" cy="307777"/>
          </a:xfrm>
          <a:prstGeom prst="rect">
            <a:avLst/>
          </a:prstGeom>
          <a:noFill/>
        </p:spPr>
        <p:txBody>
          <a:bodyPr wrap="none" rtlCol="0">
            <a:spAutoFit/>
          </a:bodyPr>
          <a:lstStyle/>
          <a:p>
            <a:r>
              <a:rPr lang="en-US" sz="1400" b="1" dirty="0" smtClean="0">
                <a:latin typeface="Arial" panose="020B0604020202020204" pitchFamily="34" charset="0"/>
                <a:cs typeface="Arial" panose="020B0604020202020204" pitchFamily="34" charset="0"/>
              </a:rPr>
              <a:t>Quan trọng nhất là DNS Record</a:t>
            </a:r>
            <a:endParaRPr lang="en-US" sz="1400" b="1" dirty="0">
              <a:latin typeface="Arial" panose="020B0604020202020204" pitchFamily="34" charset="0"/>
              <a:cs typeface="Arial" panose="020B0604020202020204" pitchFamily="34" charset="0"/>
            </a:endParaRPr>
          </a:p>
        </p:txBody>
      </p:sp>
      <p:graphicFrame>
        <p:nvGraphicFramePr>
          <p:cNvPr id="24" name="Table 23"/>
          <p:cNvGraphicFramePr>
            <a:graphicFrameLocks noGrp="1"/>
          </p:cNvGraphicFramePr>
          <p:nvPr/>
        </p:nvGraphicFramePr>
        <p:xfrm>
          <a:off x="6005026" y="1510258"/>
          <a:ext cx="5458460" cy="1452372"/>
        </p:xfrm>
        <a:graphic>
          <a:graphicData uri="http://schemas.openxmlformats.org/drawingml/2006/table">
            <a:tbl>
              <a:tblPr bandRow="1">
                <a:tableStyleId>{7DF18680-E054-41AD-8BC1-D1AEF772440D}</a:tableStyleId>
              </a:tblPr>
              <a:tblGrid>
                <a:gridCol w="1666719">
                  <a:extLst>
                    <a:ext uri="{9D8B030D-6E8A-4147-A177-3AD203B41FA5}">
                      <a16:colId xmlns:a16="http://schemas.microsoft.com/office/drawing/2014/main" val="20000"/>
                    </a:ext>
                  </a:extLst>
                </a:gridCol>
                <a:gridCol w="3791741">
                  <a:extLst>
                    <a:ext uri="{9D8B030D-6E8A-4147-A177-3AD203B41FA5}">
                      <a16:colId xmlns:a16="http://schemas.microsoft.com/office/drawing/2014/main" val="20001"/>
                    </a:ext>
                  </a:extLst>
                </a:gridCol>
              </a:tblGrid>
              <a:tr h="200025">
                <a:tc>
                  <a:txBody>
                    <a:bodyPr/>
                    <a:lstStyle/>
                    <a:p>
                      <a:pPr algn="l">
                        <a:lnSpc>
                          <a:spcPct val="115000"/>
                        </a:lnSpc>
                        <a:spcBef>
                          <a:spcPts val="300"/>
                        </a:spcBef>
                        <a:spcAft>
                          <a:spcPts val="0"/>
                        </a:spcAft>
                      </a:pPr>
                      <a:r>
                        <a:rPr lang="en-US" sz="1200" dirty="0">
                          <a:effectLst/>
                          <a:latin typeface="Arial" panose="020B0604020202020204" pitchFamily="34" charset="0"/>
                          <a:cs typeface="Arial" panose="020B0604020202020204" pitchFamily="34" charset="0"/>
                        </a:rPr>
                        <a:t>$origin: ‘spec.com</a:t>
                      </a:r>
                      <a:r>
                        <a:rPr lang="en-US" sz="1200" dirty="0" smtClean="0">
                          <a:effectLst/>
                          <a:latin typeface="Arial" panose="020B0604020202020204" pitchFamily="34" charset="0"/>
                          <a:cs typeface="Arial" panose="020B0604020202020204" pitchFamily="34" charset="0"/>
                        </a:rPr>
                        <a:t>’</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28575" marR="28575" marT="19050" marB="19050" anchor="ctr"/>
                </a:tc>
                <a:tc>
                  <a:txBody>
                    <a:bodyPr/>
                    <a:lstStyle/>
                    <a:p>
                      <a:pPr algn="l">
                        <a:lnSpc>
                          <a:spcPct val="115000"/>
                        </a:lnSpc>
                        <a:spcBef>
                          <a:spcPts val="300"/>
                        </a:spcBef>
                        <a:spcAft>
                          <a:spcPts val="0"/>
                        </a:spcAft>
                      </a:pPr>
                      <a:r>
                        <a:rPr lang="en-US" sz="1200" dirty="0">
                          <a:effectLst/>
                          <a:latin typeface="Arial" panose="020B0604020202020204" pitchFamily="34" charset="0"/>
                          <a:cs typeface="Arial" panose="020B0604020202020204" pitchFamily="34" charset="0"/>
                        </a:rPr>
                        <a:t>Tên miền gốc </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28575" marR="28575" marT="19050" marB="19050" anchor="ctr"/>
                </a:tc>
                <a:extLst>
                  <a:ext uri="{0D108BD9-81ED-4DB2-BD59-A6C34878D82A}">
                    <a16:rowId xmlns:a16="http://schemas.microsoft.com/office/drawing/2014/main" val="10000"/>
                  </a:ext>
                </a:extLst>
              </a:tr>
              <a:tr h="200025">
                <a:tc>
                  <a:txBody>
                    <a:bodyPr/>
                    <a:lstStyle/>
                    <a:p>
                      <a:pPr algn="l">
                        <a:lnSpc>
                          <a:spcPct val="115000"/>
                        </a:lnSpc>
                        <a:spcBef>
                          <a:spcPts val="300"/>
                        </a:spcBef>
                        <a:spcAft>
                          <a:spcPts val="0"/>
                        </a:spcAft>
                      </a:pPr>
                      <a:r>
                        <a:rPr lang="en-US" sz="1200" dirty="0">
                          <a:effectLst/>
                          <a:latin typeface="Arial" panose="020B0604020202020204" pitchFamily="34" charset="0"/>
                          <a:cs typeface="Arial" panose="020B0604020202020204" pitchFamily="34" charset="0"/>
                        </a:rPr>
                        <a:t>$ttl: 3600</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28575" marR="28575" marT="19050" marB="19050" anchor="ctr"/>
                </a:tc>
                <a:tc>
                  <a:txBody>
                    <a:bodyPr/>
                    <a:lstStyle/>
                    <a:p>
                      <a:pPr algn="l">
                        <a:lnSpc>
                          <a:spcPct val="115000"/>
                        </a:lnSpc>
                        <a:spcBef>
                          <a:spcPts val="300"/>
                        </a:spcBef>
                        <a:spcAft>
                          <a:spcPts val="0"/>
                        </a:spcAft>
                      </a:pPr>
                      <a:r>
                        <a:rPr lang="en-US" sz="1200" dirty="0" smtClean="0">
                          <a:effectLst/>
                          <a:latin typeface="Arial" panose="020B0604020202020204" pitchFamily="34" charset="0"/>
                          <a:cs typeface="Arial" panose="020B0604020202020204" pitchFamily="34" charset="0"/>
                        </a:rPr>
                        <a:t>Quy</a:t>
                      </a:r>
                      <a:r>
                        <a:rPr lang="en-US" sz="1200" baseline="0" dirty="0" smtClean="0">
                          <a:effectLst/>
                          <a:latin typeface="Arial" panose="020B0604020202020204" pitchFamily="34" charset="0"/>
                          <a:cs typeface="Arial" panose="020B0604020202020204" pitchFamily="34" charset="0"/>
                        </a:rPr>
                        <a:t> định </a:t>
                      </a:r>
                      <a:r>
                        <a:rPr lang="en-US" sz="1200" dirty="0" smtClean="0">
                          <a:effectLst/>
                          <a:latin typeface="Arial" panose="020B0604020202020204" pitchFamily="34" charset="0"/>
                          <a:cs typeface="Arial" panose="020B0604020202020204" pitchFamily="34" charset="0"/>
                        </a:rPr>
                        <a:t>Thời </a:t>
                      </a:r>
                      <a:r>
                        <a:rPr lang="en-US" sz="1200" dirty="0">
                          <a:effectLst/>
                          <a:latin typeface="Arial" panose="020B0604020202020204" pitchFamily="34" charset="0"/>
                          <a:cs typeface="Arial" panose="020B0604020202020204" pitchFamily="34" charset="0"/>
                        </a:rPr>
                        <a:t>gian tên miền tồn tại</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28575" marR="28575" marT="19050" marB="19050" anchor="ctr"/>
                </a:tc>
                <a:extLst>
                  <a:ext uri="{0D108BD9-81ED-4DB2-BD59-A6C34878D82A}">
                    <a16:rowId xmlns:a16="http://schemas.microsoft.com/office/drawing/2014/main" val="10001"/>
                  </a:ext>
                </a:extLst>
              </a:tr>
              <a:tr h="200025">
                <a:tc>
                  <a:txBody>
                    <a:bodyPr/>
                    <a:lstStyle/>
                    <a:p>
                      <a:pPr algn="l">
                        <a:lnSpc>
                          <a:spcPct val="115000"/>
                        </a:lnSpc>
                        <a:spcBef>
                          <a:spcPts val="300"/>
                        </a:spcBef>
                        <a:spcAft>
                          <a:spcPts val="0"/>
                        </a:spcAft>
                      </a:pPr>
                      <a:r>
                        <a:rPr lang="en-US" sz="1200" dirty="0" smtClean="0">
                          <a:effectLst/>
                          <a:latin typeface="Arial" panose="020B0604020202020204" pitchFamily="34" charset="0"/>
                          <a:cs typeface="Arial" panose="020B0604020202020204" pitchFamily="34" charset="0"/>
                        </a:rPr>
                        <a:t>Soa</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28575" marR="28575" marT="19050" marB="19050" anchor="ctr"/>
                </a:tc>
                <a:tc>
                  <a:txBody>
                    <a:bodyPr/>
                    <a:lstStyle/>
                    <a:p>
                      <a:pPr algn="l">
                        <a:lnSpc>
                          <a:spcPct val="115000"/>
                        </a:lnSpc>
                        <a:spcBef>
                          <a:spcPts val="300"/>
                        </a:spcBef>
                        <a:spcAft>
                          <a:spcPts val="0"/>
                        </a:spcAft>
                      </a:pPr>
                      <a:r>
                        <a:rPr lang="en-US" sz="1200" dirty="0" smtClean="0">
                          <a:effectLst/>
                          <a:latin typeface="Arial" panose="020B0604020202020204" pitchFamily="34" charset="0"/>
                          <a:cs typeface="Arial" panose="020B0604020202020204" pitchFamily="34" charset="0"/>
                        </a:rPr>
                        <a:t>Quy định</a:t>
                      </a:r>
                      <a:r>
                        <a:rPr lang="en-US" sz="1200" baseline="0" dirty="0" smtClean="0">
                          <a:effectLst/>
                          <a:latin typeface="Arial" panose="020B0604020202020204" pitchFamily="34" charset="0"/>
                          <a:cs typeface="Arial" panose="020B0604020202020204" pitchFamily="34" charset="0"/>
                        </a:rPr>
                        <a:t> t</a:t>
                      </a:r>
                      <a:r>
                        <a:rPr lang="en-US" sz="1200" dirty="0" smtClean="0">
                          <a:effectLst/>
                          <a:latin typeface="Arial" panose="020B0604020202020204" pitchFamily="34" charset="0"/>
                          <a:cs typeface="Arial" panose="020B0604020202020204" pitchFamily="34" charset="0"/>
                        </a:rPr>
                        <a:t>hông </a:t>
                      </a:r>
                      <a:r>
                        <a:rPr lang="en-US" sz="1200" dirty="0">
                          <a:effectLst/>
                          <a:latin typeface="Arial" panose="020B0604020202020204" pitchFamily="34" charset="0"/>
                          <a:cs typeface="Arial" panose="020B0604020202020204" pitchFamily="34" charset="0"/>
                        </a:rPr>
                        <a:t>tin xác nhận từ phía máy chủ tiếp nhận </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28575" marR="28575" marT="19050" marB="19050" anchor="ctr"/>
                </a:tc>
                <a:extLst>
                  <a:ext uri="{0D108BD9-81ED-4DB2-BD59-A6C34878D82A}">
                    <a16:rowId xmlns:a16="http://schemas.microsoft.com/office/drawing/2014/main" val="10002"/>
                  </a:ext>
                </a:extLst>
              </a:tr>
              <a:tr h="200025">
                <a:tc>
                  <a:txBody>
                    <a:bodyPr/>
                    <a:lstStyle/>
                    <a:p>
                      <a:pPr algn="l">
                        <a:lnSpc>
                          <a:spcPct val="115000"/>
                        </a:lnSpc>
                        <a:spcBef>
                          <a:spcPts val="300"/>
                        </a:spcBef>
                        <a:spcAft>
                          <a:spcPts val="0"/>
                        </a:spcAft>
                      </a:pPr>
                      <a:r>
                        <a:rPr lang="en-US" sz="1200" dirty="0">
                          <a:effectLst/>
                          <a:latin typeface="Arial" panose="020B0604020202020204" pitchFamily="34" charset="0"/>
                          <a:cs typeface="Arial" panose="020B0604020202020204" pitchFamily="34" charset="0"/>
                        </a:rPr>
                        <a:t>Ns</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28575" marR="28575" marT="19050" marB="19050" anchor="ctr"/>
                </a:tc>
                <a:tc>
                  <a:txBody>
                    <a:bodyPr/>
                    <a:lstStyle/>
                    <a:p>
                      <a:pPr algn="l">
                        <a:lnSpc>
                          <a:spcPct val="115000"/>
                        </a:lnSpc>
                        <a:spcBef>
                          <a:spcPts val="300"/>
                        </a:spcBef>
                        <a:spcAft>
                          <a:spcPts val="0"/>
                        </a:spcAft>
                      </a:pPr>
                      <a:r>
                        <a:rPr lang="en-US" sz="1200" dirty="0">
                          <a:effectLst/>
                          <a:latin typeface="Arial" panose="020B0604020202020204" pitchFamily="34" charset="0"/>
                          <a:cs typeface="Arial" panose="020B0604020202020204" pitchFamily="34" charset="0"/>
                        </a:rPr>
                        <a:t>Quy định các loại tên miền phụ</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28575" marR="28575" marT="19050" marB="19050" anchor="ctr"/>
                </a:tc>
                <a:extLst>
                  <a:ext uri="{0D108BD9-81ED-4DB2-BD59-A6C34878D82A}">
                    <a16:rowId xmlns:a16="http://schemas.microsoft.com/office/drawing/2014/main" val="10003"/>
                  </a:ext>
                </a:extLst>
              </a:tr>
              <a:tr h="200025">
                <a:tc>
                  <a:txBody>
                    <a:bodyPr/>
                    <a:lstStyle/>
                    <a:p>
                      <a:pPr algn="l">
                        <a:lnSpc>
                          <a:spcPct val="115000"/>
                        </a:lnSpc>
                        <a:spcBef>
                          <a:spcPts val="300"/>
                        </a:spcBef>
                        <a:spcAft>
                          <a:spcPts val="0"/>
                        </a:spcAft>
                      </a:pPr>
                      <a:r>
                        <a:rPr lang="en-US" sz="1200" dirty="0">
                          <a:effectLst/>
                          <a:latin typeface="Arial" panose="020B0604020202020204" pitchFamily="34" charset="0"/>
                          <a:cs typeface="Arial" panose="020B0604020202020204" pitchFamily="34" charset="0"/>
                        </a:rPr>
                        <a:t>A</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28575" marR="28575" marT="19050" marB="19050" anchor="ctr"/>
                </a:tc>
                <a:tc>
                  <a:txBody>
                    <a:bodyPr/>
                    <a:lstStyle/>
                    <a:p>
                      <a:pPr algn="l">
                        <a:lnSpc>
                          <a:spcPct val="115000"/>
                        </a:lnSpc>
                        <a:spcBef>
                          <a:spcPts val="300"/>
                        </a:spcBef>
                        <a:spcAft>
                          <a:spcPts val="0"/>
                        </a:spcAft>
                      </a:pPr>
                      <a:r>
                        <a:rPr lang="en-US" sz="1200" dirty="0">
                          <a:effectLst/>
                          <a:latin typeface="Arial" panose="020B0604020202020204" pitchFamily="34" charset="0"/>
                          <a:cs typeface="Arial" panose="020B0604020202020204" pitchFamily="34" charset="0"/>
                        </a:rPr>
                        <a:t>Bản ghi được sử dụng trỏ tên website tới một địa chỉ IP cụ thể</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28575" marR="28575" marT="19050" marB="19050" anchor="ctr"/>
                </a:tc>
                <a:extLst>
                  <a:ext uri="{0D108BD9-81ED-4DB2-BD59-A6C34878D82A}">
                    <a16:rowId xmlns:a16="http://schemas.microsoft.com/office/drawing/2014/main" val="10004"/>
                  </a:ext>
                </a:extLst>
              </a:tr>
            </a:tbl>
          </a:graphicData>
        </a:graphic>
      </p:graphicFrame>
      <p:sp>
        <p:nvSpPr>
          <p:cNvPr id="27" name="TextBox 26"/>
          <p:cNvSpPr txBox="1"/>
          <p:nvPr/>
        </p:nvSpPr>
        <p:spPr>
          <a:xfrm>
            <a:off x="6812854" y="2941717"/>
            <a:ext cx="4650632"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=&gt; Vì nếu thiếu, hệ thống DNS sẽ không phân giải được</a:t>
            </a:r>
            <a:endParaRPr lang="en-US" sz="1400" dirty="0">
              <a:latin typeface="Arial" panose="020B0604020202020204" pitchFamily="34" charset="0"/>
              <a:cs typeface="Arial" panose="020B0604020202020204" pitchFamily="34"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500"/>
                                        <p:tgtEl>
                                          <p:spTgt spid="17"/>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500"/>
                                        <p:tgtEl>
                                          <p:spTgt spid="19"/>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fade">
                                      <p:cBhvr>
                                        <p:cTn id="55" dur="500"/>
                                        <p:tgtEl>
                                          <p:spTgt spid="20"/>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fade">
                                      <p:cBhvr>
                                        <p:cTn id="58" dur="500"/>
                                        <p:tgtEl>
                                          <p:spTgt spid="21"/>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fade">
                                      <p:cBhvr>
                                        <p:cTn id="61" dur="500"/>
                                        <p:tgtEl>
                                          <p:spTgt spid="23"/>
                                        </p:tgtEl>
                                      </p:cBhvr>
                                    </p:animEffect>
                                  </p:childTnLst>
                                </p:cTn>
                              </p:par>
                              <p:par>
                                <p:cTn id="62" presetID="10" presetClass="entr" presetSubtype="0" fill="hold" nodeType="withEffect">
                                  <p:stCondLst>
                                    <p:cond delay="0"/>
                                  </p:stCondLst>
                                  <p:childTnLst>
                                    <p:set>
                                      <p:cBhvr>
                                        <p:cTn id="63" dur="1" fill="hold">
                                          <p:stCondLst>
                                            <p:cond delay="0"/>
                                          </p:stCondLst>
                                        </p:cTn>
                                        <p:tgtEl>
                                          <p:spTgt spid="24"/>
                                        </p:tgtEl>
                                        <p:attrNameLst>
                                          <p:attrName>style.visibility</p:attrName>
                                        </p:attrNameLst>
                                      </p:cBhvr>
                                      <p:to>
                                        <p:strVal val="visible"/>
                                      </p:to>
                                    </p:set>
                                    <p:animEffect transition="in" filter="fade">
                                      <p:cBhvr>
                                        <p:cTn id="64" dur="500"/>
                                        <p:tgtEl>
                                          <p:spTgt spid="24"/>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7"/>
                                        </p:tgtEl>
                                        <p:attrNameLst>
                                          <p:attrName>style.visibility</p:attrName>
                                        </p:attrNameLst>
                                      </p:cBhvr>
                                      <p:to>
                                        <p:strVal val="visible"/>
                                      </p:to>
                                    </p:set>
                                    <p:animEffect transition="in" filter="fade">
                                      <p:cBhvr>
                                        <p:cTn id="6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2" grpId="0"/>
      <p:bldP spid="8" grpId="0"/>
      <p:bldP spid="9" grpId="0"/>
      <p:bldP spid="3" grpId="0"/>
      <p:bldP spid="10" grpId="0"/>
      <p:bldP spid="11" grpId="0"/>
      <p:bldP spid="12" grpId="0"/>
      <p:bldP spid="13" grpId="0"/>
      <p:bldP spid="14" grpId="0"/>
      <p:bldP spid="15" grpId="0"/>
      <p:bldP spid="16" grpId="0"/>
      <p:bldP spid="17" grpId="0"/>
      <p:bldP spid="18" grpId="0"/>
      <p:bldP spid="19" grpId="0"/>
      <p:bldP spid="20" grpId="0"/>
      <p:bldP spid="21" grpId="0"/>
      <p:bldP spid="23" grpId="0"/>
      <p:bldP spid="2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19175" y="230505"/>
            <a:ext cx="10058400" cy="705902"/>
          </a:xfrm>
        </p:spPr>
        <p:txBody>
          <a:bodyPr>
            <a:normAutofit/>
          </a:bodyPr>
          <a:lstStyle/>
          <a:p>
            <a:r>
              <a:rPr lang="en-US" sz="4000" b="1" spc="50" dirty="0" smtClean="0">
                <a:latin typeface="Times New Roman" panose="02020603050405020304" pitchFamily="18" charset="0"/>
                <a:cs typeface="Times New Roman" panose="02020603050405020304" pitchFamily="18" charset="0"/>
                <a:sym typeface="+mn-ea"/>
              </a:rPr>
              <a:t>thực nghiệm</a:t>
            </a:r>
            <a:endParaRPr lang="en-US" sz="4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040DEF24-717E-4741-8753-F7E431A261E5}" type="slidenum">
              <a:rPr lang="en-US" smtClean="0"/>
              <a:t>12</a:t>
            </a:fld>
            <a:endParaRPr lang="en-US"/>
          </a:p>
        </p:txBody>
      </p:sp>
      <p:sp>
        <p:nvSpPr>
          <p:cNvPr id="7" name="Rectangle 6"/>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 name="Rectangle 1"/>
          <p:cNvSpPr/>
          <p:nvPr/>
        </p:nvSpPr>
        <p:spPr>
          <a:xfrm>
            <a:off x="1019174" y="1090295"/>
            <a:ext cx="10291954" cy="1337289"/>
          </a:xfrm>
          <a:prstGeom prst="rect">
            <a:avLst/>
          </a:prstGeom>
        </p:spPr>
        <p:txBody>
          <a:bodyPr wrap="square">
            <a:spAutoFit/>
          </a:bodyPr>
          <a:lstStyle/>
          <a:p>
            <a:pPr lvl="0" algn="just">
              <a:lnSpc>
                <a:spcPct val="115000"/>
              </a:lnSpc>
              <a:spcBef>
                <a:spcPts val="300"/>
              </a:spcBef>
              <a:spcAft>
                <a:spcPts val="0"/>
              </a:spcAft>
            </a:pPr>
            <a:r>
              <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Kịch bản </a:t>
            </a:r>
            <a:r>
              <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1</a:t>
            </a:r>
            <a:endPar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endParaRPr>
          </a:p>
          <a:p>
            <a:pPr lvl="0" algn="just">
              <a:lnSpc>
                <a:spcPct val="115000"/>
              </a:lnSpc>
              <a:spcBef>
                <a:spcPts val="300"/>
              </a:spcBef>
              <a:spcAft>
                <a:spcPts val="0"/>
              </a:spcAft>
            </a:pPr>
            <a:r>
              <a:rPr lang="en-US" sz="1400" dirty="0" smtClean="0">
                <a:latin typeface="Arial" panose="020B0604020202020204" pitchFamily="34" charset="0"/>
                <a:ea typeface="Calibri" panose="020F0502020204030204" pitchFamily="34" charset="0"/>
                <a:cs typeface="Arial" panose="020B0604020202020204" pitchFamily="34" charset="0"/>
              </a:rPr>
              <a:t>Chạy </a:t>
            </a:r>
            <a:r>
              <a:rPr lang="en-US" sz="1400" dirty="0">
                <a:latin typeface="Arial" panose="020B0604020202020204" pitchFamily="34" charset="0"/>
                <a:ea typeface="Calibri" panose="020F0502020204030204" pitchFamily="34" charset="0"/>
                <a:cs typeface="Arial" panose="020B0604020202020204" pitchFamily="34" charset="0"/>
              </a:rPr>
              <a:t>DNS server, mở web server ở máy chính , mở node có port là 5000, đăng nhập với vai trò là admin, thực hiện thêm 5 giao dịch tên miền, sau đó tiến hành phân giải trên máy chính. </a:t>
            </a:r>
            <a:endParaRPr lang="en-US" sz="1400" dirty="0" smtClean="0">
              <a:latin typeface="Arial" panose="020B0604020202020204" pitchFamily="34" charset="0"/>
              <a:ea typeface="Calibri" panose="020F0502020204030204" pitchFamily="34" charset="0"/>
              <a:cs typeface="Arial" panose="020B0604020202020204" pitchFamily="34" charset="0"/>
            </a:endParaRPr>
          </a:p>
          <a:p>
            <a:pPr lvl="0" algn="just">
              <a:lnSpc>
                <a:spcPct val="115000"/>
              </a:lnSpc>
              <a:spcBef>
                <a:spcPts val="300"/>
              </a:spcBef>
              <a:spcAft>
                <a:spcPts val="0"/>
              </a:spcAft>
            </a:pPr>
            <a:r>
              <a:rPr lang="en-US" sz="1400" dirty="0" smtClean="0">
                <a:latin typeface="Arial" panose="020B0604020202020204" pitchFamily="34" charset="0"/>
                <a:ea typeface="Calibri" panose="020F0502020204030204" pitchFamily="34" charset="0"/>
                <a:cs typeface="Arial" panose="020B0604020202020204" pitchFamily="34" charset="0"/>
              </a:rPr>
              <a:t>Mở </a:t>
            </a:r>
            <a:r>
              <a:rPr lang="en-US" sz="1400" dirty="0">
                <a:latin typeface="Arial" panose="020B0604020202020204" pitchFamily="34" charset="0"/>
                <a:ea typeface="Calibri" panose="020F0502020204030204" pitchFamily="34" charset="0"/>
                <a:cs typeface="Arial" panose="020B0604020202020204" pitchFamily="34" charset="0"/>
              </a:rPr>
              <a:t>node với port bất kì, thực hiện thêm 5 giao dịch tên miền khác và phân giải tên miền thông qua máy chính. </a:t>
            </a:r>
          </a:p>
        </p:txBody>
      </p:sp>
      <p:grpSp>
        <p:nvGrpSpPr>
          <p:cNvPr id="3" name="Group 2"/>
          <p:cNvGrpSpPr/>
          <p:nvPr/>
        </p:nvGrpSpPr>
        <p:grpSpPr>
          <a:xfrm>
            <a:off x="1085658" y="2704415"/>
            <a:ext cx="10225470" cy="3093472"/>
            <a:chOff x="1085658" y="2704415"/>
            <a:chExt cx="10225470" cy="3093472"/>
          </a:xfrm>
        </p:grpSpPr>
        <p:sp>
          <p:nvSpPr>
            <p:cNvPr id="10" name="Cube 9"/>
            <p:cNvSpPr/>
            <p:nvPr/>
          </p:nvSpPr>
          <p:spPr>
            <a:xfrm>
              <a:off x="3867415" y="3681761"/>
              <a:ext cx="1338527" cy="1124814"/>
            </a:xfrm>
            <a:prstGeom prst="cub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Predefined Process 10"/>
            <p:cNvSpPr/>
            <p:nvPr/>
          </p:nvSpPr>
          <p:spPr>
            <a:xfrm>
              <a:off x="7226708" y="3716779"/>
              <a:ext cx="1110383" cy="1008053"/>
            </a:xfrm>
            <a:prstGeom prst="flowChartPredefined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Connector 11"/>
            <p:cNvSpPr/>
            <p:nvPr/>
          </p:nvSpPr>
          <p:spPr>
            <a:xfrm>
              <a:off x="1443463" y="3361293"/>
              <a:ext cx="1189370" cy="640934"/>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Connector 12"/>
            <p:cNvSpPr/>
            <p:nvPr/>
          </p:nvSpPr>
          <p:spPr>
            <a:xfrm>
              <a:off x="1296569" y="4887759"/>
              <a:ext cx="1483161" cy="640934"/>
            </a:xfrm>
            <a:prstGeom prst="flowChartConnector">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cxnSp>
          <p:nvCxnSpPr>
            <p:cNvPr id="15" name="Straight Arrow Connector 14"/>
            <p:cNvCxnSpPr>
              <a:stCxn id="12" idx="6"/>
              <a:endCxn id="10" idx="2"/>
            </p:cNvCxnSpPr>
            <p:nvPr/>
          </p:nvCxnSpPr>
          <p:spPr>
            <a:xfrm>
              <a:off x="2632833" y="3681760"/>
              <a:ext cx="1234582" cy="7030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3" idx="6"/>
              <a:endCxn id="10" idx="2"/>
            </p:cNvCxnSpPr>
            <p:nvPr/>
          </p:nvCxnSpPr>
          <p:spPr>
            <a:xfrm flipV="1">
              <a:off x="2779729" y="4384770"/>
              <a:ext cx="1087685" cy="823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501672" y="3527871"/>
              <a:ext cx="1027739"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Node 5000</a:t>
              </a:r>
              <a:endParaRPr lang="en-US" sz="1400" dirty="0">
                <a:latin typeface="Arial" panose="020B0604020202020204" pitchFamily="34" charset="0"/>
                <a:cs typeface="Arial" panose="020B0604020202020204" pitchFamily="34" charset="0"/>
              </a:endParaRPr>
            </a:p>
          </p:txBody>
        </p:sp>
        <p:sp>
          <p:nvSpPr>
            <p:cNvPr id="27" name="TextBox 26"/>
            <p:cNvSpPr txBox="1"/>
            <p:nvPr/>
          </p:nvSpPr>
          <p:spPr>
            <a:xfrm>
              <a:off x="1336977" y="5054337"/>
              <a:ext cx="1442752"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Node khác 5000</a:t>
              </a:r>
              <a:endParaRPr lang="en-US" sz="1400" dirty="0">
                <a:latin typeface="Arial" panose="020B0604020202020204" pitchFamily="34" charset="0"/>
                <a:cs typeface="Arial" panose="020B0604020202020204" pitchFamily="34" charset="0"/>
              </a:endParaRPr>
            </a:p>
          </p:txBody>
        </p:sp>
        <p:sp>
          <p:nvSpPr>
            <p:cNvPr id="31" name="TextBox 30"/>
            <p:cNvSpPr txBox="1"/>
            <p:nvPr/>
          </p:nvSpPr>
          <p:spPr>
            <a:xfrm>
              <a:off x="3867415" y="4887759"/>
              <a:ext cx="1019968"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Blockchain</a:t>
              </a:r>
              <a:endParaRPr lang="en-US" sz="1400" dirty="0">
                <a:latin typeface="Arial" panose="020B0604020202020204" pitchFamily="34" charset="0"/>
                <a:cs typeface="Arial" panose="020B0604020202020204" pitchFamily="34" charset="0"/>
              </a:endParaRPr>
            </a:p>
          </p:txBody>
        </p:sp>
        <p:sp>
          <p:nvSpPr>
            <p:cNvPr id="36" name="TextBox 35"/>
            <p:cNvSpPr txBox="1"/>
            <p:nvPr/>
          </p:nvSpPr>
          <p:spPr>
            <a:xfrm rot="19418844">
              <a:off x="2802333" y="4616435"/>
              <a:ext cx="841216"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5 giao dịch</a:t>
              </a:r>
              <a:endParaRPr lang="en-US" sz="1100" dirty="0">
                <a:latin typeface="Arial" panose="020B0604020202020204" pitchFamily="34" charset="0"/>
                <a:cs typeface="Arial" panose="020B0604020202020204" pitchFamily="34" charset="0"/>
              </a:endParaRPr>
            </a:p>
          </p:txBody>
        </p:sp>
        <p:sp>
          <p:nvSpPr>
            <p:cNvPr id="37" name="TextBox 36"/>
            <p:cNvSpPr txBox="1"/>
            <p:nvPr/>
          </p:nvSpPr>
          <p:spPr>
            <a:xfrm rot="1766506">
              <a:off x="2925842" y="3844698"/>
              <a:ext cx="841216"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5 giao dịch</a:t>
              </a:r>
              <a:endParaRPr lang="en-US" sz="1100" dirty="0">
                <a:latin typeface="Arial" panose="020B0604020202020204" pitchFamily="34" charset="0"/>
                <a:cs typeface="Arial" panose="020B0604020202020204" pitchFamily="34" charset="0"/>
              </a:endParaRPr>
            </a:p>
          </p:txBody>
        </p:sp>
        <p:sp>
          <p:nvSpPr>
            <p:cNvPr id="39" name="Right Arrow 38"/>
            <p:cNvSpPr/>
            <p:nvPr/>
          </p:nvSpPr>
          <p:spPr>
            <a:xfrm>
              <a:off x="5528523" y="4071636"/>
              <a:ext cx="1404877" cy="31313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9769850" y="3835648"/>
              <a:ext cx="847375" cy="808557"/>
            </a:xfrm>
            <a:prstGeom prst="triangl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7230080" y="4892031"/>
              <a:ext cx="1107011"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DNS Server</a:t>
              </a:r>
              <a:endParaRPr lang="en-US" sz="1400" dirty="0">
                <a:latin typeface="Arial" panose="020B0604020202020204" pitchFamily="34" charset="0"/>
                <a:cs typeface="Arial" panose="020B0604020202020204" pitchFamily="34" charset="0"/>
              </a:endParaRPr>
            </a:p>
          </p:txBody>
        </p:sp>
        <p:sp>
          <p:nvSpPr>
            <p:cNvPr id="42" name="TextBox 41"/>
            <p:cNvSpPr txBox="1"/>
            <p:nvPr/>
          </p:nvSpPr>
          <p:spPr>
            <a:xfrm>
              <a:off x="5670249" y="3843762"/>
              <a:ext cx="894064"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DNS record</a:t>
              </a:r>
              <a:endParaRPr lang="en-US" sz="1100" dirty="0">
                <a:latin typeface="Arial" panose="020B0604020202020204" pitchFamily="34" charset="0"/>
                <a:cs typeface="Arial" panose="020B0604020202020204" pitchFamily="34" charset="0"/>
              </a:endParaRPr>
            </a:p>
          </p:txBody>
        </p:sp>
        <p:sp>
          <p:nvSpPr>
            <p:cNvPr id="43" name="TextBox 42"/>
            <p:cNvSpPr txBox="1"/>
            <p:nvPr/>
          </p:nvSpPr>
          <p:spPr>
            <a:xfrm>
              <a:off x="9641586" y="4887682"/>
              <a:ext cx="1103903"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Người dùng</a:t>
              </a:r>
              <a:endParaRPr lang="en-US" sz="1400" dirty="0">
                <a:latin typeface="Arial" panose="020B0604020202020204" pitchFamily="34" charset="0"/>
                <a:cs typeface="Arial" panose="020B0604020202020204" pitchFamily="34" charset="0"/>
              </a:endParaRPr>
            </a:p>
          </p:txBody>
        </p:sp>
        <p:cxnSp>
          <p:nvCxnSpPr>
            <p:cNvPr id="45" name="Straight Arrow Connector 44"/>
            <p:cNvCxnSpPr/>
            <p:nvPr/>
          </p:nvCxnSpPr>
          <p:spPr>
            <a:xfrm flipH="1">
              <a:off x="8448475" y="4539793"/>
              <a:ext cx="12657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8448475" y="4209710"/>
              <a:ext cx="1281115" cy="73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8708008" y="3917562"/>
              <a:ext cx="765054"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Địa chỉ IP</a:t>
              </a:r>
              <a:endParaRPr lang="en-US" sz="1100" dirty="0">
                <a:latin typeface="Arial" panose="020B0604020202020204" pitchFamily="34" charset="0"/>
                <a:cs typeface="Arial" panose="020B0604020202020204" pitchFamily="34" charset="0"/>
              </a:endParaRPr>
            </a:p>
          </p:txBody>
        </p:sp>
        <p:sp>
          <p:nvSpPr>
            <p:cNvPr id="49" name="TextBox 48"/>
            <p:cNvSpPr txBox="1"/>
            <p:nvPr/>
          </p:nvSpPr>
          <p:spPr>
            <a:xfrm>
              <a:off x="8728593" y="4293074"/>
              <a:ext cx="749511"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Tên miền</a:t>
              </a:r>
              <a:endParaRPr lang="en-US" sz="1100" dirty="0">
                <a:latin typeface="Arial" panose="020B0604020202020204" pitchFamily="34" charset="0"/>
                <a:cs typeface="Arial" panose="020B0604020202020204" pitchFamily="34" charset="0"/>
              </a:endParaRPr>
            </a:p>
          </p:txBody>
        </p:sp>
        <p:sp>
          <p:nvSpPr>
            <p:cNvPr id="51" name="Rectangle 50"/>
            <p:cNvSpPr/>
            <p:nvPr/>
          </p:nvSpPr>
          <p:spPr>
            <a:xfrm>
              <a:off x="1085658" y="3046141"/>
              <a:ext cx="10225470" cy="2751746"/>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1085658" y="2704415"/>
              <a:ext cx="2132315" cy="307777"/>
            </a:xfrm>
            <a:prstGeom prst="rect">
              <a:avLst/>
            </a:prstGeom>
            <a:noFill/>
          </p:spPr>
          <p:txBody>
            <a:bodyPr wrap="none" rtlCol="0">
              <a:spAutoFit/>
            </a:bodyPr>
            <a:lstStyle/>
            <a:p>
              <a:r>
                <a:rPr lang="en-US" sz="1400" b="1" dirty="0" smtClean="0">
                  <a:latin typeface="Arial" panose="020B0604020202020204" pitchFamily="34" charset="0"/>
                  <a:cs typeface="Arial" panose="020B0604020202020204" pitchFamily="34" charset="0"/>
                </a:rPr>
                <a:t>Môi trường máy chính </a:t>
              </a:r>
              <a:endParaRPr lang="en-US" sz="1400" b="1" dirty="0">
                <a:latin typeface="Arial" panose="020B0604020202020204" pitchFamily="34" charset="0"/>
                <a:cs typeface="Arial" panose="020B0604020202020204" pitchFamily="34" charset="0"/>
              </a:endParaRPr>
            </a:p>
          </p:txBody>
        </p:sp>
        <p:sp>
          <p:nvSpPr>
            <p:cNvPr id="54" name="Can 53"/>
            <p:cNvSpPr/>
            <p:nvPr/>
          </p:nvSpPr>
          <p:spPr>
            <a:xfrm>
              <a:off x="5182220" y="4805226"/>
              <a:ext cx="506115" cy="59335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4887383" y="5440642"/>
              <a:ext cx="1127168"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Web Server</a:t>
              </a:r>
              <a:endParaRPr lang="en-US" sz="1400" dirty="0">
                <a:latin typeface="Arial" panose="020B0604020202020204" pitchFamily="34" charset="0"/>
                <a:cs typeface="Arial" panose="020B0604020202020204" pitchFamily="34" charset="0"/>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19175" y="230505"/>
            <a:ext cx="10058400" cy="859790"/>
          </a:xfrm>
        </p:spPr>
        <p:txBody>
          <a:bodyPr>
            <a:normAutofit/>
          </a:bodyPr>
          <a:lstStyle/>
          <a:p>
            <a:r>
              <a:rPr lang="en-US" sz="4000" b="1" spc="50" dirty="0" smtClean="0">
                <a:blipFill>
                  <a:blip r:embed="rId2">
                    <a:extLst>
                      <a:ext uri="{28A0092B-C50C-407E-A947-70E740481C1C}">
                        <a14:useLocalDpi xmlns:a14="http://schemas.microsoft.com/office/drawing/2010/main" val="0"/>
                      </a:ext>
                    </a:extLst>
                  </a:blip>
                  <a:tile tx="6350" ty="-127000" sx="65000" sy="64000" flip="none" algn="tl"/>
                </a:blipFill>
                <a:latin typeface="Times New Roman" panose="02020603050405020304" pitchFamily="18" charset="0"/>
                <a:cs typeface="Times New Roman" panose="02020603050405020304" pitchFamily="18" charset="0"/>
                <a:sym typeface="+mn-ea"/>
              </a:rPr>
              <a:t>Thực nghiệm</a:t>
            </a:r>
            <a:endParaRPr lang="en-US" sz="4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040DEF24-717E-4741-8753-F7E431A261E5}" type="slidenum">
              <a:rPr lang="en-US" smtClean="0"/>
              <a:t>13</a:t>
            </a:fld>
            <a:endParaRPr lang="en-US"/>
          </a:p>
        </p:txBody>
      </p:sp>
      <p:sp>
        <p:nvSpPr>
          <p:cNvPr id="7" name="Rectangle 6"/>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 name="Rectangle 1"/>
          <p:cNvSpPr/>
          <p:nvPr/>
        </p:nvSpPr>
        <p:spPr>
          <a:xfrm>
            <a:off x="945735" y="1090295"/>
            <a:ext cx="10365394" cy="1508105"/>
          </a:xfrm>
          <a:prstGeom prst="rect">
            <a:avLst/>
          </a:prstGeom>
        </p:spPr>
        <p:txBody>
          <a:bodyPr wrap="square">
            <a:spAutoFit/>
          </a:bodyPr>
          <a:lstStyle/>
          <a:p>
            <a:pPr lvl="0" algn="just">
              <a:lnSpc>
                <a:spcPct val="115000"/>
              </a:lnSpc>
              <a:spcAft>
                <a:spcPts val="0"/>
              </a:spcAft>
            </a:pPr>
            <a:r>
              <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Kịch bản </a:t>
            </a:r>
            <a:r>
              <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2 </a:t>
            </a:r>
          </a:p>
          <a:p>
            <a:pPr lvl="0" algn="just">
              <a:lnSpc>
                <a:spcPct val="115000"/>
              </a:lnSpc>
              <a:spcAft>
                <a:spcPts val="0"/>
              </a:spcAft>
            </a:pPr>
            <a:r>
              <a:rPr lang="en-US" sz="1400" dirty="0" smtClean="0">
                <a:latin typeface="Arial" panose="020B0604020202020204" pitchFamily="34" charset="0"/>
                <a:ea typeface="Calibri" panose="020F0502020204030204" pitchFamily="34" charset="0"/>
                <a:cs typeface="Arial" panose="020B0604020202020204" pitchFamily="34" charset="0"/>
              </a:rPr>
              <a:t>( </a:t>
            </a:r>
            <a:r>
              <a:rPr lang="en-US" sz="1400" dirty="0">
                <a:latin typeface="Arial" panose="020B0604020202020204" pitchFamily="34" charset="0"/>
                <a:ea typeface="Calibri" panose="020F0502020204030204" pitchFamily="34" charset="0"/>
                <a:cs typeface="Arial" panose="020B0604020202020204" pitchFamily="34" charset="0"/>
              </a:rPr>
              <a:t>giống với kịch bản 1 nhưng quá trình phân giải sẽ diễn ra ở máy ảo </a:t>
            </a:r>
            <a:r>
              <a:rPr lang="en-US" sz="1400" dirty="0" smtClean="0">
                <a:latin typeface="Arial" panose="020B0604020202020204" pitchFamily="34" charset="0"/>
                <a:ea typeface="Calibri" panose="020F0502020204030204" pitchFamily="34" charset="0"/>
                <a:cs typeface="Arial" panose="020B0604020202020204" pitchFamily="34" charset="0"/>
              </a:rPr>
              <a:t>)</a:t>
            </a:r>
          </a:p>
          <a:p>
            <a:pPr lvl="0" algn="just">
              <a:lnSpc>
                <a:spcPct val="115000"/>
              </a:lnSpc>
              <a:spcAft>
                <a:spcPts val="0"/>
              </a:spcAft>
            </a:pPr>
            <a:r>
              <a:rPr lang="en-US" sz="1400" dirty="0" smtClean="0">
                <a:latin typeface="Arial" panose="020B0604020202020204" pitchFamily="34" charset="0"/>
                <a:ea typeface="Calibri" panose="020F0502020204030204" pitchFamily="34" charset="0"/>
                <a:cs typeface="Arial" panose="020B0604020202020204" pitchFamily="34" charset="0"/>
              </a:rPr>
              <a:t>Chạy </a:t>
            </a:r>
            <a:r>
              <a:rPr lang="en-US" sz="1400" dirty="0">
                <a:latin typeface="Arial" panose="020B0604020202020204" pitchFamily="34" charset="0"/>
                <a:ea typeface="Calibri" panose="020F0502020204030204" pitchFamily="34" charset="0"/>
                <a:cs typeface="Arial" panose="020B0604020202020204" pitchFamily="34" charset="0"/>
              </a:rPr>
              <a:t>DNS server, mở web server ở máy chính, mở node có port là 5000, đăng nhập với vai trò là admin, thực hiện thêm 5 giao dịch tên miền, sau đó tiến hành phân giải trên máy </a:t>
            </a:r>
            <a:r>
              <a:rPr lang="en-US" sz="1400" dirty="0" smtClean="0">
                <a:latin typeface="Arial" panose="020B0604020202020204" pitchFamily="34" charset="0"/>
                <a:ea typeface="Calibri" panose="020F0502020204030204" pitchFamily="34" charset="0"/>
                <a:cs typeface="Arial" panose="020B0604020202020204" pitchFamily="34" charset="0"/>
              </a:rPr>
              <a:t>ảo.</a:t>
            </a:r>
          </a:p>
          <a:p>
            <a:pPr lvl="0" algn="just">
              <a:lnSpc>
                <a:spcPct val="115000"/>
              </a:lnSpc>
              <a:spcAft>
                <a:spcPts val="0"/>
              </a:spcAft>
            </a:pPr>
            <a:r>
              <a:rPr lang="en-US" sz="1400" dirty="0" smtClean="0">
                <a:latin typeface="Arial" panose="020B0604020202020204" pitchFamily="34" charset="0"/>
                <a:ea typeface="Calibri" panose="020F0502020204030204" pitchFamily="34" charset="0"/>
                <a:cs typeface="Arial" panose="020B0604020202020204" pitchFamily="34" charset="0"/>
              </a:rPr>
              <a:t>Mở </a:t>
            </a:r>
            <a:r>
              <a:rPr lang="en-US" sz="1400" dirty="0">
                <a:latin typeface="Arial" panose="020B0604020202020204" pitchFamily="34" charset="0"/>
                <a:ea typeface="Calibri" panose="020F0502020204030204" pitchFamily="34" charset="0"/>
                <a:cs typeface="Arial" panose="020B0604020202020204" pitchFamily="34" charset="0"/>
              </a:rPr>
              <a:t>node với port bất kì, thực hiện thêm 5 giao dịch tên miền khác và phân giải tên miền thông qua một máy ảo. </a:t>
            </a:r>
          </a:p>
        </p:txBody>
      </p:sp>
      <p:grpSp>
        <p:nvGrpSpPr>
          <p:cNvPr id="5" name="Group 4"/>
          <p:cNvGrpSpPr/>
          <p:nvPr/>
        </p:nvGrpSpPr>
        <p:grpSpPr>
          <a:xfrm>
            <a:off x="945736" y="2884486"/>
            <a:ext cx="10581578" cy="3102212"/>
            <a:chOff x="945736" y="2884486"/>
            <a:chExt cx="10581578" cy="3102212"/>
          </a:xfrm>
        </p:grpSpPr>
        <p:sp>
          <p:nvSpPr>
            <p:cNvPr id="9" name="Cube 8"/>
            <p:cNvSpPr/>
            <p:nvPr/>
          </p:nvSpPr>
          <p:spPr>
            <a:xfrm>
              <a:off x="3814557" y="3870572"/>
              <a:ext cx="1380421" cy="1124814"/>
            </a:xfrm>
            <a:prstGeom prst="cub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Predefined Process 9"/>
            <p:cNvSpPr/>
            <p:nvPr/>
          </p:nvSpPr>
          <p:spPr>
            <a:xfrm>
              <a:off x="7278991" y="3905590"/>
              <a:ext cx="1145136" cy="1008053"/>
            </a:xfrm>
            <a:prstGeom prst="flowChartPredefined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p:cNvSpPr/>
            <p:nvPr/>
          </p:nvSpPr>
          <p:spPr>
            <a:xfrm>
              <a:off x="1314740" y="3550104"/>
              <a:ext cx="1226595" cy="640934"/>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Connector 11"/>
            <p:cNvSpPr/>
            <p:nvPr/>
          </p:nvSpPr>
          <p:spPr>
            <a:xfrm>
              <a:off x="1163248" y="5076570"/>
              <a:ext cx="1529581" cy="640934"/>
            </a:xfrm>
            <a:prstGeom prst="flowChartConnector">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cxnSp>
          <p:nvCxnSpPr>
            <p:cNvPr id="13" name="Straight Arrow Connector 12"/>
            <p:cNvCxnSpPr>
              <a:stCxn id="11" idx="6"/>
              <a:endCxn id="9" idx="2"/>
            </p:cNvCxnSpPr>
            <p:nvPr/>
          </p:nvCxnSpPr>
          <p:spPr>
            <a:xfrm>
              <a:off x="2541335" y="3870571"/>
              <a:ext cx="1273222" cy="7030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2" idx="6"/>
              <a:endCxn id="9" idx="2"/>
            </p:cNvCxnSpPr>
            <p:nvPr/>
          </p:nvCxnSpPr>
          <p:spPr>
            <a:xfrm flipV="1">
              <a:off x="2692829" y="4573581"/>
              <a:ext cx="1121728" cy="823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374771" y="3716682"/>
              <a:ext cx="1059906"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Node 5000</a:t>
              </a:r>
              <a:endParaRPr lang="en-US" sz="1400" dirty="0">
                <a:latin typeface="Arial" panose="020B0604020202020204" pitchFamily="34" charset="0"/>
                <a:cs typeface="Arial" panose="020B0604020202020204" pitchFamily="34" charset="0"/>
              </a:endParaRPr>
            </a:p>
          </p:txBody>
        </p:sp>
        <p:sp>
          <p:nvSpPr>
            <p:cNvPr id="16" name="TextBox 15"/>
            <p:cNvSpPr txBox="1"/>
            <p:nvPr/>
          </p:nvSpPr>
          <p:spPr>
            <a:xfrm>
              <a:off x="1204921" y="5243148"/>
              <a:ext cx="1487908"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Node khác 5000</a:t>
              </a:r>
              <a:endParaRPr lang="en-US" sz="1400" dirty="0">
                <a:latin typeface="Arial" panose="020B0604020202020204" pitchFamily="34" charset="0"/>
                <a:cs typeface="Arial" panose="020B0604020202020204" pitchFamily="34" charset="0"/>
              </a:endParaRPr>
            </a:p>
          </p:txBody>
        </p:sp>
        <p:sp>
          <p:nvSpPr>
            <p:cNvPr id="17" name="TextBox 16"/>
            <p:cNvSpPr txBox="1"/>
            <p:nvPr/>
          </p:nvSpPr>
          <p:spPr>
            <a:xfrm>
              <a:off x="3814557" y="5076570"/>
              <a:ext cx="1051891"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Blockchain</a:t>
              </a:r>
              <a:endParaRPr lang="en-US" sz="1400" dirty="0">
                <a:latin typeface="Arial" panose="020B0604020202020204" pitchFamily="34" charset="0"/>
                <a:cs typeface="Arial" panose="020B0604020202020204" pitchFamily="34" charset="0"/>
              </a:endParaRPr>
            </a:p>
          </p:txBody>
        </p:sp>
        <p:sp>
          <p:nvSpPr>
            <p:cNvPr id="18" name="TextBox 17"/>
            <p:cNvSpPr txBox="1"/>
            <p:nvPr/>
          </p:nvSpPr>
          <p:spPr>
            <a:xfrm rot="19418844">
              <a:off x="2716140" y="4805246"/>
              <a:ext cx="867545"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5 giao dịch</a:t>
              </a:r>
              <a:endParaRPr lang="en-US" sz="1100" dirty="0">
                <a:latin typeface="Arial" panose="020B0604020202020204" pitchFamily="34" charset="0"/>
                <a:cs typeface="Arial" panose="020B0604020202020204" pitchFamily="34" charset="0"/>
              </a:endParaRPr>
            </a:p>
          </p:txBody>
        </p:sp>
        <p:sp>
          <p:nvSpPr>
            <p:cNvPr id="19" name="TextBox 18"/>
            <p:cNvSpPr txBox="1"/>
            <p:nvPr/>
          </p:nvSpPr>
          <p:spPr>
            <a:xfrm rot="1766506">
              <a:off x="2843515" y="4033509"/>
              <a:ext cx="867545"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5 giao dịch</a:t>
              </a:r>
              <a:endParaRPr lang="en-US" sz="1100" dirty="0">
                <a:latin typeface="Arial" panose="020B0604020202020204" pitchFamily="34" charset="0"/>
                <a:cs typeface="Arial" panose="020B0604020202020204" pitchFamily="34" charset="0"/>
              </a:endParaRPr>
            </a:p>
          </p:txBody>
        </p:sp>
        <p:sp>
          <p:nvSpPr>
            <p:cNvPr id="20" name="Right Arrow 19"/>
            <p:cNvSpPr/>
            <p:nvPr/>
          </p:nvSpPr>
          <p:spPr>
            <a:xfrm>
              <a:off x="5527655" y="4260447"/>
              <a:ext cx="1448847" cy="31313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p:cNvSpPr/>
            <p:nvPr/>
          </p:nvSpPr>
          <p:spPr>
            <a:xfrm>
              <a:off x="10121181" y="4024459"/>
              <a:ext cx="873896" cy="808557"/>
            </a:xfrm>
            <a:prstGeom prst="triangl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7282468" y="5080842"/>
              <a:ext cx="1141659"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DNS Server</a:t>
              </a:r>
              <a:endParaRPr lang="en-US" sz="1400" dirty="0">
                <a:latin typeface="Arial" panose="020B0604020202020204" pitchFamily="34" charset="0"/>
                <a:cs typeface="Arial" panose="020B0604020202020204" pitchFamily="34" charset="0"/>
              </a:endParaRPr>
            </a:p>
          </p:txBody>
        </p:sp>
        <p:sp>
          <p:nvSpPr>
            <p:cNvPr id="23" name="TextBox 22"/>
            <p:cNvSpPr txBox="1"/>
            <p:nvPr/>
          </p:nvSpPr>
          <p:spPr>
            <a:xfrm>
              <a:off x="5673817" y="4032573"/>
              <a:ext cx="922047"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DNS record</a:t>
              </a:r>
              <a:endParaRPr lang="en-US" sz="1100" dirty="0">
                <a:latin typeface="Arial" panose="020B0604020202020204" pitchFamily="34" charset="0"/>
                <a:cs typeface="Arial" panose="020B0604020202020204" pitchFamily="34" charset="0"/>
              </a:endParaRPr>
            </a:p>
          </p:txBody>
        </p:sp>
        <p:sp>
          <p:nvSpPr>
            <p:cNvPr id="24" name="TextBox 23"/>
            <p:cNvSpPr txBox="1"/>
            <p:nvPr/>
          </p:nvSpPr>
          <p:spPr>
            <a:xfrm>
              <a:off x="9995325" y="5072467"/>
              <a:ext cx="1138453"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Người dùng</a:t>
              </a:r>
              <a:endParaRPr lang="en-US" sz="1400" dirty="0">
                <a:latin typeface="Arial" panose="020B0604020202020204" pitchFamily="34" charset="0"/>
                <a:cs typeface="Arial" panose="020B0604020202020204" pitchFamily="34" charset="0"/>
              </a:endParaRPr>
            </a:p>
          </p:txBody>
        </p:sp>
        <p:cxnSp>
          <p:nvCxnSpPr>
            <p:cNvPr id="25" name="Straight Arrow Connector 24"/>
            <p:cNvCxnSpPr/>
            <p:nvPr/>
          </p:nvCxnSpPr>
          <p:spPr>
            <a:xfrm flipH="1">
              <a:off x="8538997" y="4728604"/>
              <a:ext cx="13054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8538997" y="4398521"/>
              <a:ext cx="1321212" cy="73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8806653" y="4106373"/>
              <a:ext cx="788999"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Địa chỉ IP</a:t>
              </a:r>
              <a:endParaRPr lang="en-US" sz="1100" dirty="0">
                <a:latin typeface="Arial" panose="020B0604020202020204" pitchFamily="34" charset="0"/>
                <a:cs typeface="Arial" panose="020B0604020202020204" pitchFamily="34" charset="0"/>
              </a:endParaRPr>
            </a:p>
          </p:txBody>
        </p:sp>
        <p:sp>
          <p:nvSpPr>
            <p:cNvPr id="28" name="TextBox 27"/>
            <p:cNvSpPr txBox="1"/>
            <p:nvPr/>
          </p:nvSpPr>
          <p:spPr>
            <a:xfrm>
              <a:off x="8827882" y="4481885"/>
              <a:ext cx="772969"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Tên miền</a:t>
              </a:r>
              <a:endParaRPr lang="en-US" sz="1100" dirty="0">
                <a:latin typeface="Arial" panose="020B0604020202020204" pitchFamily="34" charset="0"/>
                <a:cs typeface="Arial" panose="020B0604020202020204" pitchFamily="34" charset="0"/>
              </a:endParaRPr>
            </a:p>
          </p:txBody>
        </p:sp>
        <p:sp>
          <p:nvSpPr>
            <p:cNvPr id="29" name="Rectangle 28"/>
            <p:cNvSpPr/>
            <p:nvPr/>
          </p:nvSpPr>
          <p:spPr>
            <a:xfrm>
              <a:off x="945736" y="3234952"/>
              <a:ext cx="7638593" cy="2751746"/>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945736" y="2893226"/>
              <a:ext cx="2132315" cy="307777"/>
            </a:xfrm>
            <a:prstGeom prst="rect">
              <a:avLst/>
            </a:prstGeom>
            <a:noFill/>
          </p:spPr>
          <p:txBody>
            <a:bodyPr wrap="none" rtlCol="0">
              <a:spAutoFit/>
            </a:bodyPr>
            <a:lstStyle/>
            <a:p>
              <a:r>
                <a:rPr lang="en-US" sz="1400" b="1" dirty="0" smtClean="0">
                  <a:latin typeface="Arial" panose="020B0604020202020204" pitchFamily="34" charset="0"/>
                  <a:cs typeface="Arial" panose="020B0604020202020204" pitchFamily="34" charset="0"/>
                </a:rPr>
                <a:t>Môi trường máy chính </a:t>
              </a:r>
              <a:endParaRPr lang="en-US" sz="1400" b="1" dirty="0">
                <a:latin typeface="Arial" panose="020B0604020202020204" pitchFamily="34" charset="0"/>
                <a:cs typeface="Arial" panose="020B0604020202020204" pitchFamily="34" charset="0"/>
              </a:endParaRPr>
            </a:p>
          </p:txBody>
        </p:sp>
        <p:sp>
          <p:nvSpPr>
            <p:cNvPr id="3" name="Rectangle 2"/>
            <p:cNvSpPr/>
            <p:nvPr/>
          </p:nvSpPr>
          <p:spPr>
            <a:xfrm>
              <a:off x="9817976" y="3243327"/>
              <a:ext cx="1493152" cy="2743371"/>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9712394" y="2884486"/>
              <a:ext cx="1814920" cy="307777"/>
            </a:xfrm>
            <a:prstGeom prst="rect">
              <a:avLst/>
            </a:prstGeom>
            <a:noFill/>
          </p:spPr>
          <p:txBody>
            <a:bodyPr wrap="none" rtlCol="0">
              <a:spAutoFit/>
            </a:bodyPr>
            <a:lstStyle/>
            <a:p>
              <a:r>
                <a:rPr lang="en-US" sz="1400" b="1" dirty="0" smtClean="0">
                  <a:latin typeface="Arial" panose="020B0604020202020204" pitchFamily="34" charset="0"/>
                  <a:cs typeface="Arial" panose="020B0604020202020204" pitchFamily="34" charset="0"/>
                </a:rPr>
                <a:t>Môi trường máy ảo</a:t>
              </a:r>
              <a:endParaRPr lang="en-US" sz="1400" b="1" dirty="0">
                <a:latin typeface="Arial" panose="020B0604020202020204" pitchFamily="34" charset="0"/>
                <a:cs typeface="Arial" panose="020B0604020202020204" pitchFamily="34" charset="0"/>
              </a:endParaRPr>
            </a:p>
          </p:txBody>
        </p:sp>
      </p:grpSp>
      <p:sp>
        <p:nvSpPr>
          <p:cNvPr id="32" name="Can 31"/>
          <p:cNvSpPr/>
          <p:nvPr/>
        </p:nvSpPr>
        <p:spPr>
          <a:xfrm>
            <a:off x="5182220" y="4805226"/>
            <a:ext cx="506115" cy="59335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4887383" y="5440642"/>
            <a:ext cx="1127168"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Web Server</a:t>
            </a:r>
            <a:endParaRPr lang="en-US" sz="1400" dirty="0">
              <a:latin typeface="Arial" panose="020B0604020202020204" pitchFamily="34" charset="0"/>
              <a:cs typeface="Arial" panose="020B0604020202020204" pitchFamily="34"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fade">
                                      <p:cBhvr>
                                        <p:cTn id="19" dur="500"/>
                                        <p:tgtEl>
                                          <p:spTgt spid="3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2" grpId="0"/>
      <p:bldP spid="32" grpId="0" animBg="1"/>
      <p:bldP spid="3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19175" y="230505"/>
            <a:ext cx="10058400" cy="859790"/>
          </a:xfrm>
        </p:spPr>
        <p:txBody>
          <a:bodyPr>
            <a:normAutofit/>
          </a:bodyPr>
          <a:lstStyle/>
          <a:p>
            <a:r>
              <a:rPr lang="en-US" sz="4000" b="1" spc="50" dirty="0" smtClean="0">
                <a:blipFill>
                  <a:blip r:embed="rId2">
                    <a:extLst>
                      <a:ext uri="{28A0092B-C50C-407E-A947-70E740481C1C}">
                        <a14:useLocalDpi xmlns:a14="http://schemas.microsoft.com/office/drawing/2010/main" val="0"/>
                      </a:ext>
                    </a:extLst>
                  </a:blip>
                  <a:tile tx="6350" ty="-127000" sx="65000" sy="64000" flip="none" algn="tl"/>
                </a:blipFill>
                <a:latin typeface="Times New Roman" panose="02020603050405020304" pitchFamily="18" charset="0"/>
                <a:cs typeface="Times New Roman" panose="02020603050405020304" pitchFamily="18" charset="0"/>
                <a:sym typeface="+mn-ea"/>
              </a:rPr>
              <a:t>Thực nghiệm</a:t>
            </a:r>
            <a:endParaRPr lang="en-US" sz="4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040DEF24-717E-4741-8753-F7E431A261E5}" type="slidenum">
              <a:rPr lang="en-US" smtClean="0"/>
              <a:t>14</a:t>
            </a:fld>
            <a:endParaRPr lang="en-US"/>
          </a:p>
        </p:txBody>
      </p:sp>
      <p:sp>
        <p:nvSpPr>
          <p:cNvPr id="7" name="Rectangle 6"/>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 name="Rectangle 1"/>
          <p:cNvSpPr/>
          <p:nvPr/>
        </p:nvSpPr>
        <p:spPr>
          <a:xfrm>
            <a:off x="1019174" y="1090295"/>
            <a:ext cx="10291953" cy="1508105"/>
          </a:xfrm>
          <a:prstGeom prst="rect">
            <a:avLst/>
          </a:prstGeom>
        </p:spPr>
        <p:txBody>
          <a:bodyPr wrap="square">
            <a:spAutoFit/>
          </a:bodyPr>
          <a:lstStyle/>
          <a:p>
            <a:pPr algn="just">
              <a:lnSpc>
                <a:spcPct val="115000"/>
              </a:lnSpc>
            </a:pPr>
            <a:r>
              <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Kịch bản </a:t>
            </a:r>
            <a:r>
              <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3</a:t>
            </a:r>
            <a:endPar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endParaRPr>
          </a:p>
          <a:p>
            <a:pPr lvl="0" algn="just">
              <a:lnSpc>
                <a:spcPct val="115000"/>
              </a:lnSpc>
              <a:spcAft>
                <a:spcPts val="0"/>
              </a:spcAft>
            </a:pPr>
            <a:r>
              <a:rPr lang="en-US" sz="1400" dirty="0" smtClean="0">
                <a:latin typeface="Arial" panose="020B0604020202020204" pitchFamily="34" charset="0"/>
                <a:ea typeface="Calibri" panose="020F0502020204030204" pitchFamily="34" charset="0"/>
                <a:cs typeface="Arial" panose="020B0604020202020204" pitchFamily="34" charset="0"/>
              </a:rPr>
              <a:t>Chạy </a:t>
            </a:r>
            <a:r>
              <a:rPr lang="en-US" sz="1400" dirty="0">
                <a:latin typeface="Arial" panose="020B0604020202020204" pitchFamily="34" charset="0"/>
                <a:ea typeface="Calibri" panose="020F0502020204030204" pitchFamily="34" charset="0"/>
                <a:cs typeface="Arial" panose="020B0604020202020204" pitchFamily="34" charset="0"/>
              </a:rPr>
              <a:t>DNS server, chạy web server trên máy ảo, mở node có port là 5000, đăng nhập với vai trò là admin, thực hiện thêm 5 giao dịch tên miền, sau đó tiến hành phân giải trên máy </a:t>
            </a:r>
            <a:r>
              <a:rPr lang="en-US" sz="1400" dirty="0" smtClean="0">
                <a:latin typeface="Arial" panose="020B0604020202020204" pitchFamily="34" charset="0"/>
                <a:ea typeface="Calibri" panose="020F0502020204030204" pitchFamily="34" charset="0"/>
                <a:cs typeface="Arial" panose="020B0604020202020204" pitchFamily="34" charset="0"/>
              </a:rPr>
              <a:t>ảo.</a:t>
            </a:r>
          </a:p>
          <a:p>
            <a:pPr lvl="0" algn="just">
              <a:lnSpc>
                <a:spcPct val="115000"/>
              </a:lnSpc>
              <a:spcAft>
                <a:spcPts val="0"/>
              </a:spcAft>
            </a:pPr>
            <a:r>
              <a:rPr lang="en-US" sz="1400" dirty="0" smtClean="0">
                <a:latin typeface="Arial" panose="020B0604020202020204" pitchFamily="34" charset="0"/>
                <a:ea typeface="Calibri" panose="020F0502020204030204" pitchFamily="34" charset="0"/>
                <a:cs typeface="Arial" panose="020B0604020202020204" pitchFamily="34" charset="0"/>
              </a:rPr>
              <a:t>Mở </a:t>
            </a:r>
            <a:r>
              <a:rPr lang="en-US" sz="1400" dirty="0">
                <a:latin typeface="Arial" panose="020B0604020202020204" pitchFamily="34" charset="0"/>
                <a:ea typeface="Calibri" panose="020F0502020204030204" pitchFamily="34" charset="0"/>
                <a:cs typeface="Arial" panose="020B0604020202020204" pitchFamily="34" charset="0"/>
              </a:rPr>
              <a:t>node có port khác, đăng nhập với vai trò là admin, thực hiện thêm 5 giao dịch tên miền cộng 1 giao dịch có tên miền trỏ vào địa chỉ của web server máy ảo và tiến hành phân giải trên máy ảo.</a:t>
            </a:r>
          </a:p>
        </p:txBody>
      </p:sp>
      <p:grpSp>
        <p:nvGrpSpPr>
          <p:cNvPr id="8" name="Group 7"/>
          <p:cNvGrpSpPr/>
          <p:nvPr/>
        </p:nvGrpSpPr>
        <p:grpSpPr>
          <a:xfrm>
            <a:off x="1019174" y="2884486"/>
            <a:ext cx="10581578" cy="3102212"/>
            <a:chOff x="945736" y="2884486"/>
            <a:chExt cx="10581578" cy="3102212"/>
          </a:xfrm>
        </p:grpSpPr>
        <p:sp>
          <p:nvSpPr>
            <p:cNvPr id="9" name="Cube 8"/>
            <p:cNvSpPr/>
            <p:nvPr/>
          </p:nvSpPr>
          <p:spPr>
            <a:xfrm>
              <a:off x="3814557" y="3870572"/>
              <a:ext cx="1380421" cy="1124814"/>
            </a:xfrm>
            <a:prstGeom prst="cub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Predefined Process 9"/>
            <p:cNvSpPr/>
            <p:nvPr/>
          </p:nvSpPr>
          <p:spPr>
            <a:xfrm>
              <a:off x="7278991" y="3905590"/>
              <a:ext cx="1145136" cy="1008053"/>
            </a:xfrm>
            <a:prstGeom prst="flowChartPredefined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p:cNvSpPr/>
            <p:nvPr/>
          </p:nvSpPr>
          <p:spPr>
            <a:xfrm>
              <a:off x="1314740" y="3550104"/>
              <a:ext cx="1226595" cy="640934"/>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Connector 11"/>
            <p:cNvSpPr/>
            <p:nvPr/>
          </p:nvSpPr>
          <p:spPr>
            <a:xfrm>
              <a:off x="1163248" y="5076570"/>
              <a:ext cx="1529581" cy="640934"/>
            </a:xfrm>
            <a:prstGeom prst="flowChartConnector">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cxnSp>
          <p:nvCxnSpPr>
            <p:cNvPr id="13" name="Straight Arrow Connector 12"/>
            <p:cNvCxnSpPr>
              <a:stCxn id="11" idx="6"/>
              <a:endCxn id="9" idx="2"/>
            </p:cNvCxnSpPr>
            <p:nvPr/>
          </p:nvCxnSpPr>
          <p:spPr>
            <a:xfrm>
              <a:off x="2541335" y="3870571"/>
              <a:ext cx="1273222" cy="7030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2" idx="6"/>
              <a:endCxn id="9" idx="2"/>
            </p:cNvCxnSpPr>
            <p:nvPr/>
          </p:nvCxnSpPr>
          <p:spPr>
            <a:xfrm flipV="1">
              <a:off x="2692829" y="4573581"/>
              <a:ext cx="1121728" cy="823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374771" y="3716682"/>
              <a:ext cx="1059906"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Node 5000</a:t>
              </a:r>
              <a:endParaRPr lang="en-US" sz="1400" dirty="0">
                <a:latin typeface="Arial" panose="020B0604020202020204" pitchFamily="34" charset="0"/>
                <a:cs typeface="Arial" panose="020B0604020202020204" pitchFamily="34" charset="0"/>
              </a:endParaRPr>
            </a:p>
          </p:txBody>
        </p:sp>
        <p:sp>
          <p:nvSpPr>
            <p:cNvPr id="16" name="TextBox 15"/>
            <p:cNvSpPr txBox="1"/>
            <p:nvPr/>
          </p:nvSpPr>
          <p:spPr>
            <a:xfrm>
              <a:off x="1204921" y="5243148"/>
              <a:ext cx="1487908"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Node khác 5000</a:t>
              </a:r>
              <a:endParaRPr lang="en-US" sz="1400" dirty="0">
                <a:latin typeface="Arial" panose="020B0604020202020204" pitchFamily="34" charset="0"/>
                <a:cs typeface="Arial" panose="020B0604020202020204" pitchFamily="34" charset="0"/>
              </a:endParaRPr>
            </a:p>
          </p:txBody>
        </p:sp>
        <p:sp>
          <p:nvSpPr>
            <p:cNvPr id="17" name="TextBox 16"/>
            <p:cNvSpPr txBox="1"/>
            <p:nvPr/>
          </p:nvSpPr>
          <p:spPr>
            <a:xfrm>
              <a:off x="3814557" y="5076570"/>
              <a:ext cx="1051891"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Blockchain</a:t>
              </a:r>
              <a:endParaRPr lang="en-US" sz="1400" dirty="0">
                <a:latin typeface="Arial" panose="020B0604020202020204" pitchFamily="34" charset="0"/>
                <a:cs typeface="Arial" panose="020B0604020202020204" pitchFamily="34" charset="0"/>
              </a:endParaRPr>
            </a:p>
          </p:txBody>
        </p:sp>
        <p:sp>
          <p:nvSpPr>
            <p:cNvPr id="18" name="TextBox 17"/>
            <p:cNvSpPr txBox="1"/>
            <p:nvPr/>
          </p:nvSpPr>
          <p:spPr>
            <a:xfrm rot="19418844">
              <a:off x="2716140" y="4805246"/>
              <a:ext cx="867545"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5 giao dịch</a:t>
              </a:r>
              <a:endParaRPr lang="en-US" sz="1100" dirty="0">
                <a:latin typeface="Arial" panose="020B0604020202020204" pitchFamily="34" charset="0"/>
                <a:cs typeface="Arial" panose="020B0604020202020204" pitchFamily="34" charset="0"/>
              </a:endParaRPr>
            </a:p>
          </p:txBody>
        </p:sp>
        <p:sp>
          <p:nvSpPr>
            <p:cNvPr id="19" name="TextBox 18"/>
            <p:cNvSpPr txBox="1"/>
            <p:nvPr/>
          </p:nvSpPr>
          <p:spPr>
            <a:xfrm rot="1766506">
              <a:off x="2843515" y="4033509"/>
              <a:ext cx="867545"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5 giao dịch</a:t>
              </a:r>
              <a:endParaRPr lang="en-US" sz="1100" dirty="0">
                <a:latin typeface="Arial" panose="020B0604020202020204" pitchFamily="34" charset="0"/>
                <a:cs typeface="Arial" panose="020B0604020202020204" pitchFamily="34" charset="0"/>
              </a:endParaRPr>
            </a:p>
          </p:txBody>
        </p:sp>
        <p:sp>
          <p:nvSpPr>
            <p:cNvPr id="20" name="Right Arrow 19"/>
            <p:cNvSpPr/>
            <p:nvPr/>
          </p:nvSpPr>
          <p:spPr>
            <a:xfrm>
              <a:off x="5527655" y="4260447"/>
              <a:ext cx="1448847" cy="31313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p:cNvSpPr/>
            <p:nvPr/>
          </p:nvSpPr>
          <p:spPr>
            <a:xfrm>
              <a:off x="10142929" y="3432906"/>
              <a:ext cx="873896" cy="808557"/>
            </a:xfrm>
            <a:prstGeom prst="triangl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7282468" y="5080842"/>
              <a:ext cx="1141659"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DNS Server</a:t>
              </a:r>
              <a:endParaRPr lang="en-US" sz="1400" dirty="0">
                <a:latin typeface="Arial" panose="020B0604020202020204" pitchFamily="34" charset="0"/>
                <a:cs typeface="Arial" panose="020B0604020202020204" pitchFamily="34" charset="0"/>
              </a:endParaRPr>
            </a:p>
          </p:txBody>
        </p:sp>
        <p:sp>
          <p:nvSpPr>
            <p:cNvPr id="23" name="TextBox 22"/>
            <p:cNvSpPr txBox="1"/>
            <p:nvPr/>
          </p:nvSpPr>
          <p:spPr>
            <a:xfrm>
              <a:off x="5673817" y="4032573"/>
              <a:ext cx="922047"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DNS record</a:t>
              </a:r>
              <a:endParaRPr lang="en-US" sz="1100" dirty="0">
                <a:latin typeface="Arial" panose="020B0604020202020204" pitchFamily="34" charset="0"/>
                <a:cs typeface="Arial" panose="020B0604020202020204" pitchFamily="34" charset="0"/>
              </a:endParaRPr>
            </a:p>
          </p:txBody>
        </p:sp>
        <p:sp>
          <p:nvSpPr>
            <p:cNvPr id="24" name="TextBox 23"/>
            <p:cNvSpPr txBox="1"/>
            <p:nvPr/>
          </p:nvSpPr>
          <p:spPr>
            <a:xfrm>
              <a:off x="10010650" y="4367983"/>
              <a:ext cx="1138453"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Người dùng</a:t>
              </a:r>
              <a:endParaRPr lang="en-US" sz="1400" dirty="0">
                <a:latin typeface="Arial" panose="020B0604020202020204" pitchFamily="34" charset="0"/>
                <a:cs typeface="Arial" panose="020B0604020202020204" pitchFamily="34" charset="0"/>
              </a:endParaRPr>
            </a:p>
          </p:txBody>
        </p:sp>
        <p:cxnSp>
          <p:nvCxnSpPr>
            <p:cNvPr id="25" name="Straight Arrow Connector 24"/>
            <p:cNvCxnSpPr/>
            <p:nvPr/>
          </p:nvCxnSpPr>
          <p:spPr>
            <a:xfrm flipH="1">
              <a:off x="8538997" y="4728604"/>
              <a:ext cx="13054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8538997" y="4398521"/>
              <a:ext cx="1321212" cy="73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8806653" y="4106373"/>
              <a:ext cx="788999"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Địa chỉ IP</a:t>
              </a:r>
              <a:endParaRPr lang="en-US" sz="1100" dirty="0">
                <a:latin typeface="Arial" panose="020B0604020202020204" pitchFamily="34" charset="0"/>
                <a:cs typeface="Arial" panose="020B0604020202020204" pitchFamily="34" charset="0"/>
              </a:endParaRPr>
            </a:p>
          </p:txBody>
        </p:sp>
        <p:sp>
          <p:nvSpPr>
            <p:cNvPr id="28" name="TextBox 27"/>
            <p:cNvSpPr txBox="1"/>
            <p:nvPr/>
          </p:nvSpPr>
          <p:spPr>
            <a:xfrm>
              <a:off x="8827882" y="4481885"/>
              <a:ext cx="772969"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Tên miền</a:t>
              </a:r>
              <a:endParaRPr lang="en-US" sz="1100" dirty="0">
                <a:latin typeface="Arial" panose="020B0604020202020204" pitchFamily="34" charset="0"/>
                <a:cs typeface="Arial" panose="020B0604020202020204" pitchFamily="34" charset="0"/>
              </a:endParaRPr>
            </a:p>
          </p:txBody>
        </p:sp>
        <p:sp>
          <p:nvSpPr>
            <p:cNvPr id="29" name="Rectangle 28"/>
            <p:cNvSpPr/>
            <p:nvPr/>
          </p:nvSpPr>
          <p:spPr>
            <a:xfrm>
              <a:off x="945736" y="3234952"/>
              <a:ext cx="7638593" cy="2751746"/>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945736" y="2893226"/>
              <a:ext cx="2132315" cy="307777"/>
            </a:xfrm>
            <a:prstGeom prst="rect">
              <a:avLst/>
            </a:prstGeom>
            <a:noFill/>
          </p:spPr>
          <p:txBody>
            <a:bodyPr wrap="none" rtlCol="0">
              <a:spAutoFit/>
            </a:bodyPr>
            <a:lstStyle/>
            <a:p>
              <a:r>
                <a:rPr lang="en-US" sz="1400" b="1" dirty="0" smtClean="0">
                  <a:latin typeface="Arial" panose="020B0604020202020204" pitchFamily="34" charset="0"/>
                  <a:cs typeface="Arial" panose="020B0604020202020204" pitchFamily="34" charset="0"/>
                </a:rPr>
                <a:t>Môi trường máy chính </a:t>
              </a:r>
              <a:endParaRPr lang="en-US" sz="1400" b="1" dirty="0">
                <a:latin typeface="Arial" panose="020B0604020202020204" pitchFamily="34" charset="0"/>
                <a:cs typeface="Arial" panose="020B0604020202020204" pitchFamily="34" charset="0"/>
              </a:endParaRPr>
            </a:p>
          </p:txBody>
        </p:sp>
        <p:sp>
          <p:nvSpPr>
            <p:cNvPr id="31" name="Rectangle 30"/>
            <p:cNvSpPr/>
            <p:nvPr/>
          </p:nvSpPr>
          <p:spPr>
            <a:xfrm>
              <a:off x="9817976" y="3243327"/>
              <a:ext cx="1493152" cy="2743371"/>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712394" y="2884486"/>
              <a:ext cx="1814920" cy="307777"/>
            </a:xfrm>
            <a:prstGeom prst="rect">
              <a:avLst/>
            </a:prstGeom>
            <a:noFill/>
          </p:spPr>
          <p:txBody>
            <a:bodyPr wrap="none" rtlCol="0">
              <a:spAutoFit/>
            </a:bodyPr>
            <a:lstStyle/>
            <a:p>
              <a:r>
                <a:rPr lang="en-US" sz="1400" b="1" dirty="0" smtClean="0">
                  <a:latin typeface="Arial" panose="020B0604020202020204" pitchFamily="34" charset="0"/>
                  <a:cs typeface="Arial" panose="020B0604020202020204" pitchFamily="34" charset="0"/>
                </a:rPr>
                <a:t>Môi trường máy ảo</a:t>
              </a:r>
              <a:endParaRPr lang="en-US" sz="1400" b="1" dirty="0">
                <a:latin typeface="Arial" panose="020B0604020202020204" pitchFamily="34" charset="0"/>
                <a:cs typeface="Arial" panose="020B0604020202020204" pitchFamily="34" charset="0"/>
              </a:endParaRPr>
            </a:p>
          </p:txBody>
        </p:sp>
      </p:grpSp>
      <p:sp>
        <p:nvSpPr>
          <p:cNvPr id="33" name="Can 32"/>
          <p:cNvSpPr/>
          <p:nvPr/>
        </p:nvSpPr>
        <p:spPr>
          <a:xfrm>
            <a:off x="10382523" y="4925252"/>
            <a:ext cx="506115" cy="59335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10087686" y="5560668"/>
            <a:ext cx="1127168"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Web Server</a:t>
            </a:r>
            <a:endParaRPr lang="en-US" sz="1400" dirty="0">
              <a:latin typeface="Arial" panose="020B0604020202020204" pitchFamily="34" charset="0"/>
              <a:cs typeface="Arial" panose="020B0604020202020204" pitchFamily="34"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fade">
                                      <p:cBhvr>
                                        <p:cTn id="19" dur="500"/>
                                        <p:tgtEl>
                                          <p:spTgt spid="3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2" grpId="0"/>
      <p:bldP spid="33" grpId="0" animBg="1"/>
      <p:bldP spid="3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715518"/>
          </a:xfrm>
        </p:spPr>
        <p:txBody>
          <a:bodyPr>
            <a:normAutofit/>
          </a:bodyPr>
          <a:lstStyle/>
          <a:p>
            <a:r>
              <a:rPr lang="vi-VN" sz="4000" b="1" dirty="0">
                <a:latin typeface="Times New Roman" panose="02020603050405020304" pitchFamily="18" charset="0"/>
                <a:cs typeface="Times New Roman" panose="02020603050405020304" pitchFamily="18" charset="0"/>
              </a:rPr>
              <a:t>Kết luận</a:t>
            </a:r>
            <a:endParaRPr lang="en-US" sz="40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040DEF24-717E-4741-8753-F7E431A261E5}" type="slidenum">
              <a:rPr lang="en-US" smtClean="0"/>
              <a:t>15</a:t>
            </a:fld>
            <a:endParaRPr lang="en-US"/>
          </a:p>
        </p:txBody>
      </p:sp>
      <p:sp>
        <p:nvSpPr>
          <p:cNvPr id="7" name="TextBox 6"/>
          <p:cNvSpPr txBox="1"/>
          <p:nvPr/>
        </p:nvSpPr>
        <p:spPr>
          <a:xfrm>
            <a:off x="1533112" y="4887838"/>
            <a:ext cx="9883902" cy="830997"/>
          </a:xfrm>
          <a:prstGeom prst="rect">
            <a:avLst/>
          </a:prstGeom>
          <a:noFill/>
        </p:spPr>
        <p:txBody>
          <a:bodyPr wrap="square" rtlCol="0">
            <a:spAutoFit/>
          </a:bodyPr>
          <a:lstStyle/>
          <a:p>
            <a:pPr>
              <a:lnSpc>
                <a:spcPct val="150000"/>
              </a:lnSpc>
              <a:spcBef>
                <a:spcPts val="300"/>
              </a:spcBef>
              <a:spcAft>
                <a:spcPts val="300"/>
              </a:spcAft>
            </a:pPr>
            <a:r>
              <a:rPr lang="en-US" sz="1600" b="1" spc="50" dirty="0" smtClean="0">
                <a:solidFill>
                  <a:schemeClr val="accent2"/>
                </a:solidFill>
                <a:latin typeface="Arial" panose="020B0604020202020204" pitchFamily="34" charset="0"/>
                <a:cs typeface="Arial" panose="020B0604020202020204" pitchFamily="34" charset="0"/>
              </a:rPr>
              <a:t>DNS </a:t>
            </a:r>
            <a:r>
              <a:rPr lang="en-US" sz="1600" b="1" spc="50" dirty="0">
                <a:solidFill>
                  <a:schemeClr val="accent2"/>
                </a:solidFill>
                <a:latin typeface="Arial" panose="020B0604020202020204" pitchFamily="34" charset="0"/>
                <a:cs typeface="Arial" panose="020B0604020202020204" pitchFamily="34" charset="0"/>
              </a:rPr>
              <a:t>Blockchain là một giải pháp khả thi hiện nay, vừa phần nào giải quyết được bài toán bảo mật, vừa mang lại cơ hội khai thác phát triển triệt để giá trị của tên miền. </a:t>
            </a:r>
          </a:p>
        </p:txBody>
      </p:sp>
      <p:sp>
        <p:nvSpPr>
          <p:cNvPr id="8" name="TextBox 7"/>
          <p:cNvSpPr txBox="1"/>
          <p:nvPr/>
        </p:nvSpPr>
        <p:spPr>
          <a:xfrm>
            <a:off x="1069848" y="1331345"/>
            <a:ext cx="10058400" cy="3149580"/>
          </a:xfrm>
          <a:prstGeom prst="rect">
            <a:avLst/>
          </a:prstGeom>
          <a:noFill/>
        </p:spPr>
        <p:txBody>
          <a:bodyPr wrap="square" rtlCol="0">
            <a:spAutoFit/>
          </a:bodyPr>
          <a:lstStyle/>
          <a:p>
            <a:pPr>
              <a:lnSpc>
                <a:spcPct val="150000"/>
              </a:lnSpc>
              <a:spcBef>
                <a:spcPts val="600"/>
              </a:spcBef>
              <a:spcAft>
                <a:spcPts val="300"/>
              </a:spcAft>
            </a:pPr>
            <a:r>
              <a:rPr lang="en-US" sz="2400" b="1" dirty="0">
                <a:solidFill>
                  <a:schemeClr val="accent2">
                    <a:lumMod val="50000"/>
                  </a:schemeClr>
                </a:solidFill>
                <a:latin typeface="Roboto" panose="02000000000000000000" pitchFamily="2" charset="0"/>
                <a:ea typeface="Roboto" panose="02000000000000000000" pitchFamily="2" charset="0"/>
                <a:cs typeface="Arial" panose="020B0604020202020204" pitchFamily="34" charset="0"/>
              </a:rPr>
              <a:t>Tóm tắt những điều mà đề tài đã đạt được:</a:t>
            </a:r>
          </a:p>
          <a:p>
            <a:pPr marL="285750" lvl="0" indent="-285750">
              <a:lnSpc>
                <a:spcPct val="114000"/>
              </a:lnSpc>
              <a:spcBef>
                <a:spcPts val="300"/>
              </a:spcBef>
              <a:spcAft>
                <a:spcPts val="300"/>
              </a:spcAft>
              <a:buFont typeface="Wingdings" panose="05000000000000000000" pitchFamily="2" charset="2"/>
              <a:buChar char="v"/>
            </a:pPr>
            <a:r>
              <a:rPr lang="en-US" sz="1400" dirty="0">
                <a:latin typeface="Arial" panose="020B0604020202020204" pitchFamily="34" charset="0"/>
                <a:cs typeface="Arial" panose="020B0604020202020204" pitchFamily="34" charset="0"/>
              </a:rPr>
              <a:t>Nêu rõ khái niệm, điểm mạnh và yếu của DNS server và cách DNS server hiện tại hoạt động.</a:t>
            </a:r>
          </a:p>
          <a:p>
            <a:pPr marL="285750" lvl="0" indent="-285750">
              <a:lnSpc>
                <a:spcPct val="114000"/>
              </a:lnSpc>
              <a:spcBef>
                <a:spcPts val="300"/>
              </a:spcBef>
              <a:spcAft>
                <a:spcPts val="300"/>
              </a:spcAft>
              <a:buFont typeface="Wingdings" panose="05000000000000000000" pitchFamily="2" charset="2"/>
              <a:buChar char="v"/>
            </a:pPr>
            <a:r>
              <a:rPr lang="en-US" sz="1400" dirty="0">
                <a:latin typeface="Arial" panose="020B0604020202020204" pitchFamily="34" charset="0"/>
                <a:cs typeface="Arial" panose="020B0604020202020204" pitchFamily="34" charset="0"/>
              </a:rPr>
              <a:t>Nêu rõ khái niệm, điểm mạnh và yếu của Blockchain và hiểu thêm về giải pháp DNS phát triển bằng công nghệ Blockchain.</a:t>
            </a:r>
          </a:p>
          <a:p>
            <a:pPr marL="285750" lvl="0" indent="-285750">
              <a:lnSpc>
                <a:spcPct val="114000"/>
              </a:lnSpc>
              <a:spcBef>
                <a:spcPts val="300"/>
              </a:spcBef>
              <a:spcAft>
                <a:spcPts val="300"/>
              </a:spcAft>
              <a:buFont typeface="Wingdings" panose="05000000000000000000" pitchFamily="2" charset="2"/>
              <a:buChar char="v"/>
            </a:pPr>
            <a:r>
              <a:rPr lang="en-US" sz="1400" dirty="0">
                <a:latin typeface="Arial" panose="020B0604020202020204" pitchFamily="34" charset="0"/>
                <a:cs typeface="Arial" panose="020B0604020202020204" pitchFamily="34" charset="0"/>
              </a:rPr>
              <a:t>Xây dựng được và tái hiện hệ thống Blockchain DNS trên máy tính cá nhân. </a:t>
            </a:r>
          </a:p>
          <a:p>
            <a:pPr marL="285750" lvl="0" indent="-285750">
              <a:lnSpc>
                <a:spcPct val="114000"/>
              </a:lnSpc>
              <a:spcBef>
                <a:spcPts val="300"/>
              </a:spcBef>
              <a:spcAft>
                <a:spcPts val="300"/>
              </a:spcAft>
              <a:buFont typeface="Wingdings" panose="05000000000000000000" pitchFamily="2" charset="2"/>
              <a:buChar char="v"/>
            </a:pPr>
            <a:r>
              <a:rPr lang="en-US" sz="1400" dirty="0">
                <a:latin typeface="Arial" panose="020B0604020202020204" pitchFamily="34" charset="0"/>
                <a:cs typeface="Arial" panose="020B0604020202020204" pitchFamily="34" charset="0"/>
              </a:rPr>
              <a:t>Phân giải tên miền và trả về kết quả thành công cho dù ở trên trình duyệt. </a:t>
            </a:r>
            <a:endParaRPr lang="en-US" sz="1400" dirty="0" smtClean="0">
              <a:latin typeface="Arial" panose="020B0604020202020204" pitchFamily="34" charset="0"/>
              <a:cs typeface="Arial" panose="020B0604020202020204" pitchFamily="34" charset="0"/>
            </a:endParaRPr>
          </a:p>
          <a:p>
            <a:pPr marL="285750" lvl="0" indent="-285750">
              <a:lnSpc>
                <a:spcPct val="114000"/>
              </a:lnSpc>
              <a:spcBef>
                <a:spcPts val="300"/>
              </a:spcBef>
              <a:spcAft>
                <a:spcPts val="300"/>
              </a:spcAft>
              <a:buFont typeface="Wingdings" panose="05000000000000000000" pitchFamily="2" charset="2"/>
              <a:buChar char="v"/>
            </a:pPr>
            <a:r>
              <a:rPr lang="en-US" sz="1400" dirty="0" smtClean="0">
                <a:latin typeface="Arial" panose="020B0604020202020204" pitchFamily="34" charset="0"/>
                <a:cs typeface="Arial" panose="020B0604020202020204" pitchFamily="34" charset="0"/>
              </a:rPr>
              <a:t>Phần mềm tận dụng những DNS record kiểu cũ giúp việc kế thừa và chuyển hóa công nghệ dễ dàng.</a:t>
            </a:r>
          </a:p>
          <a:p>
            <a:pPr marL="285750" lvl="0" indent="-285750">
              <a:lnSpc>
                <a:spcPct val="114000"/>
              </a:lnSpc>
              <a:spcBef>
                <a:spcPts val="300"/>
              </a:spcBef>
              <a:spcAft>
                <a:spcPts val="300"/>
              </a:spcAft>
              <a:buFont typeface="Wingdings" panose="05000000000000000000" pitchFamily="2" charset="2"/>
              <a:buChar char="v"/>
            </a:pPr>
            <a:r>
              <a:rPr lang="en-US" sz="1400" dirty="0" smtClean="0">
                <a:latin typeface="Arial" panose="020B0604020202020204" pitchFamily="34" charset="0"/>
                <a:cs typeface="Arial" panose="020B0604020202020204" pitchFamily="34" charset="0"/>
              </a:rPr>
              <a:t>Áp dụng DNS Server cho máy tính cá nhân có hệ điều hành không phải Windows Server.</a:t>
            </a:r>
          </a:p>
          <a:p>
            <a:pPr marL="285750" lvl="0" indent="-285750">
              <a:lnSpc>
                <a:spcPct val="114000"/>
              </a:lnSpc>
              <a:spcBef>
                <a:spcPts val="300"/>
              </a:spcBef>
              <a:spcAft>
                <a:spcPts val="300"/>
              </a:spcAft>
              <a:buFont typeface="Wingdings" panose="05000000000000000000" pitchFamily="2" charset="2"/>
              <a:buChar char="v"/>
            </a:pPr>
            <a:r>
              <a:rPr lang="en-US" sz="1400" dirty="0" smtClean="0">
                <a:latin typeface="Arial" panose="020B0604020202020204" pitchFamily="34" charset="0"/>
                <a:cs typeface="Arial" panose="020B0604020202020204" pitchFamily="34" charset="0"/>
              </a:rPr>
              <a:t>Phân giải tên miền cho các máy tính khác trong mạng có kết nối vào DNS Server.</a:t>
            </a:r>
            <a:endParaRPr lang="en-US" sz="1400" dirty="0">
              <a:latin typeface="Arial" panose="020B0604020202020204" pitchFamily="34" charset="0"/>
              <a:cs typeface="Arial" panose="020B0604020202020204" pitchFamily="34" charset="0"/>
            </a:endParaRPr>
          </a:p>
        </p:txBody>
      </p:sp>
      <p:sp>
        <p:nvSpPr>
          <p:cNvPr id="6" name="Rectangle 5"/>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3" name="Right Arrow 2"/>
          <p:cNvSpPr/>
          <p:nvPr/>
        </p:nvSpPr>
        <p:spPr>
          <a:xfrm>
            <a:off x="1162228" y="5017722"/>
            <a:ext cx="370884" cy="273465"/>
          </a:xfrm>
          <a:prstGeom prst="rightArrow">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7" grpId="0"/>
      <p:bldP spid="8" grpId="0"/>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715518"/>
          </a:xfrm>
        </p:spPr>
        <p:txBody>
          <a:bodyPr>
            <a:normAutofit/>
          </a:bodyPr>
          <a:lstStyle/>
          <a:p>
            <a:r>
              <a:rPr lang="vi-VN" sz="4000" b="1" dirty="0">
                <a:latin typeface="Times New Roman" panose="02020603050405020304" pitchFamily="18" charset="0"/>
                <a:cs typeface="Times New Roman" panose="02020603050405020304" pitchFamily="18" charset="0"/>
              </a:rPr>
              <a:t>giải pháp, đề xuất</a:t>
            </a:r>
            <a:endParaRPr lang="en-US" sz="40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040DEF24-717E-4741-8753-F7E431A261E5}" type="slidenum">
              <a:rPr lang="en-US" smtClean="0"/>
              <a:t>16</a:t>
            </a:fld>
            <a:endParaRPr lang="en-US"/>
          </a:p>
        </p:txBody>
      </p:sp>
      <p:sp>
        <p:nvSpPr>
          <p:cNvPr id="9" name="TextBox 8"/>
          <p:cNvSpPr txBox="1"/>
          <p:nvPr/>
        </p:nvSpPr>
        <p:spPr>
          <a:xfrm>
            <a:off x="1069849" y="1200150"/>
            <a:ext cx="10241280" cy="4656455"/>
          </a:xfrm>
          <a:prstGeom prst="rect">
            <a:avLst/>
          </a:prstGeom>
          <a:noFill/>
        </p:spPr>
        <p:txBody>
          <a:bodyPr wrap="square" rtlCol="0">
            <a:spAutoFit/>
          </a:bodyPr>
          <a:lstStyle/>
          <a:p>
            <a:pPr>
              <a:lnSpc>
                <a:spcPct val="114000"/>
              </a:lnSpc>
            </a:pPr>
            <a:r>
              <a:rPr lang="en-US" sz="2400" b="1" dirty="0" smtClean="0">
                <a:solidFill>
                  <a:schemeClr val="accent2">
                    <a:lumMod val="50000"/>
                  </a:schemeClr>
                </a:solidFill>
                <a:latin typeface="Roboto" panose="02000000000000000000" pitchFamily="2" charset="0"/>
                <a:ea typeface="Roboto" panose="02000000000000000000" pitchFamily="2" charset="0"/>
                <a:cs typeface="Arial" panose="020B0604020202020204" pitchFamily="34" charset="0"/>
              </a:rPr>
              <a:t>Trước khi đến giải pháp, đề </a:t>
            </a:r>
            <a:r>
              <a:rPr lang="en-US" sz="2400" b="1" dirty="0">
                <a:solidFill>
                  <a:schemeClr val="accent2">
                    <a:lumMod val="50000"/>
                  </a:schemeClr>
                </a:solidFill>
                <a:latin typeface="Roboto" panose="02000000000000000000" pitchFamily="2" charset="0"/>
                <a:ea typeface="Roboto" panose="02000000000000000000" pitchFamily="2" charset="0"/>
                <a:cs typeface="Arial" panose="020B0604020202020204" pitchFamily="34" charset="0"/>
              </a:rPr>
              <a:t>tài còn có những hạn chế nhất định sau đây:</a:t>
            </a:r>
          </a:p>
          <a:p>
            <a:pPr marL="285750" lvl="0" indent="-285750">
              <a:lnSpc>
                <a:spcPct val="120000"/>
              </a:lnSpc>
              <a:spcAft>
                <a:spcPts val="300"/>
              </a:spcAft>
              <a:buFont typeface="Courier New" panose="02070309020205020404" pitchFamily="49" charset="0"/>
              <a:buChar char="o"/>
            </a:pPr>
            <a:r>
              <a:rPr lang="en-US" sz="1400" dirty="0">
                <a:latin typeface="Arial" panose="020B0604020202020204" pitchFamily="34" charset="0"/>
                <a:cs typeface="Arial" panose="020B0604020202020204" pitchFamily="34" charset="0"/>
              </a:rPr>
              <a:t>Vì là máy tính cá nhân không thể làm việc ở thời gian liên tục và lâu dài cần phải bật tắt hàng ngày nên </a:t>
            </a:r>
            <a:r>
              <a:rPr lang="en-US" sz="1400" dirty="0" smtClean="0">
                <a:latin typeface="Arial" panose="020B0604020202020204" pitchFamily="34" charset="0"/>
                <a:cs typeface="Arial" panose="020B0604020202020204" pitchFamily="34" charset="0"/>
              </a:rPr>
              <a:t>phải dùng đến PostgreSQL.</a:t>
            </a:r>
            <a:endParaRPr lang="en-US" sz="1400" dirty="0">
              <a:latin typeface="Arial" panose="020B0604020202020204" pitchFamily="34" charset="0"/>
              <a:cs typeface="Arial" panose="020B0604020202020204" pitchFamily="34" charset="0"/>
            </a:endParaRPr>
          </a:p>
          <a:p>
            <a:pPr marL="285750" lvl="0" indent="-285750">
              <a:lnSpc>
                <a:spcPct val="120000"/>
              </a:lnSpc>
              <a:spcAft>
                <a:spcPts val="300"/>
              </a:spcAft>
              <a:buFont typeface="Courier New" panose="02070309020205020404" pitchFamily="49" charset="0"/>
              <a:buChar char="o"/>
            </a:pPr>
            <a:r>
              <a:rPr lang="en-US" sz="1400" dirty="0">
                <a:latin typeface="Arial" panose="020B0604020202020204" pitchFamily="34" charset="0"/>
                <a:cs typeface="Arial" panose="020B0604020202020204" pitchFamily="34" charset="0"/>
              </a:rPr>
              <a:t>Môi trường cần mạng wifi, không thể dùng hotspot trên điện thoại lâu dài để phát nên khó trong việc di chuyển đến những nơi xa </a:t>
            </a:r>
            <a:r>
              <a:rPr lang="en-US" sz="1400" dirty="0" smtClean="0">
                <a:latin typeface="Arial" panose="020B0604020202020204" pitchFamily="34" charset="0"/>
                <a:cs typeface="Arial" panose="020B0604020202020204" pitchFamily="34" charset="0"/>
              </a:rPr>
              <a:t>hay thiếu </a:t>
            </a:r>
            <a:r>
              <a:rPr lang="en-US" sz="1400" dirty="0">
                <a:latin typeface="Arial" panose="020B0604020202020204" pitchFamily="34" charset="0"/>
                <a:cs typeface="Arial" panose="020B0604020202020204" pitchFamily="34" charset="0"/>
              </a:rPr>
              <a:t>wifi. </a:t>
            </a:r>
          </a:p>
          <a:p>
            <a:pPr marL="285750" lvl="0" indent="-285750">
              <a:lnSpc>
                <a:spcPct val="120000"/>
              </a:lnSpc>
              <a:spcAft>
                <a:spcPts val="300"/>
              </a:spcAft>
              <a:buFont typeface="Courier New" panose="02070309020205020404" pitchFamily="49" charset="0"/>
              <a:buChar char="o"/>
            </a:pPr>
            <a:r>
              <a:rPr lang="en-US" sz="1400" dirty="0">
                <a:latin typeface="Arial" panose="020B0604020202020204" pitchFamily="34" charset="0"/>
                <a:cs typeface="Arial" panose="020B0604020202020204" pitchFamily="34" charset="0"/>
              </a:rPr>
              <a:t>Vì </a:t>
            </a:r>
            <a:r>
              <a:rPr lang="en-US" sz="1400" dirty="0" smtClean="0">
                <a:latin typeface="Arial" panose="020B0604020202020204" pitchFamily="34" charset="0"/>
                <a:cs typeface="Arial" panose="020B0604020202020204" pitchFamily="34" charset="0"/>
              </a:rPr>
              <a:t>không phải là một Server tiêu chuẩn nên hiệu </a:t>
            </a:r>
            <a:r>
              <a:rPr lang="en-US" sz="1400" dirty="0">
                <a:latin typeface="Arial" panose="020B0604020202020204" pitchFamily="34" charset="0"/>
                <a:cs typeface="Arial" panose="020B0604020202020204" pitchFamily="34" charset="0"/>
              </a:rPr>
              <a:t>suất truyền dẫn có phần thấp hơn hệ thống DNS thông thường</a:t>
            </a:r>
            <a:r>
              <a:rPr lang="en-US" sz="1400" dirty="0" smtClean="0">
                <a:latin typeface="Arial" panose="020B0604020202020204" pitchFamily="34" charset="0"/>
                <a:cs typeface="Arial" panose="020B0604020202020204" pitchFamily="34" charset="0"/>
              </a:rPr>
              <a:t>.</a:t>
            </a:r>
            <a:endParaRPr lang="en-US" sz="1400" dirty="0">
              <a:latin typeface="Arial" panose="020B0604020202020204" pitchFamily="34" charset="0"/>
              <a:cs typeface="Arial" panose="020B0604020202020204" pitchFamily="34" charset="0"/>
            </a:endParaRPr>
          </a:p>
          <a:p>
            <a:pPr marL="285750" lvl="0" indent="-285750">
              <a:lnSpc>
                <a:spcPct val="120000"/>
              </a:lnSpc>
              <a:spcAft>
                <a:spcPts val="300"/>
              </a:spcAft>
              <a:buFont typeface="Courier New" panose="02070309020205020404" pitchFamily="49" charset="0"/>
              <a:buChar char="o"/>
            </a:pPr>
            <a:r>
              <a:rPr lang="en-US" sz="1400" dirty="0">
                <a:latin typeface="Arial" panose="020B0604020202020204" pitchFamily="34" charset="0"/>
                <a:cs typeface="Arial" panose="020B0604020202020204" pitchFamily="34" charset="0"/>
              </a:rPr>
              <a:t>Ở đề tài, mô hình này đã đạt được những điều cơ bản của hệ thống Blockchain thông thường nhưng thiếu một số bước kiểm soát tính chất hợp lệ của giao dịch.</a:t>
            </a:r>
          </a:p>
          <a:p>
            <a:pPr marL="285750" lvl="0" indent="-285750">
              <a:lnSpc>
                <a:spcPct val="120000"/>
              </a:lnSpc>
              <a:spcAft>
                <a:spcPts val="300"/>
              </a:spcAft>
              <a:buFont typeface="Courier New" panose="02070309020205020404" pitchFamily="49" charset="0"/>
              <a:buChar char="o"/>
            </a:pPr>
            <a:r>
              <a:rPr lang="en-US" sz="1400" dirty="0">
                <a:latin typeface="Arial" panose="020B0604020202020204" pitchFamily="34" charset="0"/>
                <a:cs typeface="Arial" panose="020B0604020202020204" pitchFamily="34" charset="0"/>
              </a:rPr>
              <a:t>Chưa thể ngăn được các loại tấn công nghe lén hay truyền tin</a:t>
            </a:r>
            <a:r>
              <a:rPr lang="en-US" sz="1400" dirty="0" smtClean="0">
                <a:latin typeface="Arial" panose="020B0604020202020204" pitchFamily="34" charset="0"/>
                <a:cs typeface="Arial" panose="020B0604020202020204" pitchFamily="34" charset="0"/>
              </a:rPr>
              <a:t>.</a:t>
            </a:r>
          </a:p>
          <a:p>
            <a:pPr lvl="0">
              <a:lnSpc>
                <a:spcPct val="114000"/>
              </a:lnSpc>
              <a:spcAft>
                <a:spcPts val="300"/>
              </a:spcAft>
            </a:pPr>
            <a:endParaRPr lang="en-US" dirty="0">
              <a:latin typeface="Arial" panose="020B0604020202020204" pitchFamily="34" charset="0"/>
              <a:cs typeface="Arial" panose="020B0604020202020204" pitchFamily="34" charset="0"/>
            </a:endParaRPr>
          </a:p>
          <a:p>
            <a:pPr>
              <a:lnSpc>
                <a:spcPct val="114000"/>
              </a:lnSpc>
            </a:pPr>
            <a:r>
              <a:rPr lang="en-US" sz="2400" b="1" dirty="0">
                <a:solidFill>
                  <a:schemeClr val="accent2">
                    <a:lumMod val="50000"/>
                  </a:schemeClr>
                </a:solidFill>
                <a:latin typeface="Roboto" panose="02000000000000000000" pitchFamily="2" charset="0"/>
                <a:ea typeface="Roboto" panose="02000000000000000000" pitchFamily="2" charset="0"/>
                <a:cs typeface="Arial" panose="020B0604020202020204" pitchFamily="34" charset="0"/>
              </a:rPr>
              <a:t>Các hướng mở rộng sẽ phần lớn nhắm vào hạn chế đã nêu trên như sau :</a:t>
            </a:r>
          </a:p>
          <a:p>
            <a:pPr marL="285750" lvl="0" indent="-285750">
              <a:lnSpc>
                <a:spcPct val="120000"/>
              </a:lnSpc>
              <a:spcAft>
                <a:spcPts val="300"/>
              </a:spcAft>
              <a:buFont typeface="Wingdings" panose="05000000000000000000" pitchFamily="2" charset="2"/>
              <a:buChar char="v"/>
            </a:pPr>
            <a:r>
              <a:rPr lang="en-US" sz="1400" dirty="0">
                <a:latin typeface="Arial" panose="020B0604020202020204" pitchFamily="34" charset="0"/>
                <a:cs typeface="Arial" panose="020B0604020202020204" pitchFamily="34" charset="0"/>
              </a:rPr>
              <a:t>Phát triển thêm hệ thống Blockchain về mặt bảo mật giao dịch bằng chữ kí số hay các giải pháp bảo mật khác ở hiện tại.</a:t>
            </a:r>
          </a:p>
          <a:p>
            <a:pPr marL="285750" lvl="0" indent="-285750">
              <a:lnSpc>
                <a:spcPct val="120000"/>
              </a:lnSpc>
              <a:spcAft>
                <a:spcPts val="300"/>
              </a:spcAft>
              <a:buFont typeface="Wingdings" panose="05000000000000000000" pitchFamily="2" charset="2"/>
              <a:buChar char="v"/>
            </a:pPr>
            <a:r>
              <a:rPr lang="en-US" sz="1400" dirty="0">
                <a:latin typeface="Arial" panose="020B0604020202020204" pitchFamily="34" charset="0"/>
                <a:cs typeface="Arial" panose="020B0604020202020204" pitchFamily="34" charset="0"/>
              </a:rPr>
              <a:t>Đưa nhiều lựa chọn hơn trên giao diện giao tiếp người dùng, cho phép nhiều loại người dùng khác nhau trở thành Miner và trả công qua ví điện tử thật.</a:t>
            </a:r>
          </a:p>
          <a:p>
            <a:pPr marL="285750" lvl="0" indent="-285750">
              <a:lnSpc>
                <a:spcPct val="120000"/>
              </a:lnSpc>
              <a:spcAft>
                <a:spcPts val="300"/>
              </a:spcAft>
              <a:buFont typeface="Wingdings" panose="05000000000000000000" pitchFamily="2" charset="2"/>
              <a:buChar char="v"/>
            </a:pPr>
            <a:r>
              <a:rPr lang="en-US" sz="1400" dirty="0">
                <a:latin typeface="Arial" panose="020B0604020202020204" pitchFamily="34" charset="0"/>
                <a:cs typeface="Arial" panose="020B0604020202020204" pitchFamily="34" charset="0"/>
              </a:rPr>
              <a:t>Giao diện và ứng dụng được áp dụng ở nhiều môi trường khác nhau kể cả điện thoại. </a:t>
            </a:r>
          </a:p>
        </p:txBody>
      </p:sp>
      <p:sp>
        <p:nvSpPr>
          <p:cNvPr id="6" name="Rectangle 5"/>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181100"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p:cNvGrpSpPr/>
          <p:nvPr/>
        </p:nvGrpSpPr>
        <p:grpSpPr>
          <a:xfrm>
            <a:off x="3727886" y="2654374"/>
            <a:ext cx="5528646" cy="1549251"/>
            <a:chOff x="3670736" y="2317899"/>
            <a:chExt cx="5528646" cy="1549251"/>
          </a:xfrm>
        </p:grpSpPr>
        <p:sp>
          <p:nvSpPr>
            <p:cNvPr id="2" name="TextBox 1"/>
            <p:cNvSpPr txBox="1"/>
            <p:nvPr/>
          </p:nvSpPr>
          <p:spPr>
            <a:xfrm>
              <a:off x="3774820" y="2317899"/>
              <a:ext cx="5424562" cy="400110"/>
            </a:xfrm>
            <a:prstGeom prst="rect">
              <a:avLst/>
            </a:prstGeom>
            <a:noFill/>
          </p:spPr>
          <p:txBody>
            <a:bodyPr wrap="none" rtlCol="0">
              <a:spAutoFit/>
            </a:bodyPr>
            <a:lstStyle/>
            <a:p>
              <a:r>
                <a:rPr lang="en-US" sz="2000" b="1" i="1" spc="150" dirty="0" smtClean="0">
                  <a:solidFill>
                    <a:srgbClr val="CE2127"/>
                  </a:solidFill>
                  <a:latin typeface="Roboto Black" panose="02000000000000000000" pitchFamily="2" charset="0"/>
                  <a:ea typeface="Roboto Black" panose="02000000000000000000" pitchFamily="2" charset="0"/>
                </a:rPr>
                <a:t>Xin cảm ơn sự theo dõi của quý thầy cô</a:t>
              </a:r>
              <a:endParaRPr lang="en-US" sz="2000" b="1" i="1" spc="150" dirty="0">
                <a:solidFill>
                  <a:srgbClr val="CE2127"/>
                </a:solidFill>
                <a:latin typeface="Roboto Black" panose="02000000000000000000" pitchFamily="2" charset="0"/>
                <a:ea typeface="Roboto Black" panose="02000000000000000000" pitchFamily="2" charset="0"/>
              </a:endParaRPr>
            </a:p>
          </p:txBody>
        </p:sp>
        <p:sp>
          <p:nvSpPr>
            <p:cNvPr id="3" name="TextBox 2"/>
            <p:cNvSpPr txBox="1"/>
            <p:nvPr/>
          </p:nvSpPr>
          <p:spPr>
            <a:xfrm>
              <a:off x="3670736" y="2517954"/>
              <a:ext cx="5440913" cy="1246495"/>
            </a:xfrm>
            <a:prstGeom prst="rect">
              <a:avLst/>
            </a:prstGeom>
            <a:noFill/>
          </p:spPr>
          <p:txBody>
            <a:bodyPr wrap="none" rtlCol="0">
              <a:spAutoFit/>
            </a:bodyPr>
            <a:lstStyle/>
            <a:p>
              <a:r>
                <a:rPr lang="en-US" sz="7500" i="1" dirty="0" smtClean="0">
                  <a:solidFill>
                    <a:srgbClr val="CE2127"/>
                  </a:solidFill>
                  <a:latin typeface="Roboto Black" panose="02000000000000000000" pitchFamily="2" charset="0"/>
                  <a:ea typeface="Roboto Black" panose="02000000000000000000" pitchFamily="2" charset="0"/>
                </a:rPr>
                <a:t>THANK </a:t>
              </a:r>
              <a:r>
                <a:rPr lang="en-US" sz="7500" i="1" dirty="0">
                  <a:solidFill>
                    <a:srgbClr val="CE2127"/>
                  </a:solidFill>
                  <a:latin typeface="Roboto Black" panose="02000000000000000000" pitchFamily="2" charset="0"/>
                  <a:ea typeface="Roboto Black" panose="02000000000000000000" pitchFamily="2" charset="0"/>
                </a:rPr>
                <a:t>YOU</a:t>
              </a:r>
            </a:p>
          </p:txBody>
        </p:sp>
        <p:sp>
          <p:nvSpPr>
            <p:cNvPr id="6" name="Rectangle 5"/>
            <p:cNvSpPr/>
            <p:nvPr/>
          </p:nvSpPr>
          <p:spPr>
            <a:xfrm>
              <a:off x="3774820" y="3684468"/>
              <a:ext cx="5226305" cy="182682"/>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E2127"/>
                </a:solidFill>
              </a:endParaRPr>
            </a:p>
          </p:txBody>
        </p:sp>
      </p:grpSp>
      <p:sp>
        <p:nvSpPr>
          <p:cNvPr id="5" name="TextBox 4"/>
          <p:cNvSpPr txBox="1"/>
          <p:nvPr/>
        </p:nvSpPr>
        <p:spPr>
          <a:xfrm>
            <a:off x="184150" y="6032500"/>
            <a:ext cx="812799" cy="646331"/>
          </a:xfrm>
          <a:prstGeom prst="rect">
            <a:avLst/>
          </a:prstGeom>
          <a:noFill/>
          <a:ln w="38100">
            <a:solidFill>
              <a:schemeClr val="bg1"/>
            </a:solidFill>
          </a:ln>
        </p:spPr>
        <p:txBody>
          <a:bodyPr wrap="square" rtlCol="0">
            <a:spAutoFit/>
          </a:bodyPr>
          <a:lstStyle/>
          <a:p>
            <a:r>
              <a:rPr lang="en-US" dirty="0" smtClean="0">
                <a:solidFill>
                  <a:schemeClr val="bg1"/>
                </a:solidFill>
                <a:latin typeface="Roboto Black" panose="02000000000000000000" pitchFamily="2" charset="0"/>
                <a:ea typeface="Roboto Black" panose="02000000000000000000" pitchFamily="2" charset="0"/>
              </a:rPr>
              <a:t>Phan Đại</a:t>
            </a:r>
            <a:endParaRPr lang="en-US" dirty="0">
              <a:solidFill>
                <a:schemeClr val="bg1"/>
              </a:solidFill>
              <a:latin typeface="Roboto Black" panose="02000000000000000000" pitchFamily="2" charset="0"/>
              <a:ea typeface="Roboto Black" panose="02000000000000000000" pitchFamily="2" charset="0"/>
            </a:endParaRPr>
          </a:p>
        </p:txBody>
      </p:sp>
      <p:sp>
        <p:nvSpPr>
          <p:cNvPr id="8" name="Slide Number Placeholder 7"/>
          <p:cNvSpPr>
            <a:spLocks noGrp="1"/>
          </p:cNvSpPr>
          <p:nvPr>
            <p:ph type="sldNum" sz="quarter" idx="12"/>
          </p:nvPr>
        </p:nvSpPr>
        <p:spPr/>
        <p:txBody>
          <a:bodyPr/>
          <a:lstStyle/>
          <a:p>
            <a:fld id="{040DEF24-717E-4741-8753-F7E431A261E5}" type="slidenum">
              <a:rPr lang="en-US" smtClean="0"/>
              <a:t>17</a:t>
            </a:fld>
            <a:endParaRPr lang="en-US"/>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45596"/>
            <a:ext cx="10058400" cy="677418"/>
          </a:xfrm>
        </p:spPr>
        <p:txBody>
          <a:bodyPr>
            <a:normAutofit/>
          </a:bodyPr>
          <a:lstStyle/>
          <a:p>
            <a:r>
              <a:rPr lang="en-US" sz="4000" b="1" spc="50" dirty="0" smtClean="0">
                <a:latin typeface="Times New Roman" panose="02020603050405020304" pitchFamily="18" charset="0"/>
                <a:cs typeface="Times New Roman" panose="02020603050405020304" pitchFamily="18" charset="0"/>
              </a:rPr>
              <a:t>Mục tiêu</a:t>
            </a:r>
            <a:endParaRPr lang="en-US" sz="4000" b="1" spc="5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r>
              <a:rPr lang="en-US" dirty="0" smtClean="0"/>
              <a:t>2</a:t>
            </a:r>
            <a:endParaRPr lang="en-US" dirty="0"/>
          </a:p>
        </p:txBody>
      </p:sp>
      <p:sp>
        <p:nvSpPr>
          <p:cNvPr id="3" name="TextBox 2"/>
          <p:cNvSpPr txBox="1"/>
          <p:nvPr/>
        </p:nvSpPr>
        <p:spPr>
          <a:xfrm>
            <a:off x="1069848" y="1283516"/>
            <a:ext cx="10058400" cy="2877711"/>
          </a:xfrm>
          <a:prstGeom prst="rect">
            <a:avLst/>
          </a:prstGeom>
          <a:noFill/>
        </p:spPr>
        <p:txBody>
          <a:bodyPr wrap="square" rtlCol="0">
            <a:spAutoFit/>
          </a:bodyPr>
          <a:lstStyle/>
          <a:p>
            <a:pPr>
              <a:lnSpc>
                <a:spcPct val="150000"/>
              </a:lnSpc>
              <a:spcBef>
                <a:spcPts val="600"/>
              </a:spcBef>
            </a:pPr>
            <a:r>
              <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Lý thuyết</a:t>
            </a:r>
          </a:p>
          <a:p>
            <a:pPr>
              <a:lnSpc>
                <a:spcPct val="150000"/>
              </a:lnSpc>
              <a:spcBef>
                <a:spcPts val="600"/>
              </a:spcBef>
            </a:pPr>
            <a:r>
              <a:rPr lang="en-US" sz="1600" dirty="0" smtClean="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Tìm hiểu cơ chế hoạt động của DNS truyền thống</a:t>
            </a:r>
            <a:r>
              <a:rPr lang="en-US" sz="1600" dirty="0" smtClean="0">
                <a:latin typeface="Arial" panose="020B0604020202020204" pitchFamily="34" charset="0"/>
                <a:cs typeface="Arial" panose="020B0604020202020204" pitchFamily="34" charset="0"/>
              </a:rPr>
              <a:t>.</a:t>
            </a:r>
            <a:r>
              <a:rPr lang="en-US" sz="1600" u="dotted" dirty="0" smtClean="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3</a:t>
            </a:r>
            <a:endParaRPr lang="en-US" sz="1600" dirty="0">
              <a:latin typeface="Arial" panose="020B0604020202020204" pitchFamily="34" charset="0"/>
              <a:cs typeface="Arial" panose="020B0604020202020204" pitchFamily="34" charset="0"/>
            </a:endParaRPr>
          </a:p>
          <a:p>
            <a:pPr>
              <a:lnSpc>
                <a:spcPct val="150000"/>
              </a:lnSpc>
              <a:spcBef>
                <a:spcPts val="600"/>
              </a:spcBef>
            </a:pPr>
            <a:r>
              <a:rPr lang="en-US" sz="1600" dirty="0">
                <a:latin typeface="Arial" panose="020B0604020202020204" pitchFamily="34" charset="0"/>
                <a:cs typeface="Arial" panose="020B0604020202020204" pitchFamily="34" charset="0"/>
              </a:rPr>
              <a:t>- Tìm hiểu các ưu và nhược điểm của DNS truyền thống</a:t>
            </a:r>
            <a:r>
              <a:rPr lang="en-US" sz="1600" dirty="0" smtClean="0">
                <a:latin typeface="Arial" panose="020B0604020202020204" pitchFamily="34" charset="0"/>
                <a:cs typeface="Arial" panose="020B0604020202020204" pitchFamily="34" charset="0"/>
              </a:rPr>
              <a:t>.</a:t>
            </a:r>
            <a:r>
              <a:rPr lang="en-US" sz="1600" u="dotted" dirty="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5</a:t>
            </a:r>
            <a:endParaRPr lang="en-US" sz="1600" dirty="0">
              <a:latin typeface="Arial" panose="020B0604020202020204" pitchFamily="34" charset="0"/>
              <a:cs typeface="Arial" panose="020B0604020202020204" pitchFamily="34" charset="0"/>
            </a:endParaRPr>
          </a:p>
          <a:p>
            <a:pPr>
              <a:lnSpc>
                <a:spcPct val="150000"/>
              </a:lnSpc>
              <a:spcBef>
                <a:spcPts val="600"/>
              </a:spcBef>
            </a:pPr>
            <a:r>
              <a:rPr lang="en-US" sz="1600" dirty="0">
                <a:latin typeface="Arial" panose="020B0604020202020204" pitchFamily="34" charset="0"/>
                <a:cs typeface="Arial" panose="020B0604020202020204" pitchFamily="34" charset="0"/>
              </a:rPr>
              <a:t>- Tìm hiểu tổng quan về công nghệ Blockchain và giao thức đồng thuận PoW, </a:t>
            </a:r>
            <a:r>
              <a:rPr lang="en-US" sz="1600" dirty="0" smtClean="0">
                <a:latin typeface="Arial" panose="020B0604020202020204" pitchFamily="34" charset="0"/>
                <a:cs typeface="Arial" panose="020B0604020202020204" pitchFamily="34" charset="0"/>
              </a:rPr>
              <a:t>PoS</a:t>
            </a:r>
            <a:r>
              <a:rPr lang="en-US" sz="1600" dirty="0">
                <a:latin typeface="Arial" panose="020B0604020202020204" pitchFamily="34" charset="0"/>
                <a:cs typeface="Arial" panose="020B0604020202020204" pitchFamily="34" charset="0"/>
              </a:rPr>
              <a:t>.</a:t>
            </a:r>
            <a:r>
              <a:rPr lang="en-US" sz="1600" u="dotted" dirty="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7</a:t>
            </a:r>
            <a:endParaRPr lang="en-US" sz="1600" dirty="0">
              <a:latin typeface="Arial" panose="020B0604020202020204" pitchFamily="34" charset="0"/>
              <a:cs typeface="Arial" panose="020B0604020202020204" pitchFamily="34" charset="0"/>
            </a:endParaRPr>
          </a:p>
          <a:p>
            <a:pPr>
              <a:lnSpc>
                <a:spcPct val="150000"/>
              </a:lnSpc>
              <a:spcBef>
                <a:spcPts val="600"/>
              </a:spcBef>
            </a:pPr>
            <a:r>
              <a:rPr lang="en-US" sz="1600" dirty="0">
                <a:latin typeface="Arial" panose="020B0604020202020204" pitchFamily="34" charset="0"/>
                <a:cs typeface="Arial" panose="020B0604020202020204" pitchFamily="34" charset="0"/>
              </a:rPr>
              <a:t>- Một số phần mềm DNS dựa trên blockchain hiện có</a:t>
            </a:r>
            <a:r>
              <a:rPr lang="en-US" sz="1600" dirty="0" smtClean="0">
                <a:latin typeface="Arial" panose="020B0604020202020204" pitchFamily="34" charset="0"/>
                <a:cs typeface="Arial" panose="020B0604020202020204" pitchFamily="34" charset="0"/>
              </a:rPr>
              <a:t>.</a:t>
            </a:r>
            <a:r>
              <a:rPr lang="en-US" sz="1600" u="dotted" dirty="0">
                <a:latin typeface="Arial" panose="020B0604020202020204" pitchFamily="34" charset="0"/>
                <a:cs typeface="Arial" panose="020B0604020202020204" pitchFamily="34" charset="0"/>
              </a:rPr>
              <a:t> 	      </a:t>
            </a:r>
            <a:r>
              <a:rPr lang="en-US" sz="1600" u="dotted" dirty="0" smtClean="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8</a:t>
            </a:r>
            <a:endParaRPr lang="en-US" sz="1600" dirty="0">
              <a:latin typeface="Arial" panose="020B0604020202020204" pitchFamily="34" charset="0"/>
              <a:cs typeface="Arial" panose="020B0604020202020204" pitchFamily="34" charset="0"/>
            </a:endParaRPr>
          </a:p>
          <a:p>
            <a:pPr>
              <a:lnSpc>
                <a:spcPct val="150000"/>
              </a:lnSpc>
              <a:spcBef>
                <a:spcPts val="600"/>
              </a:spcBef>
            </a:pPr>
            <a:r>
              <a:rPr lang="en-US" sz="1600" dirty="0">
                <a:latin typeface="Arial" panose="020B0604020202020204" pitchFamily="34" charset="0"/>
                <a:cs typeface="Arial" panose="020B0604020202020204" pitchFamily="34" charset="0"/>
              </a:rPr>
              <a:t>- Xây dựng cơ chế hoạt động của DNS dựa trên blockchain</a:t>
            </a:r>
            <a:r>
              <a:rPr lang="en-US" sz="1600" dirty="0" smtClean="0">
                <a:latin typeface="Arial" panose="020B0604020202020204" pitchFamily="34" charset="0"/>
                <a:cs typeface="Arial" panose="020B0604020202020204" pitchFamily="34" charset="0"/>
              </a:rPr>
              <a:t>.</a:t>
            </a:r>
            <a:r>
              <a:rPr lang="en-US" sz="1600" u="dotted" dirty="0">
                <a:latin typeface="Arial" panose="020B0604020202020204" pitchFamily="34" charset="0"/>
                <a:cs typeface="Arial" panose="020B0604020202020204" pitchFamily="34" charset="0"/>
              </a:rPr>
              <a:t> 	      </a:t>
            </a:r>
            <a:r>
              <a:rPr lang="en-US" sz="1600" u="dotted" dirty="0" smtClean="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9</a:t>
            </a:r>
            <a:endParaRPr lang="en-US" sz="1600" dirty="0">
              <a:latin typeface="Arial" panose="020B0604020202020204" pitchFamily="34" charset="0"/>
              <a:cs typeface="Arial" panose="020B0604020202020204" pitchFamily="34" charset="0"/>
            </a:endParaRPr>
          </a:p>
        </p:txBody>
      </p:sp>
      <p:sp>
        <p:nvSpPr>
          <p:cNvPr id="5" name="TextBox 4"/>
          <p:cNvSpPr txBox="1"/>
          <p:nvPr/>
        </p:nvSpPr>
        <p:spPr>
          <a:xfrm>
            <a:off x="1069848" y="4321729"/>
            <a:ext cx="10058400" cy="1538883"/>
          </a:xfrm>
          <a:prstGeom prst="rect">
            <a:avLst/>
          </a:prstGeom>
          <a:noFill/>
        </p:spPr>
        <p:txBody>
          <a:bodyPr wrap="square" rtlCol="0">
            <a:spAutoFit/>
          </a:bodyPr>
          <a:lstStyle/>
          <a:p>
            <a:pPr>
              <a:lnSpc>
                <a:spcPct val="150000"/>
              </a:lnSpc>
              <a:spcBef>
                <a:spcPts val="600"/>
              </a:spcBef>
            </a:pPr>
            <a:r>
              <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Thực hành</a:t>
            </a:r>
          </a:p>
          <a:p>
            <a:pPr>
              <a:lnSpc>
                <a:spcPct val="150000"/>
              </a:lnSpc>
              <a:spcBef>
                <a:spcPts val="600"/>
              </a:spcBef>
            </a:pPr>
            <a:r>
              <a:rPr lang="en-US" sz="1600" dirty="0" smtClean="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Xây dựng một hệ và triển khai DNS trên một private blockchain với giao thức đồng thuận PoW</a:t>
            </a:r>
            <a:r>
              <a:rPr lang="en-US" sz="1600" dirty="0" smtClean="0">
                <a:latin typeface="Arial" panose="020B0604020202020204" pitchFamily="34" charset="0"/>
                <a:cs typeface="Arial" panose="020B0604020202020204" pitchFamily="34" charset="0"/>
              </a:rPr>
              <a:t>.</a:t>
            </a:r>
            <a:r>
              <a:rPr lang="en-US" sz="1600" u="dotted" dirty="0" smtClean="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10</a:t>
            </a:r>
            <a:endParaRPr lang="en-US" sz="1600" dirty="0">
              <a:latin typeface="Arial" panose="020B0604020202020204" pitchFamily="34" charset="0"/>
              <a:cs typeface="Arial" panose="020B0604020202020204" pitchFamily="34" charset="0"/>
            </a:endParaRPr>
          </a:p>
          <a:p>
            <a:pPr>
              <a:lnSpc>
                <a:spcPct val="150000"/>
              </a:lnSpc>
              <a:spcBef>
                <a:spcPts val="600"/>
              </a:spcBef>
            </a:pPr>
            <a:r>
              <a:rPr lang="en-US" sz="1600" dirty="0">
                <a:latin typeface="Arial" panose="020B0604020202020204" pitchFamily="34" charset="0"/>
                <a:cs typeface="Arial" panose="020B0604020202020204" pitchFamily="34" charset="0"/>
              </a:rPr>
              <a:t>- Xây dựng các kịch bản thử nghiệm cho giải pháp</a:t>
            </a:r>
            <a:r>
              <a:rPr lang="en-US" sz="1600" dirty="0" smtClean="0">
                <a:latin typeface="Arial" panose="020B0604020202020204" pitchFamily="34" charset="0"/>
                <a:cs typeface="Arial" panose="020B0604020202020204" pitchFamily="34" charset="0"/>
              </a:rPr>
              <a:t>.</a:t>
            </a:r>
            <a:r>
              <a:rPr lang="en-US" sz="1600" u="dotted" dirty="0" smtClean="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11</a:t>
            </a:r>
            <a:endParaRPr lang="en-US" sz="1600" dirty="0">
              <a:latin typeface="Arial" panose="020B0604020202020204" pitchFamily="34" charset="0"/>
              <a:cs typeface="Arial" panose="020B0604020202020204" pitchFamily="34" charset="0"/>
            </a:endParaRPr>
          </a:p>
        </p:txBody>
      </p:sp>
      <p:sp>
        <p:nvSpPr>
          <p:cNvPr id="7" name="Rectangle 6"/>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42" presetClass="entr" presetSubtype="0" fill="hold" grpId="0" nodeType="withEffect">
                                  <p:stCondLst>
                                    <p:cond delay="30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800"/>
                                        <p:tgtEl>
                                          <p:spTgt spid="3"/>
                                        </p:tgtEl>
                                      </p:cBhvr>
                                    </p:animEffect>
                                    <p:anim calcmode="lin" valueType="num">
                                      <p:cBhvr>
                                        <p:cTn id="14" dur="800" fill="hold"/>
                                        <p:tgtEl>
                                          <p:spTgt spid="3"/>
                                        </p:tgtEl>
                                        <p:attrNameLst>
                                          <p:attrName>ppt_x</p:attrName>
                                        </p:attrNameLst>
                                      </p:cBhvr>
                                      <p:tavLst>
                                        <p:tav tm="0">
                                          <p:val>
                                            <p:strVal val="#ppt_x"/>
                                          </p:val>
                                        </p:tav>
                                        <p:tav tm="100000">
                                          <p:val>
                                            <p:strVal val="#ppt_x"/>
                                          </p:val>
                                        </p:tav>
                                      </p:tavLst>
                                    </p:anim>
                                    <p:anim calcmode="lin" valueType="num">
                                      <p:cBhvr>
                                        <p:cTn id="15" dur="800" fill="hold"/>
                                        <p:tgtEl>
                                          <p:spTgt spid="3"/>
                                        </p:tgtEl>
                                        <p:attrNameLst>
                                          <p:attrName>ppt_y</p:attrName>
                                        </p:attrNameLst>
                                      </p:cBhvr>
                                      <p:tavLst>
                                        <p:tav tm="0">
                                          <p:val>
                                            <p:strVal val="#ppt_y+.1"/>
                                          </p:val>
                                        </p:tav>
                                        <p:tav tm="100000">
                                          <p:val>
                                            <p:strVal val="#ppt_y"/>
                                          </p:val>
                                        </p:tav>
                                      </p:tavLst>
                                    </p:anim>
                                  </p:childTnLst>
                                </p:cTn>
                              </p:par>
                            </p:childTnLst>
                          </p:cTn>
                        </p:par>
                        <p:par>
                          <p:cTn id="16" fill="hold">
                            <p:stCondLst>
                              <p:cond delay="500"/>
                            </p:stCondLst>
                            <p:childTnLst>
                              <p:par>
                                <p:cTn id="17" presetID="42" presetClass="entr" presetSubtype="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3"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898956" y="312578"/>
            <a:ext cx="8122598" cy="645160"/>
          </a:xfrm>
        </p:spPr>
        <p:txBody>
          <a:bodyPr wrap="square">
            <a:spAutoFit/>
          </a:bodyPr>
          <a:lstStyle/>
          <a:p>
            <a:r>
              <a:rPr lang="en-US" sz="4000" b="1" spc="50" dirty="0" smtClean="0">
                <a:blipFill>
                  <a:blip r:embed="rId2">
                    <a:extLst>
                      <a:ext uri="{28A0092B-C50C-407E-A947-70E740481C1C}">
                        <a14:useLocalDpi xmlns:a14="http://schemas.microsoft.com/office/drawing/2010/main" val="0"/>
                      </a:ext>
                    </a:extLst>
                  </a:blip>
                  <a:tile tx="6350" ty="-127000" sx="65000" sy="64000" flip="none" algn="tl"/>
                </a:blipFill>
                <a:latin typeface="Times New Roman" panose="02020603050405020304" pitchFamily="18" charset="0"/>
                <a:cs typeface="Times New Roman" panose="02020603050405020304" pitchFamily="18" charset="0"/>
              </a:rPr>
              <a:t>DNS - DOMAIN NAME SYSTEM</a:t>
            </a:r>
            <a:endParaRPr lang="en-US" sz="4000" b="1" spc="5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r>
              <a:rPr lang="en-US" dirty="0" smtClean="0"/>
              <a:t>3</a:t>
            </a:r>
            <a:endParaRPr lang="en-US" dirty="0"/>
          </a:p>
        </p:txBody>
      </p:sp>
      <p:sp>
        <p:nvSpPr>
          <p:cNvPr id="8" name="Rectangle 7"/>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43" name="TextBox 42"/>
          <p:cNvSpPr txBox="1"/>
          <p:nvPr/>
        </p:nvSpPr>
        <p:spPr>
          <a:xfrm>
            <a:off x="1025341" y="1090271"/>
            <a:ext cx="6502101" cy="577850"/>
          </a:xfrm>
          <a:prstGeom prst="rect">
            <a:avLst/>
          </a:prstGeom>
          <a:noFill/>
        </p:spPr>
        <p:txBody>
          <a:bodyPr wrap="none" rtlCol="0">
            <a:spAutoFit/>
          </a:bodyPr>
          <a:lstStyle/>
          <a:p>
            <a:pPr>
              <a:lnSpc>
                <a:spcPct val="150000"/>
              </a:lnSpc>
              <a:spcBef>
                <a:spcPts val="600"/>
              </a:spcBef>
            </a:pPr>
            <a:r>
              <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DNS </a:t>
            </a:r>
            <a:r>
              <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truyền </a:t>
            </a:r>
            <a:r>
              <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thống hoạt động như thế nào ?</a:t>
            </a:r>
            <a:endPar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endParaRPr>
          </a:p>
        </p:txBody>
      </p:sp>
      <p:pic>
        <p:nvPicPr>
          <p:cNvPr id="44" name="Picture 43" descr="DNS - DNS on Blockchain - Nameshield"/>
          <p:cNvPicPr/>
          <p:nvPr/>
        </p:nvPicPr>
        <p:blipFill>
          <a:blip r:embed="rId3">
            <a:extLst>
              <a:ext uri="{28A0092B-C50C-407E-A947-70E740481C1C}">
                <a14:useLocalDpi xmlns:a14="http://schemas.microsoft.com/office/drawing/2010/main" val="0"/>
              </a:ext>
            </a:extLst>
          </a:blip>
          <a:srcRect/>
          <a:stretch>
            <a:fillRect/>
          </a:stretch>
        </p:blipFill>
        <p:spPr>
          <a:xfrm>
            <a:off x="1089343" y="1977194"/>
            <a:ext cx="5257609" cy="3312142"/>
          </a:xfrm>
          <a:prstGeom prst="rect">
            <a:avLst/>
          </a:prstGeom>
          <a:noFill/>
          <a:ln w="12700">
            <a:solidFill>
              <a:schemeClr val="tx1"/>
            </a:solidFill>
          </a:ln>
        </p:spPr>
      </p:pic>
      <p:sp>
        <p:nvSpPr>
          <p:cNvPr id="46" name="TextBox 45"/>
          <p:cNvSpPr txBox="1"/>
          <p:nvPr/>
        </p:nvSpPr>
        <p:spPr>
          <a:xfrm>
            <a:off x="6534816" y="1868551"/>
            <a:ext cx="5238982" cy="4335033"/>
          </a:xfrm>
          <a:prstGeom prst="rect">
            <a:avLst/>
          </a:prstGeom>
          <a:noFill/>
        </p:spPr>
        <p:txBody>
          <a:bodyPr wrap="square" rtlCol="0">
            <a:spAutoFit/>
          </a:bodyPr>
          <a:lstStyle/>
          <a:p>
            <a:pPr lvl="0">
              <a:lnSpc>
                <a:spcPct val="114000"/>
              </a:lnSpc>
              <a:spcAft>
                <a:spcPts val="600"/>
              </a:spcAft>
            </a:pPr>
            <a:r>
              <a:rPr lang="en-US" sz="1600" dirty="0" smtClean="0">
                <a:latin typeface="Arial" panose="020B0604020202020204" pitchFamily="34" charset="0"/>
                <a:cs typeface="Arial" panose="020B0604020202020204" pitchFamily="34" charset="0"/>
              </a:rPr>
              <a:t>Máy tính tìm kiếm tên </a:t>
            </a:r>
            <a:r>
              <a:rPr lang="en-US" sz="1600" dirty="0">
                <a:latin typeface="Arial" panose="020B0604020202020204" pitchFamily="34" charset="0"/>
                <a:cs typeface="Arial" panose="020B0604020202020204" pitchFamily="34" charset="0"/>
              </a:rPr>
              <a:t>miền </a:t>
            </a:r>
            <a:r>
              <a:rPr lang="en-US" sz="1600" i="1" dirty="0" smtClean="0">
                <a:latin typeface="Arial" panose="020B0604020202020204" pitchFamily="34" charset="0"/>
                <a:cs typeface="Arial" panose="020B0604020202020204" pitchFamily="34" charset="0"/>
              </a:rPr>
              <a:t>cryptoms.fr </a:t>
            </a:r>
          </a:p>
          <a:p>
            <a:pPr marL="342900" indent="-342900" algn="just">
              <a:lnSpc>
                <a:spcPct val="114000"/>
              </a:lnSpc>
              <a:spcAft>
                <a:spcPts val="1200"/>
              </a:spcAft>
              <a:buFont typeface="+mj-lt"/>
              <a:buAutoNum type="arabicParenR"/>
            </a:pPr>
            <a:r>
              <a:rPr lang="en-US" sz="1400" dirty="0" smtClean="0">
                <a:solidFill>
                  <a:srgbClr val="002060"/>
                </a:solidFill>
                <a:latin typeface="Arial" panose="020B0604020202020204" pitchFamily="34" charset="0"/>
                <a:cs typeface="Arial" panose="020B0604020202020204" pitchFamily="34" charset="0"/>
              </a:rPr>
              <a:t>Máy tính trước khi gửi đi,DNS resolver sẽ kiểm tra domain trong Web cache hoặc DNS cache để trả lại kết quả.</a:t>
            </a:r>
          </a:p>
          <a:p>
            <a:pPr marL="342900" lvl="0" indent="-342900" algn="just">
              <a:lnSpc>
                <a:spcPct val="114000"/>
              </a:lnSpc>
              <a:spcAft>
                <a:spcPts val="1200"/>
              </a:spcAft>
              <a:buFont typeface="+mj-lt"/>
              <a:buAutoNum type="arabicParenR"/>
            </a:pPr>
            <a:r>
              <a:rPr lang="en-US" sz="1400" dirty="0" smtClean="0">
                <a:solidFill>
                  <a:srgbClr val="002060"/>
                </a:solidFill>
                <a:latin typeface="Arial" panose="020B0604020202020204" pitchFamily="34" charset="0"/>
                <a:cs typeface="Arial" panose="020B0604020202020204" pitchFamily="34" charset="0"/>
              </a:rPr>
              <a:t>Nếu không có kết quả, DR sẽ hỏi tên miền mức ROOT chỉ cho máy chủ tên miền cục bộ địa chỉ mà nó quản lý có đuôi “.fr”. </a:t>
            </a:r>
          </a:p>
          <a:p>
            <a:pPr marL="342900" lvl="0" indent="-342900" algn="just">
              <a:lnSpc>
                <a:spcPct val="114000"/>
              </a:lnSpc>
              <a:spcAft>
                <a:spcPts val="1200"/>
              </a:spcAft>
              <a:buFont typeface="+mj-lt"/>
              <a:buAutoNum type="arabicParenR"/>
            </a:pPr>
            <a:r>
              <a:rPr lang="en-US" sz="1400" dirty="0" smtClean="0">
                <a:solidFill>
                  <a:srgbClr val="002060"/>
                </a:solidFill>
                <a:latin typeface="Arial" panose="020B0604020202020204" pitchFamily="34" charset="0"/>
                <a:cs typeface="Arial" panose="020B0604020202020204" pitchFamily="34" charset="0"/>
              </a:rPr>
              <a:t>DR </a:t>
            </a:r>
            <a:r>
              <a:rPr lang="en-US" sz="1400" dirty="0">
                <a:solidFill>
                  <a:srgbClr val="002060"/>
                </a:solidFill>
                <a:latin typeface="Arial" panose="020B0604020202020204" pitchFamily="34" charset="0"/>
                <a:cs typeface="Arial" panose="020B0604020202020204" pitchFamily="34" charset="0"/>
              </a:rPr>
              <a:t>gửi yêu cầu đến máy chủ quản lý tên miền Pháp “.fr” tìm tên miền cryptoms.fr. </a:t>
            </a:r>
          </a:p>
          <a:p>
            <a:pPr marL="342900" lvl="0" indent="-342900" algn="just">
              <a:lnSpc>
                <a:spcPct val="114000"/>
              </a:lnSpc>
              <a:spcAft>
                <a:spcPts val="1200"/>
              </a:spcAft>
              <a:buFont typeface="+mj-lt"/>
              <a:buAutoNum type="arabicParenR"/>
            </a:pPr>
            <a:r>
              <a:rPr lang="en-US" sz="1400" dirty="0" smtClean="0">
                <a:solidFill>
                  <a:srgbClr val="002060"/>
                </a:solidFill>
                <a:latin typeface="Arial" panose="020B0604020202020204" pitchFamily="34" charset="0"/>
                <a:cs typeface="Arial" panose="020B0604020202020204" pitchFamily="34" charset="0"/>
              </a:rPr>
              <a:t>DR </a:t>
            </a:r>
            <a:r>
              <a:rPr lang="en-US" sz="1400" dirty="0">
                <a:solidFill>
                  <a:srgbClr val="002060"/>
                </a:solidFill>
                <a:latin typeface="Arial" panose="020B0604020202020204" pitchFamily="34" charset="0"/>
                <a:cs typeface="Arial" panose="020B0604020202020204" pitchFamily="34" charset="0"/>
              </a:rPr>
              <a:t>sẽ hỏi máy chủ quản lý tên miền “.fr” địa chỉ IP của tên miền “cryptoms.fr” và gửi trả lại cho </a:t>
            </a:r>
            <a:r>
              <a:rPr lang="en-US" sz="1400" dirty="0" smtClean="0">
                <a:solidFill>
                  <a:srgbClr val="002060"/>
                </a:solidFill>
                <a:latin typeface="Arial" panose="020B0604020202020204" pitchFamily="34" charset="0"/>
                <a:cs typeface="Arial" panose="020B0604020202020204" pitchFamily="34" charset="0"/>
              </a:rPr>
              <a:t>DR, sau đó chuyển đến </a:t>
            </a:r>
            <a:r>
              <a:rPr lang="en-US" sz="1400" dirty="0">
                <a:solidFill>
                  <a:srgbClr val="002060"/>
                </a:solidFill>
                <a:latin typeface="Arial" panose="020B0604020202020204" pitchFamily="34" charset="0"/>
                <a:cs typeface="Arial" panose="020B0604020202020204" pitchFamily="34" charset="0"/>
              </a:rPr>
              <a:t>máy của người dùng. </a:t>
            </a:r>
            <a:endParaRPr lang="en-US" sz="1400" dirty="0" smtClean="0">
              <a:solidFill>
                <a:srgbClr val="002060"/>
              </a:solidFill>
              <a:latin typeface="Arial" panose="020B0604020202020204" pitchFamily="34" charset="0"/>
              <a:cs typeface="Arial" panose="020B0604020202020204" pitchFamily="34" charset="0"/>
            </a:endParaRPr>
          </a:p>
          <a:p>
            <a:pPr algn="just">
              <a:lnSpc>
                <a:spcPct val="114000"/>
              </a:lnSpc>
              <a:spcAft>
                <a:spcPts val="600"/>
              </a:spcAft>
            </a:pPr>
            <a:r>
              <a:rPr lang="en-US" sz="1400" b="1" dirty="0" smtClean="0">
                <a:solidFill>
                  <a:srgbClr val="002060"/>
                </a:solidFill>
                <a:latin typeface="Arial" panose="020B0604020202020204" pitchFamily="34" charset="0"/>
                <a:cs typeface="Arial" panose="020B0604020202020204" pitchFamily="34" charset="0"/>
              </a:rPr>
              <a:t>Người </a:t>
            </a:r>
            <a:r>
              <a:rPr lang="en-US" sz="1400" b="1" dirty="0">
                <a:solidFill>
                  <a:srgbClr val="002060"/>
                </a:solidFill>
                <a:latin typeface="Arial" panose="020B0604020202020204" pitchFamily="34" charset="0"/>
                <a:cs typeface="Arial" panose="020B0604020202020204" pitchFamily="34" charset="0"/>
              </a:rPr>
              <a:t>dùng sử dụng địa chỉ IP này kết nối đến server chứa website có địa chỉ “cryptoms.fr”.</a:t>
            </a:r>
          </a:p>
          <a:p>
            <a:pPr marL="342900" lvl="0" indent="-342900" algn="just">
              <a:lnSpc>
                <a:spcPct val="114000"/>
              </a:lnSpc>
              <a:spcAft>
                <a:spcPts val="600"/>
              </a:spcAft>
              <a:buFont typeface="+mj-lt"/>
              <a:buAutoNum type="arabicParenR"/>
            </a:pPr>
            <a:endParaRPr lang="en-US" sz="1400" dirty="0" smtClean="0">
              <a:solidFill>
                <a:srgbClr val="002060"/>
              </a:solidFill>
              <a:latin typeface="Arial" panose="020B0604020202020204" pitchFamily="34" charset="0"/>
              <a:cs typeface="Arial" panose="020B0604020202020204" pitchFamily="34" charset="0"/>
            </a:endParaRPr>
          </a:p>
        </p:txBody>
      </p:sp>
      <p:sp>
        <p:nvSpPr>
          <p:cNvPr id="47" name="TextBox 46"/>
          <p:cNvSpPr txBox="1"/>
          <p:nvPr/>
        </p:nvSpPr>
        <p:spPr>
          <a:xfrm>
            <a:off x="6854104" y="6404242"/>
            <a:ext cx="4142105" cy="275590"/>
          </a:xfrm>
          <a:prstGeom prst="rect">
            <a:avLst/>
          </a:prstGeom>
          <a:noFill/>
        </p:spPr>
        <p:txBody>
          <a:bodyPr wrap="none" rtlCol="0">
            <a:spAutoFit/>
          </a:bodyPr>
          <a:lstStyle/>
          <a:p>
            <a:pPr lvl="0"/>
            <a:r>
              <a:rPr lang="en-US" sz="1200" dirty="0" smtClean="0">
                <a:latin typeface="Arial" panose="020B0604020202020204" pitchFamily="34" charset="0"/>
                <a:cs typeface="Arial" panose="020B0604020202020204" pitchFamily="34" charset="0"/>
              </a:rPr>
              <a:t>* DNS </a:t>
            </a:r>
            <a:r>
              <a:rPr lang="en-US" sz="1200" dirty="0">
                <a:latin typeface="Arial" panose="020B0604020202020204" pitchFamily="34" charset="0"/>
                <a:cs typeface="Arial" panose="020B0604020202020204" pitchFamily="34" charset="0"/>
              </a:rPr>
              <a:t>resolver – DR – Máy chủ phân giải tên miền cục bộ </a:t>
            </a:r>
          </a:p>
        </p:txBody>
      </p:sp>
      <p:grpSp>
        <p:nvGrpSpPr>
          <p:cNvPr id="65" name="Group 64"/>
          <p:cNvGrpSpPr/>
          <p:nvPr/>
        </p:nvGrpSpPr>
        <p:grpSpPr>
          <a:xfrm>
            <a:off x="8387112" y="283957"/>
            <a:ext cx="3386686" cy="1427116"/>
            <a:chOff x="7134329" y="1186348"/>
            <a:chExt cx="3386686" cy="1427116"/>
          </a:xfrm>
        </p:grpSpPr>
        <p:grpSp>
          <p:nvGrpSpPr>
            <p:cNvPr id="55" name="Group 54"/>
            <p:cNvGrpSpPr/>
            <p:nvPr/>
          </p:nvGrpSpPr>
          <p:grpSpPr>
            <a:xfrm>
              <a:off x="7134329" y="1892225"/>
              <a:ext cx="3386686" cy="721239"/>
              <a:chOff x="6799292" y="1802892"/>
              <a:chExt cx="3386686" cy="721239"/>
            </a:xfrm>
          </p:grpSpPr>
          <p:pic>
            <p:nvPicPr>
              <p:cNvPr id="48" name="Picture 47"/>
              <p:cNvPicPr>
                <a:picLocks noChangeAspect="1"/>
              </p:cNvPicPr>
              <p:nvPr/>
            </p:nvPicPr>
            <p:blipFill>
              <a:blip r:embed="rId4"/>
              <a:stretch>
                <a:fillRect/>
              </a:stretch>
            </p:blipFill>
            <p:spPr>
              <a:xfrm>
                <a:off x="6799292" y="1802892"/>
                <a:ext cx="3386686" cy="721239"/>
              </a:xfrm>
              <a:prstGeom prst="rect">
                <a:avLst/>
              </a:prstGeom>
              <a:ln w="12700">
                <a:solidFill>
                  <a:schemeClr val="tx1"/>
                </a:solidFill>
              </a:ln>
            </p:spPr>
          </p:pic>
          <p:sp>
            <p:nvSpPr>
              <p:cNvPr id="49" name="Rectangle 48"/>
              <p:cNvSpPr/>
              <p:nvPr/>
            </p:nvSpPr>
            <p:spPr>
              <a:xfrm>
                <a:off x="8602133" y="1905000"/>
                <a:ext cx="778933" cy="20320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7823200" y="1905000"/>
                <a:ext cx="778933" cy="20320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7044267" y="1905000"/>
                <a:ext cx="778933" cy="20320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3" name="Straight Connector 52"/>
            <p:cNvCxnSpPr/>
            <p:nvPr/>
          </p:nvCxnSpPr>
          <p:spPr>
            <a:xfrm flipH="1" flipV="1">
              <a:off x="8729132" y="1494125"/>
              <a:ext cx="1" cy="471486"/>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49" idx="0"/>
            </p:cNvCxnSpPr>
            <p:nvPr/>
          </p:nvCxnSpPr>
          <p:spPr>
            <a:xfrm flipH="1" flipV="1">
              <a:off x="9326635" y="1679388"/>
              <a:ext cx="2" cy="314945"/>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flipV="1">
              <a:off x="8022445" y="1683564"/>
              <a:ext cx="1" cy="29563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8348346" y="1186348"/>
              <a:ext cx="742424" cy="307777"/>
            </a:xfrm>
            <a:prstGeom prst="rect">
              <a:avLst/>
            </a:prstGeom>
            <a:noFill/>
          </p:spPr>
          <p:txBody>
            <a:bodyPr wrap="square" rtlCol="0">
              <a:spAutoFit/>
            </a:bodyPr>
            <a:lstStyle/>
            <a:p>
              <a:r>
                <a:rPr lang="en-US" sz="1400" dirty="0" smtClean="0">
                  <a:solidFill>
                    <a:srgbClr val="A61A1D"/>
                  </a:solidFill>
                  <a:latin typeface="Times New Roman" panose="02020603050405020304" pitchFamily="18" charset="0"/>
                  <a:cs typeface="Times New Roman" panose="02020603050405020304" pitchFamily="18" charset="0"/>
                </a:rPr>
                <a:t>domain</a:t>
              </a:r>
              <a:endParaRPr lang="en-US" sz="1400" dirty="0">
                <a:solidFill>
                  <a:srgbClr val="A61A1D"/>
                </a:solidFill>
                <a:latin typeface="Times New Roman" panose="02020603050405020304" pitchFamily="18" charset="0"/>
                <a:cs typeface="Times New Roman" panose="02020603050405020304" pitchFamily="18" charset="0"/>
              </a:endParaRPr>
            </a:p>
          </p:txBody>
        </p:sp>
        <p:sp>
          <p:nvSpPr>
            <p:cNvPr id="63" name="TextBox 62"/>
            <p:cNvSpPr txBox="1"/>
            <p:nvPr/>
          </p:nvSpPr>
          <p:spPr>
            <a:xfrm>
              <a:off x="9079612" y="1347398"/>
              <a:ext cx="494046" cy="307777"/>
            </a:xfrm>
            <a:prstGeom prst="rect">
              <a:avLst/>
            </a:prstGeom>
            <a:noFill/>
          </p:spPr>
          <p:txBody>
            <a:bodyPr wrap="none" rtlCol="0">
              <a:spAutoFit/>
            </a:bodyPr>
            <a:lstStyle/>
            <a:p>
              <a:r>
                <a:rPr lang="en-US" sz="1400" dirty="0" smtClean="0">
                  <a:solidFill>
                    <a:srgbClr val="A61A1D"/>
                  </a:solidFill>
                  <a:latin typeface="Times New Roman" panose="02020603050405020304" pitchFamily="18" charset="0"/>
                  <a:cs typeface="Times New Roman" panose="02020603050405020304" pitchFamily="18" charset="0"/>
                </a:rPr>
                <a:t>path</a:t>
              </a:r>
              <a:endParaRPr lang="en-US" sz="1400" dirty="0">
                <a:solidFill>
                  <a:srgbClr val="A61A1D"/>
                </a:solidFill>
                <a:latin typeface="Times New Roman" panose="02020603050405020304" pitchFamily="18" charset="0"/>
                <a:cs typeface="Times New Roman" panose="02020603050405020304" pitchFamily="18" charset="0"/>
              </a:endParaRPr>
            </a:p>
          </p:txBody>
        </p:sp>
        <p:sp>
          <p:nvSpPr>
            <p:cNvPr id="64" name="TextBox 63"/>
            <p:cNvSpPr txBox="1"/>
            <p:nvPr/>
          </p:nvSpPr>
          <p:spPr>
            <a:xfrm>
              <a:off x="7625883" y="1340236"/>
              <a:ext cx="782587" cy="307777"/>
            </a:xfrm>
            <a:prstGeom prst="rect">
              <a:avLst/>
            </a:prstGeom>
            <a:noFill/>
          </p:spPr>
          <p:txBody>
            <a:bodyPr wrap="none" rtlCol="0">
              <a:spAutoFit/>
            </a:bodyPr>
            <a:lstStyle/>
            <a:p>
              <a:r>
                <a:rPr lang="en-US" sz="1400" dirty="0" smtClean="0">
                  <a:solidFill>
                    <a:srgbClr val="A61A1D"/>
                  </a:solidFill>
                  <a:latin typeface="Times New Roman" panose="02020603050405020304" pitchFamily="18" charset="0"/>
                  <a:cs typeface="Times New Roman" panose="02020603050405020304" pitchFamily="18" charset="0"/>
                </a:rPr>
                <a:t>protocol</a:t>
              </a:r>
              <a:endParaRPr lang="en-US" sz="1400" dirty="0">
                <a:solidFill>
                  <a:srgbClr val="A61A1D"/>
                </a:solidFill>
                <a:latin typeface="Times New Roman" panose="02020603050405020304" pitchFamily="18" charset="0"/>
                <a:cs typeface="Times New Roman" panose="02020603050405020304" pitchFamily="18" charset="0"/>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par>
                          <p:cTn id="11" fill="hold">
                            <p:stCondLst>
                              <p:cond delay="500"/>
                            </p:stCondLst>
                            <p:childTnLst>
                              <p:par>
                                <p:cTn id="12" presetID="42" presetClass="entr" presetSubtype="0" fill="hold" grpId="0" nodeType="afterEffect">
                                  <p:stCondLst>
                                    <p:cond delay="0"/>
                                  </p:stCondLst>
                                  <p:childTnLst>
                                    <p:set>
                                      <p:cBhvr>
                                        <p:cTn id="13" dur="1" fill="hold">
                                          <p:stCondLst>
                                            <p:cond delay="0"/>
                                          </p:stCondLst>
                                        </p:cTn>
                                        <p:tgtEl>
                                          <p:spTgt spid="43"/>
                                        </p:tgtEl>
                                        <p:attrNameLst>
                                          <p:attrName>style.visibility</p:attrName>
                                        </p:attrNameLst>
                                      </p:cBhvr>
                                      <p:to>
                                        <p:strVal val="visible"/>
                                      </p:to>
                                    </p:set>
                                    <p:animEffect transition="in" filter="fade">
                                      <p:cBhvr>
                                        <p:cTn id="14" dur="1000"/>
                                        <p:tgtEl>
                                          <p:spTgt spid="43"/>
                                        </p:tgtEl>
                                      </p:cBhvr>
                                    </p:animEffect>
                                    <p:anim calcmode="lin" valueType="num">
                                      <p:cBhvr>
                                        <p:cTn id="15" dur="1000" fill="hold"/>
                                        <p:tgtEl>
                                          <p:spTgt spid="43"/>
                                        </p:tgtEl>
                                        <p:attrNameLst>
                                          <p:attrName>ppt_x</p:attrName>
                                        </p:attrNameLst>
                                      </p:cBhvr>
                                      <p:tavLst>
                                        <p:tav tm="0">
                                          <p:val>
                                            <p:strVal val="#ppt_x"/>
                                          </p:val>
                                        </p:tav>
                                        <p:tav tm="100000">
                                          <p:val>
                                            <p:strVal val="#ppt_x"/>
                                          </p:val>
                                        </p:tav>
                                      </p:tavLst>
                                    </p:anim>
                                    <p:anim calcmode="lin" valueType="num">
                                      <p:cBhvr>
                                        <p:cTn id="16" dur="1000" fill="hold"/>
                                        <p:tgtEl>
                                          <p:spTgt spid="43"/>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42" presetClass="entr" presetSubtype="0" fill="hold" nodeType="afterEffect">
                                  <p:stCondLst>
                                    <p:cond delay="0"/>
                                  </p:stCondLst>
                                  <p:childTnLst>
                                    <p:set>
                                      <p:cBhvr>
                                        <p:cTn id="19" dur="1" fill="hold">
                                          <p:stCondLst>
                                            <p:cond delay="0"/>
                                          </p:stCondLst>
                                        </p:cTn>
                                        <p:tgtEl>
                                          <p:spTgt spid="65"/>
                                        </p:tgtEl>
                                        <p:attrNameLst>
                                          <p:attrName>style.visibility</p:attrName>
                                        </p:attrNameLst>
                                      </p:cBhvr>
                                      <p:to>
                                        <p:strVal val="visible"/>
                                      </p:to>
                                    </p:set>
                                    <p:animEffect transition="in" filter="fade">
                                      <p:cBhvr>
                                        <p:cTn id="20" dur="1000"/>
                                        <p:tgtEl>
                                          <p:spTgt spid="65"/>
                                        </p:tgtEl>
                                      </p:cBhvr>
                                    </p:animEffect>
                                    <p:anim calcmode="lin" valueType="num">
                                      <p:cBhvr>
                                        <p:cTn id="21" dur="1000" fill="hold"/>
                                        <p:tgtEl>
                                          <p:spTgt spid="65"/>
                                        </p:tgtEl>
                                        <p:attrNameLst>
                                          <p:attrName>ppt_x</p:attrName>
                                        </p:attrNameLst>
                                      </p:cBhvr>
                                      <p:tavLst>
                                        <p:tav tm="0">
                                          <p:val>
                                            <p:strVal val="#ppt_x"/>
                                          </p:val>
                                        </p:tav>
                                        <p:tav tm="100000">
                                          <p:val>
                                            <p:strVal val="#ppt_x"/>
                                          </p:val>
                                        </p:tav>
                                      </p:tavLst>
                                    </p:anim>
                                    <p:anim calcmode="lin" valueType="num">
                                      <p:cBhvr>
                                        <p:cTn id="22" dur="1000" fill="hold"/>
                                        <p:tgtEl>
                                          <p:spTgt spid="65"/>
                                        </p:tgtEl>
                                        <p:attrNameLst>
                                          <p:attrName>ppt_y</p:attrName>
                                        </p:attrNameLst>
                                      </p:cBhvr>
                                      <p:tavLst>
                                        <p:tav tm="0">
                                          <p:val>
                                            <p:strVal val="#ppt_y+.1"/>
                                          </p:val>
                                        </p:tav>
                                        <p:tav tm="100000">
                                          <p:val>
                                            <p:strVal val="#ppt_y"/>
                                          </p:val>
                                        </p:tav>
                                      </p:tavLst>
                                    </p:anim>
                                  </p:childTnLst>
                                </p:cTn>
                              </p:par>
                            </p:childTnLst>
                          </p:cTn>
                        </p:par>
                        <p:par>
                          <p:cTn id="23" fill="hold">
                            <p:stCondLst>
                              <p:cond delay="2500"/>
                            </p:stCondLst>
                            <p:childTnLst>
                              <p:par>
                                <p:cTn id="24" presetID="10" presetClass="entr" presetSubtype="0" fill="hold" nodeType="afterEffect">
                                  <p:stCondLst>
                                    <p:cond delay="0"/>
                                  </p:stCondLst>
                                  <p:childTnLst>
                                    <p:set>
                                      <p:cBhvr>
                                        <p:cTn id="25" dur="1" fill="hold">
                                          <p:stCondLst>
                                            <p:cond delay="0"/>
                                          </p:stCondLst>
                                        </p:cTn>
                                        <p:tgtEl>
                                          <p:spTgt spid="44"/>
                                        </p:tgtEl>
                                        <p:attrNameLst>
                                          <p:attrName>style.visibility</p:attrName>
                                        </p:attrNameLst>
                                      </p:cBhvr>
                                      <p:to>
                                        <p:strVal val="visible"/>
                                      </p:to>
                                    </p:set>
                                    <p:animEffect transition="in" filter="fade">
                                      <p:cBhvr>
                                        <p:cTn id="26" dur="500"/>
                                        <p:tgtEl>
                                          <p:spTgt spid="4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6"/>
                                        </p:tgtEl>
                                        <p:attrNameLst>
                                          <p:attrName>style.visibility</p:attrName>
                                        </p:attrNameLst>
                                      </p:cBhvr>
                                      <p:to>
                                        <p:strVal val="visible"/>
                                      </p:to>
                                    </p:set>
                                    <p:animEffect transition="in" filter="fade">
                                      <p:cBhvr>
                                        <p:cTn id="29" dur="500"/>
                                        <p:tgtEl>
                                          <p:spTgt spid="46"/>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47"/>
                                        </p:tgtEl>
                                        <p:attrNameLst>
                                          <p:attrName>style.visibility</p:attrName>
                                        </p:attrNameLst>
                                      </p:cBhvr>
                                      <p:to>
                                        <p:strVal val="visible"/>
                                      </p:to>
                                    </p:set>
                                    <p:animEffect transition="in" filter="wipe(down)">
                                      <p:cBhvr>
                                        <p:cTn id="3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P spid="43" grpId="0"/>
      <p:bldP spid="46" grpId="0"/>
      <p:bldP spid="4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40DEF24-717E-4741-8753-F7E431A261E5}" type="slidenum">
              <a:rPr lang="en-US" smtClean="0"/>
              <a:t>4</a:t>
            </a:fld>
            <a:endParaRPr lang="en-US" dirty="0"/>
          </a:p>
        </p:txBody>
      </p:sp>
      <p:sp>
        <p:nvSpPr>
          <p:cNvPr id="5" name="Rectangle 4"/>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2" name="Title 1"/>
          <p:cNvSpPr txBox="1"/>
          <p:nvPr/>
        </p:nvSpPr>
        <p:spPr>
          <a:xfrm>
            <a:off x="1069848" y="314325"/>
            <a:ext cx="10058400" cy="62979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l">
              <a:buClrTx/>
              <a:buSzTx/>
              <a:buFontTx/>
            </a:pPr>
            <a:r>
              <a:rPr lang="en-US" sz="4000" b="1" spc="50" dirty="0" smtClean="0">
                <a:blipFill>
                  <a:blip r:embed="rId2">
                    <a:extLst>
                      <a:ext uri="{28A0092B-C50C-407E-A947-70E740481C1C}">
                        <a14:useLocalDpi xmlns:a14="http://schemas.microsoft.com/office/drawing/2010/main" val="0"/>
                      </a:ext>
                    </a:extLst>
                  </a:blip>
                  <a:tile tx="6350" ty="-127000" sx="65000" sy="64000" flip="none" algn="tl"/>
                </a:blipFill>
                <a:latin typeface="Times New Roman" panose="02020603050405020304" pitchFamily="18" charset="0"/>
                <a:cs typeface="Times New Roman" panose="02020603050405020304" pitchFamily="18" charset="0"/>
              </a:rPr>
              <a:t>Blockchain</a:t>
            </a:r>
          </a:p>
        </p:txBody>
      </p:sp>
      <p:sp>
        <p:nvSpPr>
          <p:cNvPr id="6" name="Rectangle 1"/>
          <p:cNvSpPr/>
          <p:nvPr/>
        </p:nvSpPr>
        <p:spPr>
          <a:xfrm>
            <a:off x="1069848" y="933021"/>
            <a:ext cx="3515706" cy="461665"/>
          </a:xfrm>
          <a:prstGeom prst="rect">
            <a:avLst/>
          </a:prstGeom>
        </p:spPr>
        <p:txBody>
          <a:bodyPr wrap="none">
            <a:spAutoFit/>
          </a:bodyPr>
          <a:lstStyle/>
          <a:p>
            <a:r>
              <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Công nghệ Blockchain</a:t>
            </a:r>
            <a:endPar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endParaRPr>
          </a:p>
        </p:txBody>
      </p:sp>
      <p:sp>
        <p:nvSpPr>
          <p:cNvPr id="26" name="Text Box 25"/>
          <p:cNvSpPr txBox="1"/>
          <p:nvPr/>
        </p:nvSpPr>
        <p:spPr>
          <a:xfrm>
            <a:off x="7609696" y="1231924"/>
            <a:ext cx="3801851" cy="738664"/>
          </a:xfrm>
          <a:prstGeom prst="rect">
            <a:avLst/>
          </a:prstGeom>
          <a:noFill/>
        </p:spPr>
        <p:txBody>
          <a:bodyPr wrap="square" rtlCol="0">
            <a:spAutoFit/>
          </a:bodyPr>
          <a:lstStyle/>
          <a:p>
            <a:pPr algn="just"/>
            <a:r>
              <a:rPr lang="en-US" sz="1400" dirty="0">
                <a:latin typeface="Arial" panose="020B0604020202020204" pitchFamily="34" charset="0"/>
                <a:cs typeface="Arial" panose="020B0604020202020204" pitchFamily="34" charset="0"/>
              </a:rPr>
              <a:t>K</a:t>
            </a:r>
            <a:r>
              <a:rPr lang="en-US" sz="1400" dirty="0" smtClean="0">
                <a:latin typeface="Arial" panose="020B0604020202020204" pitchFamily="34" charset="0"/>
                <a:cs typeface="Arial" panose="020B0604020202020204" pitchFamily="34" charset="0"/>
              </a:rPr>
              <a:t>hi </a:t>
            </a:r>
            <a:r>
              <a:rPr lang="en-US" sz="1400" dirty="0">
                <a:latin typeface="Arial" panose="020B0604020202020204" pitchFamily="34" charset="0"/>
                <a:cs typeface="Arial" panose="020B0604020202020204" pitchFamily="34" charset="0"/>
              </a:rPr>
              <a:t>khởi tạo Blockchain sẽ cần 1 block gọi là genesis </a:t>
            </a:r>
            <a:r>
              <a:rPr lang="en-US" sz="1400" dirty="0" smtClean="0">
                <a:latin typeface="Arial" panose="020B0604020202020204" pitchFamily="34" charset="0"/>
                <a:cs typeface="Arial" panose="020B0604020202020204" pitchFamily="34" charset="0"/>
              </a:rPr>
              <a:t>block có hash khối hiện tại và khối trước là 0 và dữ liệu là null </a:t>
            </a:r>
          </a:p>
        </p:txBody>
      </p:sp>
      <p:pic>
        <p:nvPicPr>
          <p:cNvPr id="1026" name="Picture 2" descr="https://o.remove.bg/downloads/4bd2b139-3621-4b9d-bbd3-710bcb4f9bba/image-removebg-previe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8231" y="1038532"/>
            <a:ext cx="3602924" cy="2241538"/>
          </a:xfrm>
          <a:prstGeom prst="rect">
            <a:avLst/>
          </a:prstGeom>
          <a:noFill/>
          <a:extLst>
            <a:ext uri="{909E8E84-426E-40DD-AFC4-6F175D3DCCD1}">
              <a14:hiddenFill xmlns:a14="http://schemas.microsoft.com/office/drawing/2010/main">
                <a:solidFill>
                  <a:srgbClr val="FFFFFF"/>
                </a:solidFill>
              </a14:hiddenFill>
            </a:ext>
          </a:extLst>
        </p:spPr>
      </p:pic>
      <p:sp>
        <p:nvSpPr>
          <p:cNvPr id="17" name="Text Box 25"/>
          <p:cNvSpPr txBox="1"/>
          <p:nvPr/>
        </p:nvSpPr>
        <p:spPr>
          <a:xfrm>
            <a:off x="1194817" y="1390164"/>
            <a:ext cx="3119246" cy="738664"/>
          </a:xfrm>
          <a:prstGeom prst="rect">
            <a:avLst/>
          </a:prstGeom>
          <a:noFill/>
        </p:spPr>
        <p:txBody>
          <a:bodyPr wrap="square" rtlCol="0">
            <a:spAutoFit/>
          </a:bodyPr>
          <a:lstStyle/>
          <a:p>
            <a:r>
              <a:rPr lang="en-US" sz="1400" dirty="0" smtClean="0">
                <a:latin typeface="Arial" panose="020B0604020202020204" pitchFamily="34" charset="0"/>
                <a:cs typeface="Arial" panose="020B0604020202020204" pitchFamily="34" charset="0"/>
              </a:rPr>
              <a:t>Blockchain sẽ bao gồm nhiều block như hình bên phải, các block liên kết với nhau qua “Hash khối trước”.</a:t>
            </a:r>
            <a:endParaRPr lang="en-US" sz="1400" dirty="0">
              <a:latin typeface="Arial" panose="020B0604020202020204" pitchFamily="34" charset="0"/>
              <a:cs typeface="Arial" panose="020B0604020202020204" pitchFamily="34" charset="0"/>
            </a:endParaRPr>
          </a:p>
        </p:txBody>
      </p:sp>
      <p:sp>
        <p:nvSpPr>
          <p:cNvPr id="32" name="Text Box 25"/>
          <p:cNvSpPr txBox="1"/>
          <p:nvPr/>
        </p:nvSpPr>
        <p:spPr>
          <a:xfrm>
            <a:off x="1248133" y="3231270"/>
            <a:ext cx="9903760" cy="307777"/>
          </a:xfrm>
          <a:prstGeom prst="rect">
            <a:avLst/>
          </a:prstGeom>
          <a:noFill/>
        </p:spPr>
        <p:txBody>
          <a:bodyPr wrap="square" rtlCol="0">
            <a:spAutoFit/>
          </a:bodyPr>
          <a:lstStyle/>
          <a:p>
            <a:pPr algn="ctr"/>
            <a:r>
              <a:rPr lang="en-US" sz="1400" b="1" dirty="0" smtClean="0">
                <a:latin typeface="Arial" panose="020B0604020202020204" pitchFamily="34" charset="0"/>
                <a:cs typeface="Arial" panose="020B0604020202020204" pitchFamily="34" charset="0"/>
              </a:rPr>
              <a:t>Blockchain được tạo ra nhờ 3 loại công nghệ và từng loại công nghệ giúp Blockchain mang đặc điểm sau.</a:t>
            </a:r>
            <a:endParaRPr lang="en-US" sz="1400" b="1" dirty="0">
              <a:latin typeface="Arial" panose="020B0604020202020204" pitchFamily="34" charset="0"/>
              <a:cs typeface="Arial" panose="020B0604020202020204" pitchFamily="34" charset="0"/>
            </a:endParaRPr>
          </a:p>
        </p:txBody>
      </p:sp>
      <p:sp>
        <p:nvSpPr>
          <p:cNvPr id="3" name="Rounded Rectangle 2"/>
          <p:cNvSpPr/>
          <p:nvPr/>
        </p:nvSpPr>
        <p:spPr>
          <a:xfrm>
            <a:off x="4976357" y="3669291"/>
            <a:ext cx="2129830" cy="677333"/>
          </a:xfrm>
          <a:prstGeom prst="round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400" b="1" dirty="0">
                <a:solidFill>
                  <a:schemeClr val="tx1"/>
                </a:solidFill>
                <a:latin typeface="Arial" panose="020B0604020202020204" pitchFamily="34" charset="0"/>
                <a:ea typeface="Calibri" panose="020F0502020204030204" pitchFamily="34" charset="0"/>
                <a:cs typeface="Arial" panose="020B0604020202020204" pitchFamily="34" charset="0"/>
              </a:rPr>
              <a:t>Mạng ngang </a:t>
            </a:r>
            <a:r>
              <a:rPr lang="en-US" sz="1400" b="1" dirty="0" smtClean="0">
                <a:solidFill>
                  <a:schemeClr val="tx1"/>
                </a:solidFill>
                <a:latin typeface="Arial" panose="020B0604020202020204" pitchFamily="34" charset="0"/>
                <a:ea typeface="Calibri" panose="020F0502020204030204" pitchFamily="34" charset="0"/>
                <a:cs typeface="Arial" panose="020B0604020202020204" pitchFamily="34" charset="0"/>
              </a:rPr>
              <a:t>hàng</a:t>
            </a:r>
            <a:endParaRPr lang="en-US" sz="1400" b="1" dirty="0">
              <a:solidFill>
                <a:schemeClr val="tx1"/>
              </a:solidFill>
              <a:latin typeface="Arial" panose="020B0604020202020204" pitchFamily="34" charset="0"/>
              <a:ea typeface="Calibri" panose="020F0502020204030204" pitchFamily="34" charset="0"/>
              <a:cs typeface="Arial" panose="020B0604020202020204" pitchFamily="34" charset="0"/>
            </a:endParaRPr>
          </a:p>
        </p:txBody>
      </p:sp>
      <p:sp>
        <p:nvSpPr>
          <p:cNvPr id="15" name="Rounded Rectangle 14"/>
          <p:cNvSpPr/>
          <p:nvPr/>
        </p:nvSpPr>
        <p:spPr>
          <a:xfrm>
            <a:off x="1811064" y="3669291"/>
            <a:ext cx="1871133" cy="677333"/>
          </a:xfrm>
          <a:prstGeom prst="round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400" b="1" dirty="0">
                <a:solidFill>
                  <a:schemeClr val="tx1"/>
                </a:solidFill>
                <a:latin typeface="Arial" panose="020B0604020202020204" pitchFamily="34" charset="0"/>
                <a:ea typeface="Calibri" panose="020F0502020204030204" pitchFamily="34" charset="0"/>
                <a:cs typeface="Arial" panose="020B0604020202020204" pitchFamily="34" charset="0"/>
              </a:rPr>
              <a:t>Mật mã học</a:t>
            </a:r>
            <a:r>
              <a:rPr lang="en-US" sz="1400" dirty="0">
                <a:solidFill>
                  <a:schemeClr val="tx1"/>
                </a:solidFill>
                <a:latin typeface="Arial" panose="020B0604020202020204" pitchFamily="34" charset="0"/>
                <a:ea typeface="Calibri" panose="020F0502020204030204" pitchFamily="34" charset="0"/>
                <a:cs typeface="Arial" panose="020B0604020202020204" pitchFamily="34" charset="0"/>
              </a:rPr>
              <a:t> </a:t>
            </a:r>
          </a:p>
        </p:txBody>
      </p:sp>
      <p:sp>
        <p:nvSpPr>
          <p:cNvPr id="16" name="Rounded Rectangle 15"/>
          <p:cNvSpPr/>
          <p:nvPr/>
        </p:nvSpPr>
        <p:spPr>
          <a:xfrm>
            <a:off x="8588537" y="3669291"/>
            <a:ext cx="2206854" cy="677333"/>
          </a:xfrm>
          <a:prstGeom prst="round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400" b="1" dirty="0">
                <a:solidFill>
                  <a:schemeClr val="tx1"/>
                </a:solidFill>
                <a:latin typeface="Arial" panose="020B0604020202020204" pitchFamily="34" charset="0"/>
                <a:ea typeface="Calibri" panose="020F0502020204030204" pitchFamily="34" charset="0"/>
                <a:cs typeface="Arial" panose="020B0604020202020204" pitchFamily="34" charset="0"/>
              </a:rPr>
              <a:t>Lý thuyết trò </a:t>
            </a:r>
            <a:r>
              <a:rPr lang="en-US" sz="1400" b="1" dirty="0" smtClean="0">
                <a:solidFill>
                  <a:schemeClr val="tx1"/>
                </a:solidFill>
                <a:latin typeface="Arial" panose="020B0604020202020204" pitchFamily="34" charset="0"/>
                <a:ea typeface="Calibri" panose="020F0502020204030204" pitchFamily="34" charset="0"/>
                <a:cs typeface="Arial" panose="020B0604020202020204" pitchFamily="34" charset="0"/>
              </a:rPr>
              <a:t>chơi</a:t>
            </a:r>
          </a:p>
          <a:p>
            <a:pPr lvl="0" algn="ctr"/>
            <a:r>
              <a:rPr lang="en-US" sz="1400" b="1" dirty="0" smtClean="0">
                <a:solidFill>
                  <a:schemeClr val="tx1"/>
                </a:solidFill>
                <a:latin typeface="Arial" panose="020B0604020202020204" pitchFamily="34" charset="0"/>
                <a:ea typeface="Calibri" panose="020F0502020204030204" pitchFamily="34" charset="0"/>
                <a:cs typeface="Arial" panose="020B0604020202020204" pitchFamily="34" charset="0"/>
              </a:rPr>
              <a:t>Pow, PoS</a:t>
            </a:r>
            <a:endParaRPr lang="en-US" sz="1400" dirty="0">
              <a:solidFill>
                <a:schemeClr val="tx1"/>
              </a:solidFill>
              <a:latin typeface="Arial" panose="020B0604020202020204" pitchFamily="34" charset="0"/>
              <a:ea typeface="Calibri" panose="020F0502020204030204" pitchFamily="34" charset="0"/>
              <a:cs typeface="Arial" panose="020B0604020202020204" pitchFamily="34" charset="0"/>
            </a:endParaRPr>
          </a:p>
        </p:txBody>
      </p:sp>
      <p:sp>
        <p:nvSpPr>
          <p:cNvPr id="9" name="Rectangle 8"/>
          <p:cNvSpPr/>
          <p:nvPr/>
        </p:nvSpPr>
        <p:spPr>
          <a:xfrm>
            <a:off x="2582667" y="5740902"/>
            <a:ext cx="7862467" cy="340093"/>
          </a:xfrm>
          <a:prstGeom prst="rect">
            <a:avLst/>
          </a:prstGeom>
          <a:ln>
            <a:noFill/>
          </a:ln>
        </p:spPr>
        <p:txBody>
          <a:bodyPr wrap="square">
            <a:spAutoFit/>
          </a:bodyPr>
          <a:lstStyle/>
          <a:p>
            <a:pPr lvl="0" algn="just">
              <a:lnSpc>
                <a:spcPct val="115000"/>
              </a:lnSpc>
              <a:spcAft>
                <a:spcPts val="0"/>
              </a:spcAft>
            </a:pPr>
            <a:r>
              <a:rPr lang="en-US" sz="1400" b="1" dirty="0" smtClean="0">
                <a:latin typeface="Times New Roman" panose="02020603050405020304" pitchFamily="18" charset="0"/>
                <a:ea typeface="Calibri" panose="020F0502020204030204" pitchFamily="34" charset="0"/>
                <a:cs typeface="Times New Roman" panose="02020603050405020304" pitchFamily="18" charset="0"/>
              </a:rPr>
              <a:t>Bảo </a:t>
            </a:r>
            <a:r>
              <a:rPr lang="en-US" sz="1400" b="1" dirty="0">
                <a:latin typeface="Times New Roman" panose="02020603050405020304" pitchFamily="18" charset="0"/>
                <a:ea typeface="Calibri" panose="020F0502020204030204" pitchFamily="34" charset="0"/>
                <a:cs typeface="Times New Roman" panose="02020603050405020304" pitchFamily="18" charset="0"/>
              </a:rPr>
              <a:t>mật:</a:t>
            </a:r>
            <a:r>
              <a:rPr lang="en-US" sz="1400" dirty="0">
                <a:latin typeface="Times New Roman" panose="02020603050405020304" pitchFamily="18" charset="0"/>
                <a:ea typeface="Calibri" panose="020F0502020204030204" pitchFamily="34" charset="0"/>
                <a:cs typeface="Times New Roman" panose="02020603050405020304" pitchFamily="18" charset="0"/>
              </a:rPr>
              <a:t> Các thông tin, dữ liệu trong Blockchain được phân tán và an toàn tuyệt đối.</a:t>
            </a:r>
          </a:p>
        </p:txBody>
      </p:sp>
      <p:sp>
        <p:nvSpPr>
          <p:cNvPr id="22" name="Rectangle 21"/>
          <p:cNvSpPr/>
          <p:nvPr/>
        </p:nvSpPr>
        <p:spPr>
          <a:xfrm>
            <a:off x="1375031" y="4477044"/>
            <a:ext cx="2743200" cy="1063561"/>
          </a:xfrm>
          <a:prstGeom prst="rect">
            <a:avLst/>
          </a:prstGeom>
          <a:ln>
            <a:noFill/>
          </a:ln>
        </p:spPr>
        <p:txBody>
          <a:bodyPr wrap="square">
            <a:spAutoFit/>
          </a:bodyPr>
          <a:lstStyle/>
          <a:p>
            <a:pPr lvl="0">
              <a:lnSpc>
                <a:spcPct val="115000"/>
              </a:lnSpc>
              <a:spcBef>
                <a:spcPts val="300"/>
              </a:spcBef>
              <a:spcAft>
                <a:spcPts val="0"/>
              </a:spcAft>
            </a:pPr>
            <a:r>
              <a:rPr lang="en-US" sz="1400" b="1" dirty="0">
                <a:latin typeface="Times New Roman" panose="02020603050405020304" pitchFamily="18" charset="0"/>
                <a:ea typeface="Calibri" panose="020F0502020204030204" pitchFamily="34" charset="0"/>
                <a:cs typeface="Times New Roman" panose="02020603050405020304" pitchFamily="18" charset="0"/>
              </a:rPr>
              <a:t>Bất biến:</a:t>
            </a:r>
            <a:r>
              <a:rPr lang="en-US" sz="1400" dirty="0">
                <a:latin typeface="Times New Roman" panose="02020603050405020304" pitchFamily="18" charset="0"/>
                <a:ea typeface="Calibri" panose="020F0502020204030204" pitchFamily="34" charset="0"/>
                <a:cs typeface="Times New Roman" panose="02020603050405020304" pitchFamily="18" charset="0"/>
              </a:rPr>
              <a:t> dữ liệu trong Blockchain không thể sửa (có thể sửa nhưng sẽ để lại dấu vết) và sẽ lưu trữ mãi mãi.</a:t>
            </a:r>
          </a:p>
        </p:txBody>
      </p:sp>
      <p:sp>
        <p:nvSpPr>
          <p:cNvPr id="23" name="Rectangle 22"/>
          <p:cNvSpPr/>
          <p:nvPr/>
        </p:nvSpPr>
        <p:spPr>
          <a:xfrm>
            <a:off x="4704149" y="4459253"/>
            <a:ext cx="2743200" cy="1063561"/>
          </a:xfrm>
          <a:prstGeom prst="rect">
            <a:avLst/>
          </a:prstGeom>
          <a:ln>
            <a:noFill/>
          </a:ln>
        </p:spPr>
        <p:txBody>
          <a:bodyPr wrap="square">
            <a:spAutoFit/>
          </a:bodyPr>
          <a:lstStyle/>
          <a:p>
            <a:pPr lvl="0">
              <a:lnSpc>
                <a:spcPct val="115000"/>
              </a:lnSpc>
              <a:spcAft>
                <a:spcPts val="0"/>
              </a:spcAft>
            </a:pPr>
            <a:r>
              <a:rPr lang="en-US" sz="1400" b="1" dirty="0">
                <a:latin typeface="Times New Roman" panose="02020603050405020304" pitchFamily="18" charset="0"/>
                <a:ea typeface="Calibri" panose="020F0502020204030204" pitchFamily="34" charset="0"/>
                <a:cs typeface="Times New Roman" panose="02020603050405020304" pitchFamily="18" charset="0"/>
              </a:rPr>
              <a:t>Minh bạch:</a:t>
            </a:r>
            <a:r>
              <a:rPr lang="en-US" sz="1400" dirty="0">
                <a:latin typeface="Times New Roman" panose="02020603050405020304" pitchFamily="18" charset="0"/>
                <a:ea typeface="Calibri" panose="020F0502020204030204" pitchFamily="34" charset="0"/>
                <a:cs typeface="Times New Roman" panose="02020603050405020304" pitchFamily="18" charset="0"/>
              </a:rPr>
              <a:t> Ai cũng có thể theo dõi dữ liệu Blockchain đi từ địa chỉ này tới địa chỉ khác và có thể thống kê toàn bộ lịch sử trên địa chỉ đó.</a:t>
            </a:r>
          </a:p>
        </p:txBody>
      </p:sp>
      <p:sp>
        <p:nvSpPr>
          <p:cNvPr id="24" name="Rectangle 23"/>
          <p:cNvSpPr/>
          <p:nvPr/>
        </p:nvSpPr>
        <p:spPr>
          <a:xfrm>
            <a:off x="8235612" y="4419435"/>
            <a:ext cx="3135122" cy="1083374"/>
          </a:xfrm>
          <a:prstGeom prst="rect">
            <a:avLst/>
          </a:prstGeom>
          <a:ln>
            <a:noFill/>
          </a:ln>
        </p:spPr>
        <p:txBody>
          <a:bodyPr wrap="square">
            <a:spAutoFit/>
          </a:bodyPr>
          <a:lstStyle/>
          <a:p>
            <a:pPr lvl="0">
              <a:lnSpc>
                <a:spcPct val="115000"/>
              </a:lnSpc>
              <a:spcAft>
                <a:spcPts val="300"/>
              </a:spcAft>
            </a:pPr>
            <a:r>
              <a:rPr lang="en-US" sz="1400" b="1" dirty="0">
                <a:latin typeface="Times New Roman" panose="02020603050405020304" pitchFamily="18" charset="0"/>
                <a:ea typeface="Calibri" panose="020F0502020204030204" pitchFamily="34" charset="0"/>
                <a:cs typeface="Times New Roman" panose="02020603050405020304" pitchFamily="18" charset="0"/>
              </a:rPr>
              <a:t>Hợp đồng thông minh:</a:t>
            </a:r>
            <a:r>
              <a:rPr lang="en-US" sz="1400" dirty="0">
                <a:latin typeface="Times New Roman" panose="02020603050405020304" pitchFamily="18" charset="0"/>
                <a:ea typeface="Calibri" panose="020F0502020204030204" pitchFamily="34" charset="0"/>
                <a:cs typeface="Times New Roman" panose="02020603050405020304" pitchFamily="18" charset="0"/>
              </a:rPr>
              <a:t> là hợp đồng kỹ thuật số được nhúng vào đoạn code if-this-then-that (IFTTT), cho phép chúng tự thực thi mà không cần bên thứ ba.</a:t>
            </a:r>
          </a:p>
        </p:txBody>
      </p:sp>
      <p:sp>
        <p:nvSpPr>
          <p:cNvPr id="14" name="Right Arrow 13"/>
          <p:cNvSpPr/>
          <p:nvPr/>
        </p:nvSpPr>
        <p:spPr>
          <a:xfrm>
            <a:off x="2085958" y="5838196"/>
            <a:ext cx="374154" cy="1455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p:cNvGrpSpPr/>
          <p:nvPr/>
        </p:nvGrpSpPr>
        <p:grpSpPr>
          <a:xfrm>
            <a:off x="8097602" y="2007611"/>
            <a:ext cx="1202266" cy="891705"/>
            <a:chOff x="8097602" y="2007611"/>
            <a:chExt cx="1202266" cy="891705"/>
          </a:xfrm>
        </p:grpSpPr>
        <p:sp>
          <p:nvSpPr>
            <p:cNvPr id="21" name="Rectangle 20"/>
            <p:cNvSpPr/>
            <p:nvPr/>
          </p:nvSpPr>
          <p:spPr>
            <a:xfrm>
              <a:off x="8097602" y="2023575"/>
              <a:ext cx="1202266" cy="875741"/>
            </a:xfrm>
            <a:prstGeom prst="rect">
              <a:avLst/>
            </a:prstGeom>
            <a:noFill/>
            <a:ln>
              <a:solidFill>
                <a:srgbClr val="3157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E5585"/>
                </a:solidFill>
              </a:endParaRPr>
            </a:p>
          </p:txBody>
        </p:sp>
        <p:sp>
          <p:nvSpPr>
            <p:cNvPr id="25" name="TextBox 24"/>
            <p:cNvSpPr txBox="1"/>
            <p:nvPr/>
          </p:nvSpPr>
          <p:spPr>
            <a:xfrm>
              <a:off x="8097602" y="2007611"/>
              <a:ext cx="1202266" cy="461665"/>
            </a:xfrm>
            <a:prstGeom prst="rect">
              <a:avLst/>
            </a:prstGeom>
            <a:noFill/>
          </p:spPr>
          <p:txBody>
            <a:bodyPr wrap="square" rtlCol="0">
              <a:spAutoFit/>
            </a:bodyPr>
            <a:lstStyle/>
            <a:p>
              <a:pPr algn="ctr"/>
              <a:r>
                <a:rPr lang="en-US" sz="1200" dirty="0" smtClean="0"/>
                <a:t>Genesis</a:t>
              </a:r>
            </a:p>
            <a:p>
              <a:pPr algn="ctr"/>
              <a:r>
                <a:rPr lang="en-US" sz="1200" dirty="0" smtClean="0"/>
                <a:t>block</a:t>
              </a:r>
              <a:endParaRPr lang="en-US" sz="1200" dirty="0"/>
            </a:p>
          </p:txBody>
        </p:sp>
        <p:sp>
          <p:nvSpPr>
            <p:cNvPr id="33" name="TextBox 32"/>
            <p:cNvSpPr txBox="1"/>
            <p:nvPr/>
          </p:nvSpPr>
          <p:spPr>
            <a:xfrm>
              <a:off x="8361429" y="2489241"/>
              <a:ext cx="708848" cy="261610"/>
            </a:xfrm>
            <a:prstGeom prst="rect">
              <a:avLst/>
            </a:prstGeom>
            <a:noFill/>
          </p:spPr>
          <p:txBody>
            <a:bodyPr wrap="none" rtlCol="0">
              <a:spAutoFit/>
            </a:bodyPr>
            <a:lstStyle/>
            <a:p>
              <a:r>
                <a:rPr lang="en-US" sz="1100" dirty="0" smtClean="0"/>
                <a:t>Hash:  0</a:t>
              </a:r>
              <a:endParaRPr lang="en-US" sz="1100" dirty="0"/>
            </a:p>
          </p:txBody>
        </p:sp>
      </p:grpSp>
      <p:cxnSp>
        <p:nvCxnSpPr>
          <p:cNvPr id="29" name="Straight Arrow Connector 28"/>
          <p:cNvCxnSpPr>
            <a:endCxn id="39" idx="1"/>
          </p:cNvCxnSpPr>
          <p:nvPr/>
        </p:nvCxnSpPr>
        <p:spPr>
          <a:xfrm>
            <a:off x="9299868" y="2642821"/>
            <a:ext cx="455863" cy="4139"/>
          </a:xfrm>
          <a:prstGeom prst="straightConnector1">
            <a:avLst/>
          </a:prstGeom>
          <a:ln>
            <a:solidFill>
              <a:srgbClr val="315785"/>
            </a:solidFill>
            <a:tailEnd type="triangle"/>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a:xfrm>
            <a:off x="9755731" y="2015592"/>
            <a:ext cx="1297150" cy="891705"/>
            <a:chOff x="9755731" y="2015592"/>
            <a:chExt cx="1297150" cy="891705"/>
          </a:xfrm>
        </p:grpSpPr>
        <p:sp>
          <p:nvSpPr>
            <p:cNvPr id="37" name="Rectangle 36"/>
            <p:cNvSpPr/>
            <p:nvPr/>
          </p:nvSpPr>
          <p:spPr>
            <a:xfrm>
              <a:off x="9803173" y="2031556"/>
              <a:ext cx="1202266" cy="875741"/>
            </a:xfrm>
            <a:prstGeom prst="rect">
              <a:avLst/>
            </a:prstGeom>
            <a:noFill/>
            <a:ln>
              <a:solidFill>
                <a:srgbClr val="3157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E5585"/>
                </a:solidFill>
              </a:endParaRPr>
            </a:p>
          </p:txBody>
        </p:sp>
        <p:sp>
          <p:nvSpPr>
            <p:cNvPr id="38" name="TextBox 37"/>
            <p:cNvSpPr txBox="1"/>
            <p:nvPr/>
          </p:nvSpPr>
          <p:spPr>
            <a:xfrm>
              <a:off x="9803173" y="2015592"/>
              <a:ext cx="1202266" cy="276999"/>
            </a:xfrm>
            <a:prstGeom prst="rect">
              <a:avLst/>
            </a:prstGeom>
            <a:noFill/>
          </p:spPr>
          <p:txBody>
            <a:bodyPr wrap="square" rtlCol="0">
              <a:spAutoFit/>
            </a:bodyPr>
            <a:lstStyle/>
            <a:p>
              <a:pPr algn="ctr"/>
              <a:r>
                <a:rPr lang="en-US" sz="1200" dirty="0" smtClean="0"/>
                <a:t>Block 1</a:t>
              </a:r>
              <a:endParaRPr lang="en-US" sz="1200" dirty="0"/>
            </a:p>
          </p:txBody>
        </p:sp>
        <p:sp>
          <p:nvSpPr>
            <p:cNvPr id="39" name="TextBox 38"/>
            <p:cNvSpPr txBox="1"/>
            <p:nvPr/>
          </p:nvSpPr>
          <p:spPr>
            <a:xfrm>
              <a:off x="9755731" y="2516155"/>
              <a:ext cx="1297150" cy="261610"/>
            </a:xfrm>
            <a:prstGeom prst="rect">
              <a:avLst/>
            </a:prstGeom>
            <a:noFill/>
          </p:spPr>
          <p:txBody>
            <a:bodyPr wrap="none" rtlCol="0">
              <a:spAutoFit/>
            </a:bodyPr>
            <a:lstStyle/>
            <a:p>
              <a:r>
                <a:rPr lang="en-US" sz="1100" dirty="0" smtClean="0"/>
                <a:t>Previous Hash:  0</a:t>
              </a:r>
              <a:endParaRPr lang="en-US" sz="1100" dirty="0"/>
            </a:p>
          </p:txBody>
        </p:sp>
        <p:sp>
          <p:nvSpPr>
            <p:cNvPr id="45" name="TextBox 44"/>
            <p:cNvSpPr txBox="1"/>
            <p:nvPr/>
          </p:nvSpPr>
          <p:spPr>
            <a:xfrm>
              <a:off x="9779526" y="2328224"/>
              <a:ext cx="1218603" cy="261610"/>
            </a:xfrm>
            <a:prstGeom prst="rect">
              <a:avLst/>
            </a:prstGeom>
            <a:noFill/>
          </p:spPr>
          <p:txBody>
            <a:bodyPr wrap="none" rtlCol="0">
              <a:spAutoFit/>
            </a:bodyPr>
            <a:lstStyle/>
            <a:p>
              <a:r>
                <a:rPr lang="en-US" sz="1100" dirty="0" smtClean="0"/>
                <a:t>Hash:  000xxxxx</a:t>
              </a:r>
              <a:endParaRPr lang="en-US" sz="1100" dirty="0"/>
            </a:p>
          </p:txBody>
        </p:sp>
      </p:grpSp>
      <p:grpSp>
        <p:nvGrpSpPr>
          <p:cNvPr id="28" name="Group 27"/>
          <p:cNvGrpSpPr/>
          <p:nvPr/>
        </p:nvGrpSpPr>
        <p:grpSpPr>
          <a:xfrm>
            <a:off x="7494046" y="192184"/>
            <a:ext cx="3312843" cy="799649"/>
            <a:chOff x="7494046" y="192184"/>
            <a:chExt cx="3312843" cy="799649"/>
          </a:xfrm>
        </p:grpSpPr>
        <p:sp>
          <p:nvSpPr>
            <p:cNvPr id="2" name="Cube 1"/>
            <p:cNvSpPr/>
            <p:nvPr/>
          </p:nvSpPr>
          <p:spPr>
            <a:xfrm>
              <a:off x="7494046" y="267626"/>
              <a:ext cx="676275" cy="724207"/>
            </a:xfrm>
            <a:prstGeom prst="cube">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Cube 39"/>
            <p:cNvSpPr/>
            <p:nvPr/>
          </p:nvSpPr>
          <p:spPr>
            <a:xfrm>
              <a:off x="8812330" y="229905"/>
              <a:ext cx="676275" cy="724207"/>
            </a:xfrm>
            <a:prstGeom prst="cube">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Cube 40"/>
            <p:cNvSpPr/>
            <p:nvPr/>
          </p:nvSpPr>
          <p:spPr>
            <a:xfrm>
              <a:off x="10130614" y="192184"/>
              <a:ext cx="676275" cy="724207"/>
            </a:xfrm>
            <a:prstGeom prst="cube">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p:cNvSpPr/>
            <p:nvPr/>
          </p:nvSpPr>
          <p:spPr>
            <a:xfrm>
              <a:off x="8176758" y="454456"/>
              <a:ext cx="642009" cy="199661"/>
            </a:xfrm>
            <a:custGeom>
              <a:avLst/>
              <a:gdLst>
                <a:gd name="connsiteX0" fmla="*/ 0 w 633009"/>
                <a:gd name="connsiteY0" fmla="*/ 152424 h 167172"/>
                <a:gd name="connsiteX1" fmla="*/ 247650 w 633009"/>
                <a:gd name="connsiteY1" fmla="*/ 24 h 167172"/>
                <a:gd name="connsiteX2" fmla="*/ 609600 w 633009"/>
                <a:gd name="connsiteY2" fmla="*/ 161949 h 167172"/>
                <a:gd name="connsiteX3" fmla="*/ 619125 w 633009"/>
                <a:gd name="connsiteY3" fmla="*/ 152424 h 167172"/>
              </a:gdLst>
              <a:ahLst/>
              <a:cxnLst>
                <a:cxn ang="0">
                  <a:pos x="connsiteX0" y="connsiteY0"/>
                </a:cxn>
                <a:cxn ang="0">
                  <a:pos x="connsiteX1" y="connsiteY1"/>
                </a:cxn>
                <a:cxn ang="0">
                  <a:pos x="connsiteX2" y="connsiteY2"/>
                </a:cxn>
                <a:cxn ang="0">
                  <a:pos x="connsiteX3" y="connsiteY3"/>
                </a:cxn>
              </a:cxnLst>
              <a:rect l="l" t="t" r="r" b="b"/>
              <a:pathLst>
                <a:path w="633009" h="167172">
                  <a:moveTo>
                    <a:pt x="0" y="152424"/>
                  </a:moveTo>
                  <a:cubicBezTo>
                    <a:pt x="73025" y="75430"/>
                    <a:pt x="146050" y="-1564"/>
                    <a:pt x="247650" y="24"/>
                  </a:cubicBezTo>
                  <a:cubicBezTo>
                    <a:pt x="349250" y="1611"/>
                    <a:pt x="547688" y="136549"/>
                    <a:pt x="609600" y="161949"/>
                  </a:cubicBezTo>
                  <a:cubicBezTo>
                    <a:pt x="671512" y="187349"/>
                    <a:pt x="587375" y="109562"/>
                    <a:pt x="619125" y="152424"/>
                  </a:cubicBezTo>
                </a:path>
              </a:pathLst>
            </a:custGeom>
            <a:noFill/>
            <a:ln w="190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41"/>
            <p:cNvSpPr/>
            <p:nvPr/>
          </p:nvSpPr>
          <p:spPr>
            <a:xfrm>
              <a:off x="9482168" y="419587"/>
              <a:ext cx="642009" cy="199661"/>
            </a:xfrm>
            <a:custGeom>
              <a:avLst/>
              <a:gdLst>
                <a:gd name="connsiteX0" fmla="*/ 0 w 633009"/>
                <a:gd name="connsiteY0" fmla="*/ 152424 h 167172"/>
                <a:gd name="connsiteX1" fmla="*/ 247650 w 633009"/>
                <a:gd name="connsiteY1" fmla="*/ 24 h 167172"/>
                <a:gd name="connsiteX2" fmla="*/ 609600 w 633009"/>
                <a:gd name="connsiteY2" fmla="*/ 161949 h 167172"/>
                <a:gd name="connsiteX3" fmla="*/ 619125 w 633009"/>
                <a:gd name="connsiteY3" fmla="*/ 152424 h 167172"/>
              </a:gdLst>
              <a:ahLst/>
              <a:cxnLst>
                <a:cxn ang="0">
                  <a:pos x="connsiteX0" y="connsiteY0"/>
                </a:cxn>
                <a:cxn ang="0">
                  <a:pos x="connsiteX1" y="connsiteY1"/>
                </a:cxn>
                <a:cxn ang="0">
                  <a:pos x="connsiteX2" y="connsiteY2"/>
                </a:cxn>
                <a:cxn ang="0">
                  <a:pos x="connsiteX3" y="connsiteY3"/>
                </a:cxn>
              </a:cxnLst>
              <a:rect l="l" t="t" r="r" b="b"/>
              <a:pathLst>
                <a:path w="633009" h="167172">
                  <a:moveTo>
                    <a:pt x="0" y="152424"/>
                  </a:moveTo>
                  <a:cubicBezTo>
                    <a:pt x="73025" y="75430"/>
                    <a:pt x="146050" y="-1564"/>
                    <a:pt x="247650" y="24"/>
                  </a:cubicBezTo>
                  <a:cubicBezTo>
                    <a:pt x="349250" y="1611"/>
                    <a:pt x="547688" y="136549"/>
                    <a:pt x="609600" y="161949"/>
                  </a:cubicBezTo>
                  <a:cubicBezTo>
                    <a:pt x="671512" y="187349"/>
                    <a:pt x="587375" y="109562"/>
                    <a:pt x="619125" y="152424"/>
                  </a:cubicBezTo>
                </a:path>
              </a:pathLst>
            </a:custGeom>
            <a:noFill/>
            <a:ln w="190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4" presetClass="entr" presetSubtype="1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randombar(horizontal)">
                                      <p:cBhvr>
                                        <p:cTn id="13" dur="500"/>
                                        <p:tgtEl>
                                          <p:spTgt spid="28"/>
                                        </p:tgtEl>
                                      </p:cBhvr>
                                    </p:animEffect>
                                  </p:childTnLst>
                                </p:cTn>
                              </p:par>
                              <p:par>
                                <p:cTn id="14" presetID="42"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1000"/>
                                        <p:tgtEl>
                                          <p:spTgt spid="17"/>
                                        </p:tgtEl>
                                      </p:cBhvr>
                                    </p:animEffect>
                                    <p:anim calcmode="lin" valueType="num">
                                      <p:cBhvr>
                                        <p:cTn id="17" dur="1000" fill="hold"/>
                                        <p:tgtEl>
                                          <p:spTgt spid="17"/>
                                        </p:tgtEl>
                                        <p:attrNameLst>
                                          <p:attrName>ppt_x</p:attrName>
                                        </p:attrNameLst>
                                      </p:cBhvr>
                                      <p:tavLst>
                                        <p:tav tm="0">
                                          <p:val>
                                            <p:strVal val="#ppt_x"/>
                                          </p:val>
                                        </p:tav>
                                        <p:tav tm="100000">
                                          <p:val>
                                            <p:strVal val="#ppt_x"/>
                                          </p:val>
                                        </p:tav>
                                      </p:tavLst>
                                    </p:anim>
                                    <p:anim calcmode="lin" valueType="num">
                                      <p:cBhvr>
                                        <p:cTn id="18" dur="1000" fill="hold"/>
                                        <p:tgtEl>
                                          <p:spTgt spid="17"/>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0"/>
                                  </p:stCondLst>
                                  <p:childTnLst>
                                    <p:set>
                                      <p:cBhvr>
                                        <p:cTn id="20" dur="1" fill="hold">
                                          <p:stCondLst>
                                            <p:cond delay="0"/>
                                          </p:stCondLst>
                                        </p:cTn>
                                        <p:tgtEl>
                                          <p:spTgt spid="1026"/>
                                        </p:tgtEl>
                                        <p:attrNameLst>
                                          <p:attrName>style.visibility</p:attrName>
                                        </p:attrNameLst>
                                      </p:cBhvr>
                                      <p:to>
                                        <p:strVal val="visible"/>
                                      </p:to>
                                    </p:set>
                                    <p:animEffect transition="in" filter="fade">
                                      <p:cBhvr>
                                        <p:cTn id="21" dur="1000"/>
                                        <p:tgtEl>
                                          <p:spTgt spid="1026"/>
                                        </p:tgtEl>
                                      </p:cBhvr>
                                    </p:animEffect>
                                    <p:anim calcmode="lin" valueType="num">
                                      <p:cBhvr>
                                        <p:cTn id="22" dur="1000" fill="hold"/>
                                        <p:tgtEl>
                                          <p:spTgt spid="1026"/>
                                        </p:tgtEl>
                                        <p:attrNameLst>
                                          <p:attrName>ppt_x</p:attrName>
                                        </p:attrNameLst>
                                      </p:cBhvr>
                                      <p:tavLst>
                                        <p:tav tm="0">
                                          <p:val>
                                            <p:strVal val="#ppt_x"/>
                                          </p:val>
                                        </p:tav>
                                        <p:tav tm="100000">
                                          <p:val>
                                            <p:strVal val="#ppt_x"/>
                                          </p:val>
                                        </p:tav>
                                      </p:tavLst>
                                    </p:anim>
                                    <p:anim calcmode="lin" valueType="num">
                                      <p:cBhvr>
                                        <p:cTn id="23" dur="1000" fill="hold"/>
                                        <p:tgtEl>
                                          <p:spTgt spid="1026"/>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1000"/>
                                        <p:tgtEl>
                                          <p:spTgt spid="26"/>
                                        </p:tgtEl>
                                      </p:cBhvr>
                                    </p:animEffect>
                                    <p:anim calcmode="lin" valueType="num">
                                      <p:cBhvr>
                                        <p:cTn id="27" dur="1000" fill="hold"/>
                                        <p:tgtEl>
                                          <p:spTgt spid="26"/>
                                        </p:tgtEl>
                                        <p:attrNameLst>
                                          <p:attrName>ppt_x</p:attrName>
                                        </p:attrNameLst>
                                      </p:cBhvr>
                                      <p:tavLst>
                                        <p:tav tm="0">
                                          <p:val>
                                            <p:strVal val="#ppt_x"/>
                                          </p:val>
                                        </p:tav>
                                        <p:tav tm="100000">
                                          <p:val>
                                            <p:strVal val="#ppt_x"/>
                                          </p:val>
                                        </p:tav>
                                      </p:tavLst>
                                    </p:anim>
                                    <p:anim calcmode="lin" valueType="num">
                                      <p:cBhvr>
                                        <p:cTn id="28" dur="1000" fill="hold"/>
                                        <p:tgtEl>
                                          <p:spTgt spid="26"/>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fade">
                                      <p:cBhvr>
                                        <p:cTn id="31" dur="1000"/>
                                        <p:tgtEl>
                                          <p:spTgt spid="29"/>
                                        </p:tgtEl>
                                      </p:cBhvr>
                                    </p:animEffect>
                                    <p:anim calcmode="lin" valueType="num">
                                      <p:cBhvr>
                                        <p:cTn id="32" dur="1000" fill="hold"/>
                                        <p:tgtEl>
                                          <p:spTgt spid="29"/>
                                        </p:tgtEl>
                                        <p:attrNameLst>
                                          <p:attrName>ppt_x</p:attrName>
                                        </p:attrNameLst>
                                      </p:cBhvr>
                                      <p:tavLst>
                                        <p:tav tm="0">
                                          <p:val>
                                            <p:strVal val="#ppt_x"/>
                                          </p:val>
                                        </p:tav>
                                        <p:tav tm="100000">
                                          <p:val>
                                            <p:strVal val="#ppt_x"/>
                                          </p:val>
                                        </p:tav>
                                      </p:tavLst>
                                    </p:anim>
                                    <p:anim calcmode="lin" valueType="num">
                                      <p:cBhvr>
                                        <p:cTn id="33" dur="1000" fill="hold"/>
                                        <p:tgtEl>
                                          <p:spTgt spid="29"/>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fade">
                                      <p:cBhvr>
                                        <p:cTn id="36" dur="1000"/>
                                        <p:tgtEl>
                                          <p:spTgt spid="27"/>
                                        </p:tgtEl>
                                      </p:cBhvr>
                                    </p:animEffect>
                                    <p:anim calcmode="lin" valueType="num">
                                      <p:cBhvr>
                                        <p:cTn id="37" dur="1000" fill="hold"/>
                                        <p:tgtEl>
                                          <p:spTgt spid="27"/>
                                        </p:tgtEl>
                                        <p:attrNameLst>
                                          <p:attrName>ppt_x</p:attrName>
                                        </p:attrNameLst>
                                      </p:cBhvr>
                                      <p:tavLst>
                                        <p:tav tm="0">
                                          <p:val>
                                            <p:strVal val="#ppt_x"/>
                                          </p:val>
                                        </p:tav>
                                        <p:tav tm="100000">
                                          <p:val>
                                            <p:strVal val="#ppt_x"/>
                                          </p:val>
                                        </p:tav>
                                      </p:tavLst>
                                    </p:anim>
                                    <p:anim calcmode="lin" valueType="num">
                                      <p:cBhvr>
                                        <p:cTn id="38" dur="1000" fill="hold"/>
                                        <p:tgtEl>
                                          <p:spTgt spid="27"/>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30"/>
                                        </p:tgtEl>
                                        <p:attrNameLst>
                                          <p:attrName>style.visibility</p:attrName>
                                        </p:attrNameLst>
                                      </p:cBhvr>
                                      <p:to>
                                        <p:strVal val="visible"/>
                                      </p:to>
                                    </p:set>
                                    <p:animEffect transition="in" filter="fade">
                                      <p:cBhvr>
                                        <p:cTn id="41" dur="1000"/>
                                        <p:tgtEl>
                                          <p:spTgt spid="30"/>
                                        </p:tgtEl>
                                      </p:cBhvr>
                                    </p:animEffect>
                                    <p:anim calcmode="lin" valueType="num">
                                      <p:cBhvr>
                                        <p:cTn id="42" dur="1000" fill="hold"/>
                                        <p:tgtEl>
                                          <p:spTgt spid="30"/>
                                        </p:tgtEl>
                                        <p:attrNameLst>
                                          <p:attrName>ppt_x</p:attrName>
                                        </p:attrNameLst>
                                      </p:cBhvr>
                                      <p:tavLst>
                                        <p:tav tm="0">
                                          <p:val>
                                            <p:strVal val="#ppt_x"/>
                                          </p:val>
                                        </p:tav>
                                        <p:tav tm="100000">
                                          <p:val>
                                            <p:strVal val="#ppt_x"/>
                                          </p:val>
                                        </p:tav>
                                      </p:tavLst>
                                    </p:anim>
                                    <p:anim calcmode="lin" valueType="num">
                                      <p:cBhvr>
                                        <p:cTn id="43" dur="1000" fill="hold"/>
                                        <p:tgtEl>
                                          <p:spTgt spid="30"/>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32"/>
                                        </p:tgtEl>
                                        <p:attrNameLst>
                                          <p:attrName>style.visibility</p:attrName>
                                        </p:attrNameLst>
                                      </p:cBhvr>
                                      <p:to>
                                        <p:strVal val="visible"/>
                                      </p:to>
                                    </p:set>
                                    <p:animEffect transition="in" filter="fade">
                                      <p:cBhvr>
                                        <p:cTn id="46" dur="1000"/>
                                        <p:tgtEl>
                                          <p:spTgt spid="32"/>
                                        </p:tgtEl>
                                      </p:cBhvr>
                                    </p:animEffect>
                                    <p:anim calcmode="lin" valueType="num">
                                      <p:cBhvr>
                                        <p:cTn id="47" dur="1000" fill="hold"/>
                                        <p:tgtEl>
                                          <p:spTgt spid="32"/>
                                        </p:tgtEl>
                                        <p:attrNameLst>
                                          <p:attrName>ppt_x</p:attrName>
                                        </p:attrNameLst>
                                      </p:cBhvr>
                                      <p:tavLst>
                                        <p:tav tm="0">
                                          <p:val>
                                            <p:strVal val="#ppt_x"/>
                                          </p:val>
                                        </p:tav>
                                        <p:tav tm="100000">
                                          <p:val>
                                            <p:strVal val="#ppt_x"/>
                                          </p:val>
                                        </p:tav>
                                      </p:tavLst>
                                    </p:anim>
                                    <p:anim calcmode="lin" valueType="num">
                                      <p:cBhvr>
                                        <p:cTn id="48" dur="1000" fill="hold"/>
                                        <p:tgtEl>
                                          <p:spTgt spid="32"/>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1000"/>
                                        <p:tgtEl>
                                          <p:spTgt spid="15"/>
                                        </p:tgtEl>
                                      </p:cBhvr>
                                    </p:animEffect>
                                    <p:anim calcmode="lin" valueType="num">
                                      <p:cBhvr>
                                        <p:cTn id="52" dur="1000" fill="hold"/>
                                        <p:tgtEl>
                                          <p:spTgt spid="15"/>
                                        </p:tgtEl>
                                        <p:attrNameLst>
                                          <p:attrName>ppt_x</p:attrName>
                                        </p:attrNameLst>
                                      </p:cBhvr>
                                      <p:tavLst>
                                        <p:tav tm="0">
                                          <p:val>
                                            <p:strVal val="#ppt_x"/>
                                          </p:val>
                                        </p:tav>
                                        <p:tav tm="100000">
                                          <p:val>
                                            <p:strVal val="#ppt_x"/>
                                          </p:val>
                                        </p:tav>
                                      </p:tavLst>
                                    </p:anim>
                                    <p:anim calcmode="lin" valueType="num">
                                      <p:cBhvr>
                                        <p:cTn id="53" dur="1000" fill="hold"/>
                                        <p:tgtEl>
                                          <p:spTgt spid="15"/>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22"/>
                                        </p:tgtEl>
                                        <p:attrNameLst>
                                          <p:attrName>style.visibility</p:attrName>
                                        </p:attrNameLst>
                                      </p:cBhvr>
                                      <p:to>
                                        <p:strVal val="visible"/>
                                      </p:to>
                                    </p:set>
                                    <p:animEffect transition="in" filter="fade">
                                      <p:cBhvr>
                                        <p:cTn id="56" dur="1000"/>
                                        <p:tgtEl>
                                          <p:spTgt spid="22"/>
                                        </p:tgtEl>
                                      </p:cBhvr>
                                    </p:animEffect>
                                    <p:anim calcmode="lin" valueType="num">
                                      <p:cBhvr>
                                        <p:cTn id="57" dur="1000" fill="hold"/>
                                        <p:tgtEl>
                                          <p:spTgt spid="22"/>
                                        </p:tgtEl>
                                        <p:attrNameLst>
                                          <p:attrName>ppt_x</p:attrName>
                                        </p:attrNameLst>
                                      </p:cBhvr>
                                      <p:tavLst>
                                        <p:tav tm="0">
                                          <p:val>
                                            <p:strVal val="#ppt_x"/>
                                          </p:val>
                                        </p:tav>
                                        <p:tav tm="100000">
                                          <p:val>
                                            <p:strVal val="#ppt_x"/>
                                          </p:val>
                                        </p:tav>
                                      </p:tavLst>
                                    </p:anim>
                                    <p:anim calcmode="lin" valueType="num">
                                      <p:cBhvr>
                                        <p:cTn id="58" dur="1000" fill="hold"/>
                                        <p:tgtEl>
                                          <p:spTgt spid="22"/>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3"/>
                                        </p:tgtEl>
                                        <p:attrNameLst>
                                          <p:attrName>style.visibility</p:attrName>
                                        </p:attrNameLst>
                                      </p:cBhvr>
                                      <p:to>
                                        <p:strVal val="visible"/>
                                      </p:to>
                                    </p:set>
                                    <p:animEffect transition="in" filter="fade">
                                      <p:cBhvr>
                                        <p:cTn id="61" dur="1000"/>
                                        <p:tgtEl>
                                          <p:spTgt spid="3"/>
                                        </p:tgtEl>
                                      </p:cBhvr>
                                    </p:animEffect>
                                    <p:anim calcmode="lin" valueType="num">
                                      <p:cBhvr>
                                        <p:cTn id="62" dur="1000" fill="hold"/>
                                        <p:tgtEl>
                                          <p:spTgt spid="3"/>
                                        </p:tgtEl>
                                        <p:attrNameLst>
                                          <p:attrName>ppt_x</p:attrName>
                                        </p:attrNameLst>
                                      </p:cBhvr>
                                      <p:tavLst>
                                        <p:tav tm="0">
                                          <p:val>
                                            <p:strVal val="#ppt_x"/>
                                          </p:val>
                                        </p:tav>
                                        <p:tav tm="100000">
                                          <p:val>
                                            <p:strVal val="#ppt_x"/>
                                          </p:val>
                                        </p:tav>
                                      </p:tavLst>
                                    </p:anim>
                                    <p:anim calcmode="lin" valueType="num">
                                      <p:cBhvr>
                                        <p:cTn id="63" dur="1000" fill="hold"/>
                                        <p:tgtEl>
                                          <p:spTgt spid="3"/>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fade">
                                      <p:cBhvr>
                                        <p:cTn id="66" dur="1000"/>
                                        <p:tgtEl>
                                          <p:spTgt spid="23"/>
                                        </p:tgtEl>
                                      </p:cBhvr>
                                    </p:animEffect>
                                    <p:anim calcmode="lin" valueType="num">
                                      <p:cBhvr>
                                        <p:cTn id="67" dur="1000" fill="hold"/>
                                        <p:tgtEl>
                                          <p:spTgt spid="23"/>
                                        </p:tgtEl>
                                        <p:attrNameLst>
                                          <p:attrName>ppt_x</p:attrName>
                                        </p:attrNameLst>
                                      </p:cBhvr>
                                      <p:tavLst>
                                        <p:tav tm="0">
                                          <p:val>
                                            <p:strVal val="#ppt_x"/>
                                          </p:val>
                                        </p:tav>
                                        <p:tav tm="100000">
                                          <p:val>
                                            <p:strVal val="#ppt_x"/>
                                          </p:val>
                                        </p:tav>
                                      </p:tavLst>
                                    </p:anim>
                                    <p:anim calcmode="lin" valueType="num">
                                      <p:cBhvr>
                                        <p:cTn id="68" dur="1000" fill="hold"/>
                                        <p:tgtEl>
                                          <p:spTgt spid="23"/>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16"/>
                                        </p:tgtEl>
                                        <p:attrNameLst>
                                          <p:attrName>style.visibility</p:attrName>
                                        </p:attrNameLst>
                                      </p:cBhvr>
                                      <p:to>
                                        <p:strVal val="visible"/>
                                      </p:to>
                                    </p:set>
                                    <p:animEffect transition="in" filter="fade">
                                      <p:cBhvr>
                                        <p:cTn id="71" dur="1000"/>
                                        <p:tgtEl>
                                          <p:spTgt spid="16"/>
                                        </p:tgtEl>
                                      </p:cBhvr>
                                    </p:animEffect>
                                    <p:anim calcmode="lin" valueType="num">
                                      <p:cBhvr>
                                        <p:cTn id="72" dur="1000" fill="hold"/>
                                        <p:tgtEl>
                                          <p:spTgt spid="16"/>
                                        </p:tgtEl>
                                        <p:attrNameLst>
                                          <p:attrName>ppt_x</p:attrName>
                                        </p:attrNameLst>
                                      </p:cBhvr>
                                      <p:tavLst>
                                        <p:tav tm="0">
                                          <p:val>
                                            <p:strVal val="#ppt_x"/>
                                          </p:val>
                                        </p:tav>
                                        <p:tav tm="100000">
                                          <p:val>
                                            <p:strVal val="#ppt_x"/>
                                          </p:val>
                                        </p:tav>
                                      </p:tavLst>
                                    </p:anim>
                                    <p:anim calcmode="lin" valueType="num">
                                      <p:cBhvr>
                                        <p:cTn id="73" dur="1000" fill="hold"/>
                                        <p:tgtEl>
                                          <p:spTgt spid="16"/>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24"/>
                                        </p:tgtEl>
                                        <p:attrNameLst>
                                          <p:attrName>style.visibility</p:attrName>
                                        </p:attrNameLst>
                                      </p:cBhvr>
                                      <p:to>
                                        <p:strVal val="visible"/>
                                      </p:to>
                                    </p:set>
                                    <p:animEffect transition="in" filter="fade">
                                      <p:cBhvr>
                                        <p:cTn id="76" dur="1000"/>
                                        <p:tgtEl>
                                          <p:spTgt spid="24"/>
                                        </p:tgtEl>
                                      </p:cBhvr>
                                    </p:animEffect>
                                    <p:anim calcmode="lin" valueType="num">
                                      <p:cBhvr>
                                        <p:cTn id="77" dur="1000" fill="hold"/>
                                        <p:tgtEl>
                                          <p:spTgt spid="24"/>
                                        </p:tgtEl>
                                        <p:attrNameLst>
                                          <p:attrName>ppt_x</p:attrName>
                                        </p:attrNameLst>
                                      </p:cBhvr>
                                      <p:tavLst>
                                        <p:tav tm="0">
                                          <p:val>
                                            <p:strVal val="#ppt_x"/>
                                          </p:val>
                                        </p:tav>
                                        <p:tav tm="100000">
                                          <p:val>
                                            <p:strVal val="#ppt_x"/>
                                          </p:val>
                                        </p:tav>
                                      </p:tavLst>
                                    </p:anim>
                                    <p:anim calcmode="lin" valueType="num">
                                      <p:cBhvr>
                                        <p:cTn id="78" dur="1000" fill="hold"/>
                                        <p:tgtEl>
                                          <p:spTgt spid="24"/>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9"/>
                                        </p:tgtEl>
                                        <p:attrNameLst>
                                          <p:attrName>style.visibility</p:attrName>
                                        </p:attrNameLst>
                                      </p:cBhvr>
                                      <p:to>
                                        <p:strVal val="visible"/>
                                      </p:to>
                                    </p:set>
                                    <p:animEffect transition="in" filter="fade">
                                      <p:cBhvr>
                                        <p:cTn id="81" dur="1000"/>
                                        <p:tgtEl>
                                          <p:spTgt spid="9"/>
                                        </p:tgtEl>
                                      </p:cBhvr>
                                    </p:animEffect>
                                    <p:anim calcmode="lin" valueType="num">
                                      <p:cBhvr>
                                        <p:cTn id="82" dur="1000" fill="hold"/>
                                        <p:tgtEl>
                                          <p:spTgt spid="9"/>
                                        </p:tgtEl>
                                        <p:attrNameLst>
                                          <p:attrName>ppt_x</p:attrName>
                                        </p:attrNameLst>
                                      </p:cBhvr>
                                      <p:tavLst>
                                        <p:tav tm="0">
                                          <p:val>
                                            <p:strVal val="#ppt_x"/>
                                          </p:val>
                                        </p:tav>
                                        <p:tav tm="100000">
                                          <p:val>
                                            <p:strVal val="#ppt_x"/>
                                          </p:val>
                                        </p:tav>
                                      </p:tavLst>
                                    </p:anim>
                                    <p:anim calcmode="lin" valueType="num">
                                      <p:cBhvr>
                                        <p:cTn id="83" dur="1000" fill="hold"/>
                                        <p:tgtEl>
                                          <p:spTgt spid="9"/>
                                        </p:tgtEl>
                                        <p:attrNameLst>
                                          <p:attrName>ppt_y</p:attrName>
                                        </p:attrNameLst>
                                      </p:cBhvr>
                                      <p:tavLst>
                                        <p:tav tm="0">
                                          <p:val>
                                            <p:strVal val="#ppt_y+.1"/>
                                          </p:val>
                                        </p:tav>
                                        <p:tav tm="100000">
                                          <p:val>
                                            <p:strVal val="#ppt_y"/>
                                          </p:val>
                                        </p:tav>
                                      </p:tavLst>
                                    </p:anim>
                                  </p:childTnLst>
                                </p:cTn>
                              </p:par>
                              <p:par>
                                <p:cTn id="84" presetID="42" presetClass="entr" presetSubtype="0" fill="hold" grpId="0" nodeType="withEffect">
                                  <p:stCondLst>
                                    <p:cond delay="0"/>
                                  </p:stCondLst>
                                  <p:childTnLst>
                                    <p:set>
                                      <p:cBhvr>
                                        <p:cTn id="85" dur="1" fill="hold">
                                          <p:stCondLst>
                                            <p:cond delay="0"/>
                                          </p:stCondLst>
                                        </p:cTn>
                                        <p:tgtEl>
                                          <p:spTgt spid="14"/>
                                        </p:tgtEl>
                                        <p:attrNameLst>
                                          <p:attrName>style.visibility</p:attrName>
                                        </p:attrNameLst>
                                      </p:cBhvr>
                                      <p:to>
                                        <p:strVal val="visible"/>
                                      </p:to>
                                    </p:set>
                                    <p:animEffect transition="in" filter="fade">
                                      <p:cBhvr>
                                        <p:cTn id="86" dur="1000"/>
                                        <p:tgtEl>
                                          <p:spTgt spid="14"/>
                                        </p:tgtEl>
                                      </p:cBhvr>
                                    </p:animEffect>
                                    <p:anim calcmode="lin" valueType="num">
                                      <p:cBhvr>
                                        <p:cTn id="87" dur="1000" fill="hold"/>
                                        <p:tgtEl>
                                          <p:spTgt spid="14"/>
                                        </p:tgtEl>
                                        <p:attrNameLst>
                                          <p:attrName>ppt_x</p:attrName>
                                        </p:attrNameLst>
                                      </p:cBhvr>
                                      <p:tavLst>
                                        <p:tav tm="0">
                                          <p:val>
                                            <p:strVal val="#ppt_x"/>
                                          </p:val>
                                        </p:tav>
                                        <p:tav tm="100000">
                                          <p:val>
                                            <p:strVal val="#ppt_x"/>
                                          </p:val>
                                        </p:tav>
                                      </p:tavLst>
                                    </p:anim>
                                    <p:anim calcmode="lin" valueType="num">
                                      <p:cBhvr>
                                        <p:cTn id="88" dur="1000" fill="hold"/>
                                        <p:tgtEl>
                                          <p:spTgt spid="14"/>
                                        </p:tgtEl>
                                        <p:attrNameLst>
                                          <p:attrName>ppt_y</p:attrName>
                                        </p:attrNameLst>
                                      </p:cBhvr>
                                      <p:tavLst>
                                        <p:tav tm="0">
                                          <p:val>
                                            <p:strVal val="#ppt_y+.1"/>
                                          </p:val>
                                        </p:tav>
                                        <p:tav tm="100000">
                                          <p:val>
                                            <p:strVal val="#ppt_y"/>
                                          </p:val>
                                        </p:tav>
                                      </p:tavLst>
                                    </p:anim>
                                  </p:childTnLst>
                                </p:cTn>
                              </p:par>
                              <p:par>
                                <p:cTn id="89" presetID="10" presetClass="entr" presetSubtype="0" fill="hold" grpId="0" nodeType="withEffect">
                                  <p:stCondLst>
                                    <p:cond delay="0"/>
                                  </p:stCondLst>
                                  <p:childTnLst>
                                    <p:set>
                                      <p:cBhvr>
                                        <p:cTn id="90" dur="1" fill="hold">
                                          <p:stCondLst>
                                            <p:cond delay="0"/>
                                          </p:stCondLst>
                                        </p:cTn>
                                        <p:tgtEl>
                                          <p:spTgt spid="4"/>
                                        </p:tgtEl>
                                        <p:attrNameLst>
                                          <p:attrName>style.visibility</p:attrName>
                                        </p:attrNameLst>
                                      </p:cBhvr>
                                      <p:to>
                                        <p:strVal val="visible"/>
                                      </p:to>
                                    </p:set>
                                    <p:animEffect transition="in" filter="fade">
                                      <p:cBhvr>
                                        <p:cTn id="9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2" grpId="0"/>
      <p:bldP spid="6" grpId="0"/>
      <p:bldP spid="26" grpId="0"/>
      <p:bldP spid="17" grpId="0"/>
      <p:bldP spid="32" grpId="0"/>
      <p:bldP spid="3" grpId="0" animBg="1"/>
      <p:bldP spid="15" grpId="0" animBg="1"/>
      <p:bldP spid="16" grpId="0" animBg="1"/>
      <p:bldP spid="9" grpId="0"/>
      <p:bldP spid="22" grpId="0"/>
      <p:bldP spid="23" grpId="0"/>
      <p:bldP spid="24" grpId="0"/>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3290" y="283616"/>
            <a:ext cx="10058400" cy="677418"/>
          </a:xfrm>
        </p:spPr>
        <p:txBody>
          <a:bodyPr>
            <a:normAutofit/>
          </a:bodyPr>
          <a:lstStyle/>
          <a:p>
            <a:r>
              <a:rPr lang="en-US" sz="4000" b="1" spc="50" dirty="0" smtClean="0">
                <a:latin typeface="Times New Roman" panose="02020603050405020304" pitchFamily="18" charset="0"/>
                <a:cs typeface="Times New Roman" panose="02020603050405020304" pitchFamily="18" charset="0"/>
              </a:rPr>
              <a:t>TẠI SAO LÀ BLOCKCHAIN DNS ?</a:t>
            </a:r>
            <a:endParaRPr lang="en-US" sz="4000" b="1" spc="5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r>
              <a:rPr lang="en-US" dirty="0" smtClean="0"/>
              <a:t>2</a:t>
            </a:r>
            <a:endParaRPr lang="en-US" dirty="0"/>
          </a:p>
        </p:txBody>
      </p:sp>
      <p:sp>
        <p:nvSpPr>
          <p:cNvPr id="7" name="Rectangle 6"/>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4" name="Text Box 3"/>
          <p:cNvSpPr txBox="1"/>
          <p:nvPr/>
        </p:nvSpPr>
        <p:spPr>
          <a:xfrm>
            <a:off x="1235710" y="1585972"/>
            <a:ext cx="10075418" cy="2031325"/>
          </a:xfrm>
          <a:prstGeom prst="rect">
            <a:avLst/>
          </a:prstGeom>
          <a:noFill/>
        </p:spPr>
        <p:txBody>
          <a:bodyPr wrap="square" rtlCol="0">
            <a:spAutoFit/>
          </a:bodyPr>
          <a:lstStyle/>
          <a:p>
            <a:pPr algn="l">
              <a:lnSpc>
                <a:spcPct val="150000"/>
              </a:lnSpc>
            </a:pPr>
            <a:r>
              <a:rPr lang="en-US" sz="1400" dirty="0" smtClean="0">
                <a:latin typeface="Arial" panose="020B0604020202020204" pitchFamily="34" charset="0"/>
                <a:cs typeface="Arial" panose="020B0604020202020204" pitchFamily="34" charset="0"/>
                <a:sym typeface="+mn-ea"/>
              </a:rPr>
              <a:t>DNS phụ thuộc vào sự kiểm soát của nhiều tổ chức nên người dùng có thể bị giới hạn quyền hạn do tổ chức đó quy định.</a:t>
            </a:r>
          </a:p>
          <a:p>
            <a:pPr algn="l">
              <a:lnSpc>
                <a:spcPct val="150000"/>
              </a:lnSpc>
            </a:pPr>
            <a:r>
              <a:rPr lang="en-US" sz="1400" dirty="0" smtClean="0">
                <a:latin typeface="Arial" panose="020B0604020202020204" pitchFamily="34" charset="0"/>
                <a:cs typeface="Arial" panose="020B0604020202020204" pitchFamily="34" charset="0"/>
                <a:sym typeface="+mn-ea"/>
              </a:rPr>
              <a:t>DNS là ‘bước đệm’ của Internet. Có nhiều hacker nhắm vào DNS nên vấn đề bảo mật phải đáp ứng với công nghệ hiện tại.</a:t>
            </a:r>
          </a:p>
          <a:p>
            <a:pPr algn="l">
              <a:lnSpc>
                <a:spcPct val="150000"/>
              </a:lnSpc>
            </a:pPr>
            <a:r>
              <a:rPr lang="en-US" sz="1400" dirty="0" smtClean="0">
                <a:latin typeface="Arial" panose="020B0604020202020204" pitchFamily="34" charset="0"/>
                <a:cs typeface="Arial" panose="020B0604020202020204" pitchFamily="34" charset="0"/>
                <a:sym typeface="+mn-ea"/>
              </a:rPr>
              <a:t>DNS queries thường không mang bất kì thông tin về client khởi tạo nó.</a:t>
            </a:r>
          </a:p>
          <a:p>
            <a:pPr algn="l">
              <a:lnSpc>
                <a:spcPct val="150000"/>
              </a:lnSpc>
            </a:pPr>
            <a:r>
              <a:rPr lang="en-US" sz="1400" dirty="0" smtClean="0">
                <a:latin typeface="Arial" panose="020B0604020202020204" pitchFamily="34" charset="0"/>
                <a:cs typeface="Arial" panose="020B0604020202020204" pitchFamily="34" charset="0"/>
                <a:sym typeface="+mn-ea"/>
              </a:rPr>
              <a:t>Root Server tự chủ nhưng muốn cập nhật phải được chấp thuận bởi tổ chức phi lợi nhuận ICANN - </a:t>
            </a:r>
            <a:r>
              <a:rPr lang="en-US" sz="1400" dirty="0">
                <a:latin typeface="Arial" panose="020B0604020202020204" pitchFamily="34" charset="0"/>
                <a:cs typeface="Arial" panose="020B0604020202020204" pitchFamily="34" charset="0"/>
              </a:rPr>
              <a:t>Internet </a:t>
            </a:r>
            <a:r>
              <a:rPr lang="en-US" sz="1400" dirty="0">
                <a:latin typeface="Arial" panose="020B0604020202020204" pitchFamily="34" charset="0"/>
                <a:cs typeface="Arial" panose="020B0604020202020204" pitchFamily="34" charset="0"/>
              </a:rPr>
              <a:t>Corporation for Assigned Names and </a:t>
            </a:r>
            <a:r>
              <a:rPr lang="en-US" sz="1400" dirty="0" smtClean="0">
                <a:latin typeface="Arial" panose="020B0604020202020204" pitchFamily="34" charset="0"/>
                <a:cs typeface="Arial" panose="020B0604020202020204" pitchFamily="34" charset="0"/>
              </a:rPr>
              <a:t>Numbers, thông qua nhiều bước nhiều thủ tục và chịu nhiều mức phí.</a:t>
            </a:r>
          </a:p>
          <a:p>
            <a:pPr>
              <a:lnSpc>
                <a:spcPct val="150000"/>
              </a:lnSpc>
            </a:pPr>
            <a:r>
              <a:rPr lang="en-US" sz="1400" dirty="0" smtClean="0">
                <a:latin typeface="Arial" panose="020B0604020202020204" pitchFamily="34" charset="0"/>
                <a:cs typeface="Arial" panose="020B0604020202020204" pitchFamily="34" charset="0"/>
              </a:rPr>
              <a:t>Khi một Root Server hư hại, kĩ thuật anycast sẽ được áp dụng để duy trì kết nối nhưng sẽ ảnh hưởng đến quyền lợi truy cập.</a:t>
            </a:r>
            <a:endParaRPr lang="en-US" sz="1400" dirty="0">
              <a:latin typeface="Arial" panose="020B0604020202020204" pitchFamily="34" charset="0"/>
              <a:cs typeface="Arial" panose="020B0604020202020204" pitchFamily="34" charset="0"/>
            </a:endParaRPr>
          </a:p>
        </p:txBody>
      </p:sp>
      <p:sp>
        <p:nvSpPr>
          <p:cNvPr id="8" name="Text Box 7"/>
          <p:cNvSpPr txBox="1"/>
          <p:nvPr/>
        </p:nvSpPr>
        <p:spPr>
          <a:xfrm>
            <a:off x="1235710" y="1118829"/>
            <a:ext cx="9433560" cy="534035"/>
          </a:xfrm>
          <a:prstGeom prst="rect">
            <a:avLst/>
          </a:prstGeom>
          <a:noFill/>
        </p:spPr>
        <p:txBody>
          <a:bodyPr wrap="square" rtlCol="0">
            <a:spAutoFit/>
          </a:bodyPr>
          <a:lstStyle/>
          <a:p>
            <a:pPr algn="l" fontAlgn="auto">
              <a:lnSpc>
                <a:spcPct val="120000"/>
              </a:lnSpc>
              <a:spcBef>
                <a:spcPts val="0"/>
              </a:spcBef>
              <a:buClrTx/>
              <a:buSzTx/>
              <a:buFontTx/>
            </a:pPr>
            <a:r>
              <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Những vấn đề tồn tại ở hệ thống DNS hiện tại</a:t>
            </a:r>
          </a:p>
        </p:txBody>
      </p:sp>
      <p:sp>
        <p:nvSpPr>
          <p:cNvPr id="9" name="Text Box 7"/>
          <p:cNvSpPr txBox="1"/>
          <p:nvPr/>
        </p:nvSpPr>
        <p:spPr>
          <a:xfrm>
            <a:off x="1235710" y="3813600"/>
            <a:ext cx="9433560" cy="494751"/>
          </a:xfrm>
          <a:prstGeom prst="rect">
            <a:avLst/>
          </a:prstGeom>
          <a:noFill/>
        </p:spPr>
        <p:txBody>
          <a:bodyPr wrap="square" rtlCol="0">
            <a:spAutoFit/>
          </a:bodyPr>
          <a:lstStyle/>
          <a:p>
            <a:pPr algn="l" fontAlgn="auto">
              <a:lnSpc>
                <a:spcPct val="120000"/>
              </a:lnSpc>
              <a:spcBef>
                <a:spcPts val="0"/>
              </a:spcBef>
              <a:buClrTx/>
              <a:buSzTx/>
              <a:buFontTx/>
            </a:pPr>
            <a:r>
              <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Blockchain có những đặc điểm giải quyết được vấn đề trên</a:t>
            </a:r>
            <a:endPar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endParaRPr>
          </a:p>
        </p:txBody>
      </p:sp>
      <p:sp>
        <p:nvSpPr>
          <p:cNvPr id="10" name="Text Box 3"/>
          <p:cNvSpPr txBox="1"/>
          <p:nvPr/>
        </p:nvSpPr>
        <p:spPr>
          <a:xfrm>
            <a:off x="1235710" y="4300162"/>
            <a:ext cx="10075418" cy="1708160"/>
          </a:xfrm>
          <a:prstGeom prst="rect">
            <a:avLst/>
          </a:prstGeom>
          <a:noFill/>
        </p:spPr>
        <p:txBody>
          <a:bodyPr wrap="square" rtlCol="0">
            <a:spAutoFit/>
          </a:bodyPr>
          <a:lstStyle/>
          <a:p>
            <a:pPr algn="l">
              <a:lnSpc>
                <a:spcPct val="150000"/>
              </a:lnSpc>
            </a:pPr>
            <a:r>
              <a:rPr lang="en-US" sz="1400" dirty="0" smtClean="0">
                <a:latin typeface="Arial" panose="020B0604020202020204" pitchFamily="34" charset="0"/>
                <a:cs typeface="Arial" panose="020B0604020202020204" pitchFamily="34" charset="0"/>
                <a:sym typeface="+mn-ea"/>
              </a:rPr>
              <a:t>Trong Blockchain dữ liệu được lưu trữ dưới dạng transaction và block nên việc biết được chi tiết thông tin gửi đi rất đơn giản.</a:t>
            </a:r>
          </a:p>
          <a:p>
            <a:pPr algn="l">
              <a:lnSpc>
                <a:spcPct val="150000"/>
              </a:lnSpc>
            </a:pPr>
            <a:r>
              <a:rPr lang="en-US" sz="1400" dirty="0" smtClean="0">
                <a:latin typeface="Arial" panose="020B0604020202020204" pitchFamily="34" charset="0"/>
                <a:cs typeface="Arial" panose="020B0604020202020204" pitchFamily="34" charset="0"/>
                <a:sym typeface="+mn-ea"/>
              </a:rPr>
              <a:t>Blockchain có tính chất của mạng ngang hàng giúp lưu trữ và cập nhật ngay lập tức khi có thay đổi hợp lệ.</a:t>
            </a:r>
          </a:p>
          <a:p>
            <a:pPr algn="l">
              <a:lnSpc>
                <a:spcPct val="150000"/>
              </a:lnSpc>
            </a:pPr>
            <a:r>
              <a:rPr lang="en-US" sz="1400" dirty="0" smtClean="0">
                <a:latin typeface="Arial" panose="020B0604020202020204" pitchFamily="34" charset="0"/>
                <a:cs typeface="Arial" panose="020B0604020202020204" pitchFamily="34" charset="0"/>
                <a:sym typeface="+mn-ea"/>
              </a:rPr>
              <a:t>Blockchain gần như ít cần sự can thiệp của con người, không cần phí trung gian, hạn chế các thủ tục nhưng vẫn đảm bảo hoạt động an toàn và ổn định.</a:t>
            </a:r>
          </a:p>
          <a:p>
            <a:pPr algn="l">
              <a:lnSpc>
                <a:spcPct val="150000"/>
              </a:lnSpc>
            </a:pPr>
            <a:r>
              <a:rPr lang="en-US" sz="1400" dirty="0" smtClean="0">
                <a:latin typeface="Arial" panose="020B0604020202020204" pitchFamily="34" charset="0"/>
                <a:cs typeface="Arial" panose="020B0604020202020204" pitchFamily="34" charset="0"/>
                <a:sym typeface="+mn-ea"/>
              </a:rPr>
              <a:t>Blockchain cho người dùng quan sát các giao dịch xảy ra mà không cần nắm giữ quyền trong blockchain.</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0323" y="246508"/>
            <a:ext cx="10058400" cy="677418"/>
          </a:xfrm>
        </p:spPr>
        <p:txBody>
          <a:bodyPr>
            <a:normAutofit/>
          </a:bodyPr>
          <a:lstStyle/>
          <a:p>
            <a:r>
              <a:rPr lang="en-US" sz="4000" b="1" spc="50" dirty="0">
                <a:latin typeface="Times New Roman" panose="02020603050405020304" pitchFamily="18" charset="0"/>
                <a:cs typeface="Times New Roman" panose="02020603050405020304" pitchFamily="18" charset="0"/>
              </a:rPr>
              <a:t>so sánh 2 mô hình</a:t>
            </a:r>
          </a:p>
        </p:txBody>
      </p:sp>
      <p:sp>
        <p:nvSpPr>
          <p:cNvPr id="6" name="Slide Number Placeholder 5"/>
          <p:cNvSpPr>
            <a:spLocks noGrp="1"/>
          </p:cNvSpPr>
          <p:nvPr>
            <p:ph type="sldNum" sz="quarter" idx="12"/>
          </p:nvPr>
        </p:nvSpPr>
        <p:spPr/>
        <p:txBody>
          <a:bodyPr/>
          <a:lstStyle/>
          <a:p>
            <a:r>
              <a:rPr lang="en-US" dirty="0" smtClean="0"/>
              <a:t>2</a:t>
            </a:r>
            <a:endParaRPr lang="en-US" dirty="0"/>
          </a:p>
        </p:txBody>
      </p:sp>
      <p:sp>
        <p:nvSpPr>
          <p:cNvPr id="7" name="Rectangle 6"/>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4" name="Straight Connector 3"/>
          <p:cNvCxnSpPr/>
          <p:nvPr/>
        </p:nvCxnSpPr>
        <p:spPr>
          <a:xfrm>
            <a:off x="993648" y="3543300"/>
            <a:ext cx="10474452"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951314" y="344373"/>
            <a:ext cx="10058400" cy="629793"/>
          </a:xfrm>
        </p:spPr>
        <p:txBody>
          <a:bodyPr>
            <a:noAutofit/>
          </a:bodyPr>
          <a:lstStyle/>
          <a:p>
            <a:r>
              <a:rPr lang="en-US" sz="4000" b="1" spc="50" dirty="0">
                <a:latin typeface="Times New Roman" panose="02020603050405020304" pitchFamily="18" charset="0"/>
                <a:cs typeface="Times New Roman" panose="02020603050405020304" pitchFamily="18" charset="0"/>
              </a:rPr>
              <a:t>THUẬT TOÁN ĐỒNG THUẬN </a:t>
            </a:r>
            <a:endParaRPr lang="en-US" sz="4000" spc="5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040DEF24-717E-4741-8753-F7E431A261E5}" type="slidenum">
              <a:rPr lang="en-US" smtClean="0"/>
              <a:t>7</a:t>
            </a:fld>
            <a:endParaRPr lang="en-US"/>
          </a:p>
        </p:txBody>
      </p:sp>
      <p:sp>
        <p:nvSpPr>
          <p:cNvPr id="5" name="Rectangle 4"/>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pic>
        <p:nvPicPr>
          <p:cNvPr id="7" name="Picture 6" descr="Thuật toán đồng thuận Blockchain là gì?"/>
          <p:cNvPicPr/>
          <p:nvPr/>
        </p:nvPicPr>
        <p:blipFill rotWithShape="1">
          <a:blip r:embed="rId2" cstate="print">
            <a:extLst>
              <a:ext uri="{28A0092B-C50C-407E-A947-70E740481C1C}">
                <a14:useLocalDpi xmlns:a14="http://schemas.microsoft.com/office/drawing/2010/main" val="0"/>
              </a:ext>
            </a:extLst>
          </a:blip>
          <a:srcRect l="-2199" t="-979" r="-1986" b="4204"/>
          <a:stretch/>
        </p:blipFill>
        <p:spPr>
          <a:xfrm>
            <a:off x="1179914" y="1567566"/>
            <a:ext cx="4114800" cy="2286000"/>
          </a:xfrm>
          <a:prstGeom prst="rect">
            <a:avLst/>
          </a:prstGeom>
          <a:noFill/>
          <a:ln w="12700">
            <a:solidFill>
              <a:schemeClr val="tx1"/>
            </a:solidFill>
          </a:ln>
        </p:spPr>
      </p:pic>
      <p:pic>
        <p:nvPicPr>
          <p:cNvPr id="8" name="Picture 7" descr="Thuật toán đồng thuận Blockchain là gì?"/>
          <p:cNvPicPr/>
          <p:nvPr/>
        </p:nvPicPr>
        <p:blipFill>
          <a:blip r:embed="rId3" cstate="print">
            <a:extLst>
              <a:ext uri="{28A0092B-C50C-407E-A947-70E740481C1C}">
                <a14:useLocalDpi xmlns:a14="http://schemas.microsoft.com/office/drawing/2010/main" val="0"/>
              </a:ext>
            </a:extLst>
          </a:blip>
          <a:srcRect/>
          <a:stretch>
            <a:fillRect/>
          </a:stretch>
        </p:blipFill>
        <p:spPr>
          <a:xfrm>
            <a:off x="6958142" y="1595435"/>
            <a:ext cx="4114800" cy="2286000"/>
          </a:xfrm>
          <a:prstGeom prst="rect">
            <a:avLst/>
          </a:prstGeom>
          <a:noFill/>
          <a:ln w="12700">
            <a:solidFill>
              <a:schemeClr val="tx1"/>
            </a:solidFill>
          </a:ln>
        </p:spPr>
      </p:pic>
      <p:sp>
        <p:nvSpPr>
          <p:cNvPr id="2" name="TextBox 1"/>
          <p:cNvSpPr txBox="1"/>
          <p:nvPr/>
        </p:nvSpPr>
        <p:spPr>
          <a:xfrm>
            <a:off x="1044448" y="974166"/>
            <a:ext cx="4730782" cy="461665"/>
          </a:xfrm>
          <a:prstGeom prst="rect">
            <a:avLst/>
          </a:prstGeom>
          <a:noFill/>
        </p:spPr>
        <p:txBody>
          <a:bodyPr wrap="none" rtlCol="0">
            <a:spAutoFit/>
          </a:bodyPr>
          <a:lstStyle/>
          <a:p>
            <a:r>
              <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Proof of work và Proof of stake</a:t>
            </a:r>
          </a:p>
        </p:txBody>
      </p:sp>
      <p:sp>
        <p:nvSpPr>
          <p:cNvPr id="3" name="TextBox 2"/>
          <p:cNvSpPr txBox="1"/>
          <p:nvPr/>
        </p:nvSpPr>
        <p:spPr>
          <a:xfrm>
            <a:off x="1149096" y="3985301"/>
            <a:ext cx="4145618" cy="1169551"/>
          </a:xfrm>
          <a:prstGeom prst="rect">
            <a:avLst/>
          </a:prstGeom>
          <a:noFill/>
        </p:spPr>
        <p:txBody>
          <a:bodyPr wrap="square" rtlCol="0">
            <a:spAutoFit/>
          </a:bodyPr>
          <a:lstStyle/>
          <a:p>
            <a:pPr algn="just"/>
            <a:r>
              <a:rPr lang="en-US" sz="1400" dirty="0" smtClean="0">
                <a:latin typeface="Arial" panose="020B0604020202020204" pitchFamily="34" charset="0"/>
                <a:cs typeface="Arial" panose="020B0604020202020204" pitchFamily="34" charset="0"/>
              </a:rPr>
              <a:t>Mỗi node đóng vai trò như là </a:t>
            </a:r>
            <a:r>
              <a:rPr lang="en-US" sz="1400" u="sng" dirty="0" smtClean="0">
                <a:latin typeface="Arial" panose="020B0604020202020204" pitchFamily="34" charset="0"/>
                <a:cs typeface="Arial" panose="020B0604020202020204" pitchFamily="34" charset="0"/>
              </a:rPr>
              <a:t>Miner</a:t>
            </a:r>
            <a:r>
              <a:rPr lang="en-US" sz="1400" dirty="0" smtClean="0">
                <a:latin typeface="Arial" panose="020B0604020202020204" pitchFamily="34" charset="0"/>
                <a:cs typeface="Arial" panose="020B0604020202020204" pitchFamily="34" charset="0"/>
              </a:rPr>
              <a:t> ( thợ mỏ ) cạnh tranh với nhau làm công việc tìm ra số Nonce đầu tiên ( số sử dụng 1 lần ), sao cho sau khi có số nonce, hash của khối sẽ bắt đầu với 0 x độ khó.</a:t>
            </a:r>
            <a:endParaRPr lang="en-US" sz="1400" dirty="0">
              <a:latin typeface="Arial" panose="020B0604020202020204" pitchFamily="34" charset="0"/>
              <a:cs typeface="Arial" panose="020B0604020202020204" pitchFamily="34" charset="0"/>
            </a:endParaRPr>
          </a:p>
        </p:txBody>
      </p:sp>
      <p:sp>
        <p:nvSpPr>
          <p:cNvPr id="12" name="TextBox 11"/>
          <p:cNvSpPr txBox="1"/>
          <p:nvPr/>
        </p:nvSpPr>
        <p:spPr>
          <a:xfrm>
            <a:off x="6958142" y="3987881"/>
            <a:ext cx="4114800" cy="1169551"/>
          </a:xfrm>
          <a:prstGeom prst="rect">
            <a:avLst/>
          </a:prstGeom>
          <a:noFill/>
        </p:spPr>
        <p:txBody>
          <a:bodyPr wrap="square" rtlCol="0">
            <a:spAutoFit/>
          </a:bodyPr>
          <a:lstStyle/>
          <a:p>
            <a:pPr algn="just"/>
            <a:r>
              <a:rPr lang="en-US" sz="1400" dirty="0" smtClean="0">
                <a:latin typeface="Arial" panose="020B0604020202020204" pitchFamily="34" charset="0"/>
                <a:cs typeface="Arial" panose="020B0604020202020204" pitchFamily="34" charset="0"/>
              </a:rPr>
              <a:t>Mỗi node sẽ đặt cọc một khoản tiền ảo nhất định vào lần giao dịch đó, hệ thống sẽ sử dụng thuật toán để đánh giá theo tiêu chí và lựa chọn </a:t>
            </a:r>
            <a:r>
              <a:rPr lang="vi-VN" sz="1400" dirty="0" smtClean="0">
                <a:latin typeface="Arial" panose="020B0604020202020204" pitchFamily="34" charset="0"/>
                <a:cs typeface="Arial" panose="020B0604020202020204" pitchFamily="34" charset="0"/>
              </a:rPr>
              <a:t>để </a:t>
            </a:r>
            <a:r>
              <a:rPr lang="vi-VN" sz="1400" dirty="0">
                <a:latin typeface="Arial" panose="020B0604020202020204" pitchFamily="34" charset="0"/>
                <a:cs typeface="Arial" panose="020B0604020202020204" pitchFamily="34" charset="0"/>
              </a:rPr>
              <a:t>đảm bảo rằng người thợ đào phù hợp với lợi ích lâu dài của cả mạng lưới.</a:t>
            </a:r>
            <a:endParaRPr lang="en-US" sz="1400" dirty="0">
              <a:latin typeface="Arial" panose="020B0604020202020204" pitchFamily="34" charset="0"/>
              <a:cs typeface="Arial" panose="020B0604020202020204" pitchFamily="34" charset="0"/>
            </a:endParaRPr>
          </a:p>
        </p:txBody>
      </p:sp>
      <p:cxnSp>
        <p:nvCxnSpPr>
          <p:cNvPr id="10" name="Straight Connector 9"/>
          <p:cNvCxnSpPr/>
          <p:nvPr/>
        </p:nvCxnSpPr>
        <p:spPr>
          <a:xfrm flipH="1">
            <a:off x="6122195" y="1595435"/>
            <a:ext cx="8466" cy="37252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149096" y="5320683"/>
            <a:ext cx="4145618" cy="738664"/>
          </a:xfrm>
          <a:prstGeom prst="rect">
            <a:avLst/>
          </a:prstGeom>
          <a:noFill/>
        </p:spPr>
        <p:txBody>
          <a:bodyPr wrap="square" rtlCol="0">
            <a:spAutoFit/>
          </a:bodyPr>
          <a:lstStyle/>
          <a:p>
            <a:pPr algn="just"/>
            <a:r>
              <a:rPr lang="en-US" sz="1400" dirty="0" smtClean="0">
                <a:latin typeface="Arial" panose="020B0604020202020204" pitchFamily="34" charset="0"/>
                <a:cs typeface="Arial" panose="020B0604020202020204" pitchFamily="34" charset="0"/>
              </a:rPr>
              <a:t>Khuyết điểm: </a:t>
            </a:r>
          </a:p>
          <a:p>
            <a:pPr marL="285750" indent="-285750" algn="just">
              <a:buFont typeface="Wingdings" panose="05000000000000000000" pitchFamily="2" charset="2"/>
              <a:buChar char="§"/>
            </a:pPr>
            <a:r>
              <a:rPr lang="en-US" sz="1400" dirty="0" smtClean="0">
                <a:latin typeface="Arial" panose="020B0604020202020204" pitchFamily="34" charset="0"/>
                <a:cs typeface="Arial" panose="020B0604020202020204" pitchFamily="34" charset="0"/>
              </a:rPr>
              <a:t>Dễ bị tấn công 51%</a:t>
            </a:r>
          </a:p>
          <a:p>
            <a:pPr marL="285750" indent="-285750" algn="just">
              <a:buFont typeface="Wingdings" panose="05000000000000000000" pitchFamily="2" charset="2"/>
              <a:buChar char="§"/>
            </a:pPr>
            <a:r>
              <a:rPr lang="en-US" sz="1400" dirty="0" smtClean="0">
                <a:latin typeface="Arial" panose="020B0604020202020204" pitchFamily="34" charset="0"/>
                <a:cs typeface="Arial" panose="020B0604020202020204" pitchFamily="34" charset="0"/>
              </a:rPr>
              <a:t>Hao tổn nhiều điện năng tiêu thụ</a:t>
            </a:r>
          </a:p>
        </p:txBody>
      </p:sp>
      <p:sp>
        <p:nvSpPr>
          <p:cNvPr id="19" name="TextBox 18"/>
          <p:cNvSpPr txBox="1"/>
          <p:nvPr/>
        </p:nvSpPr>
        <p:spPr>
          <a:xfrm>
            <a:off x="6958142" y="5320683"/>
            <a:ext cx="4145618" cy="738664"/>
          </a:xfrm>
          <a:prstGeom prst="rect">
            <a:avLst/>
          </a:prstGeom>
          <a:noFill/>
        </p:spPr>
        <p:txBody>
          <a:bodyPr wrap="square" rtlCol="0">
            <a:spAutoFit/>
          </a:bodyPr>
          <a:lstStyle/>
          <a:p>
            <a:pPr algn="just"/>
            <a:r>
              <a:rPr lang="en-US" sz="1400" dirty="0" smtClean="0">
                <a:latin typeface="Arial" panose="020B0604020202020204" pitchFamily="34" charset="0"/>
                <a:cs typeface="Arial" panose="020B0604020202020204" pitchFamily="34" charset="0"/>
              </a:rPr>
              <a:t>Khuyết điểm: </a:t>
            </a:r>
          </a:p>
          <a:p>
            <a:pPr marL="285750" indent="-285750" algn="just">
              <a:buFont typeface="Wingdings" panose="05000000000000000000" pitchFamily="2" charset="2"/>
              <a:buChar char="§"/>
            </a:pPr>
            <a:r>
              <a:rPr lang="en-US" sz="1400" dirty="0" smtClean="0">
                <a:latin typeface="Arial" panose="020B0604020202020204" pitchFamily="34" charset="0"/>
                <a:cs typeface="Arial" panose="020B0604020202020204" pitchFamily="34" charset="0"/>
              </a:rPr>
              <a:t>Khi gặp sự cố không mong muốn, sẽ mất phần đặt cọc ( Vd: mất wifi, cúp điện, ... )</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par>
                                <p:cTn id="17" presetID="10"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par>
                                <p:cTn id="23" presetID="10"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2" grpId="0"/>
      <p:bldP spid="3" grpId="0"/>
      <p:bldP spid="12" grpId="0"/>
      <p:bldP spid="18" grpId="0"/>
      <p:bldP spid="1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19047" y="166838"/>
            <a:ext cx="10605686" cy="675487"/>
          </a:xfrm>
        </p:spPr>
        <p:txBody>
          <a:bodyPr>
            <a:noAutofit/>
          </a:bodyPr>
          <a:lstStyle/>
          <a:p>
            <a:r>
              <a:rPr lang="en-US" sz="4000" b="1" spc="50" dirty="0" smtClean="0">
                <a:latin typeface="Times New Roman" panose="02020603050405020304" pitchFamily="18" charset="0"/>
                <a:cs typeface="Times New Roman" panose="02020603050405020304" pitchFamily="18" charset="0"/>
              </a:rPr>
              <a:t>phần mềm dns blockchain hiện có</a:t>
            </a:r>
            <a:endParaRPr lang="en-US" sz="4000" b="1" spc="5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040DEF24-717E-4741-8753-F7E431A261E5}" type="slidenum">
              <a:rPr lang="en-US" smtClean="0"/>
              <a:t>8</a:t>
            </a:fld>
            <a:endParaRPr lang="en-US"/>
          </a:p>
        </p:txBody>
      </p:sp>
      <p:sp>
        <p:nvSpPr>
          <p:cNvPr id="5" name="Rectangle 4"/>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3" name="Rectangle 2"/>
          <p:cNvSpPr/>
          <p:nvPr/>
        </p:nvSpPr>
        <p:spPr>
          <a:xfrm>
            <a:off x="1042064" y="1544396"/>
            <a:ext cx="6096000" cy="4849404"/>
          </a:xfrm>
          <a:prstGeom prst="rect">
            <a:avLst/>
          </a:prstGeom>
        </p:spPr>
        <p:txBody>
          <a:bodyPr>
            <a:spAutoFit/>
          </a:bodyPr>
          <a:lstStyle/>
          <a:p>
            <a:pPr marL="342900" lvl="0" indent="-342900">
              <a:lnSpc>
                <a:spcPct val="150000"/>
              </a:lnSpc>
              <a:spcBef>
                <a:spcPts val="300"/>
              </a:spcBef>
              <a:buFont typeface="+mj-lt"/>
              <a:buAutoNum type="arabicParenR"/>
            </a:pPr>
            <a:r>
              <a:rPr lang="en-US" sz="1600" b="1" dirty="0">
                <a:latin typeface="Times New Roman" panose="02020603050405020304" pitchFamily="18" charset="0"/>
                <a:ea typeface="Calibri" panose="020F0502020204030204" pitchFamily="34" charset="0"/>
                <a:cs typeface="Times New Roman" panose="02020603050405020304" pitchFamily="18" charset="0"/>
              </a:rPr>
              <a:t>Namecoin</a:t>
            </a:r>
          </a:p>
          <a:p>
            <a:pPr marL="342900" lvl="0" indent="-342900" algn="just">
              <a:lnSpc>
                <a:spcPct val="150000"/>
              </a:lnSpc>
              <a:spcAft>
                <a:spcPts val="0"/>
              </a:spcAft>
              <a:buFont typeface="+mj-lt"/>
              <a:buAutoNum type="arabicParenR"/>
            </a:pPr>
            <a:r>
              <a:rPr lang="en-US" sz="1600" b="1" dirty="0">
                <a:latin typeface="Times New Roman" panose="02020603050405020304" pitchFamily="18" charset="0"/>
                <a:ea typeface="Calibri" panose="020F0502020204030204" pitchFamily="34" charset="0"/>
                <a:cs typeface="Times New Roman" panose="02020603050405020304" pitchFamily="18" charset="0"/>
              </a:rPr>
              <a:t>Blockstack</a:t>
            </a:r>
          </a:p>
          <a:p>
            <a:pPr marL="342900" lvl="0" indent="-342900" algn="just">
              <a:lnSpc>
                <a:spcPct val="150000"/>
              </a:lnSpc>
              <a:spcAft>
                <a:spcPts val="0"/>
              </a:spcAft>
              <a:buFont typeface="+mj-lt"/>
              <a:buAutoNum type="arabicParenR"/>
            </a:pPr>
            <a:r>
              <a:rPr lang="en-US" sz="1600" b="1" dirty="0">
                <a:latin typeface="Times New Roman" panose="02020603050405020304" pitchFamily="18" charset="0"/>
                <a:ea typeface="Calibri" panose="020F0502020204030204" pitchFamily="34" charset="0"/>
                <a:cs typeface="Times New Roman" panose="02020603050405020304" pitchFamily="18" charset="0"/>
              </a:rPr>
              <a:t>Ethereum Name </a:t>
            </a:r>
            <a:r>
              <a:rPr lang="en-US" sz="1600" b="1" dirty="0" smtClean="0">
                <a:latin typeface="Times New Roman" panose="02020603050405020304" pitchFamily="18" charset="0"/>
                <a:ea typeface="Calibri" panose="020F0502020204030204" pitchFamily="34" charset="0"/>
                <a:cs typeface="Times New Roman" panose="02020603050405020304" pitchFamily="18" charset="0"/>
              </a:rPr>
              <a:t>Service ( ENS )</a:t>
            </a: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arenR"/>
            </a:pPr>
            <a:r>
              <a:rPr lang="en-US" sz="1600" b="1" dirty="0">
                <a:latin typeface="Times New Roman" panose="02020603050405020304" pitchFamily="18" charset="0"/>
                <a:ea typeface="Calibri" panose="020F0502020204030204" pitchFamily="34" charset="0"/>
                <a:cs typeface="Times New Roman" panose="02020603050405020304" pitchFamily="18" charset="0"/>
              </a:rPr>
              <a:t>Handshake</a:t>
            </a:r>
          </a:p>
          <a:p>
            <a:pPr marL="342900" lvl="0" indent="-342900" algn="just">
              <a:lnSpc>
                <a:spcPct val="150000"/>
              </a:lnSpc>
              <a:spcAft>
                <a:spcPts val="0"/>
              </a:spcAft>
              <a:buFont typeface="+mj-lt"/>
              <a:buAutoNum type="arabicParenR"/>
            </a:pPr>
            <a:r>
              <a:rPr lang="en-US" sz="1600" b="1" dirty="0">
                <a:latin typeface="Times New Roman" panose="02020603050405020304" pitchFamily="18" charset="0"/>
                <a:ea typeface="Calibri" panose="020F0502020204030204" pitchFamily="34" charset="0"/>
                <a:cs typeface="Times New Roman" panose="02020603050405020304" pitchFamily="18" charset="0"/>
              </a:rPr>
              <a:t>Nebulis</a:t>
            </a:r>
          </a:p>
          <a:p>
            <a:pPr marL="342900" lvl="0" indent="-342900" algn="just">
              <a:lnSpc>
                <a:spcPct val="150000"/>
              </a:lnSpc>
              <a:spcAft>
                <a:spcPts val="0"/>
              </a:spcAft>
              <a:buFont typeface="+mj-lt"/>
              <a:buAutoNum type="arabicParenR"/>
            </a:pPr>
            <a:r>
              <a:rPr lang="en-US" sz="1600" b="1" dirty="0">
                <a:latin typeface="Times New Roman" panose="02020603050405020304" pitchFamily="18" charset="0"/>
                <a:ea typeface="Calibri" panose="020F0502020204030204" pitchFamily="34" charset="0"/>
                <a:cs typeface="Times New Roman" panose="02020603050405020304" pitchFamily="18" charset="0"/>
              </a:rPr>
              <a:t>Dot BIT</a:t>
            </a:r>
          </a:p>
          <a:p>
            <a:pPr marL="342900" lvl="0" indent="-342900" algn="just">
              <a:lnSpc>
                <a:spcPct val="150000"/>
              </a:lnSpc>
              <a:spcAft>
                <a:spcPts val="0"/>
              </a:spcAft>
              <a:buFont typeface="+mj-lt"/>
              <a:buAutoNum type="arabicParenR"/>
            </a:pPr>
            <a:r>
              <a:rPr lang="en-US" sz="1600" b="1" dirty="0">
                <a:latin typeface="Times New Roman" panose="02020603050405020304" pitchFamily="18" charset="0"/>
                <a:ea typeface="Calibri" panose="020F0502020204030204" pitchFamily="34" charset="0"/>
                <a:cs typeface="Times New Roman" panose="02020603050405020304" pitchFamily="18" charset="0"/>
              </a:rPr>
              <a:t>Emercoin DNS</a:t>
            </a:r>
          </a:p>
          <a:p>
            <a:pPr marL="342900" lvl="0" indent="-342900" algn="just">
              <a:lnSpc>
                <a:spcPct val="150000"/>
              </a:lnSpc>
              <a:spcAft>
                <a:spcPts val="0"/>
              </a:spcAft>
              <a:buFont typeface="+mj-lt"/>
              <a:buAutoNum type="arabicParenR"/>
            </a:pPr>
            <a:r>
              <a:rPr lang="en-US" sz="1600" b="1" dirty="0">
                <a:latin typeface="Times New Roman" panose="02020603050405020304" pitchFamily="18" charset="0"/>
                <a:ea typeface="Calibri" panose="020F0502020204030204" pitchFamily="34" charset="0"/>
                <a:cs typeface="Times New Roman" panose="02020603050405020304" pitchFamily="18" charset="0"/>
              </a:rPr>
              <a:t>PeerName</a:t>
            </a:r>
          </a:p>
          <a:p>
            <a:pPr marL="342900" lvl="0" indent="-342900" algn="just">
              <a:lnSpc>
                <a:spcPct val="150000"/>
              </a:lnSpc>
              <a:spcAft>
                <a:spcPts val="0"/>
              </a:spcAft>
              <a:buFont typeface="+mj-lt"/>
              <a:buAutoNum type="arabicParenR"/>
            </a:pPr>
            <a:r>
              <a:rPr lang="en-US" sz="1600" b="1" dirty="0">
                <a:latin typeface="Times New Roman" panose="02020603050405020304" pitchFamily="18" charset="0"/>
                <a:ea typeface="Calibri" panose="020F0502020204030204" pitchFamily="34" charset="0"/>
                <a:cs typeface="Times New Roman" panose="02020603050405020304" pitchFamily="18" charset="0"/>
              </a:rPr>
              <a:t>Blockchain DNS for Firefox</a:t>
            </a:r>
          </a:p>
          <a:p>
            <a:pPr marL="342900" lvl="0" indent="-342900" algn="just">
              <a:lnSpc>
                <a:spcPct val="150000"/>
              </a:lnSpc>
              <a:spcAft>
                <a:spcPts val="0"/>
              </a:spcAft>
              <a:buFont typeface="+mj-lt"/>
              <a:buAutoNum type="arabicParenR"/>
            </a:pPr>
            <a:r>
              <a:rPr lang="en-US" sz="1600" b="1" dirty="0">
                <a:latin typeface="Times New Roman" panose="02020603050405020304" pitchFamily="18" charset="0"/>
                <a:ea typeface="Calibri" panose="020F0502020204030204" pitchFamily="34" charset="0"/>
                <a:cs typeface="Times New Roman" panose="02020603050405020304" pitchFamily="18" charset="0"/>
              </a:rPr>
              <a:t>FrigGate for Chrome and other browsers</a:t>
            </a:r>
          </a:p>
          <a:p>
            <a:pPr marL="342900" lvl="0" indent="-342900" algn="just">
              <a:lnSpc>
                <a:spcPct val="150000"/>
              </a:lnSpc>
              <a:spcAft>
                <a:spcPts val="0"/>
              </a:spcAft>
              <a:buFont typeface="+mj-lt"/>
              <a:buAutoNum type="arabicParenR"/>
            </a:pPr>
            <a:r>
              <a:rPr lang="en-US" sz="1600" b="1" dirty="0">
                <a:latin typeface="Times New Roman" panose="02020603050405020304" pitchFamily="18" charset="0"/>
                <a:ea typeface="Calibri" panose="020F0502020204030204" pitchFamily="34" charset="0"/>
                <a:cs typeface="Times New Roman" panose="02020603050405020304" pitchFamily="18" charset="0"/>
              </a:rPr>
              <a:t>NEM Blockchain DNS extension</a:t>
            </a:r>
          </a:p>
          <a:p>
            <a:pPr marL="342900" lvl="0" indent="-342900" algn="just">
              <a:lnSpc>
                <a:spcPct val="150000"/>
              </a:lnSpc>
              <a:spcAft>
                <a:spcPts val="0"/>
              </a:spcAft>
              <a:buFont typeface="+mj-lt"/>
              <a:buAutoNum type="arabicParenR"/>
            </a:pPr>
            <a:r>
              <a:rPr lang="en-US" sz="1600" b="1" dirty="0">
                <a:latin typeface="Times New Roman" panose="02020603050405020304" pitchFamily="18" charset="0"/>
                <a:ea typeface="Calibri" panose="020F0502020204030204" pitchFamily="34" charset="0"/>
                <a:cs typeface="Times New Roman" panose="02020603050405020304" pitchFamily="18" charset="0"/>
              </a:rPr>
              <a:t>Unstoppable Domains</a:t>
            </a:r>
          </a:p>
          <a:p>
            <a:pPr marL="342900" lvl="0" indent="-342900" algn="just">
              <a:lnSpc>
                <a:spcPct val="150000"/>
              </a:lnSpc>
              <a:spcAft>
                <a:spcPts val="300"/>
              </a:spcAft>
              <a:buFont typeface="+mj-lt"/>
              <a:buAutoNum type="arabicParenR"/>
            </a:pPr>
            <a:r>
              <a:rPr lang="en-US" sz="1600" b="1" dirty="0">
                <a:latin typeface="Times New Roman" panose="02020603050405020304" pitchFamily="18" charset="0"/>
                <a:ea typeface="Calibri" panose="020F0502020204030204" pitchFamily="34" charset="0"/>
                <a:cs typeface="Times New Roman" panose="02020603050405020304" pitchFamily="18" charset="0"/>
              </a:rPr>
              <a:t>Aloaha Blockchain DNS</a:t>
            </a:r>
          </a:p>
        </p:txBody>
      </p:sp>
      <p:sp>
        <p:nvSpPr>
          <p:cNvPr id="2" name="AutoShape 2" descr="What is Namecoin? - Bitnovo Blo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pic>
        <p:nvPicPr>
          <p:cNvPr id="1032" name="Picture 8" descr="Lịch sử Bitcoin [Phần 5]: Sự xuất hiện của Altcoin đầu tiê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24391" y="1048846"/>
            <a:ext cx="2857500" cy="101917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Blockstack - Xem film để đầu tư - NIVIKI.CO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24391" y="1928361"/>
            <a:ext cx="2726817" cy="137303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Đánh giá về dự án Ethereum Name Service (ENS coi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298111" y="3226859"/>
            <a:ext cx="1411288" cy="94085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1019047" y="1305681"/>
            <a:ext cx="5337743"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Dựa vào bảng xếp hạng trên trang Software Testing Help theo đường link </a:t>
            </a:r>
            <a:r>
              <a:rPr lang="en-US" sz="1200" baseline="30000" dirty="0" smtClean="0">
                <a:latin typeface="Arial" panose="020B0604020202020204" pitchFamily="34" charset="0"/>
                <a:cs typeface="Arial" panose="020B0604020202020204" pitchFamily="34" charset="0"/>
              </a:rPr>
              <a:t>[1]</a:t>
            </a:r>
            <a:endParaRPr lang="en-US" sz="1200" dirty="0" smtClean="0">
              <a:latin typeface="Arial" panose="020B0604020202020204" pitchFamily="34" charset="0"/>
              <a:cs typeface="Arial" panose="020B0604020202020204" pitchFamily="34" charset="0"/>
            </a:endParaRPr>
          </a:p>
        </p:txBody>
      </p:sp>
      <p:sp>
        <p:nvSpPr>
          <p:cNvPr id="12" name="Rectangle 11"/>
          <p:cNvSpPr/>
          <p:nvPr/>
        </p:nvSpPr>
        <p:spPr>
          <a:xfrm>
            <a:off x="6507804" y="6370905"/>
            <a:ext cx="4803324" cy="261610"/>
          </a:xfrm>
          <a:prstGeom prst="rect">
            <a:avLst/>
          </a:prstGeom>
        </p:spPr>
        <p:txBody>
          <a:bodyPr wrap="square">
            <a:spAutoFit/>
          </a:bodyPr>
          <a:lstStyle/>
          <a:p>
            <a:r>
              <a:rPr lang="en-US" sz="1100" baseline="30000" dirty="0" smtClean="0">
                <a:latin typeface="Arial" panose="020B0604020202020204" pitchFamily="34" charset="0"/>
                <a:cs typeface="Arial" panose="020B0604020202020204" pitchFamily="34" charset="0"/>
              </a:rPr>
              <a:t>[1] </a:t>
            </a:r>
            <a:r>
              <a:rPr lang="en-US" sz="1100" dirty="0" smtClean="0">
                <a:latin typeface="Arial" panose="020B0604020202020204" pitchFamily="34" charset="0"/>
                <a:cs typeface="Arial" panose="020B0604020202020204" pitchFamily="34" charset="0"/>
              </a:rPr>
              <a:t>: https</a:t>
            </a:r>
            <a:r>
              <a:rPr lang="en-US" sz="1100" dirty="0">
                <a:latin typeface="Arial" panose="020B0604020202020204" pitchFamily="34" charset="0"/>
                <a:cs typeface="Arial" panose="020B0604020202020204" pitchFamily="34" charset="0"/>
              </a:rPr>
              <a:t>://www.softwaretestinghelp.com/best-blockchain-dns-software/</a:t>
            </a:r>
          </a:p>
        </p:txBody>
      </p:sp>
      <p:sp>
        <p:nvSpPr>
          <p:cNvPr id="13" name="TextBox 12"/>
          <p:cNvSpPr txBox="1"/>
          <p:nvPr/>
        </p:nvSpPr>
        <p:spPr>
          <a:xfrm>
            <a:off x="1019047" y="842325"/>
            <a:ext cx="7774885" cy="461665"/>
          </a:xfrm>
          <a:prstGeom prst="rect">
            <a:avLst/>
          </a:prstGeom>
          <a:noFill/>
        </p:spPr>
        <p:txBody>
          <a:bodyPr wrap="none" rtlCol="0">
            <a:spAutoFit/>
          </a:bodyPr>
          <a:lstStyle/>
          <a:p>
            <a:r>
              <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Danh sách xếp hạng 13 phần mềm DNS Blockchain </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10" presetClass="entr" presetSubtype="0" fill="hold" nodeType="withEffect">
                                  <p:stCondLst>
                                    <p:cond delay="0"/>
                                  </p:stCondLst>
                                  <p:childTnLst>
                                    <p:set>
                                      <p:cBhvr>
                                        <p:cTn id="15" dur="1" fill="hold">
                                          <p:stCondLst>
                                            <p:cond delay="0"/>
                                          </p:stCondLst>
                                        </p:cTn>
                                        <p:tgtEl>
                                          <p:spTgt spid="1032"/>
                                        </p:tgtEl>
                                        <p:attrNameLst>
                                          <p:attrName>style.visibility</p:attrName>
                                        </p:attrNameLst>
                                      </p:cBhvr>
                                      <p:to>
                                        <p:strVal val="visible"/>
                                      </p:to>
                                    </p:set>
                                    <p:animEffect transition="in" filter="fade">
                                      <p:cBhvr>
                                        <p:cTn id="16" dur="500"/>
                                        <p:tgtEl>
                                          <p:spTgt spid="1032"/>
                                        </p:tgtEl>
                                      </p:cBhvr>
                                    </p:animEffect>
                                  </p:childTnLst>
                                </p:cTn>
                              </p:par>
                              <p:par>
                                <p:cTn id="17" presetID="10" presetClass="entr" presetSubtype="0" fill="hold" nodeType="withEffect">
                                  <p:stCondLst>
                                    <p:cond delay="0"/>
                                  </p:stCondLst>
                                  <p:childTnLst>
                                    <p:set>
                                      <p:cBhvr>
                                        <p:cTn id="18" dur="1" fill="hold">
                                          <p:stCondLst>
                                            <p:cond delay="0"/>
                                          </p:stCondLst>
                                        </p:cTn>
                                        <p:tgtEl>
                                          <p:spTgt spid="1034"/>
                                        </p:tgtEl>
                                        <p:attrNameLst>
                                          <p:attrName>style.visibility</p:attrName>
                                        </p:attrNameLst>
                                      </p:cBhvr>
                                      <p:to>
                                        <p:strVal val="visible"/>
                                      </p:to>
                                    </p:set>
                                    <p:animEffect transition="in" filter="fade">
                                      <p:cBhvr>
                                        <p:cTn id="19" dur="500"/>
                                        <p:tgtEl>
                                          <p:spTgt spid="1034"/>
                                        </p:tgtEl>
                                      </p:cBhvr>
                                    </p:animEffect>
                                  </p:childTnLst>
                                </p:cTn>
                              </p:par>
                              <p:par>
                                <p:cTn id="20" presetID="10" presetClass="entr" presetSubtype="0" fill="hold" nodeType="withEffect">
                                  <p:stCondLst>
                                    <p:cond delay="0"/>
                                  </p:stCondLst>
                                  <p:childTnLst>
                                    <p:set>
                                      <p:cBhvr>
                                        <p:cTn id="21" dur="1" fill="hold">
                                          <p:stCondLst>
                                            <p:cond delay="0"/>
                                          </p:stCondLst>
                                        </p:cTn>
                                        <p:tgtEl>
                                          <p:spTgt spid="1036"/>
                                        </p:tgtEl>
                                        <p:attrNameLst>
                                          <p:attrName>style.visibility</p:attrName>
                                        </p:attrNameLst>
                                      </p:cBhvr>
                                      <p:to>
                                        <p:strVal val="visible"/>
                                      </p:to>
                                    </p:set>
                                    <p:animEffect transition="in" filter="fade">
                                      <p:cBhvr>
                                        <p:cTn id="22" dur="500"/>
                                        <p:tgtEl>
                                          <p:spTgt spid="103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3" grpId="0"/>
      <p:bldP spid="9" grpId="0"/>
      <p:bldP spid="12"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19175" y="230505"/>
            <a:ext cx="10058400" cy="657944"/>
          </a:xfrm>
        </p:spPr>
        <p:txBody>
          <a:bodyPr>
            <a:normAutofit/>
          </a:bodyPr>
          <a:lstStyle/>
          <a:p>
            <a:r>
              <a:rPr lang="en-US" sz="4000" b="1" spc="50" dirty="0" smtClean="0">
                <a:blipFill>
                  <a:blip r:embed="rId2">
                    <a:extLst>
                      <a:ext uri="{28A0092B-C50C-407E-A947-70E740481C1C}">
                        <a14:useLocalDpi xmlns:a14="http://schemas.microsoft.com/office/drawing/2010/main" val="0"/>
                      </a:ext>
                    </a:extLst>
                  </a:blip>
                  <a:tile tx="6350" ty="-127000" sx="65000" sy="64000" flip="none" algn="tl"/>
                </a:blipFill>
                <a:latin typeface="Times New Roman" panose="02020603050405020304" pitchFamily="18" charset="0"/>
                <a:cs typeface="Times New Roman" panose="02020603050405020304" pitchFamily="18" charset="0"/>
                <a:sym typeface="+mn-ea"/>
              </a:rPr>
              <a:t>Cơ chế của DNS BLOCKCHAIN</a:t>
            </a:r>
            <a:endParaRPr lang="en-US" sz="4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040DEF24-717E-4741-8753-F7E431A261E5}" type="slidenum">
              <a:rPr lang="en-US" smtClean="0"/>
              <a:t>9</a:t>
            </a:fld>
            <a:endParaRPr lang="en-US"/>
          </a:p>
        </p:txBody>
      </p:sp>
      <p:pic>
        <p:nvPicPr>
          <p:cNvPr id="5" name="Picture 4"/>
          <p:cNvPicPr/>
          <p:nvPr/>
        </p:nvPicPr>
        <p:blipFill>
          <a:blip r:embed="rId3"/>
          <a:stretch>
            <a:fillRect/>
          </a:stretch>
        </p:blipFill>
        <p:spPr>
          <a:xfrm>
            <a:off x="6089044" y="1042812"/>
            <a:ext cx="5243554" cy="2562867"/>
          </a:xfrm>
          <a:prstGeom prst="rect">
            <a:avLst/>
          </a:prstGeom>
          <a:ln w="12700">
            <a:solidFill>
              <a:schemeClr val="tx1"/>
            </a:solidFill>
          </a:ln>
        </p:spPr>
      </p:pic>
      <p:sp>
        <p:nvSpPr>
          <p:cNvPr id="7" name="Rectangle 6"/>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8" name="TextBox 7"/>
          <p:cNvSpPr txBox="1"/>
          <p:nvPr/>
        </p:nvSpPr>
        <p:spPr>
          <a:xfrm>
            <a:off x="1044448" y="906044"/>
            <a:ext cx="5019323" cy="461665"/>
          </a:xfrm>
          <a:prstGeom prst="rect">
            <a:avLst/>
          </a:prstGeom>
          <a:noFill/>
        </p:spPr>
        <p:txBody>
          <a:bodyPr wrap="none" rtlCol="0">
            <a:spAutoFit/>
          </a:bodyPr>
          <a:lstStyle/>
          <a:p>
            <a:r>
              <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DNS Blockchain hoàn chỉnh gồm</a:t>
            </a:r>
            <a:endPar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endParaRPr>
          </a:p>
        </p:txBody>
      </p:sp>
      <p:sp>
        <p:nvSpPr>
          <p:cNvPr id="9" name="Rectangle 8"/>
          <p:cNvSpPr/>
          <p:nvPr/>
        </p:nvSpPr>
        <p:spPr>
          <a:xfrm>
            <a:off x="1076209" y="2815950"/>
            <a:ext cx="1446397" cy="415498"/>
          </a:xfrm>
          <a:prstGeom prst="rect">
            <a:avLst/>
          </a:prstGeom>
        </p:spPr>
        <p:txBody>
          <a:bodyPr wrap="square">
            <a:spAutoFit/>
          </a:bodyPr>
          <a:lstStyle/>
          <a:p>
            <a:pPr lvl="0" algn="just">
              <a:lnSpc>
                <a:spcPct val="150000"/>
              </a:lnSpc>
              <a:spcAft>
                <a:spcPts val="0"/>
              </a:spcAft>
            </a:pPr>
            <a:r>
              <a:rPr lang="en-US" sz="1400" b="1" dirty="0" smtClean="0">
                <a:latin typeface="Arial" panose="020B0604020202020204" pitchFamily="34" charset="0"/>
                <a:ea typeface="Calibri" panose="020F0502020204030204" pitchFamily="34" charset="0"/>
                <a:cs typeface="Arial" panose="020B0604020202020204" pitchFamily="34" charset="0"/>
              </a:rPr>
              <a:t>Data Access: </a:t>
            </a:r>
          </a:p>
        </p:txBody>
      </p:sp>
      <p:sp>
        <p:nvSpPr>
          <p:cNvPr id="2" name="Rectangle 1"/>
          <p:cNvSpPr/>
          <p:nvPr/>
        </p:nvSpPr>
        <p:spPr>
          <a:xfrm>
            <a:off x="1044448" y="4002387"/>
            <a:ext cx="10288150" cy="808555"/>
          </a:xfrm>
          <a:prstGeom prst="rect">
            <a:avLst/>
          </a:prstGeom>
          <a:solidFill>
            <a:schemeClr val="tx2">
              <a:lumMod val="20000"/>
              <a:lumOff val="80000"/>
            </a:schemeClr>
          </a:solidFill>
        </p:spPr>
        <p:txBody>
          <a:bodyPr wrap="square">
            <a:spAutoFit/>
          </a:bodyPr>
          <a:lstStyle/>
          <a:p>
            <a:pPr marL="342900" lvl="0" indent="-342900" algn="just">
              <a:lnSpc>
                <a:spcPct val="114000"/>
              </a:lnSpc>
              <a:spcAft>
                <a:spcPts val="0"/>
              </a:spcAft>
              <a:buFont typeface="Times New Roman" panose="02020603050405020304" pitchFamily="18" charset="0"/>
              <a:buChar char="-"/>
            </a:pPr>
            <a:r>
              <a:rPr lang="en-US" sz="1400" dirty="0" smtClean="0">
                <a:latin typeface="Arial" panose="020B0604020202020204" pitchFamily="34" charset="0"/>
                <a:ea typeface="Calibri" panose="020F0502020204030204" pitchFamily="34" charset="0"/>
                <a:cs typeface="Arial" panose="020B0604020202020204" pitchFamily="34" charset="0"/>
              </a:rPr>
              <a:t>Domain </a:t>
            </a:r>
            <a:r>
              <a:rPr lang="en-US" sz="1400" dirty="0">
                <a:latin typeface="Arial" panose="020B0604020202020204" pitchFamily="34" charset="0"/>
                <a:ea typeface="Calibri" panose="020F0502020204030204" pitchFamily="34" charset="0"/>
                <a:cs typeface="Arial" panose="020B0604020202020204" pitchFamily="34" charset="0"/>
              </a:rPr>
              <a:t>Name Service </a:t>
            </a:r>
            <a:r>
              <a:rPr lang="en-US" sz="1400" dirty="0" smtClean="0">
                <a:latin typeface="Arial" panose="020B0604020202020204" pitchFamily="34" charset="0"/>
                <a:ea typeface="Calibri" panose="020F0502020204030204" pitchFamily="34" charset="0"/>
                <a:cs typeface="Arial" panose="020B0604020202020204" pitchFamily="34" charset="0"/>
              </a:rPr>
              <a:t>Center ( DSC ) đóng vai trò hạn chế kiểm tra dữ liệu đầu vào trùng lặp hoặc không hợp lệ</a:t>
            </a:r>
          </a:p>
          <a:p>
            <a:pPr marL="342900" lvl="0" indent="-342900" algn="just">
              <a:lnSpc>
                <a:spcPct val="114000"/>
              </a:lnSpc>
              <a:spcAft>
                <a:spcPts val="0"/>
              </a:spcAft>
              <a:buFont typeface="Times New Roman" panose="02020603050405020304" pitchFamily="18" charset="0"/>
              <a:buChar char="-"/>
            </a:pPr>
            <a:r>
              <a:rPr lang="en-US" sz="1400" dirty="0">
                <a:latin typeface="Arial" panose="020B0604020202020204" pitchFamily="34" charset="0"/>
                <a:ea typeface="Calibri" panose="020F0502020204030204" pitchFamily="34" charset="0"/>
                <a:cs typeface="Arial" panose="020B0604020202020204" pitchFamily="34" charset="0"/>
              </a:rPr>
              <a:t>TLD Service Centers</a:t>
            </a:r>
            <a:r>
              <a:rPr lang="en-US" sz="1400" dirty="0" smtClean="0">
                <a:latin typeface="Arial" panose="020B0604020202020204" pitchFamily="34" charset="0"/>
                <a:ea typeface="Calibri" panose="020F0502020204030204" pitchFamily="34" charset="0"/>
                <a:cs typeface="Arial" panose="020B0604020202020204" pitchFamily="34" charset="0"/>
              </a:rPr>
              <a:t> ( TSC ) tiếp nhận yêu cầu có </a:t>
            </a:r>
            <a:r>
              <a:rPr lang="en-US" sz="1400" dirty="0">
                <a:latin typeface="Arial" panose="020B0604020202020204" pitchFamily="34" charset="0"/>
                <a:ea typeface="Calibri" panose="020F0502020204030204" pitchFamily="34" charset="0"/>
                <a:cs typeface="Arial" panose="020B0604020202020204" pitchFamily="34" charset="0"/>
              </a:rPr>
              <a:t>chỉ định cần phải </a:t>
            </a:r>
            <a:r>
              <a:rPr lang="en-US" sz="1400" dirty="0" smtClean="0">
                <a:latin typeface="Arial" panose="020B0604020202020204" pitchFamily="34" charset="0"/>
                <a:ea typeface="Calibri" panose="020F0502020204030204" pitchFamily="34" charset="0"/>
                <a:cs typeface="Arial" panose="020B0604020202020204" pitchFamily="34" charset="0"/>
              </a:rPr>
              <a:t>thêm, sửa </a:t>
            </a:r>
            <a:r>
              <a:rPr lang="en-US" sz="1400" dirty="0">
                <a:latin typeface="Arial" panose="020B0604020202020204" pitchFamily="34" charset="0"/>
                <a:ea typeface="Calibri" panose="020F0502020204030204" pitchFamily="34" charset="0"/>
                <a:cs typeface="Arial" panose="020B0604020202020204" pitchFamily="34" charset="0"/>
              </a:rPr>
              <a:t>hoặc hủy bỏ, TSC sẽ tiến hành thực thi tùy theo trường hợp phát </a:t>
            </a:r>
            <a:r>
              <a:rPr lang="en-US" sz="1400" dirty="0" smtClean="0">
                <a:latin typeface="Arial" panose="020B0604020202020204" pitchFamily="34" charset="0"/>
                <a:ea typeface="Calibri" panose="020F0502020204030204" pitchFamily="34" charset="0"/>
                <a:cs typeface="Arial" panose="020B0604020202020204" pitchFamily="34" charset="0"/>
              </a:rPr>
              <a:t>sinh. </a:t>
            </a:r>
          </a:p>
        </p:txBody>
      </p:sp>
      <p:sp>
        <p:nvSpPr>
          <p:cNvPr id="3" name="TextBox 2"/>
          <p:cNvSpPr txBox="1"/>
          <p:nvPr/>
        </p:nvSpPr>
        <p:spPr>
          <a:xfrm>
            <a:off x="2353041" y="1456100"/>
            <a:ext cx="3431300" cy="738664"/>
          </a:xfrm>
          <a:prstGeom prst="rect">
            <a:avLst/>
          </a:prstGeom>
          <a:noFill/>
        </p:spPr>
        <p:txBody>
          <a:bodyPr wrap="square" rtlCol="0">
            <a:spAutoFit/>
          </a:bodyPr>
          <a:lstStyle/>
          <a:p>
            <a:pPr lvl="0"/>
            <a:r>
              <a:rPr lang="en-US" sz="1400" dirty="0">
                <a:latin typeface="Arial" panose="020B0604020202020204" pitchFamily="34" charset="0"/>
                <a:ea typeface="Calibri" panose="020F0502020204030204" pitchFamily="34" charset="0"/>
                <a:cs typeface="Arial" panose="020B0604020202020204" pitchFamily="34" charset="0"/>
              </a:rPr>
              <a:t>Chịu trách nhiệm cho việc upload dữ liệu tên miền và thực thi những yêu cầu với dữ liệu upload</a:t>
            </a:r>
            <a:r>
              <a:rPr lang="en-US" sz="1400" dirty="0" smtClean="0">
                <a:latin typeface="Arial" panose="020B0604020202020204" pitchFamily="34" charset="0"/>
                <a:ea typeface="Calibri" panose="020F0502020204030204" pitchFamily="34" charset="0"/>
                <a:cs typeface="Arial" panose="020B0604020202020204" pitchFamily="34" charset="0"/>
              </a:rPr>
              <a:t>.</a:t>
            </a:r>
            <a:endParaRPr lang="en-US" sz="1400" dirty="0">
              <a:latin typeface="Arial" panose="020B0604020202020204" pitchFamily="34" charset="0"/>
              <a:ea typeface="Calibri" panose="020F0502020204030204" pitchFamily="34" charset="0"/>
              <a:cs typeface="Arial" panose="020B0604020202020204" pitchFamily="34" charset="0"/>
            </a:endParaRPr>
          </a:p>
        </p:txBody>
      </p:sp>
      <p:sp>
        <p:nvSpPr>
          <p:cNvPr id="10" name="TextBox 9"/>
          <p:cNvSpPr txBox="1"/>
          <p:nvPr/>
        </p:nvSpPr>
        <p:spPr>
          <a:xfrm>
            <a:off x="2353041" y="2241385"/>
            <a:ext cx="3431300" cy="587853"/>
          </a:xfrm>
          <a:prstGeom prst="rect">
            <a:avLst/>
          </a:prstGeom>
          <a:noFill/>
        </p:spPr>
        <p:txBody>
          <a:bodyPr wrap="square" rtlCol="0">
            <a:spAutoFit/>
          </a:bodyPr>
          <a:lstStyle/>
          <a:p>
            <a:pPr lvl="0" algn="just">
              <a:lnSpc>
                <a:spcPct val="115000"/>
              </a:lnSpc>
              <a:spcBef>
                <a:spcPts val="300"/>
              </a:spcBef>
              <a:spcAft>
                <a:spcPts val="0"/>
              </a:spcAft>
            </a:pPr>
            <a:r>
              <a:rPr lang="en-US" sz="1400" dirty="0">
                <a:latin typeface="Arial" panose="020B0604020202020204" pitchFamily="34" charset="0"/>
                <a:ea typeface="Calibri" panose="020F0502020204030204" pitchFamily="34" charset="0"/>
                <a:cs typeface="Arial" panose="020B0604020202020204" pitchFamily="34" charset="0"/>
              </a:rPr>
              <a:t>Blockchain lưu trữ những dữ liệu tên miền đã được đồng bộ hóa. </a:t>
            </a:r>
          </a:p>
        </p:txBody>
      </p:sp>
      <p:sp>
        <p:nvSpPr>
          <p:cNvPr id="12" name="TextBox 11"/>
          <p:cNvSpPr txBox="1"/>
          <p:nvPr/>
        </p:nvSpPr>
        <p:spPr>
          <a:xfrm>
            <a:off x="2353040" y="2890569"/>
            <a:ext cx="3431301" cy="587853"/>
          </a:xfrm>
          <a:prstGeom prst="rect">
            <a:avLst/>
          </a:prstGeom>
          <a:noFill/>
        </p:spPr>
        <p:txBody>
          <a:bodyPr wrap="square" rtlCol="0">
            <a:spAutoFit/>
          </a:bodyPr>
          <a:lstStyle/>
          <a:p>
            <a:pPr lvl="0" algn="just">
              <a:lnSpc>
                <a:spcPct val="115000"/>
              </a:lnSpc>
              <a:spcAft>
                <a:spcPts val="300"/>
              </a:spcAft>
            </a:pPr>
            <a:r>
              <a:rPr lang="en-US" sz="1400" dirty="0">
                <a:latin typeface="Arial" panose="020B0604020202020204" pitchFamily="34" charset="0"/>
                <a:ea typeface="Calibri" panose="020F0502020204030204" pitchFamily="34" charset="0"/>
                <a:cs typeface="Arial" panose="020B0604020202020204" pitchFamily="34" charset="0"/>
              </a:rPr>
              <a:t>Chịu trách nhiệm nhận yêu cầu và trả kết quả phân giải cho người yêu cầu</a:t>
            </a:r>
            <a:r>
              <a:rPr lang="en-US" sz="1400" dirty="0" smtClean="0">
                <a:latin typeface="Arial" panose="020B0604020202020204" pitchFamily="34" charset="0"/>
                <a:ea typeface="Calibri" panose="020F0502020204030204" pitchFamily="34" charset="0"/>
                <a:cs typeface="Arial" panose="020B0604020202020204" pitchFamily="34" charset="0"/>
              </a:rPr>
              <a:t>.</a:t>
            </a:r>
            <a:endParaRPr lang="en-US" sz="1400" dirty="0">
              <a:latin typeface="Arial" panose="020B0604020202020204" pitchFamily="34" charset="0"/>
              <a:ea typeface="Calibri" panose="020F0502020204030204" pitchFamily="34" charset="0"/>
              <a:cs typeface="Arial" panose="020B0604020202020204" pitchFamily="34" charset="0"/>
            </a:endParaRPr>
          </a:p>
        </p:txBody>
      </p:sp>
      <p:sp>
        <p:nvSpPr>
          <p:cNvPr id="13" name="Rectangle 12"/>
          <p:cNvSpPr/>
          <p:nvPr/>
        </p:nvSpPr>
        <p:spPr>
          <a:xfrm>
            <a:off x="1044448" y="3680533"/>
            <a:ext cx="1782860" cy="318998"/>
          </a:xfrm>
          <a:prstGeom prst="rect">
            <a:avLst/>
          </a:prstGeom>
        </p:spPr>
        <p:txBody>
          <a:bodyPr wrap="none">
            <a:spAutoFit/>
          </a:bodyPr>
          <a:lstStyle/>
          <a:p>
            <a:pPr lvl="0" algn="just">
              <a:lnSpc>
                <a:spcPct val="115000"/>
              </a:lnSpc>
              <a:spcBef>
                <a:spcPts val="300"/>
              </a:spcBef>
              <a:spcAft>
                <a:spcPts val="0"/>
              </a:spcAft>
            </a:pPr>
            <a:r>
              <a:rPr lang="en-US" sz="1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Giai đoạn chuẩn bị</a:t>
            </a:r>
            <a:endParaRPr lang="en-US" sz="1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endParaRPr>
          </a:p>
        </p:txBody>
      </p:sp>
      <p:sp>
        <p:nvSpPr>
          <p:cNvPr id="14" name="Rectangle 13"/>
          <p:cNvSpPr/>
          <p:nvPr/>
        </p:nvSpPr>
        <p:spPr>
          <a:xfrm>
            <a:off x="1044448" y="4878223"/>
            <a:ext cx="1891865" cy="318998"/>
          </a:xfrm>
          <a:prstGeom prst="rect">
            <a:avLst/>
          </a:prstGeom>
        </p:spPr>
        <p:txBody>
          <a:bodyPr wrap="none">
            <a:spAutoFit/>
          </a:bodyPr>
          <a:lstStyle/>
          <a:p>
            <a:pPr algn="just">
              <a:lnSpc>
                <a:spcPct val="115000"/>
              </a:lnSpc>
              <a:spcBef>
                <a:spcPts val="300"/>
              </a:spcBef>
            </a:pPr>
            <a:r>
              <a:rPr lang="en-US" sz="1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Giai đoạn tương tác</a:t>
            </a:r>
          </a:p>
        </p:txBody>
      </p:sp>
      <p:sp>
        <p:nvSpPr>
          <p:cNvPr id="16" name="Rectangle 15"/>
          <p:cNvSpPr/>
          <p:nvPr/>
        </p:nvSpPr>
        <p:spPr>
          <a:xfrm>
            <a:off x="1019175" y="5212969"/>
            <a:ext cx="10313423" cy="1299715"/>
          </a:xfrm>
          <a:prstGeom prst="rect">
            <a:avLst/>
          </a:prstGeom>
          <a:solidFill>
            <a:schemeClr val="tx2">
              <a:lumMod val="20000"/>
              <a:lumOff val="80000"/>
            </a:schemeClr>
          </a:solidFill>
        </p:spPr>
        <p:txBody>
          <a:bodyPr wrap="square">
            <a:spAutoFit/>
          </a:bodyPr>
          <a:lstStyle/>
          <a:p>
            <a:pPr marL="342900" lvl="0" indent="-342900" algn="just">
              <a:lnSpc>
                <a:spcPct val="114000"/>
              </a:lnSpc>
              <a:spcBef>
                <a:spcPts val="300"/>
              </a:spcBef>
              <a:spcAft>
                <a:spcPts val="0"/>
              </a:spcAft>
              <a:buFont typeface="Times New Roman" panose="02020603050405020304" pitchFamily="18" charset="0"/>
              <a:buChar char="-"/>
            </a:pPr>
            <a:r>
              <a:rPr lang="en-US" sz="1400" dirty="0">
                <a:latin typeface="Arial" panose="020B0604020202020204" pitchFamily="34" charset="0"/>
                <a:ea typeface="Calibri" panose="020F0502020204030204" pitchFamily="34" charset="0"/>
                <a:cs typeface="Arial" panose="020B0604020202020204" pitchFamily="34" charset="0"/>
              </a:rPr>
              <a:t>Sau khi được khởi tạo và đồng bộ dữ liệu, </a:t>
            </a:r>
            <a:r>
              <a:rPr lang="en-US" sz="1400" dirty="0" smtClean="0">
                <a:latin typeface="Arial" panose="020B0604020202020204" pitchFamily="34" charset="0"/>
                <a:ea typeface="Calibri" panose="020F0502020204030204" pitchFamily="34" charset="0"/>
                <a:cs typeface="Arial" panose="020B0604020202020204" pitchFamily="34" charset="0"/>
              </a:rPr>
              <a:t>TLDChain </a:t>
            </a:r>
            <a:r>
              <a:rPr lang="en-US" sz="1400" dirty="0">
                <a:latin typeface="Arial" panose="020B0604020202020204" pitchFamily="34" charset="0"/>
                <a:ea typeface="Calibri" panose="020F0502020204030204" pitchFamily="34" charset="0"/>
                <a:cs typeface="Arial" panose="020B0604020202020204" pitchFamily="34" charset="0"/>
              </a:rPr>
              <a:t>hoặc có thể gọi là Blockchain sẽ chia làm 2 chuyên mục : </a:t>
            </a:r>
            <a:r>
              <a:rPr lang="en-US" sz="1400" dirty="0" smtClean="0">
                <a:latin typeface="Arial" panose="020B0604020202020204" pitchFamily="34" charset="0"/>
                <a:ea typeface="Calibri" panose="020F0502020204030204" pitchFamily="34" charset="0"/>
                <a:cs typeface="Arial" panose="020B0604020202020204" pitchFamily="34" charset="0"/>
              </a:rPr>
              <a:t>thông thường hoặc </a:t>
            </a:r>
            <a:r>
              <a:rPr lang="en-US" sz="1400" dirty="0">
                <a:latin typeface="Arial" panose="020B0604020202020204" pitchFamily="34" charset="0"/>
                <a:ea typeface="Calibri" panose="020F0502020204030204" pitchFamily="34" charset="0"/>
                <a:cs typeface="Arial" panose="020B0604020202020204" pitchFamily="34" charset="0"/>
              </a:rPr>
              <a:t>chỉ định theo một lựa chọn nào đó ( ở ví dụ sẽ là quốc gia ) nhờ đó có thể áp dụng phân quyền tạo nên một Permissioned Blockchain ( kết hợp giữa Public và Private ).</a:t>
            </a:r>
          </a:p>
          <a:p>
            <a:pPr marL="342900" lvl="0" indent="-342900" algn="just">
              <a:lnSpc>
                <a:spcPct val="114000"/>
              </a:lnSpc>
              <a:spcAft>
                <a:spcPts val="300"/>
              </a:spcAft>
              <a:buFont typeface="Times New Roman" panose="02020603050405020304" pitchFamily="18" charset="0"/>
              <a:buChar char="-"/>
            </a:pPr>
            <a:r>
              <a:rPr lang="en-US" sz="1400" dirty="0">
                <a:latin typeface="Arial" panose="020B0604020202020204" pitchFamily="34" charset="0"/>
                <a:ea typeface="Calibri" panose="020F0502020204030204" pitchFamily="34" charset="0"/>
                <a:cs typeface="Arial" panose="020B0604020202020204" pitchFamily="34" charset="0"/>
              </a:rPr>
              <a:t>Giai đoạn cuối cùng là Data Access, là nơi tiếp nhận thông tin của các người dùng và trực tiếp trả về kết quả thông qua việc xử lý thông tin ở TLDChain.</a:t>
            </a:r>
          </a:p>
        </p:txBody>
      </p:sp>
      <p:sp>
        <p:nvSpPr>
          <p:cNvPr id="17" name="Rectangle 16"/>
          <p:cNvSpPr/>
          <p:nvPr/>
        </p:nvSpPr>
        <p:spPr>
          <a:xfrm>
            <a:off x="1044448" y="1377141"/>
            <a:ext cx="1327608" cy="375552"/>
          </a:xfrm>
          <a:prstGeom prst="rect">
            <a:avLst/>
          </a:prstGeom>
        </p:spPr>
        <p:txBody>
          <a:bodyPr wrap="none">
            <a:spAutoFit/>
          </a:bodyPr>
          <a:lstStyle/>
          <a:p>
            <a:pPr lvl="0">
              <a:lnSpc>
                <a:spcPct val="150000"/>
              </a:lnSpc>
              <a:spcBef>
                <a:spcPts val="300"/>
              </a:spcBef>
            </a:pPr>
            <a:r>
              <a:rPr lang="en-US" sz="1400" b="1" dirty="0">
                <a:latin typeface="Arial" panose="020B0604020202020204" pitchFamily="34" charset="0"/>
                <a:ea typeface="Calibri" panose="020F0502020204030204" pitchFamily="34" charset="0"/>
                <a:cs typeface="Arial" panose="020B0604020202020204" pitchFamily="34" charset="0"/>
              </a:rPr>
              <a:t>Data Publish:</a:t>
            </a:r>
          </a:p>
        </p:txBody>
      </p:sp>
      <p:sp>
        <p:nvSpPr>
          <p:cNvPr id="18" name="TextBox 17"/>
          <p:cNvSpPr txBox="1"/>
          <p:nvPr/>
        </p:nvSpPr>
        <p:spPr>
          <a:xfrm>
            <a:off x="1044448" y="2256321"/>
            <a:ext cx="1138453" cy="307777"/>
          </a:xfrm>
          <a:prstGeom prst="rect">
            <a:avLst/>
          </a:prstGeom>
          <a:noFill/>
        </p:spPr>
        <p:txBody>
          <a:bodyPr wrap="none" rtlCol="0">
            <a:spAutoFit/>
          </a:bodyPr>
          <a:lstStyle/>
          <a:p>
            <a:pPr lvl="0"/>
            <a:r>
              <a:rPr lang="en-US" sz="1400" b="1" dirty="0">
                <a:latin typeface="Arial" panose="020B0604020202020204" pitchFamily="34" charset="0"/>
                <a:ea typeface="Calibri" panose="020F0502020204030204" pitchFamily="34" charset="0"/>
                <a:cs typeface="Arial" panose="020B0604020202020204" pitchFamily="34" charset="0"/>
              </a:rPr>
              <a:t>TLD </a:t>
            </a:r>
            <a:r>
              <a:rPr lang="en-US" sz="1400" b="1" dirty="0" smtClean="0">
                <a:latin typeface="Arial" panose="020B0604020202020204" pitchFamily="34" charset="0"/>
                <a:ea typeface="Calibri" panose="020F0502020204030204" pitchFamily="34" charset="0"/>
                <a:cs typeface="Arial" panose="020B0604020202020204" pitchFamily="34" charset="0"/>
              </a:rPr>
              <a:t>Chain:</a:t>
            </a:r>
            <a:endParaRPr lang="en-US" sz="1400" b="1" dirty="0">
              <a:latin typeface="Arial" panose="020B0604020202020204" pitchFamily="34" charset="0"/>
              <a:ea typeface="Calibri" panose="020F0502020204030204" pitchFamily="34" charset="0"/>
              <a:cs typeface="Arial" panose="020B0604020202020204" pitchFamily="34"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500"/>
                                        <p:tgtEl>
                                          <p:spTgt spid="1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500"/>
                                        <p:tgtEl>
                                          <p:spTgt spid="1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fade">
                                      <p:cBhvr>
                                        <p:cTn id="4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8" grpId="0"/>
      <p:bldP spid="9" grpId="0"/>
      <p:bldP spid="2" grpId="0" animBg="1"/>
      <p:bldP spid="3" grpId="0"/>
      <p:bldP spid="10" grpId="0"/>
      <p:bldP spid="12" grpId="0"/>
      <p:bldP spid="13" grpId="0"/>
      <p:bldP spid="14" grpId="0"/>
      <p:bldP spid="16" grpId="0" animBg="1"/>
      <p:bldP spid="17" grpId="0"/>
      <p:bldP spid="18"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295</TotalTime>
  <Words>2591</Words>
  <Application>Microsoft Office PowerPoint</Application>
  <PresentationFormat>Widescreen</PresentationFormat>
  <Paragraphs>241</Paragraphs>
  <Slides>17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Arial</vt:lpstr>
      <vt:lpstr>Calibri</vt:lpstr>
      <vt:lpstr>Courier New</vt:lpstr>
      <vt:lpstr>Roboto</vt:lpstr>
      <vt:lpstr>Roboto Black</vt:lpstr>
      <vt:lpstr>Rockwell</vt:lpstr>
      <vt:lpstr>Rockwell Condensed</vt:lpstr>
      <vt:lpstr>Times New Roman</vt:lpstr>
      <vt:lpstr>Wingdings</vt:lpstr>
      <vt:lpstr>Wood Type</vt:lpstr>
      <vt:lpstr>XÂY DỰNG HỆ THỐNG DNS DỰA TRÊN CÔNG NGHỆ BLOCKCHAIN</vt:lpstr>
      <vt:lpstr>Mục tiêu</vt:lpstr>
      <vt:lpstr>DNS - DOMAIN NAME SYSTEM</vt:lpstr>
      <vt:lpstr>PowerPoint Presentation</vt:lpstr>
      <vt:lpstr>TẠI SAO LÀ BLOCKCHAIN DNS ?</vt:lpstr>
      <vt:lpstr>so sánh 2 mô hình</vt:lpstr>
      <vt:lpstr>THUẬT TOÁN ĐỒNG THUẬN </vt:lpstr>
      <vt:lpstr>phần mềm dns blockchain hiện có</vt:lpstr>
      <vt:lpstr>Cơ chế của DNS BLOCKCHAIN</vt:lpstr>
      <vt:lpstr>Xây dựng DNS BLOCKCHAIN</vt:lpstr>
      <vt:lpstr>Xây dựng DNS BLOCKCHAIN</vt:lpstr>
      <vt:lpstr>thực nghiệm</vt:lpstr>
      <vt:lpstr>Thực nghiệm</vt:lpstr>
      <vt:lpstr>Thực nghiệm</vt:lpstr>
      <vt:lpstr>Kết luận</vt:lpstr>
      <vt:lpstr>giải pháp, đề xuất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XÂY DỰNG HỆ THỐNG DNS DỰA TRÊN CÔNG NGHỆ BLOCKCHAIN</dc:title>
  <dc:creator>Phan Dai</dc:creator>
  <cp:lastModifiedBy>Phan Dai</cp:lastModifiedBy>
  <cp:revision>111</cp:revision>
  <dcterms:created xsi:type="dcterms:W3CDTF">2021-12-07T11:35:00Z</dcterms:created>
  <dcterms:modified xsi:type="dcterms:W3CDTF">2021-12-20T16:19:13Z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32899845F02E40768BF9CF76F6C98F51</vt:lpwstr>
  </property>
  <property fmtid="{D5CDD505-2E9C-101B-9397-08002B2CF9AE}" pid="3" name="KSOProductBuildVer">
    <vt:lpwstr>1033-11.2.0.10382</vt:lpwstr>
  </property>
</Properties>
</file>