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61" r:id="rId5"/>
    <p:sldId id="260" r:id="rId6"/>
    <p:sldId id="284" r:id="rId7"/>
    <p:sldId id="285" r:id="rId8"/>
    <p:sldId id="272" r:id="rId9"/>
    <p:sldId id="266" r:id="rId10"/>
    <p:sldId id="273" r:id="rId11"/>
    <p:sldId id="271" r:id="rId12"/>
    <p:sldId id="274" r:id="rId13"/>
    <p:sldId id="275" r:id="rId14"/>
    <p:sldId id="276" r:id="rId15"/>
    <p:sldId id="277" r:id="rId16"/>
    <p:sldId id="278" r:id="rId17"/>
    <p:sldId id="262" r:id="rId18"/>
    <p:sldId id="259"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127"/>
    <a:srgbClr val="A61A1D"/>
    <a:srgbClr val="315785"/>
    <a:srgbClr val="315786"/>
    <a:srgbClr val="2E5585"/>
    <a:srgbClr val="006600"/>
    <a:srgbClr val="AA2100"/>
    <a:srgbClr val="A2F0B5"/>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75"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4F06C92-CE98-4B24-91B3-57666E0FED0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5CAC543-8889-4E95-B4AC-6EDFB98064E3}" type="datetime1">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1" cstate="print">
            <a:extLst>
              <a:ext uri="{28A0092B-C50C-407E-A947-70E740481C1C}">
                <a14:useLocalDpi xmlns:a14="http://schemas.microsoft.com/office/drawing/2010/main" val="0"/>
              </a:ext>
            </a:extLst>
          </a:blip>
          <a:srcRect/>
          <a:stretch>
            <a:fillRect/>
          </a:stretch>
        </p:blipFill>
        <p:spPr>
          <a:xfrm>
            <a:off x="228494" y="156096"/>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19165" y="6330704"/>
            <a:ext cx="3564723"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KHOA </a:t>
            </a:r>
            <a:r>
              <a:rPr lang="en-US" sz="1600" b="1" dirty="0" smtClean="0">
                <a:latin typeface="Arial" panose="020B0604020202020204" pitchFamily="34" charset="0"/>
                <a:cs typeface="Arial" panose="020B0604020202020204" pitchFamily="34" charset="0"/>
              </a:rPr>
              <a:t>CÔNG NGHỆ THÔNG TIN </a:t>
            </a:r>
            <a:r>
              <a:rPr lang="en-US" sz="1600" b="1" dirty="0">
                <a:latin typeface="Arial" panose="020B0604020202020204" pitchFamily="34" charset="0"/>
                <a:cs typeface="Arial" panose="020B0604020202020204" pitchFamily="34" charset="0"/>
              </a:rPr>
              <a:t>2</a:t>
            </a:r>
            <a:endParaRPr lang="en-US" sz="1600" b="1" dirty="0">
              <a:latin typeface="Arial" panose="020B0604020202020204" pitchFamily="34" charset="0"/>
              <a:cs typeface="Arial" panose="020B0604020202020204" pitchFamily="34" charset="0"/>
            </a:endParaRPr>
          </a:p>
        </p:txBody>
      </p:sp>
      <p:sp>
        <p:nvSpPr>
          <p:cNvPr id="9" name="TextBox 8"/>
          <p:cNvSpPr txBox="1"/>
          <p:nvPr/>
        </p:nvSpPr>
        <p:spPr>
          <a:xfrm>
            <a:off x="5163516" y="6330704"/>
            <a:ext cx="1642861"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2017 - 2022 </a:t>
            </a:r>
            <a:endParaRPr lang="en-US" sz="1600" b="1" dirty="0" smtClean="0">
              <a:latin typeface="Arial" panose="020B0604020202020204" pitchFamily="34" charset="0"/>
              <a:cs typeface="Arial" panose="020B0604020202020204" pitchFamily="34" charset="0"/>
            </a:endParaRPr>
          </a:p>
        </p:txBody>
      </p:sp>
      <p:sp>
        <p:nvSpPr>
          <p:cNvPr id="17" name="TextBox 16"/>
          <p:cNvSpPr txBox="1"/>
          <p:nvPr/>
        </p:nvSpPr>
        <p:spPr>
          <a:xfrm>
            <a:off x="932871" y="6330704"/>
            <a:ext cx="2257349"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ĐẠI HỌC CHÍNH QUY</a:t>
            </a:r>
            <a:endParaRPr lang="en-US" sz="1600" dirty="0" smtClean="0">
              <a:latin typeface="Arial" panose="020B0604020202020204" pitchFamily="34" charset="0"/>
              <a:cs typeface="Arial" panose="020B0604020202020204" pitchFamily="34" charset="0"/>
            </a:endParaRPr>
          </a:p>
        </p:txBody>
      </p:sp>
      <p:sp>
        <p:nvSpPr>
          <p:cNvPr id="18" name="Rectangle 17"/>
          <p:cNvSpPr/>
          <p:nvPr/>
        </p:nvSpPr>
        <p:spPr>
          <a:xfrm>
            <a:off x="917439" y="321992"/>
            <a:ext cx="6096000" cy="615553"/>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6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5" grpId="0"/>
      <p:bldP spid="6" grpId="0"/>
      <p:bldP spid="7" grpId="0"/>
      <p:bldP spid="8" grpId="0"/>
      <p:bldP spid="9"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657944"/>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Cơ chế của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pic>
        <p:nvPicPr>
          <p:cNvPr id="5" name="Picture 4"/>
          <p:cNvPicPr/>
          <p:nvPr/>
        </p:nvPicPr>
        <p:blipFill>
          <a:blip r:embed="rId2"/>
          <a:stretch>
            <a:fillRect/>
          </a:stretch>
        </p:blipFill>
        <p:spPr>
          <a:xfrm>
            <a:off x="6089044" y="1042812"/>
            <a:ext cx="5243554" cy="2562867"/>
          </a:xfrm>
          <a:prstGeom prst="rect">
            <a:avLst/>
          </a:prstGeom>
          <a:ln w="12700">
            <a:solidFill>
              <a:schemeClr val="tx1"/>
            </a:solidFill>
          </a:ln>
        </p:spPr>
      </p:pic>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p:cNvSpPr txBox="1"/>
          <p:nvPr/>
        </p:nvSpPr>
        <p:spPr>
          <a:xfrm>
            <a:off x="1044448" y="906044"/>
            <a:ext cx="5019323"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Blockchain hoàn chỉnh gồm</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76209" y="2815950"/>
            <a:ext cx="1446397" cy="415498"/>
          </a:xfrm>
          <a:prstGeom prst="rect">
            <a:avLst/>
          </a:prstGeom>
        </p:spPr>
        <p:txBody>
          <a:bodyPr wrap="square">
            <a:spAutoFit/>
          </a:bodyPr>
          <a:lstStyle/>
          <a:p>
            <a:pPr lvl="0" algn="just">
              <a:lnSpc>
                <a:spcPct val="150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Data Access: </a:t>
            </a:r>
            <a:endParaRPr lang="en-US" sz="1400" b="1" dirty="0" smtClean="0">
              <a:latin typeface="Arial" panose="020B0604020202020204" pitchFamily="34" charset="0"/>
              <a:ea typeface="Calibri" panose="020F0502020204030204" pitchFamily="34" charset="0"/>
              <a:cs typeface="Arial" panose="020B0604020202020204" pitchFamily="34" charset="0"/>
            </a:endParaRPr>
          </a:p>
        </p:txBody>
      </p:sp>
      <p:sp>
        <p:nvSpPr>
          <p:cNvPr id="2" name="Rectangle 1"/>
          <p:cNvSpPr/>
          <p:nvPr/>
        </p:nvSpPr>
        <p:spPr>
          <a:xfrm>
            <a:off x="1044448" y="4002387"/>
            <a:ext cx="10288150" cy="808555"/>
          </a:xfrm>
          <a:prstGeom prst="rect">
            <a:avLst/>
          </a:prstGeom>
          <a:solidFill>
            <a:schemeClr val="tx2">
              <a:lumMod val="20000"/>
              <a:lumOff val="80000"/>
            </a:schemeClr>
          </a:solidFill>
        </p:spPr>
        <p:txBody>
          <a:bodyPr wrap="square">
            <a:spAutoFit/>
          </a:bodyPr>
          <a:lstStyle/>
          <a:p>
            <a:pPr marL="342900" lvl="0" indent="-342900" algn="just">
              <a:lnSpc>
                <a:spcPct val="114000"/>
              </a:lnSpc>
              <a:spcAft>
                <a:spcPts val="0"/>
              </a:spcAft>
              <a:buFont typeface="Times New Roman" panose="02020603050405020304" pitchFamily="18" charset="0"/>
              <a:buChar char="-"/>
            </a:pPr>
            <a:r>
              <a:rPr lang="en-US" sz="1400" dirty="0" smtClean="0">
                <a:latin typeface="Arial" panose="020B0604020202020204" pitchFamily="34" charset="0"/>
                <a:ea typeface="Calibri" panose="020F0502020204030204" pitchFamily="34" charset="0"/>
                <a:cs typeface="Arial" panose="020B0604020202020204" pitchFamily="34" charset="0"/>
              </a:rPr>
              <a:t>Domain </a:t>
            </a:r>
            <a:r>
              <a:rPr lang="en-US" sz="1400" dirty="0">
                <a:latin typeface="Arial" panose="020B0604020202020204" pitchFamily="34" charset="0"/>
                <a:ea typeface="Calibri" panose="020F0502020204030204" pitchFamily="34" charset="0"/>
                <a:cs typeface="Arial" panose="020B0604020202020204" pitchFamily="34" charset="0"/>
              </a:rPr>
              <a:t>Name Service </a:t>
            </a:r>
            <a:r>
              <a:rPr lang="en-US" sz="1400" dirty="0" smtClean="0">
                <a:latin typeface="Arial" panose="020B0604020202020204" pitchFamily="34" charset="0"/>
                <a:ea typeface="Calibri" panose="020F0502020204030204" pitchFamily="34" charset="0"/>
                <a:cs typeface="Arial" panose="020B0604020202020204" pitchFamily="34" charset="0"/>
              </a:rPr>
              <a:t>Center ( DSC ) đóng vai trò hạn chế kiểm tra dữ liệu đầu vào trùng lặp hoặc không hợp lệ</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4000"/>
              </a:lnSpc>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TLD Service Centers</a:t>
            </a:r>
            <a:r>
              <a:rPr lang="en-US" sz="1400" dirty="0" smtClean="0">
                <a:latin typeface="Arial" panose="020B0604020202020204" pitchFamily="34" charset="0"/>
                <a:ea typeface="Calibri" panose="020F0502020204030204" pitchFamily="34" charset="0"/>
                <a:cs typeface="Arial" panose="020B0604020202020204" pitchFamily="34" charset="0"/>
              </a:rPr>
              <a:t> ( TSC ) tiếp nhận yêu cầu có </a:t>
            </a:r>
            <a:r>
              <a:rPr lang="en-US" sz="1400" dirty="0">
                <a:latin typeface="Arial" panose="020B0604020202020204" pitchFamily="34" charset="0"/>
                <a:ea typeface="Calibri" panose="020F0502020204030204" pitchFamily="34" charset="0"/>
                <a:cs typeface="Arial" panose="020B0604020202020204" pitchFamily="34" charset="0"/>
              </a:rPr>
              <a:t>chỉ định cần phải </a:t>
            </a:r>
            <a:r>
              <a:rPr lang="en-US" sz="1400" dirty="0" smtClean="0">
                <a:latin typeface="Arial" panose="020B0604020202020204" pitchFamily="34" charset="0"/>
                <a:ea typeface="Calibri" panose="020F0502020204030204" pitchFamily="34" charset="0"/>
                <a:cs typeface="Arial" panose="020B0604020202020204" pitchFamily="34" charset="0"/>
              </a:rPr>
              <a:t>thêm, sửa </a:t>
            </a:r>
            <a:r>
              <a:rPr lang="en-US" sz="1400" dirty="0">
                <a:latin typeface="Arial" panose="020B0604020202020204" pitchFamily="34" charset="0"/>
                <a:ea typeface="Calibri" panose="020F0502020204030204" pitchFamily="34" charset="0"/>
                <a:cs typeface="Arial" panose="020B0604020202020204" pitchFamily="34" charset="0"/>
              </a:rPr>
              <a:t>hoặc hủy bỏ, TSC sẽ tiến hành thực thi tùy theo trường hợp phát </a:t>
            </a:r>
            <a:r>
              <a:rPr lang="en-US" sz="1400" dirty="0" smtClean="0">
                <a:latin typeface="Arial" panose="020B0604020202020204" pitchFamily="34" charset="0"/>
                <a:ea typeface="Calibri" panose="020F0502020204030204" pitchFamily="34" charset="0"/>
                <a:cs typeface="Arial" panose="020B0604020202020204" pitchFamily="34" charset="0"/>
              </a:rPr>
              <a:t>sinh. </a:t>
            </a:r>
            <a:endParaRPr lang="en-US" sz="1400" dirty="0" smtClean="0">
              <a:latin typeface="Arial" panose="020B0604020202020204" pitchFamily="34" charset="0"/>
              <a:ea typeface="Calibri" panose="020F0502020204030204" pitchFamily="34" charset="0"/>
              <a:cs typeface="Arial" panose="020B0604020202020204" pitchFamily="34" charset="0"/>
            </a:endParaRPr>
          </a:p>
        </p:txBody>
      </p:sp>
      <p:sp>
        <p:nvSpPr>
          <p:cNvPr id="3" name="TextBox 2"/>
          <p:cNvSpPr txBox="1"/>
          <p:nvPr/>
        </p:nvSpPr>
        <p:spPr>
          <a:xfrm>
            <a:off x="2353041" y="1456100"/>
            <a:ext cx="3431300" cy="738664"/>
          </a:xfrm>
          <a:prstGeom prst="rect">
            <a:avLst/>
          </a:prstGeom>
          <a:noFill/>
        </p:spPr>
        <p:txBody>
          <a:bodyPr wrap="square" rtlCol="0">
            <a:spAutoFit/>
          </a:bodyPr>
          <a:lstStyle/>
          <a:p>
            <a:pPr lvl="0"/>
            <a:r>
              <a:rPr lang="en-US" sz="1400" dirty="0">
                <a:latin typeface="Arial" panose="020B0604020202020204" pitchFamily="34" charset="0"/>
                <a:ea typeface="Calibri" panose="020F0502020204030204" pitchFamily="34" charset="0"/>
                <a:cs typeface="Arial" panose="020B0604020202020204" pitchFamily="34" charset="0"/>
              </a:rPr>
              <a:t>Chịu trách nhiệm cho việc upload dữ liệu tên miền và thực thi những yêu cầu với dữ liệu upload</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0" name="TextBox 9"/>
          <p:cNvSpPr txBox="1"/>
          <p:nvPr/>
        </p:nvSpPr>
        <p:spPr>
          <a:xfrm>
            <a:off x="2353041" y="2241385"/>
            <a:ext cx="3431300" cy="587853"/>
          </a:xfrm>
          <a:prstGeom prst="rect">
            <a:avLst/>
          </a:prstGeom>
          <a:noFill/>
        </p:spPr>
        <p:txBody>
          <a:bodyPr wrap="square" rtlCol="0">
            <a:spAutoFit/>
          </a:bodyPr>
          <a:lstStyle/>
          <a:p>
            <a:pPr lvl="0" algn="just">
              <a:lnSpc>
                <a:spcPct val="115000"/>
              </a:lnSpc>
              <a:spcBef>
                <a:spcPts val="300"/>
              </a:spcBef>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Blockchain lưu trữ những dữ liệu tên miền đã được đồng bộ hóa. </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2" name="TextBox 11"/>
          <p:cNvSpPr txBox="1"/>
          <p:nvPr/>
        </p:nvSpPr>
        <p:spPr>
          <a:xfrm>
            <a:off x="2353040" y="2890569"/>
            <a:ext cx="3431301" cy="587853"/>
          </a:xfrm>
          <a:prstGeom prst="rect">
            <a:avLst/>
          </a:prstGeom>
          <a:noFill/>
        </p:spPr>
        <p:txBody>
          <a:bodyPr wrap="square" rtlCol="0">
            <a:spAutoFit/>
          </a:bodyPr>
          <a:lstStyle/>
          <a:p>
            <a:pPr lvl="0" algn="just">
              <a:lnSpc>
                <a:spcPct val="115000"/>
              </a:lnSpc>
              <a:spcAft>
                <a:spcPts val="300"/>
              </a:spcAft>
            </a:pPr>
            <a:r>
              <a:rPr lang="en-US" sz="1400" dirty="0">
                <a:latin typeface="Arial" panose="020B0604020202020204" pitchFamily="34" charset="0"/>
                <a:ea typeface="Calibri" panose="020F0502020204030204" pitchFamily="34" charset="0"/>
                <a:cs typeface="Arial" panose="020B0604020202020204" pitchFamily="34" charset="0"/>
              </a:rPr>
              <a:t>Chịu trách nhiệm nhận yêu cầu và trả kết quả phân giải cho người yêu cầu</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3" name="Rectangle 12"/>
          <p:cNvSpPr/>
          <p:nvPr/>
        </p:nvSpPr>
        <p:spPr>
          <a:xfrm>
            <a:off x="1044448" y="3680533"/>
            <a:ext cx="1782860" cy="318998"/>
          </a:xfrm>
          <a:prstGeom prst="rect">
            <a:avLst/>
          </a:prstGeom>
        </p:spPr>
        <p:txBody>
          <a:bodyPr wrap="none">
            <a:spAutoFit/>
          </a:bodyPr>
          <a:lstStyle/>
          <a:p>
            <a:pPr lvl="0" algn="just">
              <a:lnSpc>
                <a:spcPct val="115000"/>
              </a:lnSpc>
              <a:spcBef>
                <a:spcPts val="300"/>
              </a:spcBef>
              <a:spcAft>
                <a:spcPts val="0"/>
              </a:spcAft>
            </a:pPr>
            <a:r>
              <a:rPr lang="en-US" sz="1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chuẩn bị</a:t>
            </a:r>
            <a:endPar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4" name="Rectangle 13"/>
          <p:cNvSpPr/>
          <p:nvPr/>
        </p:nvSpPr>
        <p:spPr>
          <a:xfrm>
            <a:off x="1044448" y="4878223"/>
            <a:ext cx="1891865" cy="318998"/>
          </a:xfrm>
          <a:prstGeom prst="rect">
            <a:avLst/>
          </a:prstGeom>
        </p:spPr>
        <p:txBody>
          <a:bodyPr wrap="none">
            <a:spAutoFit/>
          </a:bodyPr>
          <a:lstStyle/>
          <a:p>
            <a:pPr algn="just">
              <a:lnSpc>
                <a:spcPct val="115000"/>
              </a:lnSpc>
              <a:spcBef>
                <a:spcPts val="300"/>
              </a:spcBef>
            </a:pPr>
            <a:r>
              <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tương tác</a:t>
            </a:r>
            <a:endPar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6" name="Rectangle 15"/>
          <p:cNvSpPr/>
          <p:nvPr/>
        </p:nvSpPr>
        <p:spPr>
          <a:xfrm>
            <a:off x="1019175" y="5212969"/>
            <a:ext cx="10313423" cy="1299715"/>
          </a:xfrm>
          <a:prstGeom prst="rect">
            <a:avLst/>
          </a:prstGeom>
          <a:solidFill>
            <a:schemeClr val="tx2">
              <a:lumMod val="20000"/>
              <a:lumOff val="80000"/>
            </a:schemeClr>
          </a:solidFill>
        </p:spPr>
        <p:txBody>
          <a:bodyPr wrap="square">
            <a:spAutoFit/>
          </a:bodyPr>
          <a:lstStyle/>
          <a:p>
            <a:pPr marL="342900" lvl="0" indent="-342900" algn="just">
              <a:lnSpc>
                <a:spcPct val="114000"/>
              </a:lnSpc>
              <a:spcBef>
                <a:spcPts val="300"/>
              </a:spcBef>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Sau khi được khởi tạo và đồng bộ dữ liệu, </a:t>
            </a:r>
            <a:r>
              <a:rPr lang="en-US" sz="1400" dirty="0" smtClean="0">
                <a:latin typeface="Arial" panose="020B0604020202020204" pitchFamily="34" charset="0"/>
                <a:ea typeface="Calibri" panose="020F0502020204030204" pitchFamily="34" charset="0"/>
                <a:cs typeface="Arial" panose="020B0604020202020204" pitchFamily="34" charset="0"/>
              </a:rPr>
              <a:t>TLDChain </a:t>
            </a:r>
            <a:r>
              <a:rPr lang="en-US" sz="1400" dirty="0">
                <a:latin typeface="Arial" panose="020B0604020202020204" pitchFamily="34" charset="0"/>
                <a:ea typeface="Calibri" panose="020F0502020204030204" pitchFamily="34" charset="0"/>
                <a:cs typeface="Arial" panose="020B0604020202020204" pitchFamily="34" charset="0"/>
              </a:rPr>
              <a:t>hoặc có thể gọi là Blockchain sẽ chia làm 2 chuyên mục : </a:t>
            </a:r>
            <a:r>
              <a:rPr lang="en-US" sz="1400" dirty="0" smtClean="0">
                <a:latin typeface="Arial" panose="020B0604020202020204" pitchFamily="34" charset="0"/>
                <a:ea typeface="Calibri" panose="020F0502020204030204" pitchFamily="34" charset="0"/>
                <a:cs typeface="Arial" panose="020B0604020202020204" pitchFamily="34" charset="0"/>
              </a:rPr>
              <a:t>thông thường hoặc </a:t>
            </a:r>
            <a:r>
              <a:rPr lang="en-US" sz="1400" dirty="0">
                <a:latin typeface="Arial" panose="020B0604020202020204" pitchFamily="34" charset="0"/>
                <a:ea typeface="Calibri" panose="020F0502020204030204" pitchFamily="34" charset="0"/>
                <a:cs typeface="Arial" panose="020B0604020202020204" pitchFamily="34" charset="0"/>
              </a:rPr>
              <a:t>chỉ định theo một lựa chọn nào đó ( ở ví dụ sẽ là quốc gia ) nhờ đó có thể áp dụng phân quyền tạo nên một Permissioned Blockchain ( kết hợp giữa Public và Private ).</a:t>
            </a:r>
            <a:endParaRPr lang="en-US" sz="14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4000"/>
              </a:lnSpc>
              <a:spcAft>
                <a:spcPts val="30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Giai đoạn cuối cùng là Data Access, là nơi tiếp nhận thông tin của các người dùng và trực tiếp trả về kết quả thông qua việc xử lý thông tin ở TLDChain.</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7" name="Rectangle 16"/>
          <p:cNvSpPr/>
          <p:nvPr/>
        </p:nvSpPr>
        <p:spPr>
          <a:xfrm>
            <a:off x="1044448" y="1377141"/>
            <a:ext cx="1327608" cy="375552"/>
          </a:xfrm>
          <a:prstGeom prst="rect">
            <a:avLst/>
          </a:prstGeom>
        </p:spPr>
        <p:txBody>
          <a:bodyPr wrap="none">
            <a:spAutoFit/>
          </a:bodyPr>
          <a:lstStyle/>
          <a:p>
            <a:pPr lvl="0">
              <a:lnSpc>
                <a:spcPct val="150000"/>
              </a:lnSpc>
              <a:spcBef>
                <a:spcPts val="300"/>
              </a:spcBef>
            </a:pPr>
            <a:r>
              <a:rPr lang="en-US" sz="1400" b="1" dirty="0">
                <a:latin typeface="Arial" panose="020B0604020202020204" pitchFamily="34" charset="0"/>
                <a:ea typeface="Calibri" panose="020F0502020204030204" pitchFamily="34" charset="0"/>
                <a:cs typeface="Arial" panose="020B0604020202020204" pitchFamily="34" charset="0"/>
              </a:rPr>
              <a:t>Data Publish:</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
        <p:nvSpPr>
          <p:cNvPr id="18" name="TextBox 17"/>
          <p:cNvSpPr txBox="1"/>
          <p:nvPr/>
        </p:nvSpPr>
        <p:spPr>
          <a:xfrm>
            <a:off x="1044448" y="2256321"/>
            <a:ext cx="1138453" cy="307777"/>
          </a:xfrm>
          <a:prstGeom prst="rect">
            <a:avLst/>
          </a:prstGeom>
          <a:noFill/>
        </p:spPr>
        <p:txBody>
          <a:bodyPr wrap="none" rtlCol="0">
            <a:spAutoFit/>
          </a:bodyPr>
          <a:lstStyle/>
          <a:p>
            <a:pPr lvl="0"/>
            <a:r>
              <a:rPr lang="en-US" sz="1400" b="1" dirty="0">
                <a:latin typeface="Arial" panose="020B0604020202020204" pitchFamily="34" charset="0"/>
                <a:ea typeface="Calibri" panose="020F0502020204030204" pitchFamily="34" charset="0"/>
                <a:cs typeface="Arial" panose="020B0604020202020204" pitchFamily="34" charset="0"/>
              </a:rPr>
              <a:t>TLD </a:t>
            </a:r>
            <a:r>
              <a:rPr lang="en-US" sz="1400" b="1" dirty="0" smtClean="0">
                <a:latin typeface="Arial" panose="020B0604020202020204" pitchFamily="34" charset="0"/>
                <a:ea typeface="Calibri" panose="020F0502020204030204" pitchFamily="34" charset="0"/>
                <a:cs typeface="Arial" panose="020B0604020202020204" pitchFamily="34" charset="0"/>
              </a:rPr>
              <a:t>Chain:</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9" grpId="0"/>
      <p:bldP spid="2" grpId="0" animBg="1"/>
      <p:bldP spid="3" grpId="0"/>
      <p:bldP spid="10" grpId="0"/>
      <p:bldP spid="12" grpId="0"/>
      <p:bldP spid="13" grpId="0"/>
      <p:bldP spid="14" grpId="0"/>
      <p:bldP spid="16" grpId="0" animBg="1"/>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564254"/>
          </a:xfrm>
        </p:spPr>
        <p:txBody>
          <a:bodyPr>
            <a:normAutofit fontScale="90000"/>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3" name="Picture 12"/>
          <p:cNvPicPr/>
          <p:nvPr/>
        </p:nvPicPr>
        <p:blipFill>
          <a:blip r:embed="rId2"/>
          <a:stretch>
            <a:fillRect/>
          </a:stretch>
        </p:blipFill>
        <p:spPr>
          <a:xfrm>
            <a:off x="4197010" y="1335497"/>
            <a:ext cx="4396070" cy="3450670"/>
          </a:xfrm>
          <a:prstGeom prst="rect">
            <a:avLst/>
          </a:prstGeom>
          <a:ln w="12700">
            <a:solidFill>
              <a:schemeClr val="tx1"/>
            </a:solidFill>
          </a:ln>
        </p:spPr>
      </p:pic>
      <p:sp>
        <p:nvSpPr>
          <p:cNvPr id="17" name="Rectangle 16"/>
          <p:cNvSpPr/>
          <p:nvPr/>
        </p:nvSpPr>
        <p:spPr>
          <a:xfrm>
            <a:off x="8693351" y="3948428"/>
            <a:ext cx="3326108" cy="900246"/>
          </a:xfrm>
          <a:prstGeom prst="rect">
            <a:avLst/>
          </a:prstGeom>
          <a:solidFill>
            <a:schemeClr val="bg1">
              <a:lumMod val="95000"/>
            </a:schemeClr>
          </a:solidFill>
        </p:spPr>
        <p:txBody>
          <a:bodyPr wrap="square">
            <a:spAutoFit/>
          </a:bodyPr>
          <a:lstStyle/>
          <a:p>
            <a:pPr algn="l">
              <a:lnSpc>
                <a:spcPct val="125000"/>
              </a:lnSpc>
            </a:pPr>
            <a:r>
              <a:rPr lang="vi-VN" sz="1400" dirty="0" smtClean="0">
                <a:latin typeface="Arial" panose="020B0604020202020204" pitchFamily="34" charset="0"/>
                <a:cs typeface="Arial" panose="020B0604020202020204" pitchFamily="34" charset="0"/>
              </a:rPr>
              <a:t>5</a:t>
            </a:r>
            <a:r>
              <a:rPr lang="vi-VN" sz="1400" dirty="0">
                <a:latin typeface="Arial" panose="020B0604020202020204" pitchFamily="34" charset="0"/>
                <a:cs typeface="Arial" panose="020B0604020202020204" pitchFamily="34" charset="0"/>
              </a:rPr>
              <a:t>. Hệ thống gửi kết quả sau khi phân giải cho người </a:t>
            </a:r>
            <a:r>
              <a:rPr lang="vi-VN" sz="1400" dirty="0" smtClean="0">
                <a:latin typeface="Arial" panose="020B0604020202020204" pitchFamily="34" charset="0"/>
                <a:cs typeface="Arial" panose="020B0604020202020204" pitchFamily="34" charset="0"/>
              </a:rPr>
              <a:t>dùng</a:t>
            </a:r>
            <a:r>
              <a:rPr lang="en-US" sz="1400" dirty="0" smtClean="0">
                <a:latin typeface="Arial" panose="020B0604020202020204" pitchFamily="34" charset="0"/>
                <a:cs typeface="Arial" panose="020B0604020202020204" pitchFamily="34" charset="0"/>
              </a:rPr>
              <a:t> thông qua hệ thống phân giải DNS</a:t>
            </a:r>
            <a:r>
              <a:rPr lang="vi-VN" sz="1400" dirty="0" smtClean="0">
                <a:latin typeface="Arial" panose="020B0604020202020204" pitchFamily="34" charset="0"/>
                <a:cs typeface="Arial" panose="020B0604020202020204" pitchFamily="34" charset="0"/>
              </a:rPr>
              <a:t>. </a:t>
            </a:r>
            <a:endParaRPr lang="vi-VN" sz="1400" dirty="0">
              <a:latin typeface="Arial" panose="020B0604020202020204" pitchFamily="34" charset="0"/>
              <a:cs typeface="Arial" panose="020B0604020202020204" pitchFamily="34" charset="0"/>
            </a:endParaRPr>
          </a:p>
        </p:txBody>
      </p:sp>
      <p:sp>
        <p:nvSpPr>
          <p:cNvPr id="18" name="TextBox 17"/>
          <p:cNvSpPr txBox="1"/>
          <p:nvPr/>
        </p:nvSpPr>
        <p:spPr>
          <a:xfrm>
            <a:off x="1019175" y="794759"/>
            <a:ext cx="3015569"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Mô hình hoạt động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9" name="TextBox 18"/>
          <p:cNvSpPr txBox="1"/>
          <p:nvPr/>
        </p:nvSpPr>
        <p:spPr>
          <a:xfrm>
            <a:off x="954786" y="1335496"/>
            <a:ext cx="3144346" cy="2548133"/>
          </a:xfrm>
          <a:prstGeom prst="rect">
            <a:avLst/>
          </a:prstGeom>
          <a:solidFill>
            <a:schemeClr val="bg1">
              <a:lumMod val="95000"/>
            </a:schemeClr>
          </a:solidFill>
        </p:spPr>
        <p:txBody>
          <a:bodyPr wrap="square" rtlCol="0">
            <a:spAutoFit/>
          </a:bodyPr>
          <a:lstStyle/>
          <a:p>
            <a:pPr algn="l">
              <a:lnSpc>
                <a:spcPct val="114000"/>
              </a:lnSpc>
            </a:pPr>
            <a:r>
              <a:rPr lang="en-US" sz="1400" dirty="0" smtClean="0">
                <a:latin typeface="Arial" panose="020B0604020202020204" pitchFamily="34" charset="0"/>
                <a:cs typeface="Arial" panose="020B0604020202020204" pitchFamily="34" charset="0"/>
              </a:rPr>
              <a:t>1. </a:t>
            </a:r>
            <a:r>
              <a:rPr lang="vi-VN" sz="1400" dirty="0" smtClean="0">
                <a:latin typeface="Arial" panose="020B0604020202020204" pitchFamily="34" charset="0"/>
                <a:cs typeface="Arial" panose="020B0604020202020204" pitchFamily="34" charset="0"/>
              </a:rPr>
              <a:t>Hệ </a:t>
            </a:r>
            <a:r>
              <a:rPr lang="vi-VN" sz="1400" dirty="0">
                <a:latin typeface="Arial" panose="020B0604020202020204" pitchFamily="34" charset="0"/>
                <a:cs typeface="Arial" panose="020B0604020202020204" pitchFamily="34" charset="0"/>
              </a:rPr>
              <a:t>thống DNS Blockchain trực tiếp kiểm tra dãy Blocks hiện tại có đáp ứng điều kiện hay không theo 2 trường hợp như sau: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Đúng </a:t>
            </a:r>
            <a:r>
              <a:rPr lang="vi-VN" sz="1400" dirty="0">
                <a:latin typeface="Arial" panose="020B0604020202020204" pitchFamily="34" charset="0"/>
                <a:cs typeface="Arial" panose="020B0604020202020204" pitchFamily="34" charset="0"/>
              </a:rPr>
              <a:t>( Đ ): Sử dụng các khối Blocks đó để khởi tạo Blockchain và tiếp tục mở rộng nhằm tạo blockchain dài nhất.</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Sai </a:t>
            </a:r>
            <a:r>
              <a:rPr lang="vi-VN" sz="1400" dirty="0">
                <a:latin typeface="Arial" panose="020B0604020202020204" pitchFamily="34" charset="0"/>
                <a:cs typeface="Arial" panose="020B0604020202020204" pitchFamily="34" charset="0"/>
              </a:rPr>
              <a:t>( S ):  Khởi tạo Blockchain rỗng</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0" name="TextBox 19"/>
          <p:cNvSpPr txBox="1"/>
          <p:nvPr/>
        </p:nvSpPr>
        <p:spPr>
          <a:xfrm>
            <a:off x="954786" y="3994274"/>
            <a:ext cx="3138720" cy="808555"/>
          </a:xfrm>
          <a:prstGeom prst="rect">
            <a:avLst/>
          </a:prstGeom>
          <a:solidFill>
            <a:schemeClr val="bg1">
              <a:lumMod val="95000"/>
            </a:schemeClr>
          </a:solidFill>
        </p:spPr>
        <p:txBody>
          <a:bodyPr wrap="square" rtlCol="0">
            <a:spAutoFit/>
          </a:bodyPr>
          <a:lstStyle/>
          <a:p>
            <a:pPr algn="l">
              <a:lnSpc>
                <a:spcPct val="114000"/>
              </a:lnSpc>
            </a:pPr>
            <a:r>
              <a:rPr lang="vi-VN" sz="1400" dirty="0">
                <a:latin typeface="+mj-lt"/>
              </a:rPr>
              <a:t>2. Web Server hoặc PC có thể trở thành Node mới của hệ thống Blockchain</a:t>
            </a:r>
            <a:endParaRPr lang="en-US" sz="1400" dirty="0">
              <a:latin typeface="+mj-lt"/>
            </a:endParaRPr>
          </a:p>
        </p:txBody>
      </p:sp>
      <p:sp>
        <p:nvSpPr>
          <p:cNvPr id="21" name="TextBox 20"/>
          <p:cNvSpPr txBox="1"/>
          <p:nvPr/>
        </p:nvSpPr>
        <p:spPr>
          <a:xfrm>
            <a:off x="954786" y="4933673"/>
            <a:ext cx="3138720" cy="1299715"/>
          </a:xfrm>
          <a:prstGeom prst="rect">
            <a:avLst/>
          </a:prstGeom>
          <a:solidFill>
            <a:schemeClr val="bg1">
              <a:lumMod val="95000"/>
            </a:schemeClr>
          </a:solidFill>
        </p:spPr>
        <p:txBody>
          <a:bodyPr wrap="square" rtlCol="0">
            <a:spAutoFit/>
          </a:bodyPr>
          <a:lstStyle/>
          <a:p>
            <a:pPr algn="l">
              <a:lnSpc>
                <a:spcPct val="114000"/>
              </a:lnSpc>
            </a:pPr>
            <a:r>
              <a:rPr lang="vi-VN" sz="1400" dirty="0">
                <a:latin typeface="Arial" panose="020B0604020202020204" pitchFamily="34" charset="0"/>
                <a:cs typeface="Arial" panose="020B0604020202020204" pitchFamily="34" charset="0"/>
              </a:rPr>
              <a:t>3. Người dùng có thể gửi yêu cầu phân giải cho hệ thống Blockchain DNS kèm theo tên miền thông qua input của giao diện Python Flask Web</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2" name="Rectangle 21"/>
          <p:cNvSpPr/>
          <p:nvPr/>
        </p:nvSpPr>
        <p:spPr>
          <a:xfrm>
            <a:off x="8690958" y="1279478"/>
            <a:ext cx="3328501" cy="2548133"/>
          </a:xfrm>
          <a:prstGeom prst="rect">
            <a:avLst/>
          </a:prstGeom>
          <a:solidFill>
            <a:schemeClr val="bg1">
              <a:lumMod val="95000"/>
            </a:schemeClr>
          </a:solidFill>
        </p:spPr>
        <p:txBody>
          <a:bodyPr wrap="square">
            <a:spAutoFit/>
          </a:bodyPr>
          <a:lstStyle/>
          <a:p>
            <a:pPr algn="l">
              <a:lnSpc>
                <a:spcPct val="114000"/>
              </a:lnSpc>
            </a:pPr>
            <a:r>
              <a:rPr lang="vi-VN" sz="1400" dirty="0">
                <a:latin typeface="Arial" panose="020B0604020202020204" pitchFamily="34" charset="0"/>
                <a:cs typeface="Arial" panose="020B0604020202020204" pitchFamily="34" charset="0"/>
              </a:rPr>
              <a:t>4. </a:t>
            </a:r>
            <a:r>
              <a:rPr lang="en-US" sz="1400" dirty="0" smtClean="0">
                <a:latin typeface="Arial" panose="020B0604020202020204" pitchFamily="34" charset="0"/>
                <a:cs typeface="Arial" panose="020B0604020202020204" pitchFamily="34" charset="0"/>
              </a:rPr>
              <a:t>Hệ thống </a:t>
            </a:r>
            <a:r>
              <a:rPr lang="vi-VN" sz="1400" dirty="0" smtClean="0">
                <a:latin typeface="Arial" panose="020B0604020202020204" pitchFamily="34" charset="0"/>
                <a:cs typeface="Arial" panose="020B0604020202020204" pitchFamily="34" charset="0"/>
              </a:rPr>
              <a:t>kiểm </a:t>
            </a:r>
            <a:r>
              <a:rPr lang="vi-VN" sz="1400" dirty="0">
                <a:latin typeface="Arial" panose="020B0604020202020204" pitchFamily="34" charset="0"/>
                <a:cs typeface="Arial" panose="020B0604020202020204" pitchFamily="34" charset="0"/>
              </a:rPr>
              <a:t>tra điều kiện tạo Block – số </a:t>
            </a:r>
            <a:r>
              <a:rPr lang="vi-VN" sz="1400" dirty="0" smtClean="0">
                <a:latin typeface="Arial" panose="020B0604020202020204" pitchFamily="34" charset="0"/>
                <a:cs typeface="Arial" panose="020B0604020202020204" pitchFamily="34" charset="0"/>
              </a:rPr>
              <a:t>transaction ( giao dịch ) hiện </a:t>
            </a:r>
            <a:r>
              <a:rPr lang="vi-VN" sz="1400" dirty="0">
                <a:latin typeface="Arial" panose="020B0604020202020204" pitchFamily="34" charset="0"/>
                <a:cs typeface="Arial" panose="020B0604020202020204" pitchFamily="34" charset="0"/>
              </a:rPr>
              <a:t>tại phải lớn hơn hoặc bằng số transaction được quy định trong block </a:t>
            </a:r>
            <a:r>
              <a:rPr lang="vi-VN" sz="1400" dirty="0" smtClean="0">
                <a:latin typeface="Arial" panose="020B0604020202020204" pitchFamily="34" charset="0"/>
                <a:cs typeface="Arial" panose="020B0604020202020204" pitchFamily="34" charset="0"/>
              </a:rPr>
              <a:t>như </a:t>
            </a:r>
            <a:r>
              <a:rPr lang="vi-VN" sz="1400" dirty="0">
                <a:latin typeface="Arial" panose="020B0604020202020204" pitchFamily="34" charset="0"/>
                <a:cs typeface="Arial" panose="020B0604020202020204" pitchFamily="34" charset="0"/>
              </a:rPr>
              <a:t>sau: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Đúng ( Đ ) : Thêm vào bộ nhớ đệm Transaction và phát động thuật toán Proof of Work cho các nodes tạo số Nonce cho Block mới.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Sai ( S ) : Chỉ thêm vào bộ nhớ đệm Transaction.</a:t>
            </a:r>
            <a:endParaRPr lang="en-US" sz="1400" dirty="0">
              <a:latin typeface="Arial" panose="020B0604020202020204" pitchFamily="34" charset="0"/>
              <a:cs typeface="Arial" panose="020B0604020202020204" pitchFamily="34" charset="0"/>
            </a:endParaRPr>
          </a:p>
        </p:txBody>
      </p:sp>
      <p:sp>
        <p:nvSpPr>
          <p:cNvPr id="23" name="Rectangle 22"/>
          <p:cNvSpPr/>
          <p:nvPr/>
        </p:nvSpPr>
        <p:spPr>
          <a:xfrm>
            <a:off x="8690958" y="4933673"/>
            <a:ext cx="3328501" cy="1169551"/>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6. Hệ thống ghi nhận lần kiểm duyệt giao dịch và gửi cho node thực hiện thành công, giao dịch sẽ được thêm vào block trong Blockchain</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4" name="Rectangle 23"/>
          <p:cNvSpPr/>
          <p:nvPr/>
        </p:nvSpPr>
        <p:spPr>
          <a:xfrm>
            <a:off x="4197010" y="4933673"/>
            <a:ext cx="4396070" cy="900246"/>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7. Hệ thống trước khi tắt sẽ tính toán blockchain dài nhất, xác thực blockchain và gửi lên cho các nodes để cập nhật. </a:t>
            </a:r>
            <a:endParaRPr lang="vi-VN"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7" grpId="0" animBg="1"/>
      <p:bldP spid="18" grpId="0"/>
      <p:bldP spid="19" grpId="0" animBg="1"/>
      <p:bldP spid="20" grpId="0" animBg="1"/>
      <p:bldP spid="21" grpId="0" animBg="1"/>
      <p:bldP spid="22"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1090295"/>
            <a:ext cx="9013588"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ĐỊNH DẠNG LƯU TRỮ CHUNG TRONG HỆ THỐNG</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8" name="Rectangle 7"/>
          <p:cNvSpPr/>
          <p:nvPr/>
        </p:nvSpPr>
        <p:spPr>
          <a:xfrm>
            <a:off x="1019175" y="5296534"/>
            <a:ext cx="3458821"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DNS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37753" y="3319485"/>
            <a:ext cx="7798598" cy="402546"/>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VÀ GIAO DIỆN NGƯỜI DÙNG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033259" y="1492841"/>
            <a:ext cx="266290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cho DNS record;</a:t>
            </a:r>
            <a:endParaRPr lang="en-US" sz="1400" dirty="0">
              <a:latin typeface="Arial" panose="020B0604020202020204" pitchFamily="34" charset="0"/>
              <a:cs typeface="Arial" panose="020B0604020202020204" pitchFamily="34" charset="0"/>
            </a:endParaRPr>
          </a:p>
        </p:txBody>
      </p:sp>
      <p:sp>
        <p:nvSpPr>
          <p:cNvPr id="10" name="TextBox 9"/>
          <p:cNvSpPr txBox="1"/>
          <p:nvPr/>
        </p:nvSpPr>
        <p:spPr>
          <a:xfrm>
            <a:off x="1023925" y="1842977"/>
            <a:ext cx="265136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Transaction;</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1033259" y="2193113"/>
            <a:ext cx="216597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Block;</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042593" y="2543249"/>
            <a:ext cx="215475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Node;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1077755" y="3734656"/>
            <a:ext cx="84433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xử lý thông tin đăng kí node và account admin tham gia vào hệ thống Blockchain.</a:t>
            </a:r>
            <a:endParaRPr lang="en-US" sz="1400" dirty="0" smtClean="0">
              <a:latin typeface="Arial" panose="020B0604020202020204" pitchFamily="34" charset="0"/>
              <a:cs typeface="Arial" panose="020B0604020202020204" pitchFamily="34" charset="0"/>
            </a:endParaRPr>
          </a:p>
        </p:txBody>
      </p:sp>
      <p:sp>
        <p:nvSpPr>
          <p:cNvPr id="14" name="TextBox 13"/>
          <p:cNvSpPr txBox="1"/>
          <p:nvPr/>
        </p:nvSpPr>
        <p:spPr>
          <a:xfrm>
            <a:off x="1087089" y="4084792"/>
            <a:ext cx="6320961"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thêm thông tin tên miền và tạo giao dịch trên hệ thống.</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1096423" y="4434928"/>
            <a:ext cx="75889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giao thức đồng thuận và quy trình xử lý tạo block khi đạt đủ điều kiện giao dịch.</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105757" y="4785064"/>
            <a:ext cx="7628499"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xử lý phân quyền giữa các loại người dùng khác nhau ( Hoster,  Admin, Client ).</a:t>
            </a:r>
            <a:endParaRPr lang="en-US" sz="1400" dirty="0" smtClean="0">
              <a:latin typeface="Arial" panose="020B0604020202020204" pitchFamily="34" charset="0"/>
              <a:cs typeface="Arial" panose="020B0604020202020204" pitchFamily="34" charset="0"/>
            </a:endParaRPr>
          </a:p>
        </p:txBody>
      </p:sp>
      <p:sp>
        <p:nvSpPr>
          <p:cNvPr id="17" name="TextBox 16"/>
          <p:cNvSpPr txBox="1"/>
          <p:nvPr/>
        </p:nvSpPr>
        <p:spPr>
          <a:xfrm>
            <a:off x="1059177" y="5697844"/>
            <a:ext cx="4921540"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lấy tên miền từ hệ thống 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68511" y="6047980"/>
            <a:ext cx="5120312"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phân giải tên miền cho hệ thống DNS. </a:t>
            </a:r>
            <a:endParaRPr lang="en-US" sz="1400" dirty="0">
              <a:latin typeface="Arial" panose="020B0604020202020204" pitchFamily="34" charset="0"/>
              <a:cs typeface="Arial" panose="020B0604020202020204" pitchFamily="34" charset="0"/>
            </a:endParaRPr>
          </a:p>
        </p:txBody>
      </p:sp>
      <p:sp>
        <p:nvSpPr>
          <p:cNvPr id="19" name="TextBox 18"/>
          <p:cNvSpPr txBox="1"/>
          <p:nvPr/>
        </p:nvSpPr>
        <p:spPr>
          <a:xfrm>
            <a:off x="1042593" y="2890989"/>
            <a:ext cx="2364493"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Account;</a:t>
            </a:r>
            <a:endParaRPr lang="en-US" sz="1400" dirty="0">
              <a:latin typeface="Arial" panose="020B0604020202020204" pitchFamily="34" charset="0"/>
              <a:cs typeface="Arial" panose="020B0604020202020204" pitchFamily="34" charset="0"/>
            </a:endParaRPr>
          </a:p>
        </p:txBody>
      </p:sp>
      <p:sp>
        <p:nvSpPr>
          <p:cNvPr id="20" name="TextBox 19"/>
          <p:cNvSpPr txBox="1"/>
          <p:nvPr/>
        </p:nvSpPr>
        <p:spPr>
          <a:xfrm>
            <a:off x="8605616" y="3348890"/>
            <a:ext cx="214828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Flask</a:t>
            </a:r>
            <a:endParaRPr lang="en-US" sz="1400" b="1" dirty="0" smtClean="0">
              <a:latin typeface="Arial" panose="020B0604020202020204" pitchFamily="34" charset="0"/>
              <a:cs typeface="Arial" panose="020B0604020202020204" pitchFamily="34" charset="0"/>
            </a:endParaRPr>
          </a:p>
        </p:txBody>
      </p:sp>
      <p:sp>
        <p:nvSpPr>
          <p:cNvPr id="21" name="TextBox 20"/>
          <p:cNvSpPr txBox="1"/>
          <p:nvPr/>
        </p:nvSpPr>
        <p:spPr>
          <a:xfrm>
            <a:off x="4247569" y="5331442"/>
            <a:ext cx="227812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Socket</a:t>
            </a:r>
            <a:endParaRPr lang="en-US" sz="1400" b="1" dirty="0" smtClean="0">
              <a:latin typeface="Arial" panose="020B0604020202020204" pitchFamily="34" charset="0"/>
              <a:cs typeface="Arial" panose="020B0604020202020204" pitchFamily="34" charset="0"/>
            </a:endParaRPr>
          </a:p>
        </p:txBody>
      </p:sp>
      <p:sp>
        <p:nvSpPr>
          <p:cNvPr id="23" name="TextBox 22"/>
          <p:cNvSpPr txBox="1"/>
          <p:nvPr/>
        </p:nvSpPr>
        <p:spPr>
          <a:xfrm>
            <a:off x="8031676" y="1132654"/>
            <a:ext cx="2869696"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Quan trọng nhất là DNS Record</a:t>
            </a:r>
            <a:endParaRPr lang="en-US" sz="1400" b="1" dirty="0">
              <a:latin typeface="Arial" panose="020B0604020202020204" pitchFamily="34" charset="0"/>
              <a:cs typeface="Arial" panose="020B0604020202020204" pitchFamily="34" charset="0"/>
            </a:endParaRPr>
          </a:p>
        </p:txBody>
      </p:sp>
      <p:graphicFrame>
        <p:nvGraphicFramePr>
          <p:cNvPr id="24" name="Table 23"/>
          <p:cNvGraphicFramePr>
            <a:graphicFrameLocks noGrp="1"/>
          </p:cNvGraphicFramePr>
          <p:nvPr/>
        </p:nvGraphicFramePr>
        <p:xfrm>
          <a:off x="6005026" y="1510258"/>
          <a:ext cx="5458460" cy="1363157"/>
        </p:xfrm>
        <a:graphic>
          <a:graphicData uri="http://schemas.openxmlformats.org/drawingml/2006/table">
            <a:tbl>
              <a:tblPr bandRow="1">
                <a:tableStyleId>{7DF18680-E054-41AD-8BC1-D1AEF772440D}</a:tableStyleId>
              </a:tblPr>
              <a:tblGrid>
                <a:gridCol w="1666719"/>
                <a:gridCol w="3791741"/>
              </a:tblGrid>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$origin: ‘spec.com</a:t>
                      </a:r>
                      <a:r>
                        <a:rPr lang="en-US" sz="1200" dirty="0" smtClean="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Tên miền gốc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$ttl: 3600</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a:t>
                      </a:r>
                      <a:r>
                        <a:rPr lang="en-US" sz="1200" baseline="0" dirty="0" smtClean="0">
                          <a:effectLst/>
                          <a:latin typeface="Arial" panose="020B0604020202020204" pitchFamily="34" charset="0"/>
                          <a:cs typeface="Arial" panose="020B0604020202020204" pitchFamily="34" charset="0"/>
                        </a:rPr>
                        <a:t> định </a:t>
                      </a:r>
                      <a:r>
                        <a:rPr lang="en-US" sz="1200" dirty="0" smtClean="0">
                          <a:effectLst/>
                          <a:latin typeface="Arial" panose="020B0604020202020204" pitchFamily="34" charset="0"/>
                          <a:cs typeface="Arial" panose="020B0604020202020204" pitchFamily="34" charset="0"/>
                        </a:rPr>
                        <a:t>Thời </a:t>
                      </a:r>
                      <a:r>
                        <a:rPr lang="en-US" sz="1200" dirty="0">
                          <a:effectLst/>
                          <a:latin typeface="Arial" panose="020B0604020202020204" pitchFamily="34" charset="0"/>
                          <a:cs typeface="Arial" panose="020B0604020202020204" pitchFamily="34" charset="0"/>
                        </a:rPr>
                        <a:t>gian tên miền tồn tại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Soa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 định</a:t>
                      </a:r>
                      <a:r>
                        <a:rPr lang="en-US" sz="1200" baseline="0" dirty="0" smtClean="0">
                          <a:effectLst/>
                          <a:latin typeface="Arial" panose="020B0604020202020204" pitchFamily="34" charset="0"/>
                          <a:cs typeface="Arial" panose="020B0604020202020204" pitchFamily="34" charset="0"/>
                        </a:rPr>
                        <a:t> t</a:t>
                      </a:r>
                      <a:r>
                        <a:rPr lang="en-US" sz="1200" dirty="0" smtClean="0">
                          <a:effectLst/>
                          <a:latin typeface="Arial" panose="020B0604020202020204" pitchFamily="34" charset="0"/>
                          <a:cs typeface="Arial" panose="020B0604020202020204" pitchFamily="34" charset="0"/>
                        </a:rPr>
                        <a:t>hông </a:t>
                      </a:r>
                      <a:r>
                        <a:rPr lang="en-US" sz="1200" dirty="0">
                          <a:effectLst/>
                          <a:latin typeface="Arial" panose="020B0604020202020204" pitchFamily="34" charset="0"/>
                          <a:cs typeface="Arial" panose="020B0604020202020204" pitchFamily="34" charset="0"/>
                        </a:rPr>
                        <a:t>tin xác nhận từ phía máy chủ tiếp nhận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Ns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Quy định các loại tên miền phụ</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Bản ghi được sử dụng trỏ tên website tới một địa chỉ IP cụ thể</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bl>
          </a:graphicData>
        </a:graphic>
      </p:graphicFrame>
      <p:sp>
        <p:nvSpPr>
          <p:cNvPr id="27" name="TextBox 26"/>
          <p:cNvSpPr txBox="1"/>
          <p:nvPr/>
        </p:nvSpPr>
        <p:spPr>
          <a:xfrm>
            <a:off x="6812854" y="2941717"/>
            <a:ext cx="465063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=&gt; Vì nếu thiếu, hệ thống DNS sẽ không phân giải được</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8" grpId="0"/>
      <p:bldP spid="9" grpId="0"/>
      <p:bldP spid="3" grpId="0"/>
      <p:bldP spid="10" grpId="0"/>
      <p:bldP spid="11" grpId="0"/>
      <p:bldP spid="12" grpId="0"/>
      <p:bldP spid="13" grpId="0"/>
      <p:bldP spid="14" grpId="0"/>
      <p:bldP spid="15" grpId="0"/>
      <p:bldP spid="16" grpId="0"/>
      <p:bldP spid="17" grpId="0"/>
      <p:bldP spid="18" grpId="0"/>
      <p:bldP spid="19" grpId="0"/>
      <p:bldP spid="20" grpId="0"/>
      <p:bldP spid="21"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705902"/>
          </a:xfrm>
        </p:spPr>
        <p:txBody>
          <a:bodyPr>
            <a:normAutofit/>
          </a:bodyPr>
          <a:lstStyle/>
          <a:p>
            <a:r>
              <a:rPr lang="en-US" sz="4000" b="1" spc="50" dirty="0" smtClean="0">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4" cy="1337289"/>
          </a:xfrm>
          <a:prstGeom prst="rect">
            <a:avLst/>
          </a:prstGeom>
        </p:spPr>
        <p:txBody>
          <a:bodyPr wrap="square">
            <a:spAutoFit/>
          </a:bodyPr>
          <a:lstStyle/>
          <a:p>
            <a:pPr lvl="0" algn="just">
              <a:lnSpc>
                <a:spcPct val="115000"/>
              </a:lnSpc>
              <a:spcBef>
                <a:spcPts val="300"/>
              </a:spcBef>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1</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 mở node có port là 5000, đăng nhập với vai trò là admin, thực hiện thêm 5 giao dịch tên miền, sau đó tiến hành phân giải trên máy chính.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máy chính. </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3" name="Group 2"/>
          <p:cNvGrpSpPr/>
          <p:nvPr/>
        </p:nvGrpSpPr>
        <p:grpSpPr>
          <a:xfrm>
            <a:off x="1085658" y="2704415"/>
            <a:ext cx="10225470" cy="3093472"/>
            <a:chOff x="1085658" y="2704415"/>
            <a:chExt cx="10225470" cy="3093472"/>
          </a:xfrm>
        </p:grpSpPr>
        <p:sp>
          <p:nvSpPr>
            <p:cNvPr id="10" name="Cube 9"/>
            <p:cNvSpPr/>
            <p:nvPr/>
          </p:nvSpPr>
          <p:spPr>
            <a:xfrm>
              <a:off x="3867415" y="3681761"/>
              <a:ext cx="1338527"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edefined Process 10"/>
            <p:cNvSpPr/>
            <p:nvPr/>
          </p:nvSpPr>
          <p:spPr>
            <a:xfrm>
              <a:off x="7226708" y="3716779"/>
              <a:ext cx="1110383"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443463" y="3361293"/>
              <a:ext cx="1189370"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296569" y="4887759"/>
              <a:ext cx="148316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5" name="Straight Arrow Connector 14"/>
            <p:cNvCxnSpPr>
              <a:stCxn id="12" idx="6"/>
              <a:endCxn id="10" idx="2"/>
            </p:cNvCxnSpPr>
            <p:nvPr/>
          </p:nvCxnSpPr>
          <p:spPr>
            <a:xfrm>
              <a:off x="2632833" y="3681760"/>
              <a:ext cx="123458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6"/>
              <a:endCxn id="10" idx="2"/>
            </p:cNvCxnSpPr>
            <p:nvPr/>
          </p:nvCxnSpPr>
          <p:spPr>
            <a:xfrm flipV="1">
              <a:off x="2779729" y="4384770"/>
              <a:ext cx="1087685"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01672" y="3527871"/>
              <a:ext cx="102773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27" name="TextBox 26"/>
            <p:cNvSpPr txBox="1"/>
            <p:nvPr/>
          </p:nvSpPr>
          <p:spPr>
            <a:xfrm>
              <a:off x="1336977" y="5054337"/>
              <a:ext cx="144275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31" name="TextBox 30"/>
            <p:cNvSpPr txBox="1"/>
            <p:nvPr/>
          </p:nvSpPr>
          <p:spPr>
            <a:xfrm>
              <a:off x="3867415" y="4887759"/>
              <a:ext cx="10199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rot="19418844">
              <a:off x="2802333" y="4616435"/>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7" name="TextBox 36"/>
            <p:cNvSpPr txBox="1"/>
            <p:nvPr/>
          </p:nvSpPr>
          <p:spPr>
            <a:xfrm rot="1766506">
              <a:off x="2925842" y="3844698"/>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9" name="Right Arrow 38"/>
            <p:cNvSpPr/>
            <p:nvPr/>
          </p:nvSpPr>
          <p:spPr>
            <a:xfrm>
              <a:off x="5528523" y="4071636"/>
              <a:ext cx="140487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9769850" y="3835648"/>
              <a:ext cx="847375"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30080" y="4892031"/>
              <a:ext cx="110701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42" name="TextBox 41"/>
            <p:cNvSpPr txBox="1"/>
            <p:nvPr/>
          </p:nvSpPr>
          <p:spPr>
            <a:xfrm>
              <a:off x="5670249" y="3843762"/>
              <a:ext cx="89406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43" name="TextBox 42"/>
            <p:cNvSpPr txBox="1"/>
            <p:nvPr/>
          </p:nvSpPr>
          <p:spPr>
            <a:xfrm>
              <a:off x="9641586" y="4887682"/>
              <a:ext cx="110390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45" name="Straight Arrow Connector 44"/>
            <p:cNvCxnSpPr/>
            <p:nvPr/>
          </p:nvCxnSpPr>
          <p:spPr>
            <a:xfrm flipH="1">
              <a:off x="8448475" y="4539793"/>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48475" y="4209710"/>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708008" y="3917562"/>
              <a:ext cx="76505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49" name="TextBox 48"/>
            <p:cNvSpPr txBox="1"/>
            <p:nvPr/>
          </p:nvSpPr>
          <p:spPr>
            <a:xfrm>
              <a:off x="8728593" y="4293074"/>
              <a:ext cx="749511"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085658" y="3046141"/>
              <a:ext cx="10225470"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85658" y="2704415"/>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54" name="Can 53"/>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945735" y="1090295"/>
            <a:ext cx="10365394" cy="1508105"/>
          </a:xfrm>
          <a:prstGeom prst="rect">
            <a:avLst/>
          </a:prstGeom>
        </p:spPr>
        <p:txBody>
          <a:bodyPr wrap="square">
            <a:spAutoFit/>
          </a:bodyPr>
          <a:lstStyle/>
          <a:p>
            <a:pPr lvl="0" algn="just">
              <a:lnSpc>
                <a:spcPct val="115000"/>
              </a:lnSpc>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2 </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giống với kịch bản 1 nhưng quá trình phân giải sẽ diễn ra ở máy ảo </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một máy ảo. </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5" name="Group 4"/>
          <p:cNvGrpSpPr/>
          <p:nvPr/>
        </p:nvGrpSpPr>
        <p:grpSpPr>
          <a:xfrm>
            <a:off x="945736"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21181" y="4024459"/>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9995325" y="5072467"/>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2" name="Can 31"/>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2" grpId="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3" cy="1508105"/>
          </a:xfrm>
          <a:prstGeom prst="rect">
            <a:avLst/>
          </a:prstGeom>
        </p:spPr>
        <p:txBody>
          <a:bodyPr wrap="square">
            <a:spAutoFit/>
          </a:bodyPr>
          <a:lstStyle/>
          <a:p>
            <a:pPr algn="just">
              <a:lnSpc>
                <a:spcPct val="115000"/>
              </a:lnSpc>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3</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chạy web server trên máy ảo,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có port khác, đăng nhập với vai trò là admin, thực hiện thêm 5 giao dịch tên miền cộng 1 giao dịch có tên miền trỏ vào địa chỉ của web server máy ảo và tiến hành phân giải trên máy ảo.</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8" name="Group 7"/>
          <p:cNvGrpSpPr/>
          <p:nvPr/>
        </p:nvGrpSpPr>
        <p:grpSpPr>
          <a:xfrm>
            <a:off x="1019174"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42929" y="3432906"/>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10010650" y="4367983"/>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1" name="Rectangle 30"/>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3" name="Can 32"/>
          <p:cNvSpPr/>
          <p:nvPr/>
        </p:nvSpPr>
        <p:spPr>
          <a:xfrm>
            <a:off x="10382523" y="4925252"/>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087686" y="5560668"/>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3" grpId="0" animBg="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TextBox 6"/>
          <p:cNvSpPr txBox="1"/>
          <p:nvPr/>
        </p:nvSpPr>
        <p:spPr>
          <a:xfrm>
            <a:off x="1533112" y="4887838"/>
            <a:ext cx="9883902" cy="830997"/>
          </a:xfrm>
          <a:prstGeom prst="rect">
            <a:avLst/>
          </a:prstGeom>
          <a:noFill/>
        </p:spPr>
        <p:txBody>
          <a:bodyPr wrap="square" rtlCol="0">
            <a:spAutoFit/>
          </a:bodyPr>
          <a:lstStyle/>
          <a:p>
            <a:pPr>
              <a:lnSpc>
                <a:spcPct val="150000"/>
              </a:lnSpc>
              <a:spcBef>
                <a:spcPts val="300"/>
              </a:spcBef>
              <a:spcAft>
                <a:spcPts val="300"/>
              </a:spcAft>
            </a:pPr>
            <a:r>
              <a:rPr lang="en-US" sz="1600" b="1" spc="50" dirty="0" smtClean="0">
                <a:solidFill>
                  <a:schemeClr val="accent2"/>
                </a:solidFill>
                <a:latin typeface="Arial" panose="020B0604020202020204" pitchFamily="34" charset="0"/>
                <a:cs typeface="Arial" panose="020B0604020202020204" pitchFamily="34" charset="0"/>
              </a:rPr>
              <a:t>DNS </a:t>
            </a:r>
            <a:r>
              <a:rPr lang="en-US" sz="1600" b="1" spc="50" dirty="0">
                <a:solidFill>
                  <a:schemeClr val="accent2"/>
                </a:solidFill>
                <a:latin typeface="Arial" panose="020B0604020202020204" pitchFamily="34" charset="0"/>
                <a:cs typeface="Arial" panose="020B0604020202020204" pitchFamily="34" charset="0"/>
              </a:rPr>
              <a:t>Blockchain là một giải pháp khả thi hiện nay, vừa phần nào giải quyết được bài toán bảo mật, vừa mang lại cơ hội khai thác phát triển triệt để giá trị của tên miền. </a:t>
            </a:r>
            <a:endParaRPr lang="en-US" sz="1600" b="1" spc="50" dirty="0">
              <a:solidFill>
                <a:schemeClr val="accent2"/>
              </a:solidFill>
              <a:latin typeface="Arial" panose="020B0604020202020204" pitchFamily="34" charset="0"/>
              <a:cs typeface="Arial" panose="020B0604020202020204" pitchFamily="34" charset="0"/>
            </a:endParaRPr>
          </a:p>
        </p:txBody>
      </p:sp>
      <p:sp>
        <p:nvSpPr>
          <p:cNvPr id="8" name="TextBox 7"/>
          <p:cNvSpPr txBox="1"/>
          <p:nvPr/>
        </p:nvSpPr>
        <p:spPr>
          <a:xfrm>
            <a:off x="1069848" y="1331345"/>
            <a:ext cx="10058400" cy="3149580"/>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DNS server và cách DNS server hiện tại hoạt động.</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Xây dựng được và tái hiện hệ thống Blockchain DNS trên máy tính cá nhân. </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Phân giải tên miền và trả về kết quả thành công cho dù ở trên trình duyệt. </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Phần mềm tận dụng những DNS record kiểu cũ giúp việc kế thừa và chuyển hóa công nghệ dễ dàng.</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Áp dụng DNS Server cho máy tính cá nhân có hệ điều hành không phải Windows Server.</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Phân giải tên miền cho các máy tính khác trong mạng có kết nối vào DNS Server.</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ight Arrow 2"/>
          <p:cNvSpPr/>
          <p:nvPr/>
        </p:nvSpPr>
        <p:spPr>
          <a:xfrm>
            <a:off x="1162228" y="5017722"/>
            <a:ext cx="370884" cy="273465"/>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9" name="TextBox 8"/>
          <p:cNvSpPr txBox="1"/>
          <p:nvPr/>
        </p:nvSpPr>
        <p:spPr>
          <a:xfrm>
            <a:off x="1069849" y="1200150"/>
            <a:ext cx="10241280" cy="4656455"/>
          </a:xfrm>
          <a:prstGeom prst="rect">
            <a:avLst/>
          </a:prstGeom>
          <a:noFill/>
        </p:spPr>
        <p:txBody>
          <a:bodyPr wrap="square" rtlCol="0">
            <a:spAutoFit/>
          </a:bodyPr>
          <a:lstStyle/>
          <a:p>
            <a:pPr>
              <a:lnSpc>
                <a:spcPct val="114000"/>
              </a:lnSpc>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đến giải pháp, đề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tài còn có những hạn chế nhất định sau đây:</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400" dirty="0" smtClean="0">
                <a:latin typeface="Arial" panose="020B0604020202020204" pitchFamily="34" charset="0"/>
                <a:cs typeface="Arial" panose="020B0604020202020204" pitchFamily="34" charset="0"/>
              </a:rPr>
              <a:t>phải dùng đến PostgreSQL.</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Môi trường cần mạng wifi, không thể dùng hotspot trên điện thoại lâu dài để phát nên khó trong việc di chuyển đến những nơi xa </a:t>
            </a:r>
            <a:r>
              <a:rPr lang="en-US" sz="1400" dirty="0" smtClean="0">
                <a:latin typeface="Arial" panose="020B0604020202020204" pitchFamily="34" charset="0"/>
                <a:cs typeface="Arial" panose="020B0604020202020204" pitchFamily="34" charset="0"/>
              </a:rPr>
              <a:t>hay thiếu </a:t>
            </a:r>
            <a:r>
              <a:rPr lang="en-US" sz="1400" dirty="0">
                <a:latin typeface="Arial" panose="020B0604020202020204" pitchFamily="34" charset="0"/>
                <a:cs typeface="Arial" panose="020B0604020202020204" pitchFamily="34" charset="0"/>
              </a:rPr>
              <a:t>wifi. </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a:t>
            </a:r>
            <a:r>
              <a:rPr lang="en-US" sz="1400" dirty="0" smtClean="0">
                <a:latin typeface="Arial" panose="020B0604020202020204" pitchFamily="34" charset="0"/>
                <a:cs typeface="Arial" panose="020B0604020202020204" pitchFamily="34" charset="0"/>
              </a:rPr>
              <a:t>không phải là một Server tiêu chuẩn nên hiệu </a:t>
            </a:r>
            <a:r>
              <a:rPr lang="en-US" sz="1400" dirty="0">
                <a:latin typeface="Arial" panose="020B0604020202020204" pitchFamily="34" charset="0"/>
                <a:cs typeface="Arial" panose="020B0604020202020204" pitchFamily="34" charset="0"/>
              </a:rPr>
              <a:t>suất truyền dẫn có phần thấp hơn hệ thống DNS thông thường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Chưa thể ngăn được các loại tấn công nghe lén hay truyền tin</a:t>
            </a:r>
            <a:r>
              <a:rPr lang="en-US" sz="1400" dirty="0" smtClean="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a:p>
            <a:pPr lvl="0">
              <a:lnSpc>
                <a:spcPct val="114000"/>
              </a:lnSpc>
              <a:spcAft>
                <a:spcPts val="300"/>
              </a:spcAft>
            </a:pPr>
            <a:endParaRPr lang="en-US" dirty="0">
              <a:latin typeface="Arial" panose="020B0604020202020204" pitchFamily="34" charset="0"/>
              <a:cs typeface="Arial" panose="020B0604020202020204" pitchFamily="34" charset="0"/>
            </a:endParaRPr>
          </a:p>
          <a:p>
            <a:pPr>
              <a:lnSpc>
                <a:spcPct val="114000"/>
              </a:lnSpc>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Giao diện và ứng dụng được áp dụng ở nhiều môi trường khác nhau kể cả điện thoại. </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CE2127"/>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CE2127"/>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CE2127"/>
                  </a:solidFill>
                  <a:latin typeface="Roboto Black" panose="02000000000000000000" pitchFamily="2" charset="0"/>
                  <a:ea typeface="Roboto Black" panose="02000000000000000000" pitchFamily="2" charset="0"/>
                </a:rPr>
                <a:t>THANK </a:t>
              </a:r>
              <a:r>
                <a:rPr lang="en-US" sz="7500" i="1" dirty="0">
                  <a:solidFill>
                    <a:srgbClr val="CE2127"/>
                  </a:solidFill>
                  <a:latin typeface="Roboto Black" panose="02000000000000000000" pitchFamily="2" charset="0"/>
                  <a:ea typeface="Roboto Black" panose="02000000000000000000" pitchFamily="2" charset="0"/>
                </a:rPr>
                <a:t>YOU</a:t>
              </a:r>
              <a:endParaRPr lang="en-US" sz="7500" i="1" dirty="0">
                <a:solidFill>
                  <a:srgbClr val="CE2127"/>
                </a:solidFill>
                <a:latin typeface="Roboto Black" panose="02000000000000000000" pitchFamily="2" charset="0"/>
                <a:ea typeface="Roboto Black" panose="02000000000000000000" pitchFamily="2" charset="0"/>
              </a:endParaRPr>
            </a:p>
          </p:txBody>
        </p:sp>
        <p:sp>
          <p:nvSpPr>
            <p:cNvPr id="6" name="Rectangle 5"/>
            <p:cNvSpPr/>
            <p:nvPr/>
          </p:nvSpPr>
          <p:spPr>
            <a:xfrm>
              <a:off x="3774820" y="3684468"/>
              <a:ext cx="5226305" cy="182682"/>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E2127"/>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Lý thuyết</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dirty="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7</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8</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Thực hành</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9</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11</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800"/>
                                        <p:tgtEl>
                                          <p:spTgt spid="3"/>
                                        </p:tgtEl>
                                      </p:cBhvr>
                                    </p:animEffect>
                                    <p:anim calcmode="lin" valueType="num">
                                      <p:cBhvr>
                                        <p:cTn id="14" dur="800" fill="hold"/>
                                        <p:tgtEl>
                                          <p:spTgt spid="3"/>
                                        </p:tgtEl>
                                        <p:attrNameLst>
                                          <p:attrName>ppt_x</p:attrName>
                                        </p:attrNameLst>
                                      </p:cBhvr>
                                      <p:tavLst>
                                        <p:tav tm="0">
                                          <p:val>
                                            <p:strVal val="#ppt_x"/>
                                          </p:val>
                                        </p:tav>
                                        <p:tav tm="100000">
                                          <p:val>
                                            <p:strVal val="#ppt_x"/>
                                          </p:val>
                                        </p:tav>
                                      </p:tavLst>
                                    </p:anim>
                                    <p:anim calcmode="lin" valueType="num">
                                      <p:cBhvr>
                                        <p:cTn id="15" dur="8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8" name="Rectangle 7"/>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502101" cy="577850"/>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2">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endParaRPr lang="en-US" sz="1600" i="1" dirty="0" smtClean="0">
              <a:latin typeface="Arial" panose="020B0604020202020204" pitchFamily="34" charset="0"/>
              <a:cs typeface="Arial" panose="020B0604020202020204" pitchFamily="34" charset="0"/>
            </a:endParaRP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endParaRPr lang="en-US" sz="1400"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endParaRPr lang="en-US" sz="1400" b="1"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6854104" y="6404242"/>
            <a:ext cx="4142105" cy="275590"/>
          </a:xfrm>
          <a:prstGeom prst="rect">
            <a:avLst/>
          </a:prstGeom>
          <a:noFill/>
        </p:spPr>
        <p:txBody>
          <a:bodyPr wrap="none" rtlCol="0">
            <a:spAutoFit/>
          </a:bodyPr>
          <a:lstStyle/>
          <a:p>
            <a:pPr lvl="0"/>
            <a:r>
              <a:rPr lang="en-US" sz="1200" dirty="0" smtClean="0">
                <a:latin typeface="Arial" panose="020B0604020202020204" pitchFamily="34" charset="0"/>
                <a:cs typeface="Arial" panose="020B0604020202020204" pitchFamily="34" charset="0"/>
              </a:rPr>
              <a:t>* DNS </a:t>
            </a:r>
            <a:r>
              <a:rPr lang="en-US" sz="1200" dirty="0">
                <a:latin typeface="Arial" panose="020B0604020202020204" pitchFamily="34" charset="0"/>
                <a:cs typeface="Arial" panose="020B0604020202020204" pitchFamily="34" charset="0"/>
              </a:rPr>
              <a:t>resolver – DR – Máy chủ phân giải tên miền cục bộ </a:t>
            </a:r>
            <a:endParaRPr lang="en-US" sz="1200" dirty="0">
              <a:latin typeface="Arial" panose="020B0604020202020204" pitchFamily="34" charset="0"/>
              <a:cs typeface="Arial" panose="020B0604020202020204" pitchFamily="34" charset="0"/>
            </a:endParaRP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3"/>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1000"/>
                                        <p:tgtEl>
                                          <p:spTgt spid="65"/>
                                        </p:tgtEl>
                                      </p:cBhvr>
                                    </p:animEffect>
                                    <p:anim calcmode="lin" valueType="num">
                                      <p:cBhvr>
                                        <p:cTn id="21" dur="1000" fill="hold"/>
                                        <p:tgtEl>
                                          <p:spTgt spid="65"/>
                                        </p:tgtEl>
                                        <p:attrNameLst>
                                          <p:attrName>ppt_x</p:attrName>
                                        </p:attrNameLst>
                                      </p:cBhvr>
                                      <p:tavLst>
                                        <p:tav tm="0">
                                          <p:val>
                                            <p:strVal val="#ppt_x"/>
                                          </p:val>
                                        </p:tav>
                                        <p:tav tm="100000">
                                          <p:val>
                                            <p:strVal val="#ppt_x"/>
                                          </p:val>
                                        </p:tav>
                                      </p:tavLst>
                                    </p:anim>
                                    <p:anim calcmode="lin" valueType="num">
                                      <p:cBhvr>
                                        <p:cTn id="22" dur="100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9848" y="198491"/>
            <a:ext cx="10058400" cy="629793"/>
          </a:xfrm>
        </p:spPr>
        <p:txBody>
          <a:bodyPr>
            <a:no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 </a:t>
            </a:r>
            <a:endPar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dirty="0"/>
          </a:p>
        </p:txBody>
      </p:sp>
      <p:sp>
        <p:nvSpPr>
          <p:cNvPr id="2" name="Rectangle 1"/>
          <p:cNvSpPr/>
          <p:nvPr/>
        </p:nvSpPr>
        <p:spPr>
          <a:xfrm>
            <a:off x="1069848" y="933021"/>
            <a:ext cx="6247223"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Ưu và nhược điểm của DNS truyền thống</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1" name="Picture 10" descr="https://cdn.kinhtedothi.vn/499/2020/11/25/25dol1.jpg"/>
          <p:cNvPicPr/>
          <p:nvPr/>
        </p:nvPicPr>
        <p:blipFill>
          <a:blip r:embed="rId2">
            <a:extLst>
              <a:ext uri="{28A0092B-C50C-407E-A947-70E740481C1C}">
                <a14:useLocalDpi xmlns:a14="http://schemas.microsoft.com/office/drawing/2010/main" val="0"/>
              </a:ext>
            </a:extLst>
          </a:blip>
          <a:srcRect/>
          <a:stretch>
            <a:fillRect/>
          </a:stretch>
        </p:blipFill>
        <p:spPr>
          <a:xfrm>
            <a:off x="4310454" y="2729572"/>
            <a:ext cx="3614346" cy="2424268"/>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6" name="Oval 15"/>
          <p:cNvSpPr/>
          <p:nvPr/>
        </p:nvSpPr>
        <p:spPr>
          <a:xfrm>
            <a:off x="2162633" y="1585225"/>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Sự quan trọng với </a:t>
            </a:r>
            <a:r>
              <a:rPr lang="en-US" sz="1400" b="1" dirty="0" smtClean="0">
                <a:solidFill>
                  <a:schemeClr val="tx1"/>
                </a:solidFill>
                <a:latin typeface="Arial" panose="020B0604020202020204" pitchFamily="34" charset="0"/>
                <a:cs typeface="Arial" panose="020B0604020202020204" pitchFamily="34" charset="0"/>
              </a:rPr>
              <a:t>Internet</a:t>
            </a:r>
            <a:endParaRPr lang="en-US" sz="1400" dirty="0">
              <a:solidFill>
                <a:schemeClr val="tx1"/>
              </a:solidFill>
              <a:latin typeface="Arial" panose="020B0604020202020204" pitchFamily="34" charset="0"/>
              <a:cs typeface="Arial" panose="020B0604020202020204" pitchFamily="34" charset="0"/>
            </a:endParaRPr>
          </a:p>
        </p:txBody>
      </p:sp>
      <p:sp>
        <p:nvSpPr>
          <p:cNvPr id="17" name="Oval 16"/>
          <p:cNvSpPr/>
          <p:nvPr/>
        </p:nvSpPr>
        <p:spPr>
          <a:xfrm>
            <a:off x="2162633" y="5554643"/>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cs typeface="Arial" panose="020B0604020202020204" pitchFamily="34" charset="0"/>
              </a:rPr>
              <a:t>Dễ truy cập hơn không có nghĩa là dễ bị tấn công </a:t>
            </a:r>
            <a:r>
              <a:rPr lang="en-US" sz="1400" b="1" dirty="0" smtClean="0">
                <a:solidFill>
                  <a:schemeClr val="tx1"/>
                </a:solidFill>
                <a:latin typeface="Arial" panose="020B0604020202020204" pitchFamily="34" charset="0"/>
                <a:cs typeface="Arial" panose="020B0604020202020204" pitchFamily="34" charset="0"/>
              </a:rPr>
              <a:t>hơn</a:t>
            </a:r>
            <a:endParaRPr lang="en-US" sz="1400" dirty="0">
              <a:solidFill>
                <a:schemeClr val="tx1"/>
              </a:solidFill>
              <a:latin typeface="Arial" panose="020B0604020202020204" pitchFamily="34" charset="0"/>
              <a:cs typeface="Arial" panose="020B0604020202020204" pitchFamily="34" charset="0"/>
            </a:endParaRPr>
          </a:p>
        </p:txBody>
      </p:sp>
      <p:sp>
        <p:nvSpPr>
          <p:cNvPr id="18" name="Oval 17"/>
          <p:cNvSpPr/>
          <p:nvPr/>
        </p:nvSpPr>
        <p:spPr>
          <a:xfrm>
            <a:off x="1364178" y="2533862"/>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400" b="1" dirty="0">
                <a:solidFill>
                  <a:schemeClr val="tx1"/>
                </a:solidFill>
                <a:latin typeface="Arial" panose="020B0604020202020204" pitchFamily="34" charset="0"/>
                <a:cs typeface="Arial" panose="020B0604020202020204" pitchFamily="34" charset="0"/>
              </a:rPr>
              <a:t>Không cần lưu trữ một dãy IP dài và khó nhớ</a:t>
            </a:r>
            <a:endParaRPr lang="en-US" sz="1400" b="1" dirty="0">
              <a:solidFill>
                <a:schemeClr val="tx1"/>
              </a:solidFill>
              <a:latin typeface="Arial" panose="020B0604020202020204" pitchFamily="34" charset="0"/>
              <a:cs typeface="Arial" panose="020B0604020202020204" pitchFamily="34" charset="0"/>
            </a:endParaRPr>
          </a:p>
        </p:txBody>
      </p:sp>
      <p:sp>
        <p:nvSpPr>
          <p:cNvPr id="19" name="Oval 18"/>
          <p:cNvSpPr/>
          <p:nvPr/>
        </p:nvSpPr>
        <p:spPr>
          <a:xfrm>
            <a:off x="889366" y="3530213"/>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Cập nhật danh sách IP dễ dàng</a:t>
            </a:r>
            <a:endParaRPr lang="en-US" sz="1400" b="1" dirty="0">
              <a:solidFill>
                <a:schemeClr val="tx1"/>
              </a:solidFill>
              <a:latin typeface="Arial" panose="020B0604020202020204" pitchFamily="34" charset="0"/>
              <a:cs typeface="Arial" panose="020B0604020202020204" pitchFamily="34" charset="0"/>
            </a:endParaRPr>
          </a:p>
        </p:txBody>
      </p:sp>
      <p:sp>
        <p:nvSpPr>
          <p:cNvPr id="20" name="Oval 19"/>
          <p:cNvSpPr/>
          <p:nvPr/>
        </p:nvSpPr>
        <p:spPr>
          <a:xfrm>
            <a:off x="1364178" y="4559068"/>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DNS có tốc độ truy cập Internet cao nhất</a:t>
            </a:r>
            <a:endParaRPr lang="en-US" sz="1400" b="1" dirty="0">
              <a:solidFill>
                <a:schemeClr val="tx1"/>
              </a:solidFill>
              <a:latin typeface="Arial" panose="020B0604020202020204" pitchFamily="34" charset="0"/>
              <a:cs typeface="Arial" panose="020B0604020202020204" pitchFamily="34" charset="0"/>
            </a:endParaRPr>
          </a:p>
        </p:txBody>
      </p:sp>
      <p:sp>
        <p:nvSpPr>
          <p:cNvPr id="21" name="Oval 20"/>
          <p:cNvSpPr/>
          <p:nvPr/>
        </p:nvSpPr>
        <p:spPr>
          <a:xfrm>
            <a:off x="6933015" y="1583501"/>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DNS phụ thuộc vào sự kiểm soát của Hoa </a:t>
            </a:r>
            <a:r>
              <a:rPr lang="en-US" sz="1400" b="1" dirty="0" smtClean="0">
                <a:solidFill>
                  <a:schemeClr val="tx1"/>
                </a:solidFill>
                <a:latin typeface="Arial" panose="020B0604020202020204" pitchFamily="34" charset="0"/>
                <a:cs typeface="Arial" panose="020B0604020202020204" pitchFamily="34" charset="0"/>
              </a:rPr>
              <a:t>Kỳ </a:t>
            </a:r>
            <a:endParaRPr lang="en-US" sz="1400" b="1" dirty="0" smtClean="0">
              <a:solidFill>
                <a:schemeClr val="tx1"/>
              </a:solidFill>
              <a:latin typeface="Arial" panose="020B0604020202020204" pitchFamily="34" charset="0"/>
              <a:cs typeface="Arial" panose="020B0604020202020204" pitchFamily="34" charset="0"/>
            </a:endParaRPr>
          </a:p>
          <a:p>
            <a:pPr algn="ctr"/>
            <a:r>
              <a:rPr lang="en-US" sz="1400" dirty="0" smtClean="0">
                <a:solidFill>
                  <a:schemeClr val="tx1"/>
                </a:solidFill>
                <a:latin typeface="Arial" panose="020B0604020202020204" pitchFamily="34" charset="0"/>
                <a:cs typeface="Arial" panose="020B0604020202020204" pitchFamily="34" charset="0"/>
              </a:rPr>
              <a:t>( VD : ICANN )</a:t>
            </a:r>
            <a:endParaRPr lang="en-US" sz="1400" dirty="0">
              <a:solidFill>
                <a:schemeClr val="tx1"/>
              </a:solidFill>
              <a:latin typeface="Arial" panose="020B0604020202020204" pitchFamily="34" charset="0"/>
              <a:cs typeface="Arial" panose="020B0604020202020204" pitchFamily="34" charset="0"/>
            </a:endParaRPr>
          </a:p>
        </p:txBody>
      </p:sp>
      <p:sp>
        <p:nvSpPr>
          <p:cNvPr id="22" name="Oval 21"/>
          <p:cNvSpPr/>
          <p:nvPr/>
        </p:nvSpPr>
        <p:spPr>
          <a:xfrm>
            <a:off x="6477712" y="5557268"/>
            <a:ext cx="3444036"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ts val="12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Khi DNS Server sập, World Wide Web </a:t>
            </a:r>
            <a:r>
              <a:rPr lang="en-US" sz="1400" b="1" dirty="0" smtClean="0">
                <a:solidFill>
                  <a:schemeClr val="tx1"/>
                </a:solidFill>
                <a:latin typeface="Arial" panose="020B0604020202020204" pitchFamily="34" charset="0"/>
                <a:cs typeface="Arial" panose="020B0604020202020204" pitchFamily="34" charset="0"/>
              </a:rPr>
              <a:t>cũng sập</a:t>
            </a:r>
            <a:endParaRPr lang="en-US" sz="1400" b="1" dirty="0">
              <a:solidFill>
                <a:schemeClr val="tx1"/>
              </a:solidFill>
              <a:latin typeface="Arial" panose="020B0604020202020204" pitchFamily="34" charset="0"/>
              <a:cs typeface="Arial" panose="020B0604020202020204" pitchFamily="34" charset="0"/>
            </a:endParaRPr>
          </a:p>
        </p:txBody>
      </p:sp>
      <p:sp>
        <p:nvSpPr>
          <p:cNvPr id="23" name="Oval 22"/>
          <p:cNvSpPr/>
          <p:nvPr/>
        </p:nvSpPr>
        <p:spPr>
          <a:xfrm>
            <a:off x="7696834" y="4559300"/>
            <a:ext cx="3284433"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queries thường không mang bất kì thông tin về client khởi tạo </a:t>
            </a:r>
            <a:r>
              <a:rPr lang="en-US" sz="1400" b="1" dirty="0" smtClean="0">
                <a:solidFill>
                  <a:schemeClr val="tx1"/>
                </a:solidFill>
                <a:latin typeface="Arial" panose="020B0604020202020204" pitchFamily="34" charset="0"/>
                <a:cs typeface="Arial" panose="020B0604020202020204" pitchFamily="34" charset="0"/>
              </a:rPr>
              <a:t>nó</a:t>
            </a:r>
            <a:endParaRPr lang="en-US" sz="1400" dirty="0">
              <a:solidFill>
                <a:schemeClr val="tx1"/>
              </a:solidFill>
              <a:latin typeface="Arial" panose="020B0604020202020204" pitchFamily="34" charset="0"/>
              <a:cs typeface="Arial" panose="020B0604020202020204" pitchFamily="34" charset="0"/>
            </a:endParaRPr>
          </a:p>
        </p:txBody>
      </p:sp>
      <p:sp>
        <p:nvSpPr>
          <p:cNvPr id="24" name="Oval 23"/>
          <p:cNvSpPr/>
          <p:nvPr/>
        </p:nvSpPr>
        <p:spPr>
          <a:xfrm>
            <a:off x="8092948" y="3520925"/>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a:t>
            </a:r>
            <a:r>
              <a:rPr lang="en-US" sz="1400" b="1" dirty="0" smtClean="0">
                <a:solidFill>
                  <a:schemeClr val="tx1"/>
                </a:solidFill>
                <a:latin typeface="Arial" panose="020B0604020202020204" pitchFamily="34" charset="0"/>
                <a:cs typeface="Arial" panose="020B0604020202020204" pitchFamily="34" charset="0"/>
              </a:rPr>
              <a:t>dựa vào server ở máy chủ</a:t>
            </a:r>
            <a:endParaRPr lang="en-US" sz="1400" dirty="0">
              <a:solidFill>
                <a:schemeClr val="tx1"/>
              </a:solidFill>
              <a:latin typeface="Arial" panose="020B0604020202020204" pitchFamily="34" charset="0"/>
              <a:cs typeface="Arial" panose="020B0604020202020204" pitchFamily="34" charset="0"/>
            </a:endParaRPr>
          </a:p>
        </p:txBody>
      </p:sp>
      <p:sp>
        <p:nvSpPr>
          <p:cNvPr id="25" name="Oval 24"/>
          <p:cNvSpPr/>
          <p:nvPr/>
        </p:nvSpPr>
        <p:spPr>
          <a:xfrm>
            <a:off x="7618136" y="2533862"/>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là nguyên nhân chính dẫn đến cuộc tấn công DNS</a:t>
            </a:r>
            <a:endParaRPr lang="en-US" sz="1400" b="1"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1000"/>
                            </p:stCondLst>
                            <p:childTnLst>
                              <p:par>
                                <p:cTn id="41" presetID="53" presetClass="entr" presetSubtype="16"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Effect transition="in" filter="fade">
                                      <p:cBhvr>
                                        <p:cTn id="50" dur="500"/>
                                        <p:tgtEl>
                                          <p:spTgt spid="2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500" fill="hold"/>
                                        <p:tgtEl>
                                          <p:spTgt spid="24"/>
                                        </p:tgtEl>
                                        <p:attrNameLst>
                                          <p:attrName>ppt_w</p:attrName>
                                        </p:attrNameLst>
                                      </p:cBhvr>
                                      <p:tavLst>
                                        <p:tav tm="0">
                                          <p:val>
                                            <p:fltVal val="0"/>
                                          </p:val>
                                        </p:tav>
                                        <p:tav tm="100000">
                                          <p:val>
                                            <p:strVal val="#ppt_w"/>
                                          </p:val>
                                        </p:tav>
                                      </p:tavLst>
                                    </p:anim>
                                    <p:anim calcmode="lin" valueType="num">
                                      <p:cBhvr>
                                        <p:cTn id="54" dur="500" fill="hold"/>
                                        <p:tgtEl>
                                          <p:spTgt spid="24"/>
                                        </p:tgtEl>
                                        <p:attrNameLst>
                                          <p:attrName>ppt_h</p:attrName>
                                        </p:attrNameLst>
                                      </p:cBhvr>
                                      <p:tavLst>
                                        <p:tav tm="0">
                                          <p:val>
                                            <p:fltVal val="0"/>
                                          </p:val>
                                        </p:tav>
                                        <p:tav tm="100000">
                                          <p:val>
                                            <p:strVal val="#ppt_h"/>
                                          </p:val>
                                        </p:tav>
                                      </p:tavLst>
                                    </p:anim>
                                    <p:animEffect transition="in" filter="fade">
                                      <p:cBhvr>
                                        <p:cTn id="55" dur="500"/>
                                        <p:tgtEl>
                                          <p:spTgt spid="24"/>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Effect transition="in" filter="fade">
                                      <p:cBhvr>
                                        <p:cTn id="60" dur="500"/>
                                        <p:tgtEl>
                                          <p:spTgt spid="23"/>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animEffect transition="in" filter="fade">
                                      <p:cBhvr>
                                        <p:cTn id="6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TẠI SAO LÀ BLOCKCHAIN DNS ?</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 name="Text Box 3"/>
          <p:cNvSpPr txBox="1"/>
          <p:nvPr/>
        </p:nvSpPr>
        <p:spPr>
          <a:xfrm>
            <a:off x="1478915" y="1511935"/>
            <a:ext cx="10143490" cy="1383665"/>
          </a:xfrm>
          <a:prstGeom prst="rect">
            <a:avLst/>
          </a:prstGeom>
          <a:noFill/>
        </p:spPr>
        <p:txBody>
          <a:bodyPr wrap="square" rtlCol="0">
            <a:spAutoFit/>
          </a:bodyPr>
          <a:p>
            <a:pPr algn="l">
              <a:lnSpc>
                <a:spcPct val="150000"/>
              </a:lnSpc>
            </a:pPr>
            <a:r>
              <a:rPr lang="en-US" sz="1400" dirty="0">
                <a:highlight>
                  <a:srgbClr val="FFFF00"/>
                </a:highlight>
                <a:latin typeface="Arial" panose="020B0604020202020204" pitchFamily="34" charset="0"/>
                <a:cs typeface="Arial" panose="020B0604020202020204" pitchFamily="34" charset="0"/>
                <a:sym typeface="+mn-ea"/>
              </a:rPr>
              <a:t>DNS phụ thuộc vào sự kiểm soát của tổ chức phi lợi nhuận ICANN</a:t>
            </a:r>
            <a:r>
              <a:rPr lang="en-US" sz="1400" dirty="0" smtClean="0">
                <a:highlight>
                  <a:srgbClr val="FFFF00"/>
                </a:highlight>
                <a:latin typeface="Arial" panose="020B0604020202020204" pitchFamily="34" charset="0"/>
                <a:cs typeface="Arial" panose="020B0604020202020204" pitchFamily="34" charset="0"/>
                <a:sym typeface="+mn-ea"/>
              </a:rPr>
              <a:t> từ năm 1998.</a:t>
            </a:r>
            <a:endParaRPr lang="en-US" sz="1400" dirty="0" smtClean="0">
              <a:highlight>
                <a:srgbClr val="FFFF00"/>
              </a:highlight>
              <a:latin typeface="Arial" panose="020B0604020202020204" pitchFamily="34" charset="0"/>
              <a:cs typeface="Arial" panose="020B0604020202020204" pitchFamily="34" charset="0"/>
              <a:sym typeface="+mn-ea"/>
            </a:endParaRPr>
          </a:p>
          <a:p>
            <a:pPr algn="l">
              <a:lnSpc>
                <a:spcPct val="150000"/>
              </a:lnSpc>
            </a:pPr>
            <a:r>
              <a:rPr lang="en-US" sz="1400">
                <a:latin typeface="Arial" panose="020B0604020202020204" pitchFamily="34" charset="0"/>
                <a:cs typeface="Arial" panose="020B0604020202020204" pitchFamily="34" charset="0"/>
                <a:sym typeface="+mn-ea"/>
              </a:rPr>
              <a:t>DNS sập khi nào ? </a:t>
            </a:r>
            <a:r>
              <a:rPr lang="en-US" sz="1400">
                <a:highlight>
                  <a:srgbClr val="FFFF00"/>
                </a:highlight>
                <a:latin typeface="Arial" panose="020B0604020202020204" pitchFamily="34" charset="0"/>
                <a:cs typeface="Arial" panose="020B0604020202020204" pitchFamily="34" charset="0"/>
                <a:sym typeface="+mn-ea"/>
              </a:rPr>
              <a:t>DNS là hệ thống lớn nhưng được quản lí bởi các tổ chức nên nó vẫn sẽ Decentralized.</a:t>
            </a:r>
            <a:r>
              <a:rPr lang="en-US" sz="1400">
                <a:latin typeface="Arial" panose="020B0604020202020204" pitchFamily="34" charset="0"/>
                <a:cs typeface="Arial" panose="020B0604020202020204" pitchFamily="34" charset="0"/>
                <a:sym typeface="+mn-ea"/>
              </a:rPr>
              <a:t> </a:t>
            </a:r>
            <a:endParaRPr lang="en-US" sz="1400" dirty="0" smtClean="0">
              <a:latin typeface="Arial" panose="020B0604020202020204" pitchFamily="34" charset="0"/>
              <a:cs typeface="Arial" panose="020B0604020202020204" pitchFamily="34" charset="0"/>
              <a:sym typeface="+mn-ea"/>
            </a:endParaRPr>
          </a:p>
          <a:p>
            <a:pPr algn="l">
              <a:lnSpc>
                <a:spcPct val="150000"/>
              </a:lnSpc>
            </a:pPr>
            <a:r>
              <a:rPr lang="en-US" sz="1400" dirty="0">
                <a:latin typeface="Arial" panose="020B0604020202020204" pitchFamily="34" charset="0"/>
                <a:cs typeface="Arial" panose="020B0604020202020204" pitchFamily="34" charset="0"/>
                <a:sym typeface="+mn-ea"/>
              </a:rPr>
              <a:t>DNS là nguyên nhân chính dẫn đến cuộc tấn công DNS</a:t>
            </a:r>
            <a:endParaRPr lang="en-US" sz="1400" dirty="0">
              <a:latin typeface="Arial" panose="020B0604020202020204" pitchFamily="34" charset="0"/>
              <a:cs typeface="Arial" panose="020B0604020202020204" pitchFamily="34" charset="0"/>
              <a:sym typeface="+mn-ea"/>
            </a:endParaRPr>
          </a:p>
          <a:p>
            <a:pPr algn="l">
              <a:lnSpc>
                <a:spcPct val="150000"/>
              </a:lnSpc>
            </a:pPr>
            <a:r>
              <a:rPr lang="en-US" sz="1400" dirty="0">
                <a:latin typeface="Arial" panose="020B0604020202020204" pitchFamily="34" charset="0"/>
                <a:cs typeface="Arial" panose="020B0604020202020204" pitchFamily="34" charset="0"/>
                <a:sym typeface="+mn-ea"/>
              </a:rPr>
              <a:t>DNS queries thường không mang bất kì thông tin về client khởi tạo </a:t>
            </a:r>
            <a:r>
              <a:rPr lang="en-US" sz="1400" dirty="0" smtClean="0">
                <a:latin typeface="Arial" panose="020B0604020202020204" pitchFamily="34" charset="0"/>
                <a:cs typeface="Arial" panose="020B0604020202020204" pitchFamily="34" charset="0"/>
                <a:sym typeface="+mn-ea"/>
              </a:rPr>
              <a:t>nó</a:t>
            </a:r>
            <a:endParaRPr lang="en-US" sz="1400">
              <a:latin typeface="Arial" panose="020B0604020202020204" pitchFamily="34" charset="0"/>
              <a:cs typeface="Arial" panose="020B0604020202020204" pitchFamily="34" charset="0"/>
            </a:endParaRPr>
          </a:p>
        </p:txBody>
      </p:sp>
      <p:sp>
        <p:nvSpPr>
          <p:cNvPr id="8" name="Text Box 7"/>
          <p:cNvSpPr txBox="1"/>
          <p:nvPr/>
        </p:nvSpPr>
        <p:spPr>
          <a:xfrm>
            <a:off x="1235710" y="977900"/>
            <a:ext cx="9433560" cy="534035"/>
          </a:xfrm>
          <a:prstGeom prst="rect">
            <a:avLst/>
          </a:prstGeom>
          <a:noFill/>
        </p:spPr>
        <p:txBody>
          <a:bodyPr wrap="square" rtlCol="0">
            <a:spAutoFit/>
          </a:bodyPr>
          <a:p>
            <a:pPr algn="l" fontAlgn="auto">
              <a:lnSpc>
                <a:spcPct val="120000"/>
              </a:lnSpc>
              <a:spcBef>
                <a:spcPts val="0"/>
              </a:spcBef>
              <a:buClrTx/>
              <a:buSzTx/>
              <a:buFontTx/>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Những vấn đề tồn tại ở hệ thống DNS hiện tại</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a:latin typeface="Times New Roman" panose="02020603050405020304" pitchFamily="18" charset="0"/>
                <a:cs typeface="Times New Roman" panose="02020603050405020304" pitchFamily="18" charset="0"/>
              </a:rPr>
              <a:t>so sánh 2 mô hình</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fld>
            <a:endParaRPr lang="en-US" dirty="0"/>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a:t>
            </a:r>
            <a:endPar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6" name="Rectangle 1"/>
          <p:cNvSpPr/>
          <p:nvPr/>
        </p:nvSpPr>
        <p:spPr>
          <a:xfrm>
            <a:off x="1069848" y="933021"/>
            <a:ext cx="3515706"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26" name="Text Box 25"/>
          <p:cNvSpPr txBox="1"/>
          <p:nvPr/>
        </p:nvSpPr>
        <p:spPr>
          <a:xfrm>
            <a:off x="7609696" y="1231924"/>
            <a:ext cx="3801851"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K</a:t>
            </a:r>
            <a:r>
              <a:rPr lang="en-US" sz="1400" dirty="0" smtClean="0">
                <a:latin typeface="Arial" panose="020B0604020202020204" pitchFamily="34" charset="0"/>
                <a:cs typeface="Arial" panose="020B0604020202020204" pitchFamily="34" charset="0"/>
              </a:rPr>
              <a:t>hi </a:t>
            </a:r>
            <a:r>
              <a:rPr lang="en-US" sz="1400" dirty="0">
                <a:latin typeface="Arial" panose="020B0604020202020204" pitchFamily="34" charset="0"/>
                <a:cs typeface="Arial" panose="020B0604020202020204" pitchFamily="34" charset="0"/>
              </a:rPr>
              <a:t>khởi tạo Blockchain sẽ cần 1 block gọi là genesis </a:t>
            </a:r>
            <a:r>
              <a:rPr lang="en-US" sz="1400" dirty="0" smtClean="0">
                <a:latin typeface="Arial" panose="020B0604020202020204" pitchFamily="34" charset="0"/>
                <a:cs typeface="Arial" panose="020B0604020202020204" pitchFamily="34" charset="0"/>
              </a:rPr>
              <a:t>block có hash khối hiện tại và khối trước là 0 và dữ liệu là null </a:t>
            </a:r>
            <a:endParaRPr lang="en-US" sz="1400" dirty="0" smtClean="0">
              <a:latin typeface="Arial" panose="020B0604020202020204" pitchFamily="34" charset="0"/>
              <a:cs typeface="Arial" panose="020B0604020202020204" pitchFamily="34" charset="0"/>
            </a:endParaRPr>
          </a:p>
        </p:txBody>
      </p:sp>
      <p:pic>
        <p:nvPicPr>
          <p:cNvPr id="1026" name="Picture 2" descr="https://o.remove.bg/downloads/4bd2b139-3621-4b9d-bbd3-710bcb4f9bba/image-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231" y="1038532"/>
            <a:ext cx="3602924" cy="22415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25"/>
          <p:cNvSpPr txBox="1"/>
          <p:nvPr/>
        </p:nvSpPr>
        <p:spPr>
          <a:xfrm>
            <a:off x="1194817" y="1390164"/>
            <a:ext cx="3119246"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Blockchain sẽ bao gồm nhiều block như hình bên phải, các block liên kết với nhau qua “Hash khối trước”.</a:t>
            </a:r>
            <a:endParaRPr lang="en-US" sz="1400" dirty="0">
              <a:latin typeface="Arial" panose="020B0604020202020204" pitchFamily="34" charset="0"/>
              <a:cs typeface="Arial" panose="020B0604020202020204" pitchFamily="34" charset="0"/>
            </a:endParaRPr>
          </a:p>
        </p:txBody>
      </p:sp>
      <p:sp>
        <p:nvSpPr>
          <p:cNvPr id="32" name="Text Box 25"/>
          <p:cNvSpPr txBox="1"/>
          <p:nvPr/>
        </p:nvSpPr>
        <p:spPr>
          <a:xfrm>
            <a:off x="1248133" y="3231270"/>
            <a:ext cx="9903760" cy="30777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Blockchain được tạo ra nhờ 3 loại công nghệ và từng loại công nghệ giúp Blockchain mang đặc điểm sau.</a:t>
            </a:r>
            <a:endParaRPr lang="en-US" sz="1400" b="1" dirty="0">
              <a:latin typeface="Arial" panose="020B0604020202020204" pitchFamily="34" charset="0"/>
              <a:cs typeface="Arial" panose="020B0604020202020204" pitchFamily="34" charset="0"/>
            </a:endParaRPr>
          </a:p>
        </p:txBody>
      </p:sp>
      <p:sp>
        <p:nvSpPr>
          <p:cNvPr id="3" name="Rounded Rectangle 2"/>
          <p:cNvSpPr/>
          <p:nvPr/>
        </p:nvSpPr>
        <p:spPr>
          <a:xfrm>
            <a:off x="4976357" y="3669291"/>
            <a:ext cx="2129830"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Mạng ngang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hàng</a:t>
            </a: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5" name="Rounded Rectangle 14"/>
          <p:cNvSpPr/>
          <p:nvPr/>
        </p:nvSpPr>
        <p:spPr>
          <a:xfrm>
            <a:off x="1811064" y="3669291"/>
            <a:ext cx="1871133"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Mật mã học</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6" name="Rounded Rectangle 15"/>
          <p:cNvSpPr/>
          <p:nvPr/>
        </p:nvSpPr>
        <p:spPr>
          <a:xfrm>
            <a:off x="8588537" y="3669291"/>
            <a:ext cx="2206854"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Lý thuyết trò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chơi</a:t>
            </a:r>
            <a:endPar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endParaRPr>
          </a:p>
          <a:p>
            <a:pPr lvl="0" algn="ct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Pow, PoS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2582667" y="5740902"/>
            <a:ext cx="7862467" cy="340093"/>
          </a:xfrm>
          <a:prstGeom prst="rect">
            <a:avLst/>
          </a:prstGeom>
          <a:ln>
            <a:noFill/>
          </a:ln>
        </p:spPr>
        <p:txBody>
          <a:bodyPr wrap="square">
            <a:spAutoFit/>
          </a:bodyPr>
          <a:lstStyle/>
          <a:p>
            <a:pPr lvl="0" algn="just">
              <a:lnSpc>
                <a:spcPct val="115000"/>
              </a:lnSpc>
              <a:spcAft>
                <a:spcPts val="0"/>
              </a:spcAft>
            </a:pP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Bảo </a:t>
            </a:r>
            <a:r>
              <a:rPr lang="en-US" sz="1400" b="1" dirty="0">
                <a:latin typeface="Times New Roman" panose="02020603050405020304" pitchFamily="18" charset="0"/>
                <a:ea typeface="Calibri" panose="020F0502020204030204" pitchFamily="34" charset="0"/>
                <a:cs typeface="Times New Roman" panose="02020603050405020304" pitchFamily="18" charset="0"/>
              </a:rPr>
              <a:t>mật:</a:t>
            </a:r>
            <a:r>
              <a:rPr lang="en-US" sz="1400" dirty="0">
                <a:latin typeface="Times New Roman" panose="02020603050405020304" pitchFamily="18" charset="0"/>
                <a:ea typeface="Calibri" panose="020F0502020204030204" pitchFamily="34" charset="0"/>
                <a:cs typeface="Times New Roman" panose="02020603050405020304" pitchFamily="18" charset="0"/>
              </a:rPr>
              <a:t> Các thông tin, dữ liệu trong Blockchain được phân tán và an toàn tuyệt đối.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p:cNvSpPr/>
          <p:nvPr/>
        </p:nvSpPr>
        <p:spPr>
          <a:xfrm>
            <a:off x="1375031" y="4477044"/>
            <a:ext cx="2743200" cy="1063561"/>
          </a:xfrm>
          <a:prstGeom prst="rect">
            <a:avLst/>
          </a:prstGeom>
          <a:ln>
            <a:noFill/>
          </a:ln>
        </p:spPr>
        <p:txBody>
          <a:bodyPr wrap="square">
            <a:spAutoFit/>
          </a:bodyPr>
          <a:lstStyle/>
          <a:p>
            <a:pPr lvl="0">
              <a:lnSpc>
                <a:spcPct val="115000"/>
              </a:lnSpc>
              <a:spcBef>
                <a:spcPts val="30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Bất biến:</a:t>
            </a:r>
            <a:r>
              <a:rPr lang="en-US" sz="1400" dirty="0">
                <a:latin typeface="Times New Roman" panose="02020603050405020304" pitchFamily="18" charset="0"/>
                <a:ea typeface="Calibri" panose="020F0502020204030204" pitchFamily="34" charset="0"/>
                <a:cs typeface="Times New Roman" panose="02020603050405020304" pitchFamily="18" charset="0"/>
              </a:rPr>
              <a:t> dữ liệu trong Blockchain không thể sửa (có thể sửa nhưng sẽ để lại dấu vết) và sẽ lưu trữ mãi mãi.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ectangle 22"/>
          <p:cNvSpPr/>
          <p:nvPr/>
        </p:nvSpPr>
        <p:spPr>
          <a:xfrm>
            <a:off x="4704149" y="4459253"/>
            <a:ext cx="2743200" cy="1063561"/>
          </a:xfrm>
          <a:prstGeom prst="rect">
            <a:avLst/>
          </a:prstGeom>
          <a:ln>
            <a:noFill/>
          </a:ln>
        </p:spPr>
        <p:txBody>
          <a:bodyPr wrap="square">
            <a:spAutoFit/>
          </a:bodyPr>
          <a:lstStyle/>
          <a:p>
            <a:pPr lvl="0">
              <a:lnSpc>
                <a:spcPct val="115000"/>
              </a:lnSpc>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Minh bạch:</a:t>
            </a:r>
            <a:r>
              <a:rPr lang="en-US" sz="1400" dirty="0">
                <a:latin typeface="Times New Roman" panose="02020603050405020304" pitchFamily="18" charset="0"/>
                <a:ea typeface="Calibri" panose="020F0502020204030204" pitchFamily="34" charset="0"/>
                <a:cs typeface="Times New Roman" panose="02020603050405020304" pitchFamily="18" charset="0"/>
              </a:rPr>
              <a:t> Ai cũng có thể theo dõi dữ liệu Blockchain đi từ địa chỉ này tới địa chỉ khác và có thể thống kê toàn bộ lịch sử trên địa chỉ đó.</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Rectangle 23"/>
          <p:cNvSpPr/>
          <p:nvPr/>
        </p:nvSpPr>
        <p:spPr>
          <a:xfrm>
            <a:off x="8235612" y="4419435"/>
            <a:ext cx="3135122" cy="1083374"/>
          </a:xfrm>
          <a:prstGeom prst="rect">
            <a:avLst/>
          </a:prstGeom>
          <a:ln>
            <a:noFill/>
          </a:ln>
        </p:spPr>
        <p:txBody>
          <a:bodyPr wrap="square">
            <a:spAutoFit/>
          </a:bodyPr>
          <a:lstStyle/>
          <a:p>
            <a:pPr lvl="0">
              <a:lnSpc>
                <a:spcPct val="115000"/>
              </a:lnSpc>
              <a:spcAft>
                <a:spcPts val="3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Hợp đồng thông minh:</a:t>
            </a:r>
            <a:r>
              <a:rPr lang="en-US" sz="1400" dirty="0">
                <a:latin typeface="Times New Roman" panose="02020603050405020304" pitchFamily="18" charset="0"/>
                <a:ea typeface="Calibri" panose="020F0502020204030204" pitchFamily="34" charset="0"/>
                <a:cs typeface="Times New Roman" panose="02020603050405020304" pitchFamily="18" charset="0"/>
              </a:rPr>
              <a:t> là hợp đồng kỹ thuật số được nhúng vào đoạn code if-this-then-that (IFTTT), cho phép chúng tự thực thi mà không cần bên thứ ba.</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ight Arrow 13"/>
          <p:cNvSpPr/>
          <p:nvPr/>
        </p:nvSpPr>
        <p:spPr>
          <a:xfrm>
            <a:off x="2085958" y="5838196"/>
            <a:ext cx="374154" cy="14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097602" y="2007611"/>
            <a:ext cx="1202266" cy="891705"/>
            <a:chOff x="8097602" y="2007611"/>
            <a:chExt cx="1202266" cy="891705"/>
          </a:xfrm>
        </p:grpSpPr>
        <p:sp>
          <p:nvSpPr>
            <p:cNvPr id="21" name="Rectangle 20"/>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25" name="TextBox 24"/>
            <p:cNvSpPr txBox="1"/>
            <p:nvPr/>
          </p:nvSpPr>
          <p:spPr>
            <a:xfrm>
              <a:off x="8097602" y="2007611"/>
              <a:ext cx="1202266" cy="461665"/>
            </a:xfrm>
            <a:prstGeom prst="rect">
              <a:avLst/>
            </a:prstGeom>
            <a:noFill/>
          </p:spPr>
          <p:txBody>
            <a:bodyPr wrap="square" rtlCol="0">
              <a:spAutoFit/>
            </a:bodyPr>
            <a:lstStyle/>
            <a:p>
              <a:pPr algn="ctr"/>
              <a:r>
                <a:rPr lang="en-US" sz="1200" dirty="0" smtClean="0"/>
                <a:t>Genesis</a:t>
              </a:r>
              <a:endParaRPr lang="en-US" sz="1200" dirty="0" smtClean="0"/>
            </a:p>
            <a:p>
              <a:pPr algn="ctr"/>
              <a:r>
                <a:rPr lang="en-US" sz="1200" dirty="0" smtClean="0"/>
                <a:t>block</a:t>
              </a:r>
              <a:endParaRPr lang="en-US" sz="1200" dirty="0"/>
            </a:p>
          </p:txBody>
        </p:sp>
        <p:sp>
          <p:nvSpPr>
            <p:cNvPr id="33" name="TextBox 32"/>
            <p:cNvSpPr txBox="1"/>
            <p:nvPr/>
          </p:nvSpPr>
          <p:spPr>
            <a:xfrm>
              <a:off x="8361429" y="2489241"/>
              <a:ext cx="708848" cy="261610"/>
            </a:xfrm>
            <a:prstGeom prst="rect">
              <a:avLst/>
            </a:prstGeom>
            <a:noFill/>
          </p:spPr>
          <p:txBody>
            <a:bodyPr wrap="none" rtlCol="0">
              <a:spAutoFit/>
            </a:bodyPr>
            <a:lstStyle/>
            <a:p>
              <a:r>
                <a:rPr lang="en-US" sz="1100" dirty="0" smtClean="0"/>
                <a:t>Hash:  0</a:t>
              </a:r>
              <a:endParaRPr lang="en-US" sz="1100" dirty="0"/>
            </a:p>
          </p:txBody>
        </p:sp>
      </p:grpSp>
      <p:cxnSp>
        <p:nvCxnSpPr>
          <p:cNvPr id="29" name="Straight Arrow Connector 28"/>
          <p:cNvCxnSpPr>
            <a:endCxn id="39" idx="1"/>
          </p:cNvCxnSpPr>
          <p:nvPr/>
        </p:nvCxnSpPr>
        <p:spPr>
          <a:xfrm>
            <a:off x="9299868" y="2642821"/>
            <a:ext cx="455863" cy="4139"/>
          </a:xfrm>
          <a:prstGeom prst="straightConnector1">
            <a:avLst/>
          </a:prstGeom>
          <a:ln>
            <a:solidFill>
              <a:srgbClr val="315785"/>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755731" y="2015592"/>
            <a:ext cx="1297150" cy="891705"/>
            <a:chOff x="9755731" y="2015592"/>
            <a:chExt cx="1297150" cy="891705"/>
          </a:xfrm>
        </p:grpSpPr>
        <p:sp>
          <p:nvSpPr>
            <p:cNvPr id="37" name="Rectangle 36"/>
            <p:cNvSpPr/>
            <p:nvPr/>
          </p:nvSpPr>
          <p:spPr>
            <a:xfrm>
              <a:off x="9803173" y="2031556"/>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38" name="TextBox 37"/>
            <p:cNvSpPr txBox="1"/>
            <p:nvPr/>
          </p:nvSpPr>
          <p:spPr>
            <a:xfrm>
              <a:off x="9803173" y="2015592"/>
              <a:ext cx="1202266" cy="276999"/>
            </a:xfrm>
            <a:prstGeom prst="rect">
              <a:avLst/>
            </a:prstGeom>
            <a:noFill/>
          </p:spPr>
          <p:txBody>
            <a:bodyPr wrap="square" rtlCol="0">
              <a:spAutoFit/>
            </a:bodyPr>
            <a:lstStyle/>
            <a:p>
              <a:pPr algn="ctr"/>
              <a:r>
                <a:rPr lang="en-US" sz="1200" dirty="0" smtClean="0"/>
                <a:t>Block 1</a:t>
              </a:r>
              <a:endParaRPr lang="en-US" sz="1200" dirty="0"/>
            </a:p>
          </p:txBody>
        </p:sp>
        <p:sp>
          <p:nvSpPr>
            <p:cNvPr id="39" name="TextBox 38"/>
            <p:cNvSpPr txBox="1"/>
            <p:nvPr/>
          </p:nvSpPr>
          <p:spPr>
            <a:xfrm>
              <a:off x="9755731" y="2516155"/>
              <a:ext cx="1297150" cy="261610"/>
            </a:xfrm>
            <a:prstGeom prst="rect">
              <a:avLst/>
            </a:prstGeom>
            <a:noFill/>
          </p:spPr>
          <p:txBody>
            <a:bodyPr wrap="none" rtlCol="0">
              <a:spAutoFit/>
            </a:bodyPr>
            <a:lstStyle/>
            <a:p>
              <a:r>
                <a:rPr lang="en-US" sz="1100" dirty="0" smtClean="0"/>
                <a:t>Previous Hash:  0</a:t>
              </a:r>
              <a:endParaRPr lang="en-US" sz="1100" dirty="0"/>
            </a:p>
          </p:txBody>
        </p:sp>
        <p:sp>
          <p:nvSpPr>
            <p:cNvPr id="45" name="TextBox 44"/>
            <p:cNvSpPr txBox="1"/>
            <p:nvPr/>
          </p:nvSpPr>
          <p:spPr>
            <a:xfrm>
              <a:off x="9779526" y="2328224"/>
              <a:ext cx="1218603" cy="261610"/>
            </a:xfrm>
            <a:prstGeom prst="rect">
              <a:avLst/>
            </a:prstGeom>
            <a:noFill/>
          </p:spPr>
          <p:txBody>
            <a:bodyPr wrap="none" rtlCol="0">
              <a:spAutoFit/>
            </a:bodyPr>
            <a:lstStyle/>
            <a:p>
              <a:r>
                <a:rPr lang="en-US" sz="1100" dirty="0" smtClean="0"/>
                <a:t>Hash:  000xxxxx</a:t>
              </a:r>
              <a:endParaRPr lang="en-US" sz="1100" dirty="0"/>
            </a:p>
          </p:txBody>
        </p:sp>
      </p:grpSp>
      <p:grpSp>
        <p:nvGrpSpPr>
          <p:cNvPr id="28" name="Group 27"/>
          <p:cNvGrpSpPr/>
          <p:nvPr/>
        </p:nvGrpSpPr>
        <p:grpSpPr>
          <a:xfrm>
            <a:off x="7494046" y="192184"/>
            <a:ext cx="3312843" cy="799649"/>
            <a:chOff x="7494046" y="192184"/>
            <a:chExt cx="3312843" cy="799649"/>
          </a:xfrm>
        </p:grpSpPr>
        <p:sp>
          <p:nvSpPr>
            <p:cNvPr id="2" name="Cube 1"/>
            <p:cNvSpPr/>
            <p:nvPr/>
          </p:nvSpPr>
          <p:spPr>
            <a:xfrm>
              <a:off x="7494046" y="267626"/>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8812330" y="229905"/>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10130614" y="192184"/>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76758" y="454456"/>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9482168" y="419587"/>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1000"/>
                                        <p:tgtEl>
                                          <p:spTgt spid="32"/>
                                        </p:tgtEl>
                                      </p:cBhvr>
                                    </p:animEffect>
                                    <p:anim calcmode="lin" valueType="num">
                                      <p:cBhvr>
                                        <p:cTn id="47" dur="1000" fill="hold"/>
                                        <p:tgtEl>
                                          <p:spTgt spid="32"/>
                                        </p:tgtEl>
                                        <p:attrNameLst>
                                          <p:attrName>ppt_x</p:attrName>
                                        </p:attrNameLst>
                                      </p:cBhvr>
                                      <p:tavLst>
                                        <p:tav tm="0">
                                          <p:val>
                                            <p:strVal val="#ppt_x"/>
                                          </p:val>
                                        </p:tav>
                                        <p:tav tm="100000">
                                          <p:val>
                                            <p:strVal val="#ppt_x"/>
                                          </p:val>
                                        </p:tav>
                                      </p:tavLst>
                                    </p:anim>
                                    <p:anim calcmode="lin" valueType="num">
                                      <p:cBhvr>
                                        <p:cTn id="48" dur="1000" fill="hold"/>
                                        <p:tgtEl>
                                          <p:spTgt spid="3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1000"/>
                                        <p:tgtEl>
                                          <p:spTgt spid="9"/>
                                        </p:tgtEl>
                                      </p:cBhvr>
                                    </p:animEffect>
                                    <p:anim calcmode="lin" valueType="num">
                                      <p:cBhvr>
                                        <p:cTn id="82" dur="1000" fill="hold"/>
                                        <p:tgtEl>
                                          <p:spTgt spid="9"/>
                                        </p:tgtEl>
                                        <p:attrNameLst>
                                          <p:attrName>ppt_x</p:attrName>
                                        </p:attrNameLst>
                                      </p:cBhvr>
                                      <p:tavLst>
                                        <p:tav tm="0">
                                          <p:val>
                                            <p:strVal val="#ppt_x"/>
                                          </p:val>
                                        </p:tav>
                                        <p:tav tm="100000">
                                          <p:val>
                                            <p:strVal val="#ppt_x"/>
                                          </p:val>
                                        </p:tav>
                                      </p:tavLst>
                                    </p:anim>
                                    <p:anim calcmode="lin" valueType="num">
                                      <p:cBhvr>
                                        <p:cTn id="83" dur="1000" fill="hold"/>
                                        <p:tgtEl>
                                          <p:spTgt spid="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1000"/>
                                        <p:tgtEl>
                                          <p:spTgt spid="14"/>
                                        </p:tgtEl>
                                      </p:cBhvr>
                                    </p:animEffect>
                                    <p:anim calcmode="lin" valueType="num">
                                      <p:cBhvr>
                                        <p:cTn id="87" dur="1000" fill="hold"/>
                                        <p:tgtEl>
                                          <p:spTgt spid="14"/>
                                        </p:tgtEl>
                                        <p:attrNameLst>
                                          <p:attrName>ppt_x</p:attrName>
                                        </p:attrNameLst>
                                      </p:cBhvr>
                                      <p:tavLst>
                                        <p:tav tm="0">
                                          <p:val>
                                            <p:strVal val="#ppt_x"/>
                                          </p:val>
                                        </p:tav>
                                        <p:tav tm="100000">
                                          <p:val>
                                            <p:strVal val="#ppt_x"/>
                                          </p:val>
                                        </p:tav>
                                      </p:tavLst>
                                    </p:anim>
                                    <p:anim calcmode="lin" valueType="num">
                                      <p:cBhvr>
                                        <p:cTn id="88" dur="1000" fill="hold"/>
                                        <p:tgtEl>
                                          <p:spTgt spid="14"/>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6" grpId="0"/>
      <p:bldP spid="26" grpId="0"/>
      <p:bldP spid="17" grpId="0"/>
      <p:bldP spid="32" grpId="0"/>
      <p:bldP spid="3" grpId="0" animBg="1"/>
      <p:bldP spid="15" grpId="0" animBg="1"/>
      <p:bldP spid="16" grpId="0" animBg="1"/>
      <p:bldP spid="9" grpId="0"/>
      <p:bldP spid="22" grpId="0"/>
      <p:bldP spid="23" grpId="0"/>
      <p:bldP spid="24"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51314" y="344373"/>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rotWithShape="1">
          <a:blip r:embed="rId1" cstate="print">
            <a:extLst>
              <a:ext uri="{28A0092B-C50C-407E-A947-70E740481C1C}">
                <a14:useLocalDpi xmlns:a14="http://schemas.microsoft.com/office/drawing/2010/main" val="0"/>
              </a:ext>
            </a:extLst>
          </a:blip>
          <a:srcRect l="-2540" t="1" r="-3003" b="619"/>
          <a:stretch>
            <a:fillRect/>
          </a:stretch>
        </p:blipFill>
        <p:spPr>
          <a:xfrm>
            <a:off x="1179914" y="1567566"/>
            <a:ext cx="4114800" cy="2286000"/>
          </a:xfrm>
          <a:prstGeom prst="rect">
            <a:avLst/>
          </a:prstGeom>
          <a:noFill/>
          <a:ln w="12700">
            <a:solidFill>
              <a:schemeClr val="tx1"/>
            </a:solidFill>
          </a:ln>
        </p:spPr>
      </p:pic>
      <p:pic>
        <p:nvPicPr>
          <p:cNvPr id="8" name="Picture 7" descr="Thuật toán đồng thuận Blockchain là gì?"/>
          <p:cNvPicPr/>
          <p:nvPr/>
        </p:nvPicPr>
        <p:blipFill>
          <a:blip r:embed="rId2" cstate="print">
            <a:extLst>
              <a:ext uri="{28A0092B-C50C-407E-A947-70E740481C1C}">
                <a14:useLocalDpi xmlns:a14="http://schemas.microsoft.com/office/drawing/2010/main" val="0"/>
              </a:ext>
            </a:extLst>
          </a:blip>
          <a:srcRect/>
          <a:stretch>
            <a:fillRect/>
          </a:stretch>
        </p:blipFill>
        <p:spPr>
          <a:xfrm>
            <a:off x="6958142" y="1595435"/>
            <a:ext cx="4114800" cy="2286000"/>
          </a:xfrm>
          <a:prstGeom prst="rect">
            <a:avLst/>
          </a:prstGeom>
          <a:noFill/>
          <a:ln w="12700">
            <a:solidFill>
              <a:schemeClr val="tx1"/>
            </a:solidFill>
          </a:ln>
        </p:spPr>
      </p:pic>
      <p:sp>
        <p:nvSpPr>
          <p:cNvPr id="2" name="TextBox 1"/>
          <p:cNvSpPr txBox="1"/>
          <p:nvPr/>
        </p:nvSpPr>
        <p:spPr>
          <a:xfrm>
            <a:off x="1044448" y="974166"/>
            <a:ext cx="4730782"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of work và Proof of stake</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149096" y="3985301"/>
            <a:ext cx="4145618"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đóng vai trò như là </a:t>
            </a:r>
            <a:r>
              <a:rPr lang="en-US" sz="1400" u="sng" dirty="0" smtClean="0">
                <a:latin typeface="Arial" panose="020B0604020202020204" pitchFamily="34" charset="0"/>
                <a:cs typeface="Arial" panose="020B0604020202020204" pitchFamily="34" charset="0"/>
              </a:rPr>
              <a:t>Miner</a:t>
            </a:r>
            <a:r>
              <a:rPr lang="en-US" sz="1400" dirty="0" smtClean="0">
                <a:latin typeface="Arial" panose="020B0604020202020204" pitchFamily="34" charset="0"/>
                <a:cs typeface="Arial" panose="020B0604020202020204" pitchFamily="34" charset="0"/>
              </a:rPr>
              <a:t> ( thợ mỏ ) cạnh tranh với nhau làm công việc tìm ra số Nonce đầu tiên ( số sử dụng 1 lần ), sao cho sau khi có số nonce, hash của khối sẽ bắt đầu với 0 x độ khó.</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6958142" y="3987881"/>
            <a:ext cx="4114800"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sẽ đặt cọc một khoản tiền ảo nhất định vào lần giao dịch đó, hệ thống sẽ sử dụng thuật toán để đánh giá theo tiêu chí và lựa chọn </a:t>
            </a:r>
            <a:r>
              <a:rPr lang="vi-VN" sz="1400" dirty="0" smtClean="0">
                <a:latin typeface="Arial" panose="020B0604020202020204" pitchFamily="34" charset="0"/>
                <a:cs typeface="Arial" panose="020B0604020202020204" pitchFamily="34" charset="0"/>
              </a:rPr>
              <a:t>để </a:t>
            </a:r>
            <a:r>
              <a:rPr lang="vi-VN" sz="1400" dirty="0">
                <a:latin typeface="Arial" panose="020B0604020202020204" pitchFamily="34" charset="0"/>
                <a:cs typeface="Arial" panose="020B0604020202020204" pitchFamily="34" charset="0"/>
              </a:rPr>
              <a:t>đảm bảo rằng người thợ đào phù hợp với lợi ích lâu dài của cả mạng lưới.</a:t>
            </a:r>
            <a:endParaRPr lang="en-US" sz="1400" dirty="0">
              <a:latin typeface="Arial" panose="020B0604020202020204" pitchFamily="34" charset="0"/>
              <a:cs typeface="Arial" panose="020B0604020202020204" pitchFamily="34" charset="0"/>
            </a:endParaRPr>
          </a:p>
        </p:txBody>
      </p:sp>
      <p:cxnSp>
        <p:nvCxnSpPr>
          <p:cNvPr id="10" name="Straight Connector 9"/>
          <p:cNvCxnSpPr/>
          <p:nvPr/>
        </p:nvCxnSpPr>
        <p:spPr>
          <a:xfrm flipH="1">
            <a:off x="6122195" y="1595435"/>
            <a:ext cx="8466" cy="3725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9096"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Dễ bị tấn công 51%</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Hao tổn nhiều điện năng tiêu thụ</a:t>
            </a:r>
            <a:endParaRPr lang="en-US" sz="1400" dirty="0" smtClean="0">
              <a:latin typeface="Arial" panose="020B0604020202020204" pitchFamily="34" charset="0"/>
              <a:cs typeface="Arial" panose="020B0604020202020204" pitchFamily="34" charset="0"/>
            </a:endParaRPr>
          </a:p>
        </p:txBody>
      </p:sp>
      <p:sp>
        <p:nvSpPr>
          <p:cNvPr id="19" name="TextBox 18"/>
          <p:cNvSpPr txBox="1"/>
          <p:nvPr/>
        </p:nvSpPr>
        <p:spPr>
          <a:xfrm>
            <a:off x="6958142"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Khi gặp sự cố không mong muốn, sẽ mất phần đặt cọc ( Vd: mất wifi, cúp điện, ... )</a:t>
            </a:r>
            <a:endParaRPr lang="en-US" sz="1400" dirty="0" smtClean="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 grpId="0"/>
      <p:bldP spid="12"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047" y="166838"/>
            <a:ext cx="10605686" cy="675487"/>
          </a:xfrm>
        </p:spPr>
        <p:txBody>
          <a:bodyPr>
            <a:noAutofit/>
          </a:bodyPr>
          <a:lstStyle/>
          <a:p>
            <a:r>
              <a:rPr lang="en-US" sz="4000" b="1" spc="50" dirty="0" smtClean="0">
                <a:latin typeface="Times New Roman" panose="02020603050405020304" pitchFamily="18" charset="0"/>
                <a:cs typeface="Times New Roman" panose="02020603050405020304" pitchFamily="18" charset="0"/>
              </a:rPr>
              <a:t>phần mềm dns blockchain hiện có</a:t>
            </a:r>
            <a:endParaRPr lang="en-US" sz="4000" b="1" spc="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042064" y="1544396"/>
            <a:ext cx="6096000" cy="4849404"/>
          </a:xfrm>
          <a:prstGeom prst="rect">
            <a:avLst/>
          </a:prstGeom>
        </p:spPr>
        <p:txBody>
          <a:bodyPr>
            <a:spAutoFit/>
          </a:bodyPr>
          <a:lstStyle/>
          <a:p>
            <a:pPr marL="342900" lvl="0" indent="-342900">
              <a:lnSpc>
                <a:spcPct val="150000"/>
              </a:lnSpc>
              <a:spcBef>
                <a:spcPts val="300"/>
              </a:spcBef>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Namecoin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Blockstack</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Ethereum Name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Service ( ENS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Handshake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Nebulis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Dot BIT</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Emercoin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PeerName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Blockchain DNS for Firefox</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FrigGate for Chrome and other browsers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NEM Blockchain DNS extension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Unstoppable Domains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30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Aloaha Blockchain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AutoShape 2" descr="What is Namecoin? - Bitnovo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Lịch sử Bitcoin [Phần 5]: Sự xuất hiện của Altcoin đầu tiê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24391" y="1048846"/>
            <a:ext cx="2857500"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stack - Xem film để đầu tư - NIVIKI.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391" y="1928361"/>
            <a:ext cx="2726817" cy="137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Đánh giá về dự án Ethereum Name Service (ENS co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8111" y="3226859"/>
            <a:ext cx="1411288" cy="940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9047" y="1305681"/>
            <a:ext cx="5337743"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Dựa vào bảng xếp hạng trên trang Software Testing Help theo đường link </a:t>
            </a:r>
            <a:r>
              <a:rPr lang="en-US" sz="1200" baseline="30000" dirty="0" smtClean="0">
                <a:latin typeface="Arial" panose="020B0604020202020204" pitchFamily="34" charset="0"/>
                <a:cs typeface="Arial" panose="020B0604020202020204" pitchFamily="34" charset="0"/>
              </a:rPr>
              <a:t>[1]</a:t>
            </a:r>
            <a:endParaRPr lang="en-US" sz="1200" dirty="0" smtClean="0">
              <a:latin typeface="Arial" panose="020B0604020202020204" pitchFamily="34" charset="0"/>
              <a:cs typeface="Arial" panose="020B0604020202020204" pitchFamily="34" charset="0"/>
            </a:endParaRPr>
          </a:p>
        </p:txBody>
      </p:sp>
      <p:sp>
        <p:nvSpPr>
          <p:cNvPr id="12" name="Rectangle 11"/>
          <p:cNvSpPr/>
          <p:nvPr/>
        </p:nvSpPr>
        <p:spPr>
          <a:xfrm>
            <a:off x="6507804" y="6370905"/>
            <a:ext cx="4803324" cy="261610"/>
          </a:xfrm>
          <a:prstGeom prst="rect">
            <a:avLst/>
          </a:prstGeom>
        </p:spPr>
        <p:txBody>
          <a:bodyPr wrap="square">
            <a:spAutoFit/>
          </a:bodyPr>
          <a:lstStyle/>
          <a:p>
            <a:r>
              <a:rPr lang="en-US" sz="1100" baseline="30000" dirty="0" smtClean="0">
                <a:latin typeface="Arial" panose="020B0604020202020204" pitchFamily="34" charset="0"/>
                <a:cs typeface="Arial" panose="020B0604020202020204" pitchFamily="34" charset="0"/>
              </a:rPr>
              <a:t>[1] </a:t>
            </a:r>
            <a:r>
              <a:rPr lang="en-US" sz="1100" dirty="0" smtClean="0">
                <a:latin typeface="Arial" panose="020B0604020202020204" pitchFamily="34" charset="0"/>
                <a:cs typeface="Arial" panose="020B0604020202020204" pitchFamily="34" charset="0"/>
              </a:rPr>
              <a:t>: https</a:t>
            </a:r>
            <a:r>
              <a:rPr lang="en-US" sz="1100" dirty="0">
                <a:latin typeface="Arial" panose="020B0604020202020204" pitchFamily="34" charset="0"/>
                <a:cs typeface="Arial" panose="020B0604020202020204" pitchFamily="34" charset="0"/>
              </a:rPr>
              <a:t>://www.softwaretestinghelp.com/best-blockchain-dns-software/</a:t>
            </a:r>
            <a:endParaRPr lang="en-US" sz="1100" dirty="0">
              <a:latin typeface="Arial" panose="020B0604020202020204" pitchFamily="34" charset="0"/>
              <a:cs typeface="Arial" panose="020B0604020202020204" pitchFamily="34" charset="0"/>
            </a:endParaRPr>
          </a:p>
        </p:txBody>
      </p:sp>
      <p:sp>
        <p:nvSpPr>
          <p:cNvPr id="13" name="TextBox 12"/>
          <p:cNvSpPr txBox="1"/>
          <p:nvPr/>
        </p:nvSpPr>
        <p:spPr>
          <a:xfrm>
            <a:off x="1019047" y="842325"/>
            <a:ext cx="7774885"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Danh sách xếp hạng 13 phần mềm DNS Blockchain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par>
                                <p:cTn id="17" presetID="10"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500"/>
                                        <p:tgtEl>
                                          <p:spTgt spid="1034"/>
                                        </p:tgtEl>
                                      </p:cBhvr>
                                    </p:animEffect>
                                  </p:childTnLst>
                                </p:cTn>
                              </p:par>
                              <p:par>
                                <p:cTn id="20" presetID="10" presetClass="entr" presetSubtype="0" fill="hold" nodeType="with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fade">
                                      <p:cBhvr>
                                        <p:cTn id="22" dur="500"/>
                                        <p:tgtEl>
                                          <p:spTgt spid="10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P spid="9" grpId="0"/>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11332</Words>
  <Application>WPS Presentation</Application>
  <PresentationFormat>Widescreen</PresentationFormat>
  <Paragraphs>431</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Times New Roman</vt:lpstr>
      <vt:lpstr>Calibri</vt:lpstr>
      <vt:lpstr>Roboto</vt:lpstr>
      <vt:lpstr>Courier New</vt:lpstr>
      <vt:lpstr>Roboto Black</vt:lpstr>
      <vt:lpstr>Rockwell</vt:lpstr>
      <vt:lpstr>Microsoft YaHei</vt:lpstr>
      <vt:lpstr>Arial Unicode MS</vt:lpstr>
      <vt:lpstr>Rockwell Condensed</vt:lpstr>
      <vt:lpstr>Malgun Gothic Semilight</vt:lpstr>
      <vt:lpstr>Wood Type</vt:lpstr>
      <vt:lpstr>XÂY DỰNG HỆ THỐNG DNS DỰA TRÊN CÔNG NGHỆ BLOCKCHAIN</vt:lpstr>
      <vt:lpstr>Mục tiêu</vt:lpstr>
      <vt:lpstr>DNS - DOMAIN NAME SYSTEM</vt:lpstr>
      <vt:lpstr>DNS - DOMAIN NAME SYSTEM </vt:lpstr>
      <vt:lpstr>Mục tiêu</vt:lpstr>
      <vt:lpstr>TẠI SAO LÀ BLOCKCHAIN DNS ?</vt:lpstr>
      <vt:lpstr>PowerPoint 演示文稿</vt:lpstr>
      <vt:lpstr>THUẬT TOÁN ĐỒNG THUẬN </vt:lpstr>
      <vt:lpstr>phần mềm dns blockchain hiện có</vt:lpstr>
      <vt:lpstr>Cơ chế của DNS BLOCKCHAIN</vt:lpstr>
      <vt:lpstr>Xây dựng DNS BLOCKCHAIN</vt:lpstr>
      <vt:lpstr>Xây dựng DNS BLOCKCHAIN</vt:lpstr>
      <vt:lpstr>thực nghiệm</vt:lpstr>
      <vt:lpstr>Thực nghiệm</vt:lpstr>
      <vt:lpstr>Thực nghiệm</vt:lpstr>
      <vt:lpstr>Kết luận</vt:lpstr>
      <vt:lpstr>giải pháp, đề xuất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Dai Phan</cp:lastModifiedBy>
  <cp:revision>99</cp:revision>
  <dcterms:created xsi:type="dcterms:W3CDTF">2021-12-07T11:35:00Z</dcterms:created>
  <dcterms:modified xsi:type="dcterms:W3CDTF">2021-12-20T07:30:00Z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