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24"/>
  </p:notesMasterIdLst>
  <p:sldIdLst>
    <p:sldId id="256" r:id="rId2"/>
    <p:sldId id="257" r:id="rId3"/>
    <p:sldId id="274" r:id="rId4"/>
    <p:sldId id="259" r:id="rId5"/>
    <p:sldId id="260" r:id="rId6"/>
    <p:sldId id="261" r:id="rId7"/>
    <p:sldId id="264" r:id="rId8"/>
    <p:sldId id="266" r:id="rId9"/>
    <p:sldId id="265" r:id="rId10"/>
    <p:sldId id="268" r:id="rId11"/>
    <p:sldId id="270" r:id="rId12"/>
    <p:sldId id="271" r:id="rId13"/>
    <p:sldId id="276" r:id="rId14"/>
    <p:sldId id="277" r:id="rId15"/>
    <p:sldId id="275" r:id="rId16"/>
    <p:sldId id="272" r:id="rId17"/>
    <p:sldId id="273" r:id="rId18"/>
    <p:sldId id="278" r:id="rId19"/>
    <p:sldId id="279" r:id="rId20"/>
    <p:sldId id="280" r:id="rId21"/>
    <p:sldId id="281" r:id="rId22"/>
    <p:sldId id="282" r:id="rId23"/>
  </p:sldIdLst>
  <p:sldSz cx="9144000" cy="5143500" type="screen16x9"/>
  <p:notesSz cx="6858000" cy="9144000"/>
  <p:embeddedFontLst>
    <p:embeddedFont>
      <p:font typeface="Merriweather" panose="00000500000000000000" pitchFamily="2" charset="-52"/>
      <p:regular r:id="rId25"/>
      <p:bold r:id="rId26"/>
      <p:italic r:id="rId27"/>
      <p:boldItalic r:id="rId28"/>
    </p:embeddedFont>
    <p:embeddedFont>
      <p:font typeface="Roboto" panose="02000000000000000000" pitchFamily="2"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A5FE748-1587-457A-AB0B-E3EE98BC3C4D}">
  <a:tblStyle styleId="{AA5FE748-1587-457A-AB0B-E3EE98BC3C4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801" autoAdjust="0"/>
    <p:restoredTop sz="94660"/>
  </p:normalViewPr>
  <p:slideViewPr>
    <p:cSldViewPr snapToGrid="0" snapToObjects="1">
      <p:cViewPr varScale="1">
        <p:scale>
          <a:sx n="106" d="100"/>
          <a:sy n="106" d="100"/>
        </p:scale>
        <p:origin x="586" y="72"/>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60026651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Shape 6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2" name="Shape 6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Shape 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8" name="Shape 6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2" name="Shape 8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8" name="Shape 8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Shape 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5" name="Shape 9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Shape 10"/>
          <p:cNvSpPr/>
          <p:nvPr/>
        </p:nvSpPr>
        <p:spPr>
          <a:xfrm>
            <a:off x="-125" y="0"/>
            <a:ext cx="9144250" cy="4398100"/>
          </a:xfrm>
          <a:custGeom>
            <a:avLst/>
            <a:gdLst/>
            <a:ahLst/>
            <a:cxnLst/>
            <a:rect l="0" t="0" r="0" b="0"/>
            <a:pathLst>
              <a:path w="365770" h="175924" extrusionOk="0">
                <a:moveTo>
                  <a:pt x="0" y="0"/>
                </a:moveTo>
                <a:lnTo>
                  <a:pt x="365770" y="0"/>
                </a:lnTo>
                <a:lnTo>
                  <a:pt x="365760" y="70914"/>
                </a:lnTo>
                <a:lnTo>
                  <a:pt x="0" y="175924"/>
                </a:lnTo>
                <a:close/>
              </a:path>
            </a:pathLst>
          </a:custGeom>
          <a:solidFill>
            <a:schemeClr val="lt1"/>
          </a:solidFill>
          <a:ln>
            <a:noFill/>
          </a:ln>
        </p:spPr>
      </p:sp>
      <p:sp>
        <p:nvSpPr>
          <p:cNvPr id="11" name="Shape 11"/>
          <p:cNvSpPr txBox="1">
            <a:spLocks noGrp="1"/>
          </p:cNvSpPr>
          <p:nvPr>
            <p:ph type="ctrTitle"/>
          </p:nvPr>
        </p:nvSpPr>
        <p:spPr>
          <a:xfrm>
            <a:off x="311700" y="539725"/>
            <a:ext cx="8520600" cy="1282500"/>
          </a:xfrm>
          <a:prstGeom prst="rect">
            <a:avLst/>
          </a:prstGeom>
        </p:spPr>
        <p:txBody>
          <a:bodyPr spcFirstLastPara="1" wrap="square" lIns="91425" tIns="91425" rIns="91425" bIns="91425" anchor="t" anchorCtr="0"/>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2" name="Shape 12"/>
          <p:cNvSpPr txBox="1">
            <a:spLocks noGrp="1"/>
          </p:cNvSpPr>
          <p:nvPr>
            <p:ph type="subTitle" idx="1"/>
          </p:nvPr>
        </p:nvSpPr>
        <p:spPr>
          <a:xfrm>
            <a:off x="311700" y="1878560"/>
            <a:ext cx="4242600" cy="738300"/>
          </a:xfrm>
          <a:prstGeom prst="rect">
            <a:avLst/>
          </a:prstGeom>
        </p:spPr>
        <p:txBody>
          <a:bodyPr spcFirstLastPara="1" wrap="square" lIns="91425" tIns="91425" rIns="91425" bIns="91425" anchor="t" anchorCtr="0"/>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a:endParaRPr/>
          </a:p>
        </p:txBody>
      </p:sp>
      <p:sp>
        <p:nvSpPr>
          <p:cNvPr id="13" name="Shape 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spcBef>
                <a:spcPts val="0"/>
              </a:spcBef>
              <a:buNone/>
              <a:defRPr>
                <a:solidFill>
                  <a:schemeClr val="lt1"/>
                </a:solidFill>
              </a:defRPr>
            </a:lvl1pPr>
            <a:lvl2pPr lvl="1">
              <a:spcBef>
                <a:spcPts val="0"/>
              </a:spcBef>
              <a:buNone/>
              <a:defRPr>
                <a:solidFill>
                  <a:schemeClr val="lt1"/>
                </a:solidFill>
              </a:defRPr>
            </a:lvl2pPr>
            <a:lvl3pPr lvl="2">
              <a:spcBef>
                <a:spcPts val="0"/>
              </a:spcBef>
              <a:buNone/>
              <a:defRPr>
                <a:solidFill>
                  <a:schemeClr val="lt1"/>
                </a:solidFill>
              </a:defRPr>
            </a:lvl3pPr>
            <a:lvl4pPr lvl="3">
              <a:spcBef>
                <a:spcPts val="0"/>
              </a:spcBef>
              <a:buNone/>
              <a:defRPr>
                <a:solidFill>
                  <a:schemeClr val="lt1"/>
                </a:solidFill>
              </a:defRPr>
            </a:lvl4pPr>
            <a:lvl5pPr lvl="4">
              <a:spcBef>
                <a:spcPts val="0"/>
              </a:spcBef>
              <a:buNone/>
              <a:defRPr>
                <a:solidFill>
                  <a:schemeClr val="lt1"/>
                </a:solidFill>
              </a:defRPr>
            </a:lvl5pPr>
            <a:lvl6pPr lvl="5">
              <a:spcBef>
                <a:spcPts val="0"/>
              </a:spcBef>
              <a:buNone/>
              <a:defRPr>
                <a:solidFill>
                  <a:schemeClr val="lt1"/>
                </a:solidFill>
              </a:defRPr>
            </a:lvl6pPr>
            <a:lvl7pPr lvl="6">
              <a:spcBef>
                <a:spcPts val="0"/>
              </a:spcBef>
              <a:buNone/>
              <a:defRPr>
                <a:solidFill>
                  <a:schemeClr val="lt1"/>
                </a:solidFill>
              </a:defRPr>
            </a:lvl7pPr>
            <a:lvl8pPr lvl="7">
              <a:spcBef>
                <a:spcPts val="0"/>
              </a:spcBef>
              <a:buNone/>
              <a:defRPr>
                <a:solidFill>
                  <a:schemeClr val="lt1"/>
                </a:solidFill>
              </a:defRPr>
            </a:lvl8pPr>
            <a:lvl9pPr lvl="8">
              <a:spcBef>
                <a:spcPts val="0"/>
              </a:spcBef>
              <a:buNone/>
              <a:defRPr>
                <a:solidFill>
                  <a:schemeClr val="lt1"/>
                </a:solidFill>
              </a:defRPr>
            </a:lvl9pPr>
          </a:lstStyle>
          <a:p>
            <a:pPr marL="0" lvl="0" indent="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14"/>
        <p:cNvGrpSpPr/>
        <p:nvPr/>
      </p:nvGrpSpPr>
      <p:grpSpPr>
        <a:xfrm>
          <a:off x="0" y="0"/>
          <a:ext cx="0" cy="0"/>
          <a:chOff x="0" y="0"/>
          <a:chExt cx="0" cy="0"/>
        </a:xfrm>
      </p:grpSpPr>
      <p:sp>
        <p:nvSpPr>
          <p:cNvPr id="15" name="Shape 15"/>
          <p:cNvSpPr/>
          <p:nvPr/>
        </p:nvSpPr>
        <p:spPr>
          <a:xfrm>
            <a:off x="0" y="48099"/>
            <a:ext cx="9144250" cy="4398100"/>
          </a:xfrm>
          <a:custGeom>
            <a:avLst/>
            <a:gdLst/>
            <a:ahLst/>
            <a:cxnLst/>
            <a:rect l="0" t="0" r="0" b="0"/>
            <a:pathLst>
              <a:path w="365770" h="175924" extrusionOk="0">
                <a:moveTo>
                  <a:pt x="0" y="0"/>
                </a:moveTo>
                <a:lnTo>
                  <a:pt x="365770" y="0"/>
                </a:lnTo>
                <a:lnTo>
                  <a:pt x="365760" y="70914"/>
                </a:lnTo>
                <a:lnTo>
                  <a:pt x="0" y="175924"/>
                </a:lnTo>
                <a:close/>
              </a:path>
            </a:pathLst>
          </a:custGeom>
          <a:solidFill>
            <a:schemeClr val="lt1"/>
          </a:solidFill>
          <a:ln>
            <a:noFill/>
          </a:ln>
        </p:spPr>
      </p:sp>
      <p:sp>
        <p:nvSpPr>
          <p:cNvPr id="16" name="Shape 16"/>
          <p:cNvSpPr/>
          <p:nvPr/>
        </p:nvSpPr>
        <p:spPr>
          <a:xfrm>
            <a:off x="0" y="0"/>
            <a:ext cx="9144250" cy="4398100"/>
          </a:xfrm>
          <a:custGeom>
            <a:avLst/>
            <a:gdLst/>
            <a:ahLst/>
            <a:cxnLst/>
            <a:rect l="0" t="0" r="0" b="0"/>
            <a:pathLst>
              <a:path w="365770" h="175924" extrusionOk="0">
                <a:moveTo>
                  <a:pt x="0" y="0"/>
                </a:moveTo>
                <a:lnTo>
                  <a:pt x="365770" y="0"/>
                </a:lnTo>
                <a:lnTo>
                  <a:pt x="365760" y="70914"/>
                </a:lnTo>
                <a:lnTo>
                  <a:pt x="0" y="175924"/>
                </a:lnTo>
                <a:close/>
              </a:path>
            </a:pathLst>
          </a:custGeom>
          <a:solidFill>
            <a:schemeClr val="accent3"/>
          </a:solidFill>
          <a:ln>
            <a:noFill/>
          </a:ln>
        </p:spPr>
      </p:sp>
      <p:sp>
        <p:nvSpPr>
          <p:cNvPr id="17" name="Shape 17"/>
          <p:cNvSpPr txBox="1">
            <a:spLocks noGrp="1"/>
          </p:cNvSpPr>
          <p:nvPr>
            <p:ph type="title"/>
          </p:nvPr>
        </p:nvSpPr>
        <p:spPr>
          <a:xfrm>
            <a:off x="311700" y="539725"/>
            <a:ext cx="8520600" cy="1282500"/>
          </a:xfrm>
          <a:prstGeom prst="rect">
            <a:avLst/>
          </a:prstGeom>
        </p:spPr>
        <p:txBody>
          <a:bodyPr spcFirstLastPara="1" wrap="square" lIns="91425" tIns="91425" rIns="91425" bIns="91425" anchor="t" anchorCtr="0"/>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8" name="Shape 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spcBef>
                <a:spcPts val="0"/>
              </a:spcBef>
              <a:buNone/>
              <a:defRPr>
                <a:solidFill>
                  <a:schemeClr val="accent1"/>
                </a:solidFill>
              </a:defRPr>
            </a:lvl1pPr>
            <a:lvl2pPr lvl="1">
              <a:spcBef>
                <a:spcPts val="0"/>
              </a:spcBef>
              <a:buNone/>
              <a:defRPr>
                <a:solidFill>
                  <a:schemeClr val="accent1"/>
                </a:solidFill>
              </a:defRPr>
            </a:lvl2pPr>
            <a:lvl3pPr lvl="2">
              <a:spcBef>
                <a:spcPts val="0"/>
              </a:spcBef>
              <a:buNone/>
              <a:defRPr>
                <a:solidFill>
                  <a:schemeClr val="accent1"/>
                </a:solidFill>
              </a:defRPr>
            </a:lvl3pPr>
            <a:lvl4pPr lvl="3">
              <a:spcBef>
                <a:spcPts val="0"/>
              </a:spcBef>
              <a:buNone/>
              <a:defRPr>
                <a:solidFill>
                  <a:schemeClr val="accent1"/>
                </a:solidFill>
              </a:defRPr>
            </a:lvl4pPr>
            <a:lvl5pPr lvl="4">
              <a:spcBef>
                <a:spcPts val="0"/>
              </a:spcBef>
              <a:buNone/>
              <a:defRPr>
                <a:solidFill>
                  <a:schemeClr val="accent1"/>
                </a:solidFill>
              </a:defRPr>
            </a:lvl5pPr>
            <a:lvl6pPr lvl="5">
              <a:spcBef>
                <a:spcPts val="0"/>
              </a:spcBef>
              <a:buNone/>
              <a:defRPr>
                <a:solidFill>
                  <a:schemeClr val="accent1"/>
                </a:solidFill>
              </a:defRPr>
            </a:lvl6pPr>
            <a:lvl7pPr lvl="6">
              <a:spcBef>
                <a:spcPts val="0"/>
              </a:spcBef>
              <a:buNone/>
              <a:defRPr>
                <a:solidFill>
                  <a:schemeClr val="accent1"/>
                </a:solidFill>
              </a:defRPr>
            </a:lvl7pPr>
            <a:lvl8pPr lvl="7">
              <a:spcBef>
                <a:spcPts val="0"/>
              </a:spcBef>
              <a:buNone/>
              <a:defRPr>
                <a:solidFill>
                  <a:schemeClr val="accent1"/>
                </a:solidFill>
              </a:defRPr>
            </a:lvl8pPr>
            <a:lvl9pPr lvl="8">
              <a:spcBef>
                <a:spcPts val="0"/>
              </a:spcBef>
              <a:buNone/>
              <a:defRPr>
                <a:solidFill>
                  <a:schemeClr val="accent1"/>
                </a:solidFill>
              </a:defRPr>
            </a:lvl9pPr>
          </a:lstStyle>
          <a:p>
            <a:pPr marL="0" lvl="0" indent="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Shape 20"/>
          <p:cNvSpPr/>
          <p:nvPr/>
        </p:nvSpPr>
        <p:spPr>
          <a:xfrm>
            <a:off x="0" y="0"/>
            <a:ext cx="4314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 name="Shape 21"/>
          <p:cNvSpPr/>
          <p:nvPr/>
        </p:nvSpPr>
        <p:spPr>
          <a:xfrm>
            <a:off x="0" y="44125"/>
            <a:ext cx="4313625" cy="4399375"/>
          </a:xfrm>
          <a:custGeom>
            <a:avLst/>
            <a:gdLst/>
            <a:ahLst/>
            <a:cxnLst/>
            <a:rect l="0" t="0" r="0" b="0"/>
            <a:pathLst>
              <a:path w="172545" h="175975" extrusionOk="0">
                <a:moveTo>
                  <a:pt x="0" y="157"/>
                </a:moveTo>
                <a:lnTo>
                  <a:pt x="172419" y="0"/>
                </a:lnTo>
                <a:lnTo>
                  <a:pt x="172545" y="126541"/>
                </a:lnTo>
                <a:lnTo>
                  <a:pt x="0" y="175975"/>
                </a:lnTo>
                <a:close/>
              </a:path>
            </a:pathLst>
          </a:custGeom>
          <a:solidFill>
            <a:schemeClr val="accent2"/>
          </a:solidFill>
          <a:ln>
            <a:noFill/>
          </a:ln>
        </p:spPr>
      </p:sp>
      <p:sp>
        <p:nvSpPr>
          <p:cNvPr id="22" name="Shape 22"/>
          <p:cNvSpPr/>
          <p:nvPr/>
        </p:nvSpPr>
        <p:spPr>
          <a:xfrm>
            <a:off x="-125" y="0"/>
            <a:ext cx="4316900" cy="4395600"/>
          </a:xfrm>
          <a:custGeom>
            <a:avLst/>
            <a:gdLst/>
            <a:ahLst/>
            <a:cxnLst/>
            <a:rect l="0" t="0" r="0" b="0"/>
            <a:pathLst>
              <a:path w="172676" h="175824" extrusionOk="0">
                <a:moveTo>
                  <a:pt x="0" y="6"/>
                </a:moveTo>
                <a:lnTo>
                  <a:pt x="172676" y="0"/>
                </a:lnTo>
                <a:lnTo>
                  <a:pt x="172562" y="126442"/>
                </a:lnTo>
                <a:lnTo>
                  <a:pt x="0" y="175824"/>
                </a:lnTo>
                <a:close/>
              </a:path>
            </a:pathLst>
          </a:custGeom>
          <a:solidFill>
            <a:schemeClr val="dk1"/>
          </a:solidFill>
          <a:ln>
            <a:noFill/>
          </a:ln>
        </p:spPr>
      </p:sp>
      <p:sp>
        <p:nvSpPr>
          <p:cNvPr id="23" name="Shape 23"/>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24" name="Shape 24"/>
          <p:cNvSpPr txBox="1">
            <a:spLocks noGrp="1"/>
          </p:cNvSpPr>
          <p:nvPr>
            <p:ph type="body" idx="1"/>
          </p:nvPr>
        </p:nvSpPr>
        <p:spPr>
          <a:xfrm>
            <a:off x="4644675" y="500925"/>
            <a:ext cx="4166400" cy="4098600"/>
          </a:xfrm>
          <a:prstGeom prst="rect">
            <a:avLst/>
          </a:prstGeom>
        </p:spPr>
        <p:txBody>
          <a:bodyPr spcFirstLastPara="1" wrap="square" lIns="91425" tIns="91425" rIns="91425" bIns="91425" anchor="ctr" anchorCtr="0"/>
          <a:lstStyle>
            <a:lvl1pPr marL="457200" lvl="0" indent="-355600">
              <a:spcBef>
                <a:spcPts val="0"/>
              </a:spcBef>
              <a:spcAft>
                <a:spcPts val="0"/>
              </a:spcAft>
              <a:buSzPts val="2000"/>
              <a:buAutoNum type="arabicPeriod"/>
              <a:defRPr sz="2000"/>
            </a:lvl1pPr>
            <a:lvl2pPr marL="914400" lvl="1" indent="-355600">
              <a:spcBef>
                <a:spcPts val="1600"/>
              </a:spcBef>
              <a:spcAft>
                <a:spcPts val="0"/>
              </a:spcAft>
              <a:buSzPts val="2000"/>
              <a:buAutoNum type="alphaLcPeriod"/>
              <a:defRPr sz="2000"/>
            </a:lvl2pPr>
            <a:lvl3pPr marL="1371600" lvl="2" indent="-355600">
              <a:spcBef>
                <a:spcPts val="1600"/>
              </a:spcBef>
              <a:spcAft>
                <a:spcPts val="0"/>
              </a:spcAft>
              <a:buSzPts val="2000"/>
              <a:buAutoNum type="romanLcPeriod"/>
              <a:defRPr sz="2000"/>
            </a:lvl3pPr>
            <a:lvl4pPr marL="1828800" lvl="3" indent="-355600">
              <a:spcBef>
                <a:spcPts val="1600"/>
              </a:spcBef>
              <a:spcAft>
                <a:spcPts val="0"/>
              </a:spcAft>
              <a:buSzPts val="2000"/>
              <a:buAutoNum type="arabicPeriod"/>
              <a:defRPr sz="2000"/>
            </a:lvl4pPr>
            <a:lvl5pPr marL="2286000" lvl="4" indent="-355600">
              <a:spcBef>
                <a:spcPts val="1600"/>
              </a:spcBef>
              <a:spcAft>
                <a:spcPts val="0"/>
              </a:spcAft>
              <a:buSzPts val="2000"/>
              <a:buAutoNum type="alphaLcPeriod"/>
              <a:defRPr sz="2000"/>
            </a:lvl5pPr>
            <a:lvl6pPr marL="2743200" lvl="5" indent="-355600">
              <a:spcBef>
                <a:spcPts val="1600"/>
              </a:spcBef>
              <a:spcAft>
                <a:spcPts val="0"/>
              </a:spcAft>
              <a:buSzPts val="2000"/>
              <a:buAutoNum type="romanLcPeriod"/>
              <a:defRPr sz="2000"/>
            </a:lvl6pPr>
            <a:lvl7pPr marL="3200400" lvl="6" indent="-355600">
              <a:spcBef>
                <a:spcPts val="1600"/>
              </a:spcBef>
              <a:spcAft>
                <a:spcPts val="0"/>
              </a:spcAft>
              <a:buSzPts val="2000"/>
              <a:buAutoNum type="arabicPeriod"/>
              <a:defRPr sz="2000"/>
            </a:lvl7pPr>
            <a:lvl8pPr marL="3657600" lvl="7" indent="-355600">
              <a:spcBef>
                <a:spcPts val="1600"/>
              </a:spcBef>
              <a:spcAft>
                <a:spcPts val="0"/>
              </a:spcAft>
              <a:buSzPts val="2000"/>
              <a:buAutoNum type="alphaLcPeriod"/>
              <a:defRPr sz="2000"/>
            </a:lvl8pPr>
            <a:lvl9pPr marL="4114800" lvl="8" indent="-355600">
              <a:spcBef>
                <a:spcPts val="1600"/>
              </a:spcBef>
              <a:spcAft>
                <a:spcPts val="1600"/>
              </a:spcAft>
              <a:buSzPts val="2000"/>
              <a:buAutoNum type="romanLcPeriod"/>
              <a:defRPr sz="2000"/>
            </a:lvl9pPr>
          </a:lstStyle>
          <a:p>
            <a:endParaRPr/>
          </a:p>
        </p:txBody>
      </p:sp>
      <p:sp>
        <p:nvSpPr>
          <p:cNvPr id="25" name="Shape 2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Shape 37"/>
          <p:cNvSpPr/>
          <p:nvPr/>
        </p:nvSpPr>
        <p:spPr>
          <a:xfrm>
            <a:off x="0" y="0"/>
            <a:ext cx="37644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8" name="Shape 38"/>
          <p:cNvSpPr txBox="1">
            <a:spLocks noGrp="1"/>
          </p:cNvSpPr>
          <p:nvPr>
            <p:ph type="title"/>
          </p:nvPr>
        </p:nvSpPr>
        <p:spPr>
          <a:xfrm>
            <a:off x="311725" y="500925"/>
            <a:ext cx="3127500" cy="1829100"/>
          </a:xfrm>
          <a:prstGeom prst="rect">
            <a:avLst/>
          </a:prstGeom>
        </p:spPr>
        <p:txBody>
          <a:bodyPr spcFirstLastPara="1" wrap="square" lIns="91425" tIns="91425" rIns="91425" bIns="91425" anchor="t" anchorCtr="0"/>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9" name="Shape 39"/>
          <p:cNvSpPr txBox="1">
            <a:spLocks noGrp="1"/>
          </p:cNvSpPr>
          <p:nvPr>
            <p:ph type="body" idx="1"/>
          </p:nvPr>
        </p:nvSpPr>
        <p:spPr>
          <a:xfrm>
            <a:off x="311700" y="2390650"/>
            <a:ext cx="3127500" cy="2298000"/>
          </a:xfrm>
          <a:prstGeom prst="rect">
            <a:avLst/>
          </a:prstGeom>
        </p:spPr>
        <p:txBody>
          <a:bodyPr spcFirstLastPara="1" wrap="square" lIns="91425" tIns="91425" rIns="91425" bIns="91425" anchor="t" anchorCtr="0"/>
          <a:lstStyle>
            <a:lvl1pPr marL="457200" lvl="0" indent="-311150">
              <a:spcBef>
                <a:spcPts val="0"/>
              </a:spcBef>
              <a:spcAft>
                <a:spcPts val="0"/>
              </a:spcAft>
              <a:buClr>
                <a:schemeClr val="accent2"/>
              </a:buClr>
              <a:buSzPts val="1300"/>
              <a:buChar char="●"/>
              <a:defRPr>
                <a:solidFill>
                  <a:schemeClr val="accent2"/>
                </a:solidFill>
              </a:defRPr>
            </a:lvl1pPr>
            <a:lvl2pPr marL="914400" lvl="1" indent="-298450">
              <a:spcBef>
                <a:spcPts val="1600"/>
              </a:spcBef>
              <a:spcAft>
                <a:spcPts val="0"/>
              </a:spcAft>
              <a:buClr>
                <a:schemeClr val="accent2"/>
              </a:buClr>
              <a:buSzPts val="1100"/>
              <a:buChar char="○"/>
              <a:defRPr>
                <a:solidFill>
                  <a:schemeClr val="accent2"/>
                </a:solidFill>
              </a:defRPr>
            </a:lvl2pPr>
            <a:lvl3pPr marL="1371600" lvl="2" indent="-298450">
              <a:spcBef>
                <a:spcPts val="1600"/>
              </a:spcBef>
              <a:spcAft>
                <a:spcPts val="0"/>
              </a:spcAft>
              <a:buClr>
                <a:schemeClr val="accent2"/>
              </a:buClr>
              <a:buSzPts val="1100"/>
              <a:buChar char="■"/>
              <a:defRPr>
                <a:solidFill>
                  <a:schemeClr val="accent2"/>
                </a:solidFill>
              </a:defRPr>
            </a:lvl3pPr>
            <a:lvl4pPr marL="1828800" lvl="3" indent="-298450">
              <a:spcBef>
                <a:spcPts val="1600"/>
              </a:spcBef>
              <a:spcAft>
                <a:spcPts val="0"/>
              </a:spcAft>
              <a:buClr>
                <a:schemeClr val="accent2"/>
              </a:buClr>
              <a:buSzPts val="1100"/>
              <a:buChar char="●"/>
              <a:defRPr>
                <a:solidFill>
                  <a:schemeClr val="accent2"/>
                </a:solidFill>
              </a:defRPr>
            </a:lvl4pPr>
            <a:lvl5pPr marL="2286000" lvl="4" indent="-298450">
              <a:spcBef>
                <a:spcPts val="1600"/>
              </a:spcBef>
              <a:spcAft>
                <a:spcPts val="0"/>
              </a:spcAft>
              <a:buClr>
                <a:schemeClr val="accent2"/>
              </a:buClr>
              <a:buSzPts val="1100"/>
              <a:buChar char="○"/>
              <a:defRPr>
                <a:solidFill>
                  <a:schemeClr val="accent2"/>
                </a:solidFill>
              </a:defRPr>
            </a:lvl5pPr>
            <a:lvl6pPr marL="2743200" lvl="5" indent="-298450">
              <a:spcBef>
                <a:spcPts val="1600"/>
              </a:spcBef>
              <a:spcAft>
                <a:spcPts val="0"/>
              </a:spcAft>
              <a:buClr>
                <a:schemeClr val="accent2"/>
              </a:buClr>
              <a:buSzPts val="1100"/>
              <a:buChar char="■"/>
              <a:defRPr>
                <a:solidFill>
                  <a:schemeClr val="accent2"/>
                </a:solidFill>
              </a:defRPr>
            </a:lvl6pPr>
            <a:lvl7pPr marL="3200400" lvl="6" indent="-298450">
              <a:spcBef>
                <a:spcPts val="1600"/>
              </a:spcBef>
              <a:spcAft>
                <a:spcPts val="0"/>
              </a:spcAft>
              <a:buClr>
                <a:schemeClr val="accent2"/>
              </a:buClr>
              <a:buSzPts val="1100"/>
              <a:buChar char="●"/>
              <a:defRPr>
                <a:solidFill>
                  <a:schemeClr val="accent2"/>
                </a:solidFill>
              </a:defRPr>
            </a:lvl7pPr>
            <a:lvl8pPr marL="3657600" lvl="7" indent="-298450">
              <a:spcBef>
                <a:spcPts val="1600"/>
              </a:spcBef>
              <a:spcAft>
                <a:spcPts val="0"/>
              </a:spcAft>
              <a:buClr>
                <a:schemeClr val="accent2"/>
              </a:buClr>
              <a:buSzPts val="1100"/>
              <a:buChar char="○"/>
              <a:defRPr>
                <a:solidFill>
                  <a:schemeClr val="accent2"/>
                </a:solidFill>
              </a:defRPr>
            </a:lvl8pPr>
            <a:lvl9pPr marL="4114800" lvl="8" indent="-298450">
              <a:spcBef>
                <a:spcPts val="1600"/>
              </a:spcBef>
              <a:spcAft>
                <a:spcPts val="1600"/>
              </a:spcAft>
              <a:buClr>
                <a:schemeClr val="accent2"/>
              </a:buClr>
              <a:buSzPts val="1100"/>
              <a:buChar char="■"/>
              <a:defRPr>
                <a:solidFill>
                  <a:schemeClr val="accent2"/>
                </a:solidFill>
              </a:defRPr>
            </a:lvl9pPr>
          </a:lstStyle>
          <a:p>
            <a:endParaRPr/>
          </a:p>
        </p:txBody>
      </p:sp>
      <p:sp>
        <p:nvSpPr>
          <p:cNvPr id="40" name="Shape 4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41"/>
        <p:cNvGrpSpPr/>
        <p:nvPr/>
      </p:nvGrpSpPr>
      <p:grpSpPr>
        <a:xfrm>
          <a:off x="0" y="0"/>
          <a:ext cx="0" cy="0"/>
          <a:chOff x="0" y="0"/>
          <a:chExt cx="0" cy="0"/>
        </a:xfrm>
      </p:grpSpPr>
      <p:sp>
        <p:nvSpPr>
          <p:cNvPr id="42" name="Shape 42"/>
          <p:cNvSpPr txBox="1">
            <a:spLocks noGrp="1"/>
          </p:cNvSpPr>
          <p:nvPr>
            <p:ph type="title"/>
          </p:nvPr>
        </p:nvSpPr>
        <p:spPr>
          <a:xfrm>
            <a:off x="311675" y="798600"/>
            <a:ext cx="6247800" cy="3546300"/>
          </a:xfrm>
          <a:prstGeom prst="rect">
            <a:avLst/>
          </a:prstGeom>
        </p:spPr>
        <p:txBody>
          <a:bodyPr spcFirstLastPara="1" wrap="square" lIns="91425" tIns="91425" rIns="91425" bIns="91425" anchor="ctr" anchorCtr="0"/>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43" name="Shape 4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spcBef>
                <a:spcPts val="0"/>
              </a:spcBef>
              <a:buNone/>
              <a:defRPr>
                <a:solidFill>
                  <a:schemeClr val="accent1"/>
                </a:solidFill>
              </a:defRPr>
            </a:lvl1pPr>
            <a:lvl2pPr lvl="1">
              <a:spcBef>
                <a:spcPts val="0"/>
              </a:spcBef>
              <a:buNone/>
              <a:defRPr>
                <a:solidFill>
                  <a:schemeClr val="accent1"/>
                </a:solidFill>
              </a:defRPr>
            </a:lvl2pPr>
            <a:lvl3pPr lvl="2">
              <a:spcBef>
                <a:spcPts val="0"/>
              </a:spcBef>
              <a:buNone/>
              <a:defRPr>
                <a:solidFill>
                  <a:schemeClr val="accent1"/>
                </a:solidFill>
              </a:defRPr>
            </a:lvl3pPr>
            <a:lvl4pPr lvl="3">
              <a:spcBef>
                <a:spcPts val="0"/>
              </a:spcBef>
              <a:buNone/>
              <a:defRPr>
                <a:solidFill>
                  <a:schemeClr val="accent1"/>
                </a:solidFill>
              </a:defRPr>
            </a:lvl4pPr>
            <a:lvl5pPr lvl="4">
              <a:spcBef>
                <a:spcPts val="0"/>
              </a:spcBef>
              <a:buNone/>
              <a:defRPr>
                <a:solidFill>
                  <a:schemeClr val="accent1"/>
                </a:solidFill>
              </a:defRPr>
            </a:lvl5pPr>
            <a:lvl6pPr lvl="5">
              <a:spcBef>
                <a:spcPts val="0"/>
              </a:spcBef>
              <a:buNone/>
              <a:defRPr>
                <a:solidFill>
                  <a:schemeClr val="accent1"/>
                </a:solidFill>
              </a:defRPr>
            </a:lvl6pPr>
            <a:lvl7pPr lvl="6">
              <a:spcBef>
                <a:spcPts val="0"/>
              </a:spcBef>
              <a:buNone/>
              <a:defRPr>
                <a:solidFill>
                  <a:schemeClr val="accent1"/>
                </a:solidFill>
              </a:defRPr>
            </a:lvl7pPr>
            <a:lvl8pPr lvl="7">
              <a:spcBef>
                <a:spcPts val="0"/>
              </a:spcBef>
              <a:buNone/>
              <a:defRPr>
                <a:solidFill>
                  <a:schemeClr val="accent1"/>
                </a:solidFill>
              </a:defRPr>
            </a:lvl8pPr>
            <a:lvl9pPr lvl="8">
              <a:spcBef>
                <a:spcPts val="0"/>
              </a:spcBef>
              <a:buNone/>
              <a:defRPr>
                <a:solidFill>
                  <a:schemeClr val="accent1"/>
                </a:solidFill>
              </a:defRPr>
            </a:lvl9pPr>
          </a:lstStyle>
          <a:p>
            <a:pPr marL="0" lvl="0" indent="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4"/>
        <p:cNvGrpSpPr/>
        <p:nvPr/>
      </p:nvGrpSpPr>
      <p:grpSpPr>
        <a:xfrm>
          <a:off x="0" y="0"/>
          <a:ext cx="0" cy="0"/>
          <a:chOff x="0" y="0"/>
          <a:chExt cx="0" cy="0"/>
        </a:xfrm>
      </p:grpSpPr>
      <p:sp>
        <p:nvSpPr>
          <p:cNvPr id="45" name="Shape 45"/>
          <p:cNvSpPr/>
          <p:nvPr/>
        </p:nvSpPr>
        <p:spPr>
          <a:xfrm>
            <a:off x="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6" name="Shape 46"/>
          <p:cNvSpPr txBox="1">
            <a:spLocks noGrp="1"/>
          </p:cNvSpPr>
          <p:nvPr>
            <p:ph type="title"/>
          </p:nvPr>
        </p:nvSpPr>
        <p:spPr>
          <a:xfrm>
            <a:off x="311300" y="500925"/>
            <a:ext cx="3704400" cy="2049600"/>
          </a:xfrm>
          <a:prstGeom prst="rect">
            <a:avLst/>
          </a:prstGeom>
        </p:spPr>
        <p:txBody>
          <a:bodyPr spcFirstLastPara="1" wrap="square" lIns="91425" tIns="91425" rIns="91425" bIns="91425" anchor="t" anchorCtr="0"/>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47" name="Shape 47"/>
          <p:cNvSpPr txBox="1">
            <a:spLocks noGrp="1"/>
          </p:cNvSpPr>
          <p:nvPr>
            <p:ph type="subTitle" idx="1"/>
          </p:nvPr>
        </p:nvSpPr>
        <p:spPr>
          <a:xfrm>
            <a:off x="304800" y="2626725"/>
            <a:ext cx="3704400" cy="926700"/>
          </a:xfrm>
          <a:prstGeom prst="rect">
            <a:avLst/>
          </a:prstGeom>
        </p:spPr>
        <p:txBody>
          <a:bodyPr spcFirstLastPara="1" wrap="square" lIns="91425" tIns="91425" rIns="91425" bIns="91425" anchor="t" anchorCtr="0"/>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a:endParaRPr/>
          </a:p>
        </p:txBody>
      </p:sp>
      <p:sp>
        <p:nvSpPr>
          <p:cNvPr id="48" name="Shape 48"/>
          <p:cNvSpPr txBox="1">
            <a:spLocks noGrp="1"/>
          </p:cNvSpPr>
          <p:nvPr>
            <p:ph type="body" idx="2"/>
          </p:nvPr>
        </p:nvSpPr>
        <p:spPr>
          <a:xfrm>
            <a:off x="4879025" y="500925"/>
            <a:ext cx="3954000" cy="41115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49" name="Shape 4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0"/>
        <p:cNvGrpSpPr/>
        <p:nvPr/>
      </p:nvGrpSpPr>
      <p:grpSpPr>
        <a:xfrm>
          <a:off x="0" y="0"/>
          <a:ext cx="0" cy="0"/>
          <a:chOff x="0" y="0"/>
          <a:chExt cx="0" cy="0"/>
        </a:xfrm>
      </p:grpSpPr>
      <p:sp>
        <p:nvSpPr>
          <p:cNvPr id="51" name="Shape 51"/>
          <p:cNvSpPr/>
          <p:nvPr/>
        </p:nvSpPr>
        <p:spPr>
          <a:xfrm>
            <a:off x="0" y="4369000"/>
            <a:ext cx="9144000" cy="774300"/>
          </a:xfrm>
          <a:prstGeom prst="rect">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2" name="Shape 52"/>
          <p:cNvSpPr txBox="1">
            <a:spLocks noGrp="1"/>
          </p:cNvSpPr>
          <p:nvPr>
            <p:ph type="body" idx="1"/>
          </p:nvPr>
        </p:nvSpPr>
        <p:spPr>
          <a:xfrm>
            <a:off x="311700" y="4521400"/>
            <a:ext cx="7979400" cy="4605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a:endParaRPr/>
          </a:p>
        </p:txBody>
      </p:sp>
      <p:sp>
        <p:nvSpPr>
          <p:cNvPr id="53" name="Shape 5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spcBef>
                <a:spcPts val="0"/>
              </a:spcBef>
              <a:buNone/>
              <a:defRPr>
                <a:solidFill>
                  <a:schemeClr val="lt1"/>
                </a:solidFill>
              </a:defRPr>
            </a:lvl1pPr>
            <a:lvl2pPr lvl="1">
              <a:spcBef>
                <a:spcPts val="0"/>
              </a:spcBef>
              <a:buNone/>
              <a:defRPr>
                <a:solidFill>
                  <a:schemeClr val="lt1"/>
                </a:solidFill>
              </a:defRPr>
            </a:lvl2pPr>
            <a:lvl3pPr lvl="2">
              <a:spcBef>
                <a:spcPts val="0"/>
              </a:spcBef>
              <a:buNone/>
              <a:defRPr>
                <a:solidFill>
                  <a:schemeClr val="lt1"/>
                </a:solidFill>
              </a:defRPr>
            </a:lvl3pPr>
            <a:lvl4pPr lvl="3">
              <a:spcBef>
                <a:spcPts val="0"/>
              </a:spcBef>
              <a:buNone/>
              <a:defRPr>
                <a:solidFill>
                  <a:schemeClr val="lt1"/>
                </a:solidFill>
              </a:defRPr>
            </a:lvl4pPr>
            <a:lvl5pPr lvl="4">
              <a:spcBef>
                <a:spcPts val="0"/>
              </a:spcBef>
              <a:buNone/>
              <a:defRPr>
                <a:solidFill>
                  <a:schemeClr val="lt1"/>
                </a:solidFill>
              </a:defRPr>
            </a:lvl5pPr>
            <a:lvl6pPr lvl="5">
              <a:spcBef>
                <a:spcPts val="0"/>
              </a:spcBef>
              <a:buNone/>
              <a:defRPr>
                <a:solidFill>
                  <a:schemeClr val="lt1"/>
                </a:solidFill>
              </a:defRPr>
            </a:lvl6pPr>
            <a:lvl7pPr lvl="6">
              <a:spcBef>
                <a:spcPts val="0"/>
              </a:spcBef>
              <a:buNone/>
              <a:defRPr>
                <a:solidFill>
                  <a:schemeClr val="lt1"/>
                </a:solidFill>
              </a:defRPr>
            </a:lvl7pPr>
            <a:lvl8pPr lvl="7">
              <a:spcBef>
                <a:spcPts val="0"/>
              </a:spcBef>
              <a:buNone/>
              <a:defRPr>
                <a:solidFill>
                  <a:schemeClr val="lt1"/>
                </a:solidFill>
              </a:defRPr>
            </a:lvl8pPr>
            <a:lvl9pPr lvl="8">
              <a:spcBef>
                <a:spcPts val="0"/>
              </a:spcBef>
              <a:buNone/>
              <a:defRPr>
                <a:solidFill>
                  <a:schemeClr val="lt1"/>
                </a:solidFill>
              </a:defRPr>
            </a:lvl9pPr>
          </a:lstStyle>
          <a:p>
            <a:pPr marL="0" lvl="0" indent="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8"/>
        <p:cNvGrpSpPr/>
        <p:nvPr/>
      </p:nvGrpSpPr>
      <p:grpSpPr>
        <a:xfrm>
          <a:off x="0" y="0"/>
          <a:ext cx="0" cy="0"/>
          <a:chOff x="0" y="0"/>
          <a:chExt cx="0" cy="0"/>
        </a:xfrm>
      </p:grpSpPr>
      <p:sp>
        <p:nvSpPr>
          <p:cNvPr id="59" name="Shape 5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radigm">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1115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marL="914400" lvl="1"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marL="1371600" lvl="2"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marL="1828800" lvl="3"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marL="2286000" lvl="4"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marL="2743200" lvl="5"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marL="3200400" lvl="6"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marL="3657600" lvl="7"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marL="4114800" lvl="8" indent="-298450">
              <a:lnSpc>
                <a:spcPct val="115000"/>
              </a:lnSpc>
              <a:spcBef>
                <a:spcPts val="1600"/>
              </a:spcBef>
              <a:spcAft>
                <a:spcPts val="1600"/>
              </a:spcAft>
              <a:buClr>
                <a:schemeClr val="dk2"/>
              </a:buClr>
              <a:buSzPts val="1100"/>
              <a:buFont typeface="Roboto"/>
              <a:buChar char="■"/>
              <a:defRPr sz="1100">
                <a:solidFill>
                  <a:schemeClr val="dk2"/>
                </a:solidFill>
                <a:latin typeface="Roboto"/>
                <a:ea typeface="Roboto"/>
                <a:cs typeface="Roboto"/>
                <a:sym typeface="Roboto"/>
              </a:defRPr>
            </a:lvl9pPr>
          </a:lstStyle>
          <a:p>
            <a:endParaRPr/>
          </a:p>
        </p:txBody>
      </p:sp>
      <p:sp>
        <p:nvSpPr>
          <p:cNvPr id="8" name="Shape 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spcBef>
                <a:spcPts val="0"/>
              </a:spcBef>
              <a:buNone/>
              <a:defRPr sz="1000">
                <a:solidFill>
                  <a:schemeClr val="dk2"/>
                </a:solidFill>
                <a:latin typeface="Roboto"/>
                <a:ea typeface="Roboto"/>
                <a:cs typeface="Roboto"/>
                <a:sym typeface="Roboto"/>
              </a:defRPr>
            </a:lvl1pPr>
            <a:lvl2pPr lvl="1" algn="r">
              <a:spcBef>
                <a:spcPts val="0"/>
              </a:spcBef>
              <a:buNone/>
              <a:defRPr sz="1000">
                <a:solidFill>
                  <a:schemeClr val="dk2"/>
                </a:solidFill>
                <a:latin typeface="Roboto"/>
                <a:ea typeface="Roboto"/>
                <a:cs typeface="Roboto"/>
                <a:sym typeface="Roboto"/>
              </a:defRPr>
            </a:lvl2pPr>
            <a:lvl3pPr lvl="2" algn="r">
              <a:spcBef>
                <a:spcPts val="0"/>
              </a:spcBef>
              <a:buNone/>
              <a:defRPr sz="1000">
                <a:solidFill>
                  <a:schemeClr val="dk2"/>
                </a:solidFill>
                <a:latin typeface="Roboto"/>
                <a:ea typeface="Roboto"/>
                <a:cs typeface="Roboto"/>
                <a:sym typeface="Roboto"/>
              </a:defRPr>
            </a:lvl3pPr>
            <a:lvl4pPr lvl="3" algn="r">
              <a:spcBef>
                <a:spcPts val="0"/>
              </a:spcBef>
              <a:buNone/>
              <a:defRPr sz="1000">
                <a:solidFill>
                  <a:schemeClr val="dk2"/>
                </a:solidFill>
                <a:latin typeface="Roboto"/>
                <a:ea typeface="Roboto"/>
                <a:cs typeface="Roboto"/>
                <a:sym typeface="Roboto"/>
              </a:defRPr>
            </a:lvl4pPr>
            <a:lvl5pPr lvl="4" algn="r">
              <a:spcBef>
                <a:spcPts val="0"/>
              </a:spcBef>
              <a:buNone/>
              <a:defRPr sz="1000">
                <a:solidFill>
                  <a:schemeClr val="dk2"/>
                </a:solidFill>
                <a:latin typeface="Roboto"/>
                <a:ea typeface="Roboto"/>
                <a:cs typeface="Roboto"/>
                <a:sym typeface="Roboto"/>
              </a:defRPr>
            </a:lvl5pPr>
            <a:lvl6pPr lvl="5" algn="r">
              <a:spcBef>
                <a:spcPts val="0"/>
              </a:spcBef>
              <a:buNone/>
              <a:defRPr sz="1000">
                <a:solidFill>
                  <a:schemeClr val="dk2"/>
                </a:solidFill>
                <a:latin typeface="Roboto"/>
                <a:ea typeface="Roboto"/>
                <a:cs typeface="Roboto"/>
                <a:sym typeface="Roboto"/>
              </a:defRPr>
            </a:lvl6pPr>
            <a:lvl7pPr lvl="6" algn="r">
              <a:spcBef>
                <a:spcPts val="0"/>
              </a:spcBef>
              <a:buNone/>
              <a:defRPr sz="1000">
                <a:solidFill>
                  <a:schemeClr val="dk2"/>
                </a:solidFill>
                <a:latin typeface="Roboto"/>
                <a:ea typeface="Roboto"/>
                <a:cs typeface="Roboto"/>
                <a:sym typeface="Roboto"/>
              </a:defRPr>
            </a:lvl7pPr>
            <a:lvl8pPr lvl="7" algn="r">
              <a:spcBef>
                <a:spcPts val="0"/>
              </a:spcBef>
              <a:buNone/>
              <a:defRPr sz="1000">
                <a:solidFill>
                  <a:schemeClr val="dk2"/>
                </a:solidFill>
                <a:latin typeface="Roboto"/>
                <a:ea typeface="Roboto"/>
                <a:cs typeface="Roboto"/>
                <a:sym typeface="Roboto"/>
              </a:defRPr>
            </a:lvl8pPr>
            <a:lvl9pPr lvl="8" algn="r">
              <a:spcBef>
                <a:spcPts val="0"/>
              </a:spcBef>
              <a:buNone/>
              <a:defRPr sz="1000">
                <a:solidFill>
                  <a:schemeClr val="dk2"/>
                </a:solidFill>
                <a:latin typeface="Roboto"/>
                <a:ea typeface="Roboto"/>
                <a:cs typeface="Roboto"/>
                <a:sym typeface="Roboto"/>
              </a:defRPr>
            </a:lvl9pPr>
          </a:lstStyle>
          <a:p>
            <a:pPr marL="0" lvl="0" indent="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3" r:id="rId4"/>
    <p:sldLayoutId id="2147483654" r:id="rId5"/>
    <p:sldLayoutId id="2147483655" r:id="rId6"/>
    <p:sldLayoutId id="2147483656" r:id="rId7"/>
    <p:sldLayoutId id="2147483658" r:id="rId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slide=id.g2bb9ce74f4_0_93"/><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Shape 64"/>
          <p:cNvSpPr txBox="1">
            <a:spLocks noGrp="1"/>
          </p:cNvSpPr>
          <p:nvPr>
            <p:ph type="ctrTitle"/>
          </p:nvPr>
        </p:nvSpPr>
        <p:spPr>
          <a:xfrm>
            <a:off x="311700" y="539725"/>
            <a:ext cx="8520600" cy="12825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dirty="0"/>
              <a:t>Advanced programming. Algorithms</a:t>
            </a:r>
          </a:p>
          <a:p>
            <a:pPr marL="0" lvl="0" indent="0">
              <a:spcBef>
                <a:spcPts val="0"/>
              </a:spcBef>
              <a:spcAft>
                <a:spcPts val="0"/>
              </a:spcAft>
              <a:buNone/>
            </a:pPr>
            <a:br>
              <a:rPr lang="en-GB" dirty="0"/>
            </a:br>
            <a:br>
              <a:rPr lang="en-GB" dirty="0"/>
            </a:br>
            <a:r>
              <a:rPr lang="en-GB" dirty="0"/>
              <a:t>Lecture 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0A44D28-AD29-4379-A8FF-03EFA5CCD32B}"/>
              </a:ext>
            </a:extLst>
          </p:cNvPr>
          <p:cNvSpPr>
            <a:spLocks noGrp="1"/>
          </p:cNvSpPr>
          <p:nvPr>
            <p:ph type="title"/>
          </p:nvPr>
        </p:nvSpPr>
        <p:spPr/>
        <p:txBody>
          <a:bodyPr/>
          <a:lstStyle/>
          <a:p>
            <a:r>
              <a:rPr lang="en-GB" sz="2800" dirty="0"/>
              <a:t>Introduction activity: </a:t>
            </a:r>
            <a:br>
              <a:rPr lang="en-GB" sz="2800" dirty="0"/>
            </a:br>
            <a:br>
              <a:rPr lang="en-GB" sz="2800" dirty="0"/>
            </a:br>
            <a:r>
              <a:rPr lang="en-GB" sz="2800" dirty="0"/>
              <a:t>Algorithm exercise – follow </a:t>
            </a:r>
            <a:r>
              <a:rPr lang="en-GB" sz="2800" i="1" dirty="0"/>
              <a:t>exactly</a:t>
            </a:r>
            <a:endParaRPr lang="ru-RU" dirty="0"/>
          </a:p>
        </p:txBody>
      </p:sp>
      <p:sp>
        <p:nvSpPr>
          <p:cNvPr id="4" name="Номер слайда 3">
            <a:extLst>
              <a:ext uri="{FF2B5EF4-FFF2-40B4-BE49-F238E27FC236}">
                <a16:creationId xmlns:a16="http://schemas.microsoft.com/office/drawing/2014/main" id="{F65B0D2B-625B-487E-9681-20D0345D7781}"/>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GB" smtClean="0"/>
              <a:t>10</a:t>
            </a:fld>
            <a:endParaRPr lang="en-GB"/>
          </a:p>
        </p:txBody>
      </p:sp>
      <p:sp>
        <p:nvSpPr>
          <p:cNvPr id="5" name="Текст 2">
            <a:extLst>
              <a:ext uri="{FF2B5EF4-FFF2-40B4-BE49-F238E27FC236}">
                <a16:creationId xmlns:a16="http://schemas.microsoft.com/office/drawing/2014/main" id="{0C5C46D1-F74C-4CB3-B02D-2EBBDE5935D4}"/>
              </a:ext>
            </a:extLst>
          </p:cNvPr>
          <p:cNvSpPr>
            <a:spLocks noGrp="1"/>
          </p:cNvSpPr>
          <p:nvPr>
            <p:ph type="body" idx="1"/>
          </p:nvPr>
        </p:nvSpPr>
        <p:spPr>
          <a:xfrm>
            <a:off x="3895874" y="76050"/>
            <a:ext cx="5053726" cy="4098600"/>
          </a:xfrm>
        </p:spPr>
        <p:txBody>
          <a:bodyPr/>
          <a:lstStyle/>
          <a:p>
            <a:pPr marL="342900" indent="-342900">
              <a:buClrTx/>
              <a:buSzPct val="100000"/>
              <a:buFont typeface="+mj-lt"/>
              <a:buAutoNum type="arabicPeriod"/>
            </a:pPr>
            <a:r>
              <a:rPr lang="en-GB" sz="2000" dirty="0">
                <a:solidFill>
                  <a:schemeClr val="tx1"/>
                </a:solidFill>
              </a:rPr>
              <a:t>Draw a diagonal line </a:t>
            </a:r>
            <a:endParaRPr lang="en-US" sz="2000" dirty="0">
              <a:solidFill>
                <a:schemeClr val="tx1"/>
              </a:solidFill>
            </a:endParaRPr>
          </a:p>
          <a:p>
            <a:pPr marL="342900" indent="-342900">
              <a:buClrTx/>
              <a:buSzPct val="100000"/>
              <a:buFont typeface="+mj-lt"/>
              <a:buAutoNum type="arabicPeriod"/>
            </a:pPr>
            <a:r>
              <a:rPr lang="en-GB" sz="2000" dirty="0">
                <a:solidFill>
                  <a:schemeClr val="tx1"/>
                </a:solidFill>
              </a:rPr>
              <a:t>Draw another diagonal line connected to the top of the first one</a:t>
            </a:r>
            <a:endParaRPr lang="en-US" sz="2000" dirty="0">
              <a:solidFill>
                <a:schemeClr val="tx1"/>
              </a:solidFill>
            </a:endParaRPr>
          </a:p>
          <a:p>
            <a:pPr marL="342900" indent="-342900">
              <a:buClrTx/>
              <a:buSzPct val="100000"/>
              <a:buFont typeface="+mj-lt"/>
              <a:buAutoNum type="arabicPeriod"/>
            </a:pPr>
            <a:r>
              <a:rPr lang="en-GB" sz="2000" dirty="0">
                <a:solidFill>
                  <a:schemeClr val="tx1"/>
                </a:solidFill>
              </a:rPr>
              <a:t>Draw a straight line from the point where the diagonal lines meet</a:t>
            </a:r>
            <a:endParaRPr lang="en-US" sz="2000" dirty="0">
              <a:solidFill>
                <a:schemeClr val="tx1"/>
              </a:solidFill>
            </a:endParaRPr>
          </a:p>
          <a:p>
            <a:pPr marL="342900" indent="-342900">
              <a:buClrTx/>
              <a:buSzPct val="100000"/>
              <a:buFont typeface="+mj-lt"/>
              <a:buAutoNum type="arabicPeriod"/>
            </a:pPr>
            <a:r>
              <a:rPr lang="en-GB" sz="2000" dirty="0">
                <a:solidFill>
                  <a:schemeClr val="tx1"/>
                </a:solidFill>
              </a:rPr>
              <a:t>Draw a horizontal line over the straight line</a:t>
            </a:r>
            <a:endParaRPr lang="en-US" sz="2000" dirty="0">
              <a:solidFill>
                <a:schemeClr val="tx1"/>
              </a:solidFill>
            </a:endParaRPr>
          </a:p>
          <a:p>
            <a:pPr marL="342900" indent="-342900">
              <a:buClrTx/>
              <a:buSzPct val="100000"/>
              <a:buFont typeface="+mj-lt"/>
              <a:buAutoNum type="arabicPeriod"/>
            </a:pPr>
            <a:r>
              <a:rPr lang="en-GB" sz="2000" dirty="0">
                <a:solidFill>
                  <a:schemeClr val="tx1"/>
                </a:solidFill>
              </a:rPr>
              <a:t>At the bottom of the straight line, draw a curvy line</a:t>
            </a:r>
            <a:endParaRPr lang="en-US" sz="2000" dirty="0">
              <a:solidFill>
                <a:schemeClr val="tx1"/>
              </a:solidFill>
            </a:endParaRPr>
          </a:p>
          <a:p>
            <a:pPr marL="342900" indent="-342900">
              <a:buClrTx/>
              <a:buSzPct val="100000"/>
              <a:buFont typeface="+mj-lt"/>
              <a:buAutoNum type="arabicPeriod"/>
            </a:pPr>
            <a:r>
              <a:rPr lang="en-GB" sz="2000" dirty="0">
                <a:solidFill>
                  <a:schemeClr val="tx1"/>
                </a:solidFill>
              </a:rPr>
              <a:t>Draw a diagonal line from the bottom of the first diagonal to the straight line</a:t>
            </a:r>
            <a:endParaRPr lang="en-US" sz="2000" dirty="0">
              <a:solidFill>
                <a:schemeClr val="tx1"/>
              </a:solidFill>
            </a:endParaRPr>
          </a:p>
          <a:p>
            <a:pPr marL="342900" indent="-342900">
              <a:buClrTx/>
              <a:buSzPct val="100000"/>
              <a:buFont typeface="+mj-lt"/>
              <a:buAutoNum type="arabicPeriod"/>
            </a:pPr>
            <a:r>
              <a:rPr lang="en-GB" sz="2000" dirty="0">
                <a:solidFill>
                  <a:schemeClr val="tx1"/>
                </a:solidFill>
              </a:rPr>
              <a:t>Draw a diagonal line from the bottom of the second diagonal to the straight line</a:t>
            </a:r>
            <a:endParaRPr lang="en-US" sz="2000" dirty="0">
              <a:solidFill>
                <a:schemeClr val="tx1"/>
              </a:solidFill>
            </a:endParaRPr>
          </a:p>
          <a:p>
            <a:pPr marL="342900" indent="-342900">
              <a:buClrTx/>
              <a:buSzPct val="100000"/>
              <a:buFont typeface="+mj-lt"/>
              <a:buAutoNum type="arabicPeriod"/>
            </a:pPr>
            <a:endParaRPr lang="en-US" sz="2000" dirty="0">
              <a:solidFill>
                <a:schemeClr val="tx1"/>
              </a:solidFill>
            </a:endParaRPr>
          </a:p>
        </p:txBody>
      </p:sp>
    </p:spTree>
    <p:extLst>
      <p:ext uri="{BB962C8B-B14F-4D97-AF65-F5344CB8AC3E}">
        <p14:creationId xmlns:p14="http://schemas.microsoft.com/office/powerpoint/2010/main" val="40681196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a:extLst>
              <a:ext uri="{FF2B5EF4-FFF2-40B4-BE49-F238E27FC236}">
                <a16:creationId xmlns:a16="http://schemas.microsoft.com/office/drawing/2014/main" id="{5660D33B-7DF2-49DC-A1D6-3EEFBEA06CC1}"/>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GB" smtClean="0"/>
              <a:t>11</a:t>
            </a:fld>
            <a:endParaRPr lang="en-GB"/>
          </a:p>
        </p:txBody>
      </p:sp>
      <p:sp>
        <p:nvSpPr>
          <p:cNvPr id="5" name="Заголовок 1">
            <a:extLst>
              <a:ext uri="{FF2B5EF4-FFF2-40B4-BE49-F238E27FC236}">
                <a16:creationId xmlns:a16="http://schemas.microsoft.com/office/drawing/2014/main" id="{5AD01939-8E68-4C8C-8AEF-2E0031080CD5}"/>
              </a:ext>
            </a:extLst>
          </p:cNvPr>
          <p:cNvSpPr txBox="1">
            <a:spLocks/>
          </p:cNvSpPr>
          <p:nvPr/>
        </p:nvSpPr>
        <p:spPr>
          <a:xfrm>
            <a:off x="332925" y="954525"/>
            <a:ext cx="3127500" cy="1829100"/>
          </a:xfrm>
          <a:prstGeom prst="rect">
            <a:avLst/>
          </a:prstGeom>
          <a:no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erriweather"/>
              <a:buNone/>
              <a:defRPr sz="2800" b="0" i="0" u="none" strike="noStrike" cap="none">
                <a:solidFill>
                  <a:schemeClr val="lt1"/>
                </a:solidFill>
                <a:latin typeface="Merriweather"/>
                <a:ea typeface="Merriweather"/>
                <a:cs typeface="Merriweather"/>
                <a:sym typeface="Merriweather"/>
              </a:defRPr>
            </a:lvl1pPr>
            <a:lvl2pPr marR="0" lvl="1" algn="l" rtl="0">
              <a:lnSpc>
                <a:spcPct val="100000"/>
              </a:lnSpc>
              <a:spcBef>
                <a:spcPts val="0"/>
              </a:spcBef>
              <a:spcAft>
                <a:spcPts val="0"/>
              </a:spcAft>
              <a:buClr>
                <a:schemeClr val="lt1"/>
              </a:buClr>
              <a:buSzPts val="2800"/>
              <a:buFont typeface="Merriweather"/>
              <a:buNone/>
              <a:defRPr sz="2800" b="0" i="0" u="none" strike="noStrike" cap="none">
                <a:solidFill>
                  <a:schemeClr val="lt1"/>
                </a:solidFill>
                <a:latin typeface="Merriweather"/>
                <a:ea typeface="Merriweather"/>
                <a:cs typeface="Merriweather"/>
                <a:sym typeface="Merriweather"/>
              </a:defRPr>
            </a:lvl2pPr>
            <a:lvl3pPr marR="0" lvl="2" algn="l" rtl="0">
              <a:lnSpc>
                <a:spcPct val="100000"/>
              </a:lnSpc>
              <a:spcBef>
                <a:spcPts val="0"/>
              </a:spcBef>
              <a:spcAft>
                <a:spcPts val="0"/>
              </a:spcAft>
              <a:buClr>
                <a:schemeClr val="lt1"/>
              </a:buClr>
              <a:buSzPts val="2800"/>
              <a:buFont typeface="Merriweather"/>
              <a:buNone/>
              <a:defRPr sz="2800" b="0" i="0" u="none" strike="noStrike" cap="none">
                <a:solidFill>
                  <a:schemeClr val="lt1"/>
                </a:solidFill>
                <a:latin typeface="Merriweather"/>
                <a:ea typeface="Merriweather"/>
                <a:cs typeface="Merriweather"/>
                <a:sym typeface="Merriweather"/>
              </a:defRPr>
            </a:lvl3pPr>
            <a:lvl4pPr marR="0" lvl="3" algn="l" rtl="0">
              <a:lnSpc>
                <a:spcPct val="100000"/>
              </a:lnSpc>
              <a:spcBef>
                <a:spcPts val="0"/>
              </a:spcBef>
              <a:spcAft>
                <a:spcPts val="0"/>
              </a:spcAft>
              <a:buClr>
                <a:schemeClr val="lt1"/>
              </a:buClr>
              <a:buSzPts val="2800"/>
              <a:buFont typeface="Merriweather"/>
              <a:buNone/>
              <a:defRPr sz="2800" b="0" i="0" u="none" strike="noStrike" cap="none">
                <a:solidFill>
                  <a:schemeClr val="lt1"/>
                </a:solidFill>
                <a:latin typeface="Merriweather"/>
                <a:ea typeface="Merriweather"/>
                <a:cs typeface="Merriweather"/>
                <a:sym typeface="Merriweather"/>
              </a:defRPr>
            </a:lvl4pPr>
            <a:lvl5pPr marR="0" lvl="4" algn="l" rtl="0">
              <a:lnSpc>
                <a:spcPct val="100000"/>
              </a:lnSpc>
              <a:spcBef>
                <a:spcPts val="0"/>
              </a:spcBef>
              <a:spcAft>
                <a:spcPts val="0"/>
              </a:spcAft>
              <a:buClr>
                <a:schemeClr val="lt1"/>
              </a:buClr>
              <a:buSzPts val="2800"/>
              <a:buFont typeface="Merriweather"/>
              <a:buNone/>
              <a:defRPr sz="2800" b="0" i="0" u="none" strike="noStrike" cap="none">
                <a:solidFill>
                  <a:schemeClr val="lt1"/>
                </a:solidFill>
                <a:latin typeface="Merriweather"/>
                <a:ea typeface="Merriweather"/>
                <a:cs typeface="Merriweather"/>
                <a:sym typeface="Merriweather"/>
              </a:defRPr>
            </a:lvl5pPr>
            <a:lvl6pPr marR="0" lvl="5" algn="l" rtl="0">
              <a:lnSpc>
                <a:spcPct val="100000"/>
              </a:lnSpc>
              <a:spcBef>
                <a:spcPts val="0"/>
              </a:spcBef>
              <a:spcAft>
                <a:spcPts val="0"/>
              </a:spcAft>
              <a:buClr>
                <a:schemeClr val="lt1"/>
              </a:buClr>
              <a:buSzPts val="2800"/>
              <a:buFont typeface="Merriweather"/>
              <a:buNone/>
              <a:defRPr sz="2800" b="0" i="0" u="none" strike="noStrike" cap="none">
                <a:solidFill>
                  <a:schemeClr val="lt1"/>
                </a:solidFill>
                <a:latin typeface="Merriweather"/>
                <a:ea typeface="Merriweather"/>
                <a:cs typeface="Merriweather"/>
                <a:sym typeface="Merriweather"/>
              </a:defRPr>
            </a:lvl6pPr>
            <a:lvl7pPr marR="0" lvl="6" algn="l" rtl="0">
              <a:lnSpc>
                <a:spcPct val="100000"/>
              </a:lnSpc>
              <a:spcBef>
                <a:spcPts val="0"/>
              </a:spcBef>
              <a:spcAft>
                <a:spcPts val="0"/>
              </a:spcAft>
              <a:buClr>
                <a:schemeClr val="lt1"/>
              </a:buClr>
              <a:buSzPts val="2800"/>
              <a:buFont typeface="Merriweather"/>
              <a:buNone/>
              <a:defRPr sz="2800" b="0" i="0" u="none" strike="noStrike" cap="none">
                <a:solidFill>
                  <a:schemeClr val="lt1"/>
                </a:solidFill>
                <a:latin typeface="Merriweather"/>
                <a:ea typeface="Merriweather"/>
                <a:cs typeface="Merriweather"/>
                <a:sym typeface="Merriweather"/>
              </a:defRPr>
            </a:lvl7pPr>
            <a:lvl8pPr marR="0" lvl="7" algn="l" rtl="0">
              <a:lnSpc>
                <a:spcPct val="100000"/>
              </a:lnSpc>
              <a:spcBef>
                <a:spcPts val="0"/>
              </a:spcBef>
              <a:spcAft>
                <a:spcPts val="0"/>
              </a:spcAft>
              <a:buClr>
                <a:schemeClr val="lt1"/>
              </a:buClr>
              <a:buSzPts val="2800"/>
              <a:buFont typeface="Merriweather"/>
              <a:buNone/>
              <a:defRPr sz="2800" b="0" i="0" u="none" strike="noStrike" cap="none">
                <a:solidFill>
                  <a:schemeClr val="lt1"/>
                </a:solidFill>
                <a:latin typeface="Merriweather"/>
                <a:ea typeface="Merriweather"/>
                <a:cs typeface="Merriweather"/>
                <a:sym typeface="Merriweather"/>
              </a:defRPr>
            </a:lvl8pPr>
            <a:lvl9pPr marR="0" lvl="8" algn="l" rtl="0">
              <a:lnSpc>
                <a:spcPct val="100000"/>
              </a:lnSpc>
              <a:spcBef>
                <a:spcPts val="0"/>
              </a:spcBef>
              <a:spcAft>
                <a:spcPts val="0"/>
              </a:spcAft>
              <a:buClr>
                <a:schemeClr val="lt1"/>
              </a:buClr>
              <a:buSzPts val="2800"/>
              <a:buFont typeface="Merriweather"/>
              <a:buNone/>
              <a:defRPr sz="2800" b="0" i="0" u="none" strike="noStrike" cap="none">
                <a:solidFill>
                  <a:schemeClr val="lt1"/>
                </a:solidFill>
                <a:latin typeface="Merriweather"/>
                <a:ea typeface="Merriweather"/>
                <a:cs typeface="Merriweather"/>
                <a:sym typeface="Merriweather"/>
              </a:defRPr>
            </a:lvl9pPr>
          </a:lstStyle>
          <a:p>
            <a:r>
              <a:rPr lang="en-US" dirty="0"/>
              <a:t>Think about it</a:t>
            </a:r>
            <a:endParaRPr lang="ru-RU" dirty="0"/>
          </a:p>
        </p:txBody>
      </p:sp>
      <p:sp>
        <p:nvSpPr>
          <p:cNvPr id="6" name="TextBox 5">
            <a:extLst>
              <a:ext uri="{FF2B5EF4-FFF2-40B4-BE49-F238E27FC236}">
                <a16:creationId xmlns:a16="http://schemas.microsoft.com/office/drawing/2014/main" id="{E91401C3-D1F9-4A4E-89CA-112E12DC28CF}"/>
              </a:ext>
            </a:extLst>
          </p:cNvPr>
          <p:cNvSpPr txBox="1"/>
          <p:nvPr/>
        </p:nvSpPr>
        <p:spPr>
          <a:xfrm>
            <a:off x="4449158" y="1175863"/>
            <a:ext cx="4572000" cy="2308324"/>
          </a:xfrm>
          <a:prstGeom prst="rect">
            <a:avLst/>
          </a:prstGeom>
          <a:noFill/>
        </p:spPr>
        <p:txBody>
          <a:bodyPr wrap="square">
            <a:spAutoFit/>
          </a:bodyPr>
          <a:lstStyle/>
          <a:p>
            <a:pPr marL="285750" lvl="1" indent="-285750">
              <a:buFont typeface="Arial" panose="020B0604020202020204" pitchFamily="34" charset="0"/>
              <a:buChar char="•"/>
            </a:pPr>
            <a:r>
              <a:rPr lang="en-GB" sz="2400" dirty="0"/>
              <a:t>What was difficult about following the instructions</a:t>
            </a:r>
          </a:p>
          <a:p>
            <a:pPr marL="285750" lvl="1" indent="-285750">
              <a:buFont typeface="Arial" panose="020B0604020202020204" pitchFamily="34" charset="0"/>
              <a:buChar char="•"/>
            </a:pPr>
            <a:r>
              <a:rPr lang="en-GB" sz="2400" dirty="0"/>
              <a:t>What was missing from the instructions?</a:t>
            </a:r>
          </a:p>
          <a:p>
            <a:pPr marL="285750" lvl="1" indent="-285750">
              <a:buFont typeface="Arial" panose="020B0604020202020204" pitchFamily="34" charset="0"/>
              <a:buChar char="•"/>
            </a:pPr>
            <a:r>
              <a:rPr lang="en-GB" sz="2400" dirty="0"/>
              <a:t>Can you improve on these instructions?</a:t>
            </a:r>
          </a:p>
        </p:txBody>
      </p:sp>
    </p:spTree>
    <p:extLst>
      <p:ext uri="{BB962C8B-B14F-4D97-AF65-F5344CB8AC3E}">
        <p14:creationId xmlns:p14="http://schemas.microsoft.com/office/powerpoint/2010/main" val="19070388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AC12A45-D296-49DF-AF84-ACEC3044D730}"/>
              </a:ext>
            </a:extLst>
          </p:cNvPr>
          <p:cNvSpPr>
            <a:spLocks noGrp="1"/>
          </p:cNvSpPr>
          <p:nvPr>
            <p:ph type="title"/>
          </p:nvPr>
        </p:nvSpPr>
        <p:spPr/>
        <p:txBody>
          <a:bodyPr/>
          <a:lstStyle/>
          <a:p>
            <a:r>
              <a:rPr lang="en-GB" sz="2800" dirty="0"/>
              <a:t>What do we know about (good) algorithms?</a:t>
            </a:r>
            <a:endParaRPr lang="ru-RU" dirty="0"/>
          </a:p>
        </p:txBody>
      </p:sp>
      <p:sp>
        <p:nvSpPr>
          <p:cNvPr id="4" name="Номер слайда 3">
            <a:extLst>
              <a:ext uri="{FF2B5EF4-FFF2-40B4-BE49-F238E27FC236}">
                <a16:creationId xmlns:a16="http://schemas.microsoft.com/office/drawing/2014/main" id="{47EEA48D-A22D-4A68-AEA2-72C077FC8185}"/>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GB" smtClean="0"/>
              <a:t>12</a:t>
            </a:fld>
            <a:endParaRPr lang="en-GB"/>
          </a:p>
        </p:txBody>
      </p:sp>
      <p:sp>
        <p:nvSpPr>
          <p:cNvPr id="6" name="TextBox 5">
            <a:extLst>
              <a:ext uri="{FF2B5EF4-FFF2-40B4-BE49-F238E27FC236}">
                <a16:creationId xmlns:a16="http://schemas.microsoft.com/office/drawing/2014/main" id="{A3F2ACF6-9819-46E5-83C7-2357A44B995D}"/>
              </a:ext>
            </a:extLst>
          </p:cNvPr>
          <p:cNvSpPr txBox="1"/>
          <p:nvPr/>
        </p:nvSpPr>
        <p:spPr>
          <a:xfrm>
            <a:off x="4023117" y="488788"/>
            <a:ext cx="4809158" cy="3477875"/>
          </a:xfrm>
          <a:prstGeom prst="rect">
            <a:avLst/>
          </a:prstGeom>
          <a:noFill/>
        </p:spPr>
        <p:txBody>
          <a:bodyPr wrap="square">
            <a:spAutoFit/>
          </a:bodyPr>
          <a:lstStyle/>
          <a:p>
            <a:r>
              <a:rPr lang="en-GB" sz="2000" dirty="0">
                <a:cs typeface="Arial"/>
              </a:rPr>
              <a:t>What are the key characteristics of a “good” algorithm?  Why are they hard to develop?</a:t>
            </a:r>
          </a:p>
          <a:p>
            <a:pPr marL="285750" lvl="8" indent="-285750">
              <a:buFont typeface="Arial" panose="020B0604020202020204" pitchFamily="34" charset="0"/>
              <a:buChar char="•"/>
            </a:pPr>
            <a:r>
              <a:rPr lang="en-GB" sz="2000" dirty="0">
                <a:cs typeface="Arial"/>
              </a:rPr>
              <a:t>Must be unambiguous</a:t>
            </a:r>
          </a:p>
          <a:p>
            <a:pPr marL="285750" lvl="1" indent="-285750">
              <a:buFont typeface="Arial" panose="020B0604020202020204" pitchFamily="34" charset="0"/>
              <a:buChar char="•"/>
            </a:pPr>
            <a:r>
              <a:rPr lang="en-GB" sz="2000" dirty="0">
                <a:cs typeface="Arial"/>
              </a:rPr>
              <a:t>Must be correct</a:t>
            </a:r>
          </a:p>
          <a:p>
            <a:pPr marL="285750" lvl="1" indent="-285750">
              <a:buFont typeface="Arial" panose="020B0604020202020204" pitchFamily="34" charset="0"/>
              <a:buChar char="•"/>
            </a:pPr>
            <a:r>
              <a:rPr lang="en-GB" sz="2000" dirty="0">
                <a:cs typeface="Arial"/>
              </a:rPr>
              <a:t>Must be at the right level of detail</a:t>
            </a:r>
          </a:p>
          <a:p>
            <a:pPr marL="285750" lvl="1" indent="-285750">
              <a:buFont typeface="Arial" panose="020B0604020202020204" pitchFamily="34" charset="0"/>
              <a:buChar char="•"/>
            </a:pPr>
            <a:r>
              <a:rPr lang="en-GB" sz="2000" dirty="0"/>
              <a:t>Must be </a:t>
            </a:r>
            <a:r>
              <a:rPr lang="en-GB" sz="2000" strike="sngStrike" dirty="0"/>
              <a:t>fast</a:t>
            </a:r>
            <a:r>
              <a:rPr lang="en-GB" sz="2000" dirty="0"/>
              <a:t> optimal</a:t>
            </a:r>
            <a:endParaRPr lang="en-GB" sz="2000" dirty="0">
              <a:cs typeface="Arial"/>
            </a:endParaRPr>
          </a:p>
          <a:p>
            <a:pPr marL="285750" lvl="1" indent="-285750">
              <a:buFont typeface="Arial" panose="020B0604020202020204" pitchFamily="34" charset="0"/>
              <a:buChar char="•"/>
            </a:pPr>
            <a:endParaRPr lang="en-GB" sz="2000" dirty="0">
              <a:cs typeface="Arial"/>
            </a:endParaRPr>
          </a:p>
          <a:p>
            <a:r>
              <a:rPr lang="en-GB" sz="2000" dirty="0">
                <a:cs typeface="Arial"/>
              </a:rPr>
              <a:t>What can be learned about problems we pick?</a:t>
            </a:r>
          </a:p>
          <a:p>
            <a:pPr marL="285750" lvl="1" indent="-285750">
              <a:buFont typeface="Arial" panose="020B0604020202020204" pitchFamily="34" charset="0"/>
              <a:buChar char="•"/>
            </a:pPr>
            <a:r>
              <a:rPr lang="en-GB" sz="2000" dirty="0">
                <a:cs typeface="Arial"/>
              </a:rPr>
              <a:t>too large sometimes?</a:t>
            </a:r>
          </a:p>
        </p:txBody>
      </p:sp>
    </p:spTree>
    <p:extLst>
      <p:ext uri="{BB962C8B-B14F-4D97-AF65-F5344CB8AC3E}">
        <p14:creationId xmlns:p14="http://schemas.microsoft.com/office/powerpoint/2010/main" val="25781469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77E8D33-B782-48DA-A08A-BE7038E88782}"/>
              </a:ext>
            </a:extLst>
          </p:cNvPr>
          <p:cNvSpPr>
            <a:spLocks noGrp="1"/>
          </p:cNvSpPr>
          <p:nvPr>
            <p:ph type="title"/>
          </p:nvPr>
        </p:nvSpPr>
        <p:spPr/>
        <p:txBody>
          <a:bodyPr/>
          <a:lstStyle/>
          <a:p>
            <a:r>
              <a:rPr lang="en-US" dirty="0"/>
              <a:t>2. Course plan</a:t>
            </a:r>
            <a:endParaRPr lang="ru-RU" dirty="0"/>
          </a:p>
        </p:txBody>
      </p:sp>
      <p:sp>
        <p:nvSpPr>
          <p:cNvPr id="3" name="Номер слайда 2">
            <a:extLst>
              <a:ext uri="{FF2B5EF4-FFF2-40B4-BE49-F238E27FC236}">
                <a16:creationId xmlns:a16="http://schemas.microsoft.com/office/drawing/2014/main" id="{EA059DCD-294A-4035-876E-82CF27F7B6DE}"/>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GB" smtClean="0"/>
              <a:t>13</a:t>
            </a:fld>
            <a:endParaRPr lang="en-GB"/>
          </a:p>
        </p:txBody>
      </p:sp>
    </p:spTree>
    <p:extLst>
      <p:ext uri="{BB962C8B-B14F-4D97-AF65-F5344CB8AC3E}">
        <p14:creationId xmlns:p14="http://schemas.microsoft.com/office/powerpoint/2010/main" val="2744675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766D644-7F88-4BD0-B4DF-FE4C76584370}"/>
              </a:ext>
            </a:extLst>
          </p:cNvPr>
          <p:cNvSpPr>
            <a:spLocks noGrp="1"/>
          </p:cNvSpPr>
          <p:nvPr>
            <p:ph type="title"/>
          </p:nvPr>
        </p:nvSpPr>
        <p:spPr/>
        <p:txBody>
          <a:bodyPr/>
          <a:lstStyle/>
          <a:p>
            <a:r>
              <a:rPr lang="en-US" dirty="0"/>
              <a:t>Advanced programming in Python:</a:t>
            </a:r>
            <a:br>
              <a:rPr lang="en-US" dirty="0"/>
            </a:br>
            <a:br>
              <a:rPr lang="en-US" dirty="0"/>
            </a:br>
            <a:r>
              <a:rPr lang="en-US" dirty="0"/>
              <a:t>Algorithms</a:t>
            </a:r>
            <a:br>
              <a:rPr lang="en-US" dirty="0"/>
            </a:br>
            <a:r>
              <a:rPr lang="en-US" dirty="0"/>
              <a:t>+</a:t>
            </a:r>
            <a:br>
              <a:rPr lang="en-US" dirty="0"/>
            </a:br>
            <a:r>
              <a:rPr lang="en-US" dirty="0"/>
              <a:t>Data Analysis</a:t>
            </a:r>
            <a:endParaRPr lang="ru-RU" dirty="0"/>
          </a:p>
        </p:txBody>
      </p:sp>
      <p:sp>
        <p:nvSpPr>
          <p:cNvPr id="3" name="Текст 2">
            <a:extLst>
              <a:ext uri="{FF2B5EF4-FFF2-40B4-BE49-F238E27FC236}">
                <a16:creationId xmlns:a16="http://schemas.microsoft.com/office/drawing/2014/main" id="{A468707A-2BE5-4FDE-8F55-2E148727ABD5}"/>
              </a:ext>
            </a:extLst>
          </p:cNvPr>
          <p:cNvSpPr>
            <a:spLocks noGrp="1"/>
          </p:cNvSpPr>
          <p:nvPr>
            <p:ph type="body" idx="1"/>
          </p:nvPr>
        </p:nvSpPr>
        <p:spPr>
          <a:xfrm>
            <a:off x="4580408" y="1044900"/>
            <a:ext cx="4166400" cy="4098600"/>
          </a:xfrm>
        </p:spPr>
        <p:txBody>
          <a:bodyPr/>
          <a:lstStyle/>
          <a:p>
            <a:pPr marL="101600" indent="0">
              <a:buNone/>
            </a:pPr>
            <a:r>
              <a:rPr lang="en-US" sz="1800" dirty="0"/>
              <a:t>Algorithms. Topics:</a:t>
            </a:r>
          </a:p>
          <a:p>
            <a:r>
              <a:rPr lang="en-US" sz="1800" dirty="0"/>
              <a:t>Object-oriented programming</a:t>
            </a:r>
          </a:p>
          <a:p>
            <a:r>
              <a:rPr lang="en-US" sz="1800" dirty="0"/>
              <a:t>Key modules for advanced operation</a:t>
            </a:r>
          </a:p>
          <a:p>
            <a:r>
              <a:rPr lang="en-US" sz="1800" dirty="0"/>
              <a:t>Useful data structures. Iterating</a:t>
            </a:r>
          </a:p>
          <a:p>
            <a:r>
              <a:rPr lang="en-US" sz="1800" dirty="0"/>
              <a:t>Resource management</a:t>
            </a:r>
          </a:p>
          <a:p>
            <a:r>
              <a:rPr lang="en-US" sz="1800" dirty="0"/>
              <a:t>Algorithm complexity</a:t>
            </a:r>
          </a:p>
          <a:p>
            <a:r>
              <a:rPr lang="en-US" sz="1800" dirty="0"/>
              <a:t>Sorting</a:t>
            </a:r>
          </a:p>
          <a:p>
            <a:r>
              <a:rPr lang="en-US" sz="1800" dirty="0"/>
              <a:t>Binary search</a:t>
            </a:r>
          </a:p>
          <a:p>
            <a:r>
              <a:rPr lang="en-US" sz="1800" dirty="0"/>
              <a:t>Data array algorithms</a:t>
            </a:r>
          </a:p>
          <a:p>
            <a:r>
              <a:rPr lang="en-US" sz="1800" dirty="0"/>
              <a:t>Greedy algorithms</a:t>
            </a:r>
          </a:p>
          <a:p>
            <a:r>
              <a:rPr lang="en-US" sz="1800" dirty="0"/>
              <a:t> Prefix sum</a:t>
            </a:r>
          </a:p>
          <a:p>
            <a:r>
              <a:rPr lang="en-US" sz="1800" dirty="0"/>
              <a:t>Trees &amp; graphs</a:t>
            </a:r>
          </a:p>
          <a:p>
            <a:r>
              <a:rPr lang="en-US" sz="1800" dirty="0"/>
              <a:t> Dynamic programming</a:t>
            </a:r>
          </a:p>
          <a:p>
            <a:endParaRPr lang="en-US" sz="1800" dirty="0"/>
          </a:p>
          <a:p>
            <a:pPr marL="101600" indent="0">
              <a:buNone/>
            </a:pPr>
            <a:endParaRPr lang="en-US" sz="1800" dirty="0"/>
          </a:p>
          <a:p>
            <a:endParaRPr lang="en-US" sz="1800" dirty="0"/>
          </a:p>
          <a:p>
            <a:endParaRPr lang="ru-RU" sz="1800" dirty="0"/>
          </a:p>
        </p:txBody>
      </p:sp>
      <p:sp>
        <p:nvSpPr>
          <p:cNvPr id="4" name="Номер слайда 3">
            <a:extLst>
              <a:ext uri="{FF2B5EF4-FFF2-40B4-BE49-F238E27FC236}">
                <a16:creationId xmlns:a16="http://schemas.microsoft.com/office/drawing/2014/main" id="{D4CEF7D8-6D96-4BAF-A333-EB89B0604D77}"/>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GB" smtClean="0"/>
              <a:t>14</a:t>
            </a:fld>
            <a:endParaRPr lang="en-GB"/>
          </a:p>
        </p:txBody>
      </p:sp>
    </p:spTree>
    <p:extLst>
      <p:ext uri="{BB962C8B-B14F-4D97-AF65-F5344CB8AC3E}">
        <p14:creationId xmlns:p14="http://schemas.microsoft.com/office/powerpoint/2010/main" val="37974254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7E263A3-E962-4F96-BE86-1D17E5A8BC2E}"/>
              </a:ext>
            </a:extLst>
          </p:cNvPr>
          <p:cNvSpPr>
            <a:spLocks noGrp="1"/>
          </p:cNvSpPr>
          <p:nvPr>
            <p:ph type="title"/>
          </p:nvPr>
        </p:nvSpPr>
        <p:spPr/>
        <p:txBody>
          <a:bodyPr/>
          <a:lstStyle/>
          <a:p>
            <a:r>
              <a:rPr lang="en-US" dirty="0"/>
              <a:t>3. Some basic knowledge</a:t>
            </a:r>
            <a:endParaRPr lang="ru-RU" dirty="0"/>
          </a:p>
        </p:txBody>
      </p:sp>
      <p:sp>
        <p:nvSpPr>
          <p:cNvPr id="3" name="Номер слайда 2">
            <a:extLst>
              <a:ext uri="{FF2B5EF4-FFF2-40B4-BE49-F238E27FC236}">
                <a16:creationId xmlns:a16="http://schemas.microsoft.com/office/drawing/2014/main" id="{74BCEB0A-6E1E-4D8A-8609-1A59378B33CF}"/>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GB" smtClean="0"/>
              <a:t>15</a:t>
            </a:fld>
            <a:endParaRPr lang="en-GB"/>
          </a:p>
        </p:txBody>
      </p:sp>
    </p:spTree>
    <p:extLst>
      <p:ext uri="{BB962C8B-B14F-4D97-AF65-F5344CB8AC3E}">
        <p14:creationId xmlns:p14="http://schemas.microsoft.com/office/powerpoint/2010/main" val="1405406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2A10942-8A8A-4D44-8169-CA7E09CEBD7A}"/>
              </a:ext>
            </a:extLst>
          </p:cNvPr>
          <p:cNvSpPr>
            <a:spLocks noGrp="1"/>
          </p:cNvSpPr>
          <p:nvPr>
            <p:ph type="title"/>
          </p:nvPr>
        </p:nvSpPr>
        <p:spPr/>
        <p:txBody>
          <a:bodyPr/>
          <a:lstStyle/>
          <a:p>
            <a:r>
              <a:rPr lang="en-GB" dirty="0"/>
              <a:t>Algorithmic thinking – examples 1</a:t>
            </a:r>
            <a:endParaRPr lang="ru-RU" dirty="0"/>
          </a:p>
        </p:txBody>
      </p:sp>
      <p:sp>
        <p:nvSpPr>
          <p:cNvPr id="4" name="Номер слайда 3">
            <a:extLst>
              <a:ext uri="{FF2B5EF4-FFF2-40B4-BE49-F238E27FC236}">
                <a16:creationId xmlns:a16="http://schemas.microsoft.com/office/drawing/2014/main" id="{170E2349-ABD2-41E7-B530-47762F52AD0A}"/>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GB" smtClean="0"/>
              <a:t>16</a:t>
            </a:fld>
            <a:endParaRPr lang="en-GB"/>
          </a:p>
        </p:txBody>
      </p:sp>
      <p:sp>
        <p:nvSpPr>
          <p:cNvPr id="6" name="TextBox 5">
            <a:extLst>
              <a:ext uri="{FF2B5EF4-FFF2-40B4-BE49-F238E27FC236}">
                <a16:creationId xmlns:a16="http://schemas.microsoft.com/office/drawing/2014/main" id="{B0D39A34-8FB9-427F-B2C9-D23504337B99}"/>
              </a:ext>
            </a:extLst>
          </p:cNvPr>
          <p:cNvSpPr txBox="1"/>
          <p:nvPr/>
        </p:nvSpPr>
        <p:spPr>
          <a:xfrm>
            <a:off x="3790800" y="152407"/>
            <a:ext cx="5166000" cy="4801314"/>
          </a:xfrm>
          <a:prstGeom prst="rect">
            <a:avLst/>
          </a:prstGeom>
          <a:noFill/>
        </p:spPr>
        <p:txBody>
          <a:bodyPr wrap="square">
            <a:spAutoFit/>
          </a:bodyPr>
          <a:lstStyle/>
          <a:p>
            <a:pPr marL="285750" indent="-285750">
              <a:buFont typeface="Arial" panose="020B0604020202020204" pitchFamily="34" charset="0"/>
              <a:buChar char="•"/>
            </a:pPr>
            <a:r>
              <a:rPr lang="en-GB" sz="1800" dirty="0"/>
              <a:t>Writing instructions that if followed in a given order (</a:t>
            </a:r>
            <a:r>
              <a:rPr lang="en-GB" sz="1800" i="1" dirty="0"/>
              <a:t>sequences</a:t>
            </a:r>
            <a:r>
              <a:rPr lang="en-GB" sz="1800" dirty="0"/>
              <a:t>) achieve a desired effect;</a:t>
            </a:r>
          </a:p>
          <a:p>
            <a:pPr marL="285750" indent="-285750">
              <a:buFont typeface="Arial" panose="020B0604020202020204" pitchFamily="34" charset="0"/>
              <a:buChar char="•"/>
            </a:pPr>
            <a:r>
              <a:rPr lang="en-GB" sz="1800" dirty="0"/>
              <a:t>Writing instructions that use arithmetic and logical operations to achieve a desired effect;</a:t>
            </a:r>
          </a:p>
          <a:p>
            <a:pPr marL="285750" indent="-285750">
              <a:buFont typeface="Arial" panose="020B0604020202020204" pitchFamily="34" charset="0"/>
              <a:buChar char="•"/>
            </a:pPr>
            <a:r>
              <a:rPr lang="en-GB" sz="1800" dirty="0"/>
              <a:t>Writing instructions that store, move and manipulate data to achieve a desired effect; (</a:t>
            </a:r>
            <a:r>
              <a:rPr lang="en-GB" sz="1800" i="1" dirty="0"/>
              <a:t>variables </a:t>
            </a:r>
            <a:r>
              <a:rPr lang="en-GB" sz="1800" dirty="0"/>
              <a:t>and </a:t>
            </a:r>
            <a:r>
              <a:rPr lang="en-GB" sz="1800" i="1" dirty="0"/>
              <a:t>assignment</a:t>
            </a:r>
            <a:r>
              <a:rPr lang="en-GB" sz="1800" dirty="0"/>
              <a:t>)</a:t>
            </a:r>
          </a:p>
          <a:p>
            <a:pPr marL="285750" indent="-285750">
              <a:buFont typeface="Arial" panose="020B0604020202020204" pitchFamily="34" charset="0"/>
              <a:buChar char="•"/>
            </a:pPr>
            <a:r>
              <a:rPr lang="en-GB" sz="1800" dirty="0"/>
              <a:t>Writing instructions that choose between different constituent instructions(</a:t>
            </a:r>
            <a:r>
              <a:rPr lang="en-GB" sz="1800" i="1" dirty="0"/>
              <a:t>selection</a:t>
            </a:r>
            <a:r>
              <a:rPr lang="en-GB" sz="1800" dirty="0"/>
              <a:t>) to achieve a desired effect;</a:t>
            </a:r>
          </a:p>
          <a:p>
            <a:pPr marL="285750" indent="-285750">
              <a:buFont typeface="Arial" panose="020B0604020202020204" pitchFamily="34" charset="0"/>
              <a:buChar char="•"/>
            </a:pPr>
            <a:r>
              <a:rPr lang="en-GB" sz="1800" dirty="0"/>
              <a:t>Writing instructions that repeat groups of constituent instructions (</a:t>
            </a:r>
            <a:r>
              <a:rPr lang="en-GB" sz="1800" i="1" dirty="0"/>
              <a:t>loops/iteration</a:t>
            </a:r>
            <a:r>
              <a:rPr lang="en-GB" sz="1800" dirty="0"/>
              <a:t>) to achieve a desired effect;</a:t>
            </a:r>
          </a:p>
          <a:p>
            <a:pPr marL="285750" indent="-285750">
              <a:buFont typeface="Arial" panose="020B0604020202020204" pitchFamily="34" charset="0"/>
              <a:buChar char="•"/>
            </a:pPr>
            <a:r>
              <a:rPr lang="en-GB" sz="1800" dirty="0"/>
              <a:t>Grouping and naming a collection of instructions that do a well-defined task to make a new instruction </a:t>
            </a:r>
            <a:r>
              <a:rPr lang="en-GB" sz="1800" i="1" dirty="0"/>
              <a:t>(subroutines, procedures, functions, methods</a:t>
            </a:r>
            <a:r>
              <a:rPr lang="en-GB" sz="1800" dirty="0"/>
              <a:t>);</a:t>
            </a:r>
          </a:p>
        </p:txBody>
      </p:sp>
    </p:spTree>
    <p:extLst>
      <p:ext uri="{BB962C8B-B14F-4D97-AF65-F5344CB8AC3E}">
        <p14:creationId xmlns:p14="http://schemas.microsoft.com/office/powerpoint/2010/main" val="39662056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865829F-402E-4FBD-ACE6-50B7DFBF0F22}"/>
              </a:ext>
            </a:extLst>
          </p:cNvPr>
          <p:cNvSpPr>
            <a:spLocks noGrp="1"/>
          </p:cNvSpPr>
          <p:nvPr>
            <p:ph type="title"/>
          </p:nvPr>
        </p:nvSpPr>
        <p:spPr/>
        <p:txBody>
          <a:bodyPr/>
          <a:lstStyle/>
          <a:p>
            <a:r>
              <a:rPr lang="en-GB" dirty="0"/>
              <a:t>Algorithmic thinking – examples 2</a:t>
            </a:r>
            <a:endParaRPr lang="ru-RU" dirty="0"/>
          </a:p>
        </p:txBody>
      </p:sp>
      <p:sp>
        <p:nvSpPr>
          <p:cNvPr id="4" name="Номер слайда 3">
            <a:extLst>
              <a:ext uri="{FF2B5EF4-FFF2-40B4-BE49-F238E27FC236}">
                <a16:creationId xmlns:a16="http://schemas.microsoft.com/office/drawing/2014/main" id="{F1CEB890-E2AB-4F59-8D2D-725C21549C72}"/>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GB" smtClean="0"/>
              <a:t>17</a:t>
            </a:fld>
            <a:endParaRPr lang="en-GB"/>
          </a:p>
        </p:txBody>
      </p:sp>
      <p:sp>
        <p:nvSpPr>
          <p:cNvPr id="6" name="TextBox 5">
            <a:extLst>
              <a:ext uri="{FF2B5EF4-FFF2-40B4-BE49-F238E27FC236}">
                <a16:creationId xmlns:a16="http://schemas.microsoft.com/office/drawing/2014/main" id="{CF6CBB7B-B475-4BE0-AA5C-5FB82BC07D87}"/>
              </a:ext>
            </a:extLst>
          </p:cNvPr>
          <p:cNvSpPr txBox="1"/>
          <p:nvPr/>
        </p:nvSpPr>
        <p:spPr>
          <a:xfrm>
            <a:off x="3976808" y="309592"/>
            <a:ext cx="4770000" cy="4524315"/>
          </a:xfrm>
          <a:prstGeom prst="rect">
            <a:avLst/>
          </a:prstGeom>
          <a:noFill/>
        </p:spPr>
        <p:txBody>
          <a:bodyPr wrap="square">
            <a:spAutoFit/>
          </a:bodyPr>
          <a:lstStyle/>
          <a:p>
            <a:pPr marL="285750" indent="-285750">
              <a:buFont typeface="Arial" panose="020B0604020202020204" pitchFamily="34" charset="0"/>
              <a:buChar char="•"/>
            </a:pPr>
            <a:r>
              <a:rPr lang="en-GB" sz="1800" dirty="0"/>
              <a:t>Writing instructions that involve subroutines use copies of themselves to achieve a desired effect (</a:t>
            </a:r>
            <a:r>
              <a:rPr lang="en-GB" sz="1800" i="1" dirty="0"/>
              <a:t>recursion</a:t>
            </a:r>
            <a:r>
              <a:rPr lang="en-GB" sz="1800" dirty="0"/>
              <a:t>);</a:t>
            </a:r>
          </a:p>
          <a:p>
            <a:pPr marL="285750" indent="-285750">
              <a:buFont typeface="Arial" panose="020B0604020202020204" pitchFamily="34" charset="0"/>
              <a:buChar char="•"/>
            </a:pPr>
            <a:r>
              <a:rPr lang="en-GB" sz="1800" dirty="0"/>
              <a:t>Using a standard notation to represent each of the above;</a:t>
            </a:r>
          </a:p>
          <a:p>
            <a:pPr marL="285750" indent="-285750">
              <a:buFont typeface="Arial" panose="020B0604020202020204" pitchFamily="34" charset="0"/>
              <a:buChar char="•"/>
            </a:pPr>
            <a:r>
              <a:rPr lang="en-GB" sz="1800" dirty="0"/>
              <a:t>Creating algorithms to test a hypothesis;</a:t>
            </a:r>
          </a:p>
          <a:p>
            <a:pPr marL="285750" indent="-285750">
              <a:buFont typeface="Arial" panose="020B0604020202020204" pitchFamily="34" charset="0"/>
              <a:buChar char="•"/>
            </a:pPr>
            <a:r>
              <a:rPr lang="en-GB" sz="1800" dirty="0"/>
              <a:t>Creating algorithms that give good, though not always the best, solutions (</a:t>
            </a:r>
            <a:r>
              <a:rPr lang="en-GB" sz="1800" i="1" dirty="0"/>
              <a:t>heuristics</a:t>
            </a:r>
            <a:r>
              <a:rPr lang="en-GB" sz="1800" dirty="0"/>
              <a:t>);</a:t>
            </a:r>
          </a:p>
          <a:p>
            <a:pPr marL="285750" indent="-285750">
              <a:buFont typeface="Arial" panose="020B0604020202020204" pitchFamily="34" charset="0"/>
              <a:buChar char="•"/>
            </a:pPr>
            <a:r>
              <a:rPr lang="en-GB" sz="1800" dirty="0"/>
              <a:t>Creating algorithmic descriptions of real world processes so as to better understand them (</a:t>
            </a:r>
            <a:r>
              <a:rPr lang="en-GB" sz="1800" i="1" dirty="0"/>
              <a:t>computational modelling</a:t>
            </a:r>
            <a:r>
              <a:rPr lang="en-GB" sz="1800" dirty="0"/>
              <a:t>);</a:t>
            </a:r>
          </a:p>
          <a:p>
            <a:pPr marL="285750" indent="-285750">
              <a:buFont typeface="Arial" panose="020B0604020202020204" pitchFamily="34" charset="0"/>
              <a:buChar char="•"/>
            </a:pPr>
            <a:r>
              <a:rPr lang="en-GB" sz="1800" dirty="0"/>
              <a:t>Designing algorithmic solutions that take into account the abilities, limitations and desires of the people who will use them;</a:t>
            </a:r>
          </a:p>
        </p:txBody>
      </p:sp>
    </p:spTree>
    <p:extLst>
      <p:ext uri="{BB962C8B-B14F-4D97-AF65-F5344CB8AC3E}">
        <p14:creationId xmlns:p14="http://schemas.microsoft.com/office/powerpoint/2010/main" val="33667662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0ACE70A-9781-4153-B451-5C7EF2A71C99}"/>
              </a:ext>
            </a:extLst>
          </p:cNvPr>
          <p:cNvSpPr>
            <a:spLocks noGrp="1"/>
          </p:cNvSpPr>
          <p:nvPr>
            <p:ph type="title"/>
          </p:nvPr>
        </p:nvSpPr>
        <p:spPr/>
        <p:txBody>
          <a:bodyPr/>
          <a:lstStyle/>
          <a:p>
            <a:r>
              <a:rPr lang="en-US" dirty="0"/>
              <a:t>Important points behind the algorithms and computational complexity</a:t>
            </a:r>
            <a:endParaRPr lang="ru-RU" dirty="0"/>
          </a:p>
        </p:txBody>
      </p:sp>
      <p:sp>
        <p:nvSpPr>
          <p:cNvPr id="4" name="Номер слайда 3">
            <a:extLst>
              <a:ext uri="{FF2B5EF4-FFF2-40B4-BE49-F238E27FC236}">
                <a16:creationId xmlns:a16="http://schemas.microsoft.com/office/drawing/2014/main" id="{F9CE939D-42D3-4944-89DC-426DC33D63CB}"/>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GB" smtClean="0"/>
              <a:t>18</a:t>
            </a:fld>
            <a:endParaRPr lang="en-GB"/>
          </a:p>
        </p:txBody>
      </p:sp>
      <p:sp>
        <p:nvSpPr>
          <p:cNvPr id="6" name="TextBox 5">
            <a:extLst>
              <a:ext uri="{FF2B5EF4-FFF2-40B4-BE49-F238E27FC236}">
                <a16:creationId xmlns:a16="http://schemas.microsoft.com/office/drawing/2014/main" id="{9D94C8FA-AD31-459E-8F73-3715D7DEBDA6}"/>
              </a:ext>
            </a:extLst>
          </p:cNvPr>
          <p:cNvSpPr txBox="1"/>
          <p:nvPr/>
        </p:nvSpPr>
        <p:spPr>
          <a:xfrm>
            <a:off x="3976808" y="201592"/>
            <a:ext cx="4987192" cy="5355312"/>
          </a:xfrm>
          <a:prstGeom prst="rect">
            <a:avLst/>
          </a:prstGeom>
          <a:noFill/>
        </p:spPr>
        <p:txBody>
          <a:bodyPr wrap="square">
            <a:spAutoFit/>
          </a:bodyPr>
          <a:lstStyle/>
          <a:p>
            <a:pPr marL="342900" indent="-342900">
              <a:buFont typeface="Arial" panose="020B0604020202020204" pitchFamily="34" charset="0"/>
              <a:buChar char="•"/>
            </a:pPr>
            <a:r>
              <a:rPr lang="en-US" sz="1800" dirty="0"/>
              <a:t>“Design Techniques” – not just “here’s an algorithm” but “here’s a way of thinking about a class of algorithms”</a:t>
            </a:r>
          </a:p>
          <a:p>
            <a:pPr marL="342900" indent="-342900">
              <a:buFont typeface="Arial" panose="020B0604020202020204" pitchFamily="34" charset="0"/>
              <a:buChar char="•"/>
            </a:pPr>
            <a:r>
              <a:rPr lang="en-US" sz="1800" dirty="0"/>
              <a:t>“Modeling” – in the real world (and event in the exam), no one will say “I need you to run Prim’s algorithm on this graph” they will say “I need you to choose where to build electrical wires so every town is connected to the power plant as cheaply as possible”</a:t>
            </a:r>
          </a:p>
          <a:p>
            <a:pPr marL="342900" indent="-342900">
              <a:buFont typeface="Arial" panose="020B0604020202020204" pitchFamily="34" charset="0"/>
              <a:buChar char="•"/>
            </a:pPr>
            <a:r>
              <a:rPr lang="en-US" sz="1800" dirty="0"/>
              <a:t>“Reductions” – if you’ve already solved a problem, don’t solve it again (reuse ideas) and if you know you can’t solve a problem, what else can’t you solve.</a:t>
            </a:r>
          </a:p>
          <a:p>
            <a:pPr marL="342900" indent="-342900">
              <a:buFont typeface="Arial" panose="020B0604020202020204" pitchFamily="34" charset="0"/>
              <a:buChar char="•"/>
            </a:pPr>
            <a:r>
              <a:rPr lang="en-US" sz="1800" dirty="0"/>
              <a:t>Best theoretical algorithms probably aren’t practical… and when they are, it’s often clever combinations/complicated variants of big ideas that we’ll see.</a:t>
            </a:r>
          </a:p>
          <a:p>
            <a:pPr marL="342900" indent="-342900">
              <a:buFont typeface="Arial" panose="020B0604020202020204" pitchFamily="34" charset="0"/>
              <a:buChar char="•"/>
            </a:pPr>
            <a:endParaRPr lang="en-US" sz="1800" dirty="0"/>
          </a:p>
          <a:p>
            <a:pPr marL="285750" indent="-285750">
              <a:buFont typeface="Arial" panose="020B0604020202020204" pitchFamily="34" charset="0"/>
              <a:buChar char="•"/>
            </a:pPr>
            <a:endParaRPr lang="en-GB" sz="1800" dirty="0"/>
          </a:p>
        </p:txBody>
      </p:sp>
    </p:spTree>
    <p:extLst>
      <p:ext uri="{BB962C8B-B14F-4D97-AF65-F5344CB8AC3E}">
        <p14:creationId xmlns:p14="http://schemas.microsoft.com/office/powerpoint/2010/main" val="2468980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a:extLst>
              <a:ext uri="{FF2B5EF4-FFF2-40B4-BE49-F238E27FC236}">
                <a16:creationId xmlns:a16="http://schemas.microsoft.com/office/drawing/2014/main" id="{A37D0E71-669C-4B4C-9057-0E2B21BF6DBA}"/>
              </a:ext>
            </a:extLst>
          </p:cNvPr>
          <p:cNvSpPr>
            <a:spLocks noGrp="1"/>
          </p:cNvSpPr>
          <p:nvPr>
            <p:ph type="body" idx="1"/>
          </p:nvPr>
        </p:nvSpPr>
        <p:spPr/>
        <p:txBody>
          <a:bodyPr/>
          <a:lstStyle/>
          <a:p>
            <a:r>
              <a:rPr lang="en-US" dirty="0"/>
              <a:t>To be continued in the other presentation ..</a:t>
            </a:r>
            <a:endParaRPr lang="ru-RU" dirty="0"/>
          </a:p>
        </p:txBody>
      </p:sp>
      <p:sp>
        <p:nvSpPr>
          <p:cNvPr id="3" name="Номер слайда 2">
            <a:extLst>
              <a:ext uri="{FF2B5EF4-FFF2-40B4-BE49-F238E27FC236}">
                <a16:creationId xmlns:a16="http://schemas.microsoft.com/office/drawing/2014/main" id="{ABB7EC1F-B7BF-45A6-9637-9D467D5E327C}"/>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GB" smtClean="0"/>
              <a:t>19</a:t>
            </a:fld>
            <a:endParaRPr lang="en-GB"/>
          </a:p>
        </p:txBody>
      </p:sp>
    </p:spTree>
    <p:extLst>
      <p:ext uri="{BB962C8B-B14F-4D97-AF65-F5344CB8AC3E}">
        <p14:creationId xmlns:p14="http://schemas.microsoft.com/office/powerpoint/2010/main" val="8227210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Shape 70"/>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a:t>Outline</a:t>
            </a:r>
            <a:endParaRPr/>
          </a:p>
        </p:txBody>
      </p:sp>
      <p:sp>
        <p:nvSpPr>
          <p:cNvPr id="71" name="Shape 71"/>
          <p:cNvSpPr txBox="1">
            <a:spLocks noGrp="1"/>
          </p:cNvSpPr>
          <p:nvPr>
            <p:ph type="body" idx="1"/>
          </p:nvPr>
        </p:nvSpPr>
        <p:spPr>
          <a:xfrm>
            <a:off x="4644675" y="500925"/>
            <a:ext cx="4166400" cy="40986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GB" b="1" u="sng" dirty="0">
                <a:solidFill>
                  <a:schemeClr val="hlink"/>
                </a:solidFill>
                <a:hlinkClick r:id="rId3"/>
              </a:rPr>
              <a:t>Lecture I</a:t>
            </a:r>
            <a:endParaRPr b="1" dirty="0"/>
          </a:p>
          <a:p>
            <a:pPr marL="457200" lvl="0" indent="-355600" rtl="0">
              <a:spcBef>
                <a:spcPts val="1600"/>
              </a:spcBef>
              <a:spcAft>
                <a:spcPts val="0"/>
              </a:spcAft>
              <a:buSzPts val="2000"/>
              <a:buAutoNum type="arabicPeriod"/>
            </a:pPr>
            <a:r>
              <a:rPr lang="en-GB" dirty="0"/>
              <a:t>Motivation &amp; Introduction</a:t>
            </a:r>
          </a:p>
          <a:p>
            <a:pPr marL="457200" lvl="0" indent="-355600" rtl="0">
              <a:spcBef>
                <a:spcPts val="1600"/>
              </a:spcBef>
              <a:spcAft>
                <a:spcPts val="0"/>
              </a:spcAft>
              <a:buSzPts val="2000"/>
              <a:buAutoNum type="arabicPeriod"/>
            </a:pPr>
            <a:r>
              <a:rPr lang="en-GB" dirty="0"/>
              <a:t>Course Plan</a:t>
            </a:r>
          </a:p>
          <a:p>
            <a:pPr marL="457200" lvl="0" indent="-355600" rtl="0">
              <a:spcBef>
                <a:spcPts val="1600"/>
              </a:spcBef>
              <a:spcAft>
                <a:spcPts val="0"/>
              </a:spcAft>
              <a:buSzPts val="2000"/>
              <a:buAutoNum type="arabicPeriod"/>
            </a:pPr>
            <a:r>
              <a:rPr lang="en-GB" dirty="0"/>
              <a:t>Some basic knowledge</a:t>
            </a:r>
          </a:p>
          <a:p>
            <a:pPr marL="457200" lvl="0" indent="-355600" rtl="0">
              <a:spcBef>
                <a:spcPts val="1600"/>
              </a:spcBef>
              <a:spcAft>
                <a:spcPts val="0"/>
              </a:spcAft>
              <a:buSzPts val="2000"/>
              <a:buAutoNum type="arabicPeriod"/>
            </a:pPr>
            <a:r>
              <a:rPr lang="en-GB" dirty="0"/>
              <a:t>Nice visual spoilers</a:t>
            </a:r>
          </a:p>
          <a:p>
            <a:pPr marL="457200" lvl="0" indent="-355600" rtl="0">
              <a:spcBef>
                <a:spcPts val="1600"/>
              </a:spcBef>
              <a:spcAft>
                <a:spcPts val="0"/>
              </a:spcAft>
              <a:buSzPts val="2000"/>
              <a:buAutoNum type="arabicPeriod"/>
            </a:pPr>
            <a:r>
              <a:rPr lang="en-GB" dirty="0"/>
              <a:t>Q &amp; A</a:t>
            </a:r>
            <a:endParaRPr dirty="0"/>
          </a:p>
        </p:txBody>
      </p:sp>
      <p:sp>
        <p:nvSpPr>
          <p:cNvPr id="72" name="Shape 7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GB"/>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FDC4799-4F96-4541-928B-C5CE8A22783C}"/>
              </a:ext>
            </a:extLst>
          </p:cNvPr>
          <p:cNvSpPr>
            <a:spLocks noGrp="1"/>
          </p:cNvSpPr>
          <p:nvPr>
            <p:ph type="title"/>
          </p:nvPr>
        </p:nvSpPr>
        <p:spPr/>
        <p:txBody>
          <a:bodyPr/>
          <a:lstStyle/>
          <a:p>
            <a:r>
              <a:rPr lang="en-US" dirty="0"/>
              <a:t>4. Nice visual spoilers</a:t>
            </a:r>
            <a:endParaRPr lang="ru-RU" dirty="0"/>
          </a:p>
        </p:txBody>
      </p:sp>
      <p:sp>
        <p:nvSpPr>
          <p:cNvPr id="3" name="Номер слайда 2">
            <a:extLst>
              <a:ext uri="{FF2B5EF4-FFF2-40B4-BE49-F238E27FC236}">
                <a16:creationId xmlns:a16="http://schemas.microsoft.com/office/drawing/2014/main" id="{930B46A6-CF7E-480F-875E-ABC5EA0588F4}"/>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GB" smtClean="0"/>
              <a:t>20</a:t>
            </a:fld>
            <a:endParaRPr lang="en-GB"/>
          </a:p>
        </p:txBody>
      </p:sp>
    </p:spTree>
    <p:extLst>
      <p:ext uri="{BB962C8B-B14F-4D97-AF65-F5344CB8AC3E}">
        <p14:creationId xmlns:p14="http://schemas.microsoft.com/office/powerpoint/2010/main" val="2711633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a:extLst>
              <a:ext uri="{FF2B5EF4-FFF2-40B4-BE49-F238E27FC236}">
                <a16:creationId xmlns:a16="http://schemas.microsoft.com/office/drawing/2014/main" id="{A37D0E71-669C-4B4C-9057-0E2B21BF6DBA}"/>
              </a:ext>
            </a:extLst>
          </p:cNvPr>
          <p:cNvSpPr>
            <a:spLocks noGrp="1"/>
          </p:cNvSpPr>
          <p:nvPr>
            <p:ph type="body" idx="1"/>
          </p:nvPr>
        </p:nvSpPr>
        <p:spPr/>
        <p:txBody>
          <a:bodyPr/>
          <a:lstStyle/>
          <a:p>
            <a:r>
              <a:rPr lang="en-US" dirty="0"/>
              <a:t>To be shown interactively</a:t>
            </a:r>
            <a:endParaRPr lang="ru-RU" dirty="0"/>
          </a:p>
        </p:txBody>
      </p:sp>
      <p:sp>
        <p:nvSpPr>
          <p:cNvPr id="3" name="Номер слайда 2">
            <a:extLst>
              <a:ext uri="{FF2B5EF4-FFF2-40B4-BE49-F238E27FC236}">
                <a16:creationId xmlns:a16="http://schemas.microsoft.com/office/drawing/2014/main" id="{ABB7EC1F-B7BF-45A6-9637-9D467D5E327C}"/>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GB" smtClean="0"/>
              <a:t>21</a:t>
            </a:fld>
            <a:endParaRPr lang="en-GB"/>
          </a:p>
        </p:txBody>
      </p:sp>
    </p:spTree>
    <p:extLst>
      <p:ext uri="{BB962C8B-B14F-4D97-AF65-F5344CB8AC3E}">
        <p14:creationId xmlns:p14="http://schemas.microsoft.com/office/powerpoint/2010/main" val="41572910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DAA7F58-D14D-4DF1-9B01-56FD03BE7B4E}"/>
              </a:ext>
            </a:extLst>
          </p:cNvPr>
          <p:cNvSpPr>
            <a:spLocks noGrp="1"/>
          </p:cNvSpPr>
          <p:nvPr>
            <p:ph type="title"/>
          </p:nvPr>
        </p:nvSpPr>
        <p:spPr/>
        <p:txBody>
          <a:bodyPr/>
          <a:lstStyle/>
          <a:p>
            <a:r>
              <a:rPr lang="en-US" dirty="0"/>
              <a:t>5. Q &amp; A</a:t>
            </a:r>
            <a:endParaRPr lang="ru-RU" dirty="0"/>
          </a:p>
        </p:txBody>
      </p:sp>
      <p:sp>
        <p:nvSpPr>
          <p:cNvPr id="3" name="Номер слайда 2">
            <a:extLst>
              <a:ext uri="{FF2B5EF4-FFF2-40B4-BE49-F238E27FC236}">
                <a16:creationId xmlns:a16="http://schemas.microsoft.com/office/drawing/2014/main" id="{4FFFBBE0-9984-4BF4-BB6A-152C838FB619}"/>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GB" smtClean="0"/>
              <a:t>22</a:t>
            </a:fld>
            <a:endParaRPr lang="en-GB"/>
          </a:p>
        </p:txBody>
      </p:sp>
    </p:spTree>
    <p:extLst>
      <p:ext uri="{BB962C8B-B14F-4D97-AF65-F5344CB8AC3E}">
        <p14:creationId xmlns:p14="http://schemas.microsoft.com/office/powerpoint/2010/main" val="1816614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Номер слайда 2">
            <a:extLst>
              <a:ext uri="{FF2B5EF4-FFF2-40B4-BE49-F238E27FC236}">
                <a16:creationId xmlns:a16="http://schemas.microsoft.com/office/drawing/2014/main" id="{7641DAD4-4A86-49BD-B31F-69FC782AA9BA}"/>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GB" smtClean="0"/>
              <a:t>3</a:t>
            </a:fld>
            <a:endParaRPr lang="en-GB"/>
          </a:p>
        </p:txBody>
      </p:sp>
      <p:sp>
        <p:nvSpPr>
          <p:cNvPr id="5" name="TextBox 4">
            <a:extLst>
              <a:ext uri="{FF2B5EF4-FFF2-40B4-BE49-F238E27FC236}">
                <a16:creationId xmlns:a16="http://schemas.microsoft.com/office/drawing/2014/main" id="{739D47F6-9CFC-40CF-92B8-0FCFF1DA0322}"/>
              </a:ext>
            </a:extLst>
          </p:cNvPr>
          <p:cNvSpPr txBox="1"/>
          <p:nvPr/>
        </p:nvSpPr>
        <p:spPr>
          <a:xfrm>
            <a:off x="324000" y="763200"/>
            <a:ext cx="8496000" cy="2677656"/>
          </a:xfrm>
          <a:prstGeom prst="rect">
            <a:avLst/>
          </a:prstGeom>
          <a:noFill/>
        </p:spPr>
        <p:txBody>
          <a:bodyPr wrap="square">
            <a:spAutoFit/>
          </a:bodyPr>
          <a:lstStyle/>
          <a:p>
            <a:r>
              <a:rPr lang="en-US" sz="2400" dirty="0"/>
              <a:t>I’ll pause every few minutes to check chat for questions.</a:t>
            </a:r>
          </a:p>
          <a:p>
            <a:r>
              <a:rPr lang="en-US" sz="2400" dirty="0"/>
              <a:t>If there are unanswered questions, I’ll answer.</a:t>
            </a:r>
          </a:p>
          <a:p>
            <a:endParaRPr lang="en-US" sz="2400" dirty="0"/>
          </a:p>
          <a:p>
            <a:r>
              <a:rPr lang="en-US" sz="2400" dirty="0"/>
              <a:t>If you’re comfortable to turn on your video please do</a:t>
            </a:r>
          </a:p>
          <a:p>
            <a:pPr lvl="1"/>
            <a:endParaRPr lang="en-US" sz="2400" dirty="0"/>
          </a:p>
          <a:p>
            <a:pPr lvl="1"/>
            <a:r>
              <a:rPr lang="en-US" sz="2400" dirty="0"/>
              <a:t>Nodding / confused looks / glazed over eyes help me know if I said something too confusing</a:t>
            </a:r>
          </a:p>
        </p:txBody>
      </p:sp>
    </p:spTree>
    <p:extLst>
      <p:ext uri="{BB962C8B-B14F-4D97-AF65-F5344CB8AC3E}">
        <p14:creationId xmlns:p14="http://schemas.microsoft.com/office/powerpoint/2010/main" val="15101796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Shape 84"/>
          <p:cNvSpPr txBox="1">
            <a:spLocks noGrp="1"/>
          </p:cNvSpPr>
          <p:nvPr>
            <p:ph type="title"/>
          </p:nvPr>
        </p:nvSpPr>
        <p:spPr>
          <a:xfrm>
            <a:off x="311700" y="539725"/>
            <a:ext cx="8520600" cy="12825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dirty="0"/>
              <a:t>1. Motivation &amp; Introduction</a:t>
            </a:r>
            <a:endParaRPr dirty="0"/>
          </a:p>
        </p:txBody>
      </p:sp>
      <p:sp>
        <p:nvSpPr>
          <p:cNvPr id="85" name="Shape 8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GB"/>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Shape 90"/>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a:t>Motivation</a:t>
            </a:r>
            <a:endParaRPr/>
          </a:p>
          <a:p>
            <a:pPr marL="0" lvl="0" indent="0">
              <a:spcBef>
                <a:spcPts val="0"/>
              </a:spcBef>
              <a:spcAft>
                <a:spcPts val="0"/>
              </a:spcAft>
              <a:buNone/>
            </a:pPr>
            <a:endParaRPr/>
          </a:p>
          <a:p>
            <a:pPr marL="457200" lvl="0" indent="-406400" rtl="0">
              <a:spcBef>
                <a:spcPts val="0"/>
              </a:spcBef>
              <a:spcAft>
                <a:spcPts val="0"/>
              </a:spcAft>
              <a:buSzPts val="2800"/>
              <a:buChar char="●"/>
            </a:pPr>
            <a:r>
              <a:rPr lang="en-GB"/>
              <a:t>Algorithms</a:t>
            </a:r>
            <a:endParaRPr/>
          </a:p>
          <a:p>
            <a:pPr marL="457200" lvl="0" indent="-406400">
              <a:spcBef>
                <a:spcPts val="0"/>
              </a:spcBef>
              <a:spcAft>
                <a:spcPts val="0"/>
              </a:spcAft>
              <a:buClr>
                <a:schemeClr val="lt2"/>
              </a:buClr>
              <a:buSzPts val="2800"/>
              <a:buChar char="●"/>
            </a:pPr>
            <a:r>
              <a:rPr lang="en-GB">
                <a:solidFill>
                  <a:schemeClr val="lt2"/>
                </a:solidFill>
              </a:rPr>
              <a:t>Data Structures</a:t>
            </a:r>
            <a:endParaRPr>
              <a:solidFill>
                <a:schemeClr val="lt2"/>
              </a:solidFill>
            </a:endParaRPr>
          </a:p>
        </p:txBody>
      </p:sp>
      <p:sp>
        <p:nvSpPr>
          <p:cNvPr id="91" name="Shape 91"/>
          <p:cNvSpPr txBox="1">
            <a:spLocks noGrp="1"/>
          </p:cNvSpPr>
          <p:nvPr>
            <p:ph type="body" idx="1"/>
          </p:nvPr>
        </p:nvSpPr>
        <p:spPr>
          <a:xfrm>
            <a:off x="4644675" y="500925"/>
            <a:ext cx="4166400" cy="4098600"/>
          </a:xfrm>
          <a:prstGeom prst="rect">
            <a:avLst/>
          </a:prstGeom>
        </p:spPr>
        <p:txBody>
          <a:bodyPr spcFirstLastPara="1" wrap="square" lIns="91425" tIns="91425" rIns="91425" bIns="91425" anchor="ctr" anchorCtr="0">
            <a:noAutofit/>
          </a:bodyPr>
          <a:lstStyle/>
          <a:p>
            <a:pPr marL="457200" lvl="0" indent="-355600" rtl="0">
              <a:spcBef>
                <a:spcPts val="0"/>
              </a:spcBef>
              <a:spcAft>
                <a:spcPts val="0"/>
              </a:spcAft>
              <a:buSzPts val="2000"/>
              <a:buAutoNum type="arabicPeriod"/>
            </a:pPr>
            <a:r>
              <a:rPr lang="en-GB" b="1" dirty="0"/>
              <a:t>Algorithms</a:t>
            </a:r>
            <a:r>
              <a:rPr lang="en-GB" dirty="0"/>
              <a:t> are part of practically any piece of software</a:t>
            </a:r>
            <a:endParaRPr sz="2000" b="1" dirty="0"/>
          </a:p>
          <a:p>
            <a:pPr marL="457200" lvl="0" indent="-355600" rtl="0">
              <a:spcBef>
                <a:spcPts val="0"/>
              </a:spcBef>
              <a:spcAft>
                <a:spcPts val="0"/>
              </a:spcAft>
              <a:buSzPts val="2000"/>
              <a:buAutoNum type="arabicPeriod"/>
            </a:pPr>
            <a:r>
              <a:rPr lang="en-GB" sz="2000" dirty="0"/>
              <a:t>Analysing them is essential to </a:t>
            </a:r>
            <a:r>
              <a:rPr lang="en-GB" sz="2000" b="1" dirty="0"/>
              <a:t>writing</a:t>
            </a:r>
            <a:r>
              <a:rPr lang="en-GB" sz="2000" dirty="0"/>
              <a:t>, </a:t>
            </a:r>
            <a:r>
              <a:rPr lang="en-GB" sz="2000" b="1" dirty="0"/>
              <a:t>maintaining</a:t>
            </a:r>
            <a:r>
              <a:rPr lang="en-GB" sz="2000" dirty="0"/>
              <a:t> and </a:t>
            </a:r>
            <a:r>
              <a:rPr lang="en-GB" sz="2000" b="1" dirty="0"/>
              <a:t>improving</a:t>
            </a:r>
            <a:r>
              <a:rPr lang="en-GB" sz="2000" dirty="0"/>
              <a:t> them</a:t>
            </a:r>
            <a:endParaRPr sz="2000" dirty="0"/>
          </a:p>
          <a:p>
            <a:pPr marL="457200" lvl="0" indent="-355600">
              <a:spcBef>
                <a:spcPts val="0"/>
              </a:spcBef>
              <a:spcAft>
                <a:spcPts val="0"/>
              </a:spcAft>
              <a:buSzPts val="2000"/>
              <a:buAutoNum type="arabicPeriod"/>
            </a:pPr>
            <a:r>
              <a:rPr lang="en-GB" sz="2000" dirty="0"/>
              <a:t>Independent exam </a:t>
            </a:r>
            <a:r>
              <a:rPr lang="en-GB" sz="2000" dirty="0">
                <a:sym typeface="Wingdings" panose="05000000000000000000" pitchFamily="2" charset="2"/>
              </a:rPr>
              <a:t></a:t>
            </a:r>
          </a:p>
          <a:p>
            <a:pPr marL="457200" lvl="0" indent="-355600">
              <a:spcBef>
                <a:spcPts val="0"/>
              </a:spcBef>
              <a:spcAft>
                <a:spcPts val="0"/>
              </a:spcAft>
              <a:buSzPts val="2000"/>
              <a:buAutoNum type="arabicPeriod"/>
            </a:pPr>
            <a:r>
              <a:rPr lang="en-GB" dirty="0">
                <a:sym typeface="Wingdings" panose="05000000000000000000" pitchFamily="2" charset="2"/>
              </a:rPr>
              <a:t>Job interviews</a:t>
            </a:r>
            <a:endParaRPr sz="2000" dirty="0"/>
          </a:p>
        </p:txBody>
      </p:sp>
      <p:sp>
        <p:nvSpPr>
          <p:cNvPr id="92" name="Shape 9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GB"/>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Shape 97"/>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GB" dirty="0"/>
              <a:t>Motivation</a:t>
            </a:r>
            <a:endParaRPr dirty="0"/>
          </a:p>
          <a:p>
            <a:pPr marL="0" lvl="0" indent="0" rtl="0">
              <a:spcBef>
                <a:spcPts val="0"/>
              </a:spcBef>
              <a:spcAft>
                <a:spcPts val="0"/>
              </a:spcAft>
              <a:buNone/>
            </a:pPr>
            <a:endParaRPr dirty="0"/>
          </a:p>
          <a:p>
            <a:pPr marL="457200" lvl="0" indent="-406400" rtl="0">
              <a:spcBef>
                <a:spcPts val="0"/>
              </a:spcBef>
              <a:spcAft>
                <a:spcPts val="0"/>
              </a:spcAft>
              <a:buClr>
                <a:schemeClr val="lt2"/>
              </a:buClr>
              <a:buSzPts val="2800"/>
              <a:buChar char="●"/>
            </a:pPr>
            <a:r>
              <a:rPr lang="en-GB" dirty="0">
                <a:solidFill>
                  <a:schemeClr val="lt2"/>
                </a:solidFill>
              </a:rPr>
              <a:t>Algorithms</a:t>
            </a:r>
            <a:endParaRPr dirty="0">
              <a:solidFill>
                <a:schemeClr val="lt2"/>
              </a:solidFill>
            </a:endParaRPr>
          </a:p>
          <a:p>
            <a:pPr marL="457200" lvl="0" indent="-406400" rtl="0">
              <a:spcBef>
                <a:spcPts val="0"/>
              </a:spcBef>
              <a:spcAft>
                <a:spcPts val="0"/>
              </a:spcAft>
              <a:buSzPts val="2800"/>
              <a:buChar char="●"/>
            </a:pPr>
            <a:r>
              <a:rPr lang="en-GB" dirty="0"/>
              <a:t>Data Structures</a:t>
            </a:r>
            <a:endParaRPr dirty="0"/>
          </a:p>
        </p:txBody>
      </p:sp>
      <p:sp>
        <p:nvSpPr>
          <p:cNvPr id="98" name="Shape 98"/>
          <p:cNvSpPr txBox="1">
            <a:spLocks noGrp="1"/>
          </p:cNvSpPr>
          <p:nvPr>
            <p:ph type="body" idx="1"/>
          </p:nvPr>
        </p:nvSpPr>
        <p:spPr>
          <a:xfrm>
            <a:off x="4644675" y="500925"/>
            <a:ext cx="4166400" cy="4098600"/>
          </a:xfrm>
          <a:prstGeom prst="rect">
            <a:avLst/>
          </a:prstGeom>
        </p:spPr>
        <p:txBody>
          <a:bodyPr spcFirstLastPara="1" wrap="square" lIns="91425" tIns="91425" rIns="91425" bIns="91425" anchor="ctr" anchorCtr="0">
            <a:noAutofit/>
          </a:bodyPr>
          <a:lstStyle/>
          <a:p>
            <a:pPr marL="457200" lvl="0" indent="-355600" rtl="0">
              <a:spcBef>
                <a:spcPts val="0"/>
              </a:spcBef>
              <a:spcAft>
                <a:spcPts val="0"/>
              </a:spcAft>
              <a:buSzPts val="2000"/>
              <a:buAutoNum type="arabicPeriod"/>
            </a:pPr>
            <a:r>
              <a:rPr lang="en-GB" sz="2000" dirty="0"/>
              <a:t>Data Structures define how data is </a:t>
            </a:r>
            <a:r>
              <a:rPr lang="en-GB" sz="2000" b="1" dirty="0"/>
              <a:t>stored</a:t>
            </a:r>
            <a:r>
              <a:rPr lang="en-GB" sz="2000" dirty="0"/>
              <a:t> in </a:t>
            </a:r>
            <a:r>
              <a:rPr lang="en-GB" sz="2000" b="1" dirty="0"/>
              <a:t>RAM </a:t>
            </a:r>
            <a:r>
              <a:rPr lang="en-GB" sz="2000" dirty="0"/>
              <a:t>(Random Access Memory)</a:t>
            </a:r>
            <a:endParaRPr sz="2000" dirty="0"/>
          </a:p>
          <a:p>
            <a:pPr marL="457200" lvl="0" indent="-355600" rtl="0">
              <a:spcBef>
                <a:spcPts val="0"/>
              </a:spcBef>
              <a:spcAft>
                <a:spcPts val="0"/>
              </a:spcAft>
              <a:buSzPts val="2000"/>
              <a:buAutoNum type="arabicPeriod"/>
            </a:pPr>
            <a:r>
              <a:rPr lang="en-GB" sz="2000" dirty="0"/>
              <a:t>Many options, each with </a:t>
            </a:r>
            <a:r>
              <a:rPr lang="en-GB" sz="2000" b="1" dirty="0"/>
              <a:t>advantages</a:t>
            </a:r>
            <a:r>
              <a:rPr lang="en-GB" sz="2000" dirty="0"/>
              <a:t> and </a:t>
            </a:r>
            <a:r>
              <a:rPr lang="en-GB" sz="2000" b="1" dirty="0"/>
              <a:t>disadvantages</a:t>
            </a:r>
            <a:endParaRPr sz="2000" b="1" dirty="0"/>
          </a:p>
          <a:p>
            <a:pPr marL="457200" lvl="0" indent="-355600" rtl="0">
              <a:spcBef>
                <a:spcPts val="0"/>
              </a:spcBef>
              <a:spcAft>
                <a:spcPts val="0"/>
              </a:spcAft>
              <a:buSzPts val="2000"/>
              <a:buAutoNum type="arabicPeriod"/>
            </a:pPr>
            <a:r>
              <a:rPr lang="en-GB" sz="2000" dirty="0"/>
              <a:t>Strongly coupled to algorithmic </a:t>
            </a:r>
            <a:r>
              <a:rPr lang="en-GB" sz="2000" b="1" dirty="0"/>
              <a:t>complexity</a:t>
            </a:r>
            <a:endParaRPr sz="2000" b="1" dirty="0"/>
          </a:p>
        </p:txBody>
      </p:sp>
      <p:sp>
        <p:nvSpPr>
          <p:cNvPr id="99" name="Shape 9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GB"/>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82D4B98-A4BC-465A-AA19-386F81F86453}"/>
              </a:ext>
            </a:extLst>
          </p:cNvPr>
          <p:cNvSpPr>
            <a:spLocks noGrp="1"/>
          </p:cNvSpPr>
          <p:nvPr>
            <p:ph type="title"/>
          </p:nvPr>
        </p:nvSpPr>
        <p:spPr/>
        <p:txBody>
          <a:bodyPr/>
          <a:lstStyle/>
          <a:p>
            <a:r>
              <a:rPr lang="en-US" sz="2000" dirty="0"/>
              <a:t>Still motivation,</a:t>
            </a:r>
            <a:br>
              <a:rPr lang="en-US" sz="2000" dirty="0"/>
            </a:br>
            <a:r>
              <a:rPr lang="en-US" sz="2000" dirty="0"/>
              <a:t>but deeper</a:t>
            </a:r>
            <a:br>
              <a:rPr lang="en-US" dirty="0"/>
            </a:br>
            <a:br>
              <a:rPr lang="en-US" dirty="0"/>
            </a:br>
            <a:r>
              <a:rPr lang="en-US" dirty="0"/>
              <a:t>What is computational thinking?</a:t>
            </a:r>
            <a:br>
              <a:rPr lang="en-US" dirty="0"/>
            </a:br>
            <a:br>
              <a:rPr lang="en-US" dirty="0"/>
            </a:br>
            <a:br>
              <a:rPr lang="en-US" dirty="0"/>
            </a:br>
            <a:r>
              <a:rPr lang="en-US" dirty="0"/>
              <a:t>5 key points</a:t>
            </a:r>
            <a:endParaRPr lang="ru-RU" dirty="0"/>
          </a:p>
        </p:txBody>
      </p:sp>
      <p:sp>
        <p:nvSpPr>
          <p:cNvPr id="4" name="Номер слайда 3">
            <a:extLst>
              <a:ext uri="{FF2B5EF4-FFF2-40B4-BE49-F238E27FC236}">
                <a16:creationId xmlns:a16="http://schemas.microsoft.com/office/drawing/2014/main" id="{1CFDAA86-3E6D-424C-A6DB-B2E7071231A6}"/>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GB" smtClean="0"/>
              <a:t>7</a:t>
            </a:fld>
            <a:endParaRPr lang="en-GB"/>
          </a:p>
        </p:txBody>
      </p:sp>
      <p:sp>
        <p:nvSpPr>
          <p:cNvPr id="8" name="TextBox 7">
            <a:extLst>
              <a:ext uri="{FF2B5EF4-FFF2-40B4-BE49-F238E27FC236}">
                <a16:creationId xmlns:a16="http://schemas.microsoft.com/office/drawing/2014/main" id="{2A01B806-8AFF-4131-A0E9-82B52989C0B8}"/>
              </a:ext>
            </a:extLst>
          </p:cNvPr>
          <p:cNvSpPr txBox="1"/>
          <p:nvPr/>
        </p:nvSpPr>
        <p:spPr>
          <a:xfrm>
            <a:off x="3900458" y="89003"/>
            <a:ext cx="5120700" cy="5262979"/>
          </a:xfrm>
          <a:prstGeom prst="rect">
            <a:avLst/>
          </a:prstGeom>
          <a:noFill/>
        </p:spPr>
        <p:txBody>
          <a:bodyPr wrap="square">
            <a:spAutoFit/>
          </a:bodyPr>
          <a:lstStyle/>
          <a:p>
            <a:pPr marL="0" indent="0">
              <a:buNone/>
            </a:pPr>
            <a:r>
              <a:rPr lang="en-GB" sz="1600" b="1" dirty="0"/>
              <a:t>Computational thinking</a:t>
            </a:r>
            <a:r>
              <a:rPr lang="en-GB" sz="1600" dirty="0"/>
              <a:t> is recognised as one of the key skill set for pretty much everyone – whether they intend to continue with computing science or not. It involves viewing the world through the thinking practices that software engineers use to write programs.</a:t>
            </a:r>
          </a:p>
          <a:p>
            <a:pPr marL="0" indent="0">
              <a:buNone/>
            </a:pPr>
            <a:endParaRPr lang="en-GB" sz="1600" dirty="0"/>
          </a:p>
          <a:p>
            <a:pPr marL="285750" lvl="0" indent="-285750">
              <a:buFont typeface="Arial" panose="020B0604020202020204" pitchFamily="34" charset="0"/>
              <a:buChar char="•"/>
            </a:pPr>
            <a:r>
              <a:rPr lang="en-GB" sz="1600" dirty="0"/>
              <a:t>seeing a problem and its solution at many levels of detail (</a:t>
            </a:r>
            <a:r>
              <a:rPr lang="en-GB" sz="1600" b="1" dirty="0"/>
              <a:t>abstraction</a:t>
            </a:r>
            <a:r>
              <a:rPr lang="en-GB" sz="1600" dirty="0"/>
              <a:t>)</a:t>
            </a:r>
          </a:p>
          <a:p>
            <a:pPr marL="285750" lvl="0" indent="-285750">
              <a:buFont typeface="Arial" panose="020B0604020202020204" pitchFamily="34" charset="0"/>
              <a:buChar char="•"/>
            </a:pPr>
            <a:r>
              <a:rPr lang="en-GB" sz="1600" dirty="0"/>
              <a:t>thinking about tasks as a series of steps (</a:t>
            </a:r>
            <a:r>
              <a:rPr lang="en-GB" sz="1600" b="1" dirty="0"/>
              <a:t>algorithms</a:t>
            </a:r>
            <a:r>
              <a:rPr lang="en-GB" sz="1600" dirty="0"/>
              <a:t>)</a:t>
            </a:r>
          </a:p>
          <a:p>
            <a:pPr marL="285750" lvl="0" indent="-285750">
              <a:buFont typeface="Arial" panose="020B0604020202020204" pitchFamily="34" charset="0"/>
              <a:buChar char="•"/>
            </a:pPr>
            <a:r>
              <a:rPr lang="en-GB" sz="1600" dirty="0"/>
              <a:t>understanding that solving a large problem will involve breaking it down into a set of smaller problems (</a:t>
            </a:r>
            <a:r>
              <a:rPr lang="en-GB" sz="1600" b="1" dirty="0"/>
              <a:t>decomposition</a:t>
            </a:r>
            <a:r>
              <a:rPr lang="en-GB" sz="1600" dirty="0"/>
              <a:t>)</a:t>
            </a:r>
          </a:p>
          <a:p>
            <a:pPr marL="285750" lvl="0" indent="-285750">
              <a:buFont typeface="Arial" panose="020B0604020202020204" pitchFamily="34" charset="0"/>
              <a:buChar char="•"/>
            </a:pPr>
            <a:r>
              <a:rPr lang="en-GB" sz="1600" dirty="0"/>
              <a:t>appreciating that a new problem is likely to be related to other problems the learner has already solved (</a:t>
            </a:r>
            <a:r>
              <a:rPr lang="en-GB" sz="1600" b="1" dirty="0"/>
              <a:t>pattern recognition</a:t>
            </a:r>
            <a:r>
              <a:rPr lang="en-GB" sz="1600" dirty="0"/>
              <a:t>)</a:t>
            </a:r>
          </a:p>
          <a:p>
            <a:pPr marL="285750" lvl="0" indent="-285750">
              <a:buFont typeface="Arial" panose="020B0604020202020204" pitchFamily="34" charset="0"/>
              <a:buChar char="•"/>
            </a:pPr>
            <a:r>
              <a:rPr lang="en-GB" sz="1600" dirty="0"/>
              <a:t>realising that a solution to a problem may be made to solve a whole range of related problems (</a:t>
            </a:r>
            <a:r>
              <a:rPr lang="en-GB" sz="1600" b="1" dirty="0"/>
              <a:t>generalisation</a:t>
            </a:r>
            <a:r>
              <a:rPr lang="en-GB" sz="1600" dirty="0"/>
              <a:t>).</a:t>
            </a:r>
          </a:p>
          <a:p>
            <a:endParaRPr lang="ru-RU" sz="1600" dirty="0"/>
          </a:p>
        </p:txBody>
      </p:sp>
    </p:spTree>
    <p:extLst>
      <p:ext uri="{BB962C8B-B14F-4D97-AF65-F5344CB8AC3E}">
        <p14:creationId xmlns:p14="http://schemas.microsoft.com/office/powerpoint/2010/main" val="41143107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0FB40A0-FB7F-4444-860D-B7E0C16D2153}"/>
              </a:ext>
            </a:extLst>
          </p:cNvPr>
          <p:cNvSpPr>
            <a:spLocks noGrp="1"/>
          </p:cNvSpPr>
          <p:nvPr>
            <p:ph type="title"/>
          </p:nvPr>
        </p:nvSpPr>
        <p:spPr>
          <a:xfrm>
            <a:off x="311725" y="612000"/>
            <a:ext cx="3706500" cy="3895425"/>
          </a:xfrm>
        </p:spPr>
        <p:txBody>
          <a:bodyPr/>
          <a:lstStyle/>
          <a:p>
            <a:r>
              <a:rPr lang="en-GB" sz="2800" dirty="0"/>
              <a:t>Introduction</a:t>
            </a:r>
            <a:br>
              <a:rPr lang="en-GB" sz="2800" dirty="0"/>
            </a:br>
            <a:br>
              <a:rPr lang="en-GB" sz="2800" dirty="0"/>
            </a:br>
            <a:br>
              <a:rPr lang="en-GB" sz="2800" dirty="0"/>
            </a:br>
            <a:r>
              <a:rPr lang="en-GB" sz="2800" dirty="0"/>
              <a:t>What is the similarity between these?</a:t>
            </a:r>
            <a:endParaRPr lang="ru-RU" dirty="0"/>
          </a:p>
        </p:txBody>
      </p:sp>
      <p:sp>
        <p:nvSpPr>
          <p:cNvPr id="3" name="Текст 2">
            <a:extLst>
              <a:ext uri="{FF2B5EF4-FFF2-40B4-BE49-F238E27FC236}">
                <a16:creationId xmlns:a16="http://schemas.microsoft.com/office/drawing/2014/main" id="{F50226A0-8FDB-44F6-A58B-56A11FB260FD}"/>
              </a:ext>
            </a:extLst>
          </p:cNvPr>
          <p:cNvSpPr>
            <a:spLocks noGrp="1"/>
          </p:cNvSpPr>
          <p:nvPr>
            <p:ph type="body" idx="1"/>
          </p:nvPr>
        </p:nvSpPr>
        <p:spPr/>
        <p:txBody>
          <a:bodyPr/>
          <a:lstStyle/>
          <a:p>
            <a:pPr>
              <a:buFont typeface="Arial" panose="020B0604020202020204" pitchFamily="34" charset="0"/>
              <a:buChar char="•"/>
            </a:pPr>
            <a:r>
              <a:rPr lang="en-GB" dirty="0"/>
              <a:t>Cooking recipe</a:t>
            </a:r>
          </a:p>
          <a:p>
            <a:pPr>
              <a:buFont typeface="Arial" panose="020B0604020202020204" pitchFamily="34" charset="0"/>
              <a:buChar char="•"/>
            </a:pPr>
            <a:r>
              <a:rPr lang="en-GB" dirty="0"/>
              <a:t>Downloading software or music</a:t>
            </a:r>
          </a:p>
          <a:p>
            <a:pPr>
              <a:buFont typeface="Arial" panose="020B0604020202020204" pitchFamily="34" charset="0"/>
              <a:buChar char="•"/>
            </a:pPr>
            <a:r>
              <a:rPr lang="en-GB" dirty="0"/>
              <a:t>Car repair manual</a:t>
            </a:r>
          </a:p>
          <a:p>
            <a:pPr>
              <a:buFont typeface="Arial" panose="020B0604020202020204" pitchFamily="34" charset="0"/>
              <a:buChar char="•"/>
            </a:pPr>
            <a:r>
              <a:rPr lang="en-GB" dirty="0"/>
              <a:t>Setting up a music playlist</a:t>
            </a:r>
          </a:p>
          <a:p>
            <a:pPr>
              <a:buFont typeface="Arial" panose="020B0604020202020204" pitchFamily="34" charset="0"/>
              <a:buChar char="•"/>
            </a:pPr>
            <a:r>
              <a:rPr lang="en-GB" dirty="0"/>
              <a:t>Knitting pattern</a:t>
            </a:r>
          </a:p>
          <a:p>
            <a:pPr>
              <a:buFont typeface="Arial" panose="020B0604020202020204" pitchFamily="34" charset="0"/>
              <a:buChar char="•"/>
            </a:pPr>
            <a:r>
              <a:rPr lang="en-GB" dirty="0"/>
              <a:t>Calling a friend on the phone</a:t>
            </a:r>
          </a:p>
          <a:p>
            <a:pPr>
              <a:buFont typeface="Arial" panose="020B0604020202020204" pitchFamily="34" charset="0"/>
              <a:buChar char="•"/>
            </a:pPr>
            <a:r>
              <a:rPr lang="en-GB" dirty="0"/>
              <a:t>Sheet music</a:t>
            </a:r>
          </a:p>
          <a:p>
            <a:pPr>
              <a:buFont typeface="Arial" panose="020B0604020202020204" pitchFamily="34" charset="0"/>
              <a:buChar char="•"/>
            </a:pPr>
            <a:endParaRPr lang="en-US" dirty="0"/>
          </a:p>
          <a:p>
            <a:pPr>
              <a:buFont typeface="Arial" panose="020B0604020202020204" pitchFamily="34" charset="0"/>
              <a:buChar char="•"/>
            </a:pPr>
            <a:endParaRPr lang="ru-RU" dirty="0"/>
          </a:p>
        </p:txBody>
      </p:sp>
      <p:sp>
        <p:nvSpPr>
          <p:cNvPr id="4" name="Номер слайда 3">
            <a:extLst>
              <a:ext uri="{FF2B5EF4-FFF2-40B4-BE49-F238E27FC236}">
                <a16:creationId xmlns:a16="http://schemas.microsoft.com/office/drawing/2014/main" id="{4EF7D659-FEFF-481F-9C62-A0F364CF952F}"/>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GB" smtClean="0"/>
              <a:t>8</a:t>
            </a:fld>
            <a:endParaRPr lang="en-GB"/>
          </a:p>
        </p:txBody>
      </p:sp>
    </p:spTree>
    <p:extLst>
      <p:ext uri="{BB962C8B-B14F-4D97-AF65-F5344CB8AC3E}">
        <p14:creationId xmlns:p14="http://schemas.microsoft.com/office/powerpoint/2010/main" val="2354514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4A467F7-4D82-4861-AEAD-C8576061E487}"/>
              </a:ext>
            </a:extLst>
          </p:cNvPr>
          <p:cNvSpPr>
            <a:spLocks noGrp="1"/>
          </p:cNvSpPr>
          <p:nvPr>
            <p:ph type="title"/>
          </p:nvPr>
        </p:nvSpPr>
        <p:spPr/>
        <p:txBody>
          <a:bodyPr/>
          <a:lstStyle/>
          <a:p>
            <a:r>
              <a:rPr lang="en-US" dirty="0"/>
              <a:t>All those were algorithms</a:t>
            </a:r>
            <a:endParaRPr lang="ru-RU" dirty="0"/>
          </a:p>
        </p:txBody>
      </p:sp>
      <p:sp>
        <p:nvSpPr>
          <p:cNvPr id="3" name="Текст 2">
            <a:extLst>
              <a:ext uri="{FF2B5EF4-FFF2-40B4-BE49-F238E27FC236}">
                <a16:creationId xmlns:a16="http://schemas.microsoft.com/office/drawing/2014/main" id="{65DF5CEE-3872-4D3B-92EE-B9E75DD18C8E}"/>
              </a:ext>
            </a:extLst>
          </p:cNvPr>
          <p:cNvSpPr>
            <a:spLocks noGrp="1"/>
          </p:cNvSpPr>
          <p:nvPr>
            <p:ph type="body" idx="1"/>
          </p:nvPr>
        </p:nvSpPr>
        <p:spPr>
          <a:xfrm>
            <a:off x="4580408" y="1649700"/>
            <a:ext cx="4166400" cy="2288700"/>
          </a:xfrm>
        </p:spPr>
        <p:txBody>
          <a:bodyPr/>
          <a:lstStyle/>
          <a:p>
            <a:pPr>
              <a:buFont typeface="Arial" panose="020B0604020202020204" pitchFamily="34" charset="0"/>
              <a:buChar char="•"/>
            </a:pPr>
            <a:r>
              <a:rPr lang="en-US" dirty="0"/>
              <a:t>An algorithm is a sequence of instructions</a:t>
            </a:r>
          </a:p>
          <a:p>
            <a:pPr>
              <a:buFont typeface="Arial" panose="020B0604020202020204" pitchFamily="34" charset="0"/>
              <a:buChar char="•"/>
            </a:pPr>
            <a:r>
              <a:rPr lang="en-US" dirty="0"/>
              <a:t>Solving a problem involves breaking it down into tasks and being able to describe steps to solve each aspect of the task.</a:t>
            </a:r>
          </a:p>
          <a:p>
            <a:pPr marL="342900" indent="-342900">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ru-RU" dirty="0"/>
          </a:p>
        </p:txBody>
      </p:sp>
      <p:sp>
        <p:nvSpPr>
          <p:cNvPr id="4" name="Номер слайда 3">
            <a:extLst>
              <a:ext uri="{FF2B5EF4-FFF2-40B4-BE49-F238E27FC236}">
                <a16:creationId xmlns:a16="http://schemas.microsoft.com/office/drawing/2014/main" id="{6402BD87-D73E-462F-AEF5-184CC60F5329}"/>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GB" smtClean="0"/>
              <a:t>9</a:t>
            </a:fld>
            <a:endParaRPr lang="en-GB"/>
          </a:p>
        </p:txBody>
      </p:sp>
    </p:spTree>
    <p:extLst>
      <p:ext uri="{BB962C8B-B14F-4D97-AF65-F5344CB8AC3E}">
        <p14:creationId xmlns:p14="http://schemas.microsoft.com/office/powerpoint/2010/main" val="325411234"/>
      </p:ext>
    </p:extLst>
  </p:cSld>
  <p:clrMapOvr>
    <a:masterClrMapping/>
  </p:clrMapOvr>
</p:sld>
</file>

<file path=ppt/theme/theme1.xml><?xml version="1.0" encoding="utf-8"?>
<a:theme xmlns:a="http://schemas.openxmlformats.org/drawingml/2006/main"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120</TotalTime>
  <Words>996</Words>
  <Application>Microsoft Office PowerPoint</Application>
  <PresentationFormat>Экран (16:9)</PresentationFormat>
  <Paragraphs>135</Paragraphs>
  <Slides>22</Slides>
  <Notes>5</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22</vt:i4>
      </vt:variant>
    </vt:vector>
  </HeadingPairs>
  <TitlesOfParts>
    <vt:vector size="26" baseType="lpstr">
      <vt:lpstr>Roboto</vt:lpstr>
      <vt:lpstr>Arial</vt:lpstr>
      <vt:lpstr>Merriweather</vt:lpstr>
      <vt:lpstr>Paradigm</vt:lpstr>
      <vt:lpstr>Advanced programming. Algorithms   Lecture 1</vt:lpstr>
      <vt:lpstr>Outline</vt:lpstr>
      <vt:lpstr>Презентация PowerPoint</vt:lpstr>
      <vt:lpstr>1. Motivation &amp; Introduction</vt:lpstr>
      <vt:lpstr>Motivation  Algorithms Data Structures</vt:lpstr>
      <vt:lpstr>Motivation  Algorithms Data Structures</vt:lpstr>
      <vt:lpstr>Still motivation, but deeper  What is computational thinking?   5 key points</vt:lpstr>
      <vt:lpstr>Introduction   What is the similarity between these?</vt:lpstr>
      <vt:lpstr>All those were algorithms</vt:lpstr>
      <vt:lpstr>Introduction activity:   Algorithm exercise – follow exactly</vt:lpstr>
      <vt:lpstr>Презентация PowerPoint</vt:lpstr>
      <vt:lpstr>What do we know about (good) algorithms?</vt:lpstr>
      <vt:lpstr>2. Course plan</vt:lpstr>
      <vt:lpstr>Advanced programming in Python:  Algorithms + Data Analysis</vt:lpstr>
      <vt:lpstr>3. Some basic knowledge</vt:lpstr>
      <vt:lpstr>Algorithmic thinking – examples 1</vt:lpstr>
      <vt:lpstr>Algorithmic thinking – examples 2</vt:lpstr>
      <vt:lpstr>Important points behind the algorithms and computational complexity</vt:lpstr>
      <vt:lpstr>Презентация PowerPoint</vt:lpstr>
      <vt:lpstr>4. Nice visual spoilers</vt:lpstr>
      <vt:lpstr>Презентация PowerPoint</vt:lpstr>
      <vt:lpstr>5. Q &amp; 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Algorithms &amp; Data Structures Lecture 1</dc:title>
  <cp:lastModifiedBy>i.kosarev</cp:lastModifiedBy>
  <cp:revision>119</cp:revision>
  <dcterms:modified xsi:type="dcterms:W3CDTF">2024-04-21T22:19:43Z</dcterms:modified>
</cp:coreProperties>
</file>