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71" r:id="rId3"/>
    <p:sldId id="305" r:id="rId4"/>
    <p:sldId id="311" r:id="rId5"/>
    <p:sldId id="312" r:id="rId6"/>
    <p:sldId id="313" r:id="rId7"/>
    <p:sldId id="322" r:id="rId8"/>
    <p:sldId id="314" r:id="rId9"/>
    <p:sldId id="315" r:id="rId10"/>
    <p:sldId id="310" r:id="rId11"/>
    <p:sldId id="316" r:id="rId12"/>
    <p:sldId id="317" r:id="rId13"/>
    <p:sldId id="318" r:id="rId14"/>
    <p:sldId id="319" r:id="rId15"/>
    <p:sldId id="323" r:id="rId16"/>
    <p:sldId id="320" r:id="rId17"/>
    <p:sldId id="32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F0D"/>
    <a:srgbClr val="004282"/>
    <a:srgbClr val="EE7F0D"/>
    <a:srgbClr val="C9F5E8"/>
    <a:srgbClr val="006DB7"/>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6"/>
    <p:restoredTop sz="75487"/>
  </p:normalViewPr>
  <p:slideViewPr>
    <p:cSldViewPr snapToGrid="0" snapToObjects="1">
      <p:cViewPr varScale="1">
        <p:scale>
          <a:sx n="114" d="100"/>
          <a:sy n="114" d="100"/>
        </p:scale>
        <p:origin x="1896" y="16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7T13:02:57.177"/>
    </inkml:context>
    <inkml:brush xml:id="br0">
      <inkml:brushProperty name="width" value="0.05" units="cm"/>
      <inkml:brushProperty name="height" value="0.05" units="cm"/>
      <inkml:brushProperty name="color" value="#E71224"/>
    </inkml:brush>
  </inkml:definitions>
  <inkml:trace contextRef="#ctx0" brushRef="#br0">1 354 24575,'4'-17'0,"5"5"0,-2-15 0,5 14 0,2-14 0,-3 14 0,3-14 0,-3 14 0,2-5 0,-8 7 0,5 5 0,-4-4 0,1 4 0,3-1 0,-9-3 0,9 4 0,-9-5 0,9 0 0,-4 5 0,5-4 0,-1 5 0,0-5 0,1-1 0,0 0 0,0 5 0,1-4 0,-6 4 0,4-1 0,-9-3 0,9 9 0,-5-4 0,6 5 0,-1 0 0,1-5 0,5 4 0,-4-4 0,4 5 0,-5 0 0,-1 0 0,2 0 0,-1 0 0,0 0 0,0 0 0,0 0 0,1 0 0,-1 0 0,0 0 0,0 0 0,0 0 0,0 0 0,-1 0 0,1 0 0,1 0 0,-1 0 0,0 0 0,0 0 0,0 0 0,1 0 0,-1 0 0,-1 0 0,1 0 0,-1 0 0,1 0 0,0 5 0,0-4 0,0 4 0,0 0 0,0-4 0,1 9 0,-2-4 0,1 0 0,0 3 0,0-3 0,-5 6 0,4-1 0,-4 0 0,5 0 0,-4 0 0,4 9 0,-4-7 0,0 6 0,6 11 0,-6-15 0,2 23 0,-4-17 0,-5 8 0,0-8 0,0 6 0,0-14 0,0 6 0,0-8 0,0 1 0,0-1 0,0 0 0,0 0 0,0 0 0,0-1 0,0-1 0,0 0 0,0 0 0,0 1 0,0 0 0,0 1 0,0 0 0,-5-5 0,-1 4 0,-5-4 0,-1 5 0,1 1 0,5-1 0,-4-5 0,4 4 0,-5-9 0,0 9 0,-1-9 0,1 9 0,0-8 0,0 8 0,0-9 0,-1 4 0,1-5 0,0 5 0,0-4 0,0 4 0,-1 0 0,1-4 0,0 9 0,0-9 0,0 9 0,-1-8 0,1 3 0,0 0 0,0-4 0,0 4 0,1-1 0,0-3 0,1 3 0,-1-4 0,0 0 0,1 0 0,-2 0 0,1 5 0,-1-3 0,0 3 0,0-5 0,0 0 0,1 0 0,-1 0 0,1 0 0,-1 0 0,1 0 0,-1 0 0,0 0 0,0 0 0,1 0 0,-2 0 0,2 0 0,-1 0 0,1 0 0,-1 0 0,1 0 0,-1 0 0,5-5 0,-3 4 0,3-3 0,-5 4 0,1-4 0,4-2 0,-3 1 0,4 1 0,-1-1 0,-3-1 0,3 0 0,-4-3 0,3 3 0,-3-6 0,9 1 0,-9 5 0,4-4 0,0 5 0,-4-1 0,9-4 0,-4 2 0,5-3 0,0-2 0,0 3 0,0 1 0,0 0 0,0 0 0,-5 0 0,4-2 0,-3 1 0,4-9 0,0-13 0,0 8 0,0-14 0,0 25 0,0-5 0,0 7 0,0 2 0,0-2 0,0 1 0,0 0 0,0-1 0,0 1 0,0 1 0,0 0 0,0 4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7T13:03:00.995"/>
    </inkml:context>
    <inkml:brush xml:id="br0">
      <inkml:brushProperty name="width" value="0.05" units="cm"/>
      <inkml:brushProperty name="height" value="0.05" units="cm"/>
      <inkml:brushProperty name="color" value="#E71224"/>
    </inkml:brush>
  </inkml:definitions>
  <inkml:trace contextRef="#ctx0" brushRef="#br0">0 723 24575,'0'-17'0,"0"5"0,0-7 0,0 8 0,0 0 0,0 0 0,0-1 0,0 1 0,0 0 0,0 0 0,0 0 0,0-1 0,0 1 0,0 1 0,0-1 0,0 0 0,0 0 0,0 1 0,0-9 0,0 6 0,0-14 0,0 14 0,0-6 0,0 0 0,0-2 0,0 0 0,0 2 0,0 8 0,0 0 0,0 1 0,0 1 0,4 0 0,1 0 0,1-1 0,26-24 0,-19 9 0,30-19 0,-21 15 0,7 0 0,0 1 0,0 5 0,-8 4 0,6 4 0,-14 9 0,6-6 0,0 11 0,-5-4 0,5 5 0,-8 0 0,8 0 0,-1 0 0,2 0 0,5 0 0,-12 0 0,6 0 0,0 0 0,-6 0 0,6 0 0,0 0 0,-6 0 0,7 0 0,-9 0 0,0 0 0,-1 5 0,1 1 0,-5 12 0,4-5 0,-4 6 0,0-8 0,4 1 0,-8-1 0,3 0 0,0 0 0,-4 0 0,4 1 0,0-1 0,-4 0 0,4 0 0,-5 0 0,0 1 0,0-1 0,0 0 0,0 0 0,0 8 0,0-6 0,0 7 0,0 9 0,0-5 0,0 16 0,0-11 0,0 0 0,0 0 0,0 0 0,-5-8 0,4-2 0,-4-8 0,5 0 0,-5 0 0,4-1 0,-4 1 0,0-2 0,4 1 0,-8 1 0,3-5 0,0 4 0,-4-4 0,3 5 0,-4 1 0,0-1 0,0 0 0,0 0 0,-1 0 0,-7 2 0,6-1 0,-14 2 0,14-3 0,-14 3 0,14-2 0,-14 2 0,14-7 0,-6 4 0,7-10 0,1 9 0,0-9 0,5 9 0,-4-8 0,4 3 0,-5-5 0,0 0 0,1 0 0,-1 0 0,1 0 0,-1 0 0,0 0 0,0 0 0,1 0 0,-2 0 0,1 0 0,1 0 0,-1 0 0,1 0 0,0 0 0,1 0 0,4-5 0,-4 4 0,5-3 0,-2 0 0,-2 3 0,6-8 0,-7 8 0,8-8 0,-3 3 0,0-4 0,2 0 0,-2-5 0,4 2 0,-5-3 0,4 5 0,-4 0 0,5 1 0,0 0 0,0 1 0,0-1 0,0 0 0,0 5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166A6-A4E9-A14E-A6F1-FCCB5EB47B42}" type="datetimeFigureOut">
              <a:rPr lang="en-US" smtClean="0"/>
              <a:t>4/21/22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99233-CF73-B54A-A5C2-BB2365F6F269}" type="slidenum">
              <a:rPr lang="en-US" smtClean="0"/>
              <a:t>‹#›</a:t>
            </a:fld>
            <a:endParaRPr lang="en-US"/>
          </a:p>
        </p:txBody>
      </p:sp>
    </p:spTree>
    <p:extLst>
      <p:ext uri="{BB962C8B-B14F-4D97-AF65-F5344CB8AC3E}">
        <p14:creationId xmlns:p14="http://schemas.microsoft.com/office/powerpoint/2010/main" val="228708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Henry. I am Wang Qian. I am very glad to present the progress of my FYP project: Analyzing the impacts of celebrities in cryptocurrency market here today.</a:t>
            </a:r>
          </a:p>
        </p:txBody>
      </p:sp>
      <p:sp>
        <p:nvSpPr>
          <p:cNvPr id="4" name="Slide Number Placeholder 3"/>
          <p:cNvSpPr>
            <a:spLocks noGrp="1"/>
          </p:cNvSpPr>
          <p:nvPr>
            <p:ph type="sldNum" sz="quarter" idx="5"/>
          </p:nvPr>
        </p:nvSpPr>
        <p:spPr/>
        <p:txBody>
          <a:bodyPr/>
          <a:lstStyle/>
          <a:p>
            <a:fld id="{AC899233-CF73-B54A-A5C2-BB2365F6F269}" type="slidenum">
              <a:rPr lang="en-US" smtClean="0"/>
              <a:t>1</a:t>
            </a:fld>
            <a:endParaRPr lang="en-US"/>
          </a:p>
        </p:txBody>
      </p:sp>
    </p:spTree>
    <p:extLst>
      <p:ext uri="{BB962C8B-B14F-4D97-AF65-F5344CB8AC3E}">
        <p14:creationId xmlns:p14="http://schemas.microsoft.com/office/powerpoint/2010/main" val="273592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introduce the progress I have made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At first, we do preliminary investigation. There exist many open-sourced cryptocurrencies datasets. Yahoo Finance provides many coins, such as Bitcoin’s daily open price, close price, and market volume [33]. </a:t>
            </a:r>
            <a:r>
              <a:rPr lang="en-SG" sz="1200" b="0" i="0" u="none" strike="noStrike" kern="1200" dirty="0" err="1">
                <a:solidFill>
                  <a:schemeClr val="tx1"/>
                </a:solidFill>
                <a:effectLst/>
                <a:latin typeface="+mn-lt"/>
                <a:ea typeface="+mn-ea"/>
                <a:cs typeface="+mn-cs"/>
              </a:rPr>
              <a:t>BitStamp</a:t>
            </a:r>
            <a:r>
              <a:rPr lang="en-SG" sz="1200" b="0" i="0" u="none" strike="noStrike" kern="1200" dirty="0">
                <a:solidFill>
                  <a:schemeClr val="tx1"/>
                </a:solidFill>
                <a:effectLst/>
                <a:latin typeface="+mn-lt"/>
                <a:ea typeface="+mn-ea"/>
                <a:cs typeface="+mn-cs"/>
              </a:rPr>
              <a:t> provides free hourly and minutely cryptocurrency data, but the range is restricted to a few cryptocurrencies [34]. To get more detailed information on Bitcoin’s price at a specific minute, </a:t>
            </a:r>
            <a:r>
              <a:rPr lang="en-SG" sz="1200" b="0" i="0" u="none" strike="noStrike" kern="1200" dirty="0" err="1">
                <a:solidFill>
                  <a:schemeClr val="tx1"/>
                </a:solidFill>
                <a:effectLst/>
                <a:latin typeface="+mn-lt"/>
                <a:ea typeface="+mn-ea"/>
                <a:cs typeface="+mn-cs"/>
              </a:rPr>
              <a:t>CoinMarketCap</a:t>
            </a:r>
            <a:r>
              <a:rPr lang="en-SG" sz="1200" b="0" i="0" u="none" strike="noStrike" kern="1200" dirty="0">
                <a:solidFill>
                  <a:schemeClr val="tx1"/>
                </a:solidFill>
                <a:effectLst/>
                <a:latin typeface="+mn-lt"/>
                <a:ea typeface="+mn-ea"/>
                <a:cs typeface="+mn-cs"/>
              </a:rPr>
              <a:t> provides an official API.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There exist many open-sourced cryptocurrencies datasets. Yahoo Finance provides many coins, such as Bitcoin’s daily open price, close price, and market volume [33]. </a:t>
            </a:r>
            <a:r>
              <a:rPr lang="en-SG" sz="1200" b="0" i="0" u="none" strike="noStrike" kern="1200" dirty="0" err="1">
                <a:solidFill>
                  <a:schemeClr val="tx1"/>
                </a:solidFill>
                <a:effectLst/>
                <a:latin typeface="+mn-lt"/>
                <a:ea typeface="+mn-ea"/>
                <a:cs typeface="+mn-cs"/>
              </a:rPr>
              <a:t>BitStamp</a:t>
            </a:r>
            <a:r>
              <a:rPr lang="en-SG" sz="1200" b="0" i="0" u="none" strike="noStrike" kern="1200" dirty="0">
                <a:solidFill>
                  <a:schemeClr val="tx1"/>
                </a:solidFill>
                <a:effectLst/>
                <a:latin typeface="+mn-lt"/>
                <a:ea typeface="+mn-ea"/>
                <a:cs typeface="+mn-cs"/>
              </a:rPr>
              <a:t> provides free hourly and minutely cryptocurrency data, but the range is restricted to a few cryptocurrencies [34]. To get more detailed information on Bitcoin’s price at a specific minute, </a:t>
            </a:r>
            <a:r>
              <a:rPr lang="en-SG" sz="1200" b="0" i="0" u="none" strike="noStrike" kern="1200" dirty="0" err="1">
                <a:solidFill>
                  <a:schemeClr val="tx1"/>
                </a:solidFill>
                <a:effectLst/>
                <a:latin typeface="+mn-lt"/>
                <a:ea typeface="+mn-ea"/>
                <a:cs typeface="+mn-cs"/>
              </a:rPr>
              <a:t>CoinMarketCap</a:t>
            </a:r>
            <a:r>
              <a:rPr lang="en-SG" sz="1200" b="0" i="0" u="none" strike="noStrike" kern="1200" dirty="0">
                <a:solidFill>
                  <a:schemeClr val="tx1"/>
                </a:solidFill>
                <a:effectLst/>
                <a:latin typeface="+mn-lt"/>
                <a:ea typeface="+mn-ea"/>
                <a:cs typeface="+mn-cs"/>
              </a:rPr>
              <a:t> provides an official API.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For crawling Twitter data, there are three methods: using open-sources modules, Twitter's official API, and web scraping tricks.  Open-source modules can’t fetch a complete following list of a user. Twitter official API has a strict restriction on number of requests. Web scraping using Selenium with </a:t>
            </a:r>
            <a:r>
              <a:rPr lang="en-SG" sz="1200" b="0" i="0" u="none" strike="noStrike" kern="1200" dirty="0" err="1">
                <a:solidFill>
                  <a:schemeClr val="tx1"/>
                </a:solidFill>
                <a:effectLst/>
                <a:latin typeface="+mn-lt"/>
                <a:ea typeface="+mn-ea"/>
                <a:cs typeface="+mn-cs"/>
              </a:rPr>
              <a:t>Chromedriver</a:t>
            </a:r>
            <a:r>
              <a:rPr lang="en-SG" sz="1200" b="0" i="0" u="none" strike="noStrike" kern="1200" dirty="0">
                <a:solidFill>
                  <a:schemeClr val="tx1"/>
                </a:solidFill>
                <a:effectLst/>
                <a:latin typeface="+mn-lt"/>
                <a:ea typeface="+mn-ea"/>
                <a:cs typeface="+mn-cs"/>
              </a:rPr>
              <a:t> can solve previous two problems. So we choose web scraping as our crawling method.</a:t>
            </a: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However, some information on social media is misleading. “Talk is cheap.” Celebrities may spread fake opinions on social media. It is possible to trace Bitcoin addresses using legal analysis [38]. After getting enough addresses, we can do a mapping between celebrities' cryptocurrency addresses and their social accounts to </a:t>
            </a:r>
            <a:r>
              <a:rPr lang="en-SG" sz="1200" b="0" i="0" u="none" strike="noStrike" kern="1200" dirty="0" err="1">
                <a:solidFill>
                  <a:schemeClr val="tx1"/>
                </a:solidFill>
                <a:effectLst/>
                <a:latin typeface="+mn-lt"/>
                <a:ea typeface="+mn-ea"/>
                <a:cs typeface="+mn-cs"/>
              </a:rPr>
              <a:t>analyze</a:t>
            </a:r>
            <a:r>
              <a:rPr lang="en-SG" sz="1200" b="0" i="0" u="none" strike="noStrike" kern="1200" dirty="0">
                <a:solidFill>
                  <a:schemeClr val="tx1"/>
                </a:solidFill>
                <a:effectLst/>
                <a:latin typeface="+mn-lt"/>
                <a:ea typeface="+mn-ea"/>
                <a:cs typeface="+mn-cs"/>
              </a:rPr>
              <a:t> the relations between actions in social media and actions in the cryptocurrency market.</a:t>
            </a: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10</a:t>
            </a:fld>
            <a:endParaRPr lang="en-US"/>
          </a:p>
        </p:txBody>
      </p:sp>
    </p:spTree>
    <p:extLst>
      <p:ext uri="{BB962C8B-B14F-4D97-AF65-F5344CB8AC3E}">
        <p14:creationId xmlns:p14="http://schemas.microsoft.com/office/powerpoint/2010/main" val="341650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Now I want to introduce the crawling design on Twitter.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To choose NFT celebrities, I use the people recommending mechanism on Twitter. Twitter provides an NFT people list after searching the “</a:t>
            </a:r>
            <a:r>
              <a:rPr lang="en-SG" sz="1200" b="0" i="0" u="none" strike="noStrike" kern="1200" dirty="0" err="1">
                <a:solidFill>
                  <a:schemeClr val="tx1"/>
                </a:solidFill>
                <a:effectLst/>
                <a:latin typeface="+mn-lt"/>
                <a:ea typeface="+mn-ea"/>
                <a:cs typeface="+mn-cs"/>
              </a:rPr>
              <a:t>nft</a:t>
            </a:r>
            <a:r>
              <a:rPr lang="en-SG" sz="1200" b="0" i="0" u="none" strike="noStrike" kern="1200" dirty="0">
                <a:solidFill>
                  <a:schemeClr val="tx1"/>
                </a:solidFill>
                <a:effectLst/>
                <a:latin typeface="+mn-lt"/>
                <a:ea typeface="+mn-ea"/>
                <a:cs typeface="+mn-cs"/>
              </a:rPr>
              <a:t>” keyword mainly sorting based on their followers’ number.  Then we choose the first 1000 accounts recommended by Twitter as a starting point. Then we write a loop to crawl the following list of these accounts.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Then, we </a:t>
            </a:r>
            <a:r>
              <a:rPr lang="en-SG" sz="1200" b="0" i="0" u="none" strike="noStrike" kern="1200" dirty="0" err="1">
                <a:solidFill>
                  <a:schemeClr val="tx1"/>
                </a:solidFill>
                <a:effectLst/>
                <a:latin typeface="+mn-lt"/>
                <a:ea typeface="+mn-ea"/>
                <a:cs typeface="+mn-cs"/>
              </a:rPr>
              <a:t>analyze</a:t>
            </a:r>
            <a:r>
              <a:rPr lang="en-SG" sz="1200" b="0" i="0" u="none" strike="noStrike" kern="1200" dirty="0">
                <a:solidFill>
                  <a:schemeClr val="tx1"/>
                </a:solidFill>
                <a:effectLst/>
                <a:latin typeface="+mn-lt"/>
                <a:ea typeface="+mn-ea"/>
                <a:cs typeface="+mn-cs"/>
              </a:rPr>
              <a:t> accounts’ influences using a PageRank algorithm. We sample the following relationship of some accounts. In the right figure, nodes represent the Twitter account, directed edges represent following relationship. We can see some nodes are pointed by more points, showing they have more influence than other nodes. </a:t>
            </a: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11</a:t>
            </a:fld>
            <a:endParaRPr lang="en-US"/>
          </a:p>
        </p:txBody>
      </p:sp>
    </p:spTree>
    <p:extLst>
      <p:ext uri="{BB962C8B-B14F-4D97-AF65-F5344CB8AC3E}">
        <p14:creationId xmlns:p14="http://schemas.microsoft.com/office/powerpoint/2010/main" val="2928087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However, locally crawling suffers from being blocked by Twitter. In experiments, every hundreds of requests suffer from a frozen time of 15 minutes. Then we consider moving crawling from locally to serverless, which can help set triggering events to crawl it continuously and </a:t>
            </a:r>
            <a:r>
              <a:rPr lang="en-SG" sz="1200" b="0" i="0" u="none" strike="noStrike" kern="1200" dirty="0" err="1">
                <a:solidFill>
                  <a:schemeClr val="tx1"/>
                </a:solidFill>
                <a:effectLst/>
                <a:latin typeface="+mn-lt"/>
                <a:ea typeface="+mn-ea"/>
                <a:cs typeface="+mn-cs"/>
              </a:rPr>
              <a:t>scalably</a:t>
            </a:r>
            <a:r>
              <a:rPr lang="en-SG" sz="1200" b="0" i="0" u="none" strike="noStrike" kern="1200" dirty="0">
                <a:solidFill>
                  <a:schemeClr val="tx1"/>
                </a:solidFill>
                <a:effectLst/>
                <a:latin typeface="+mn-lt"/>
                <a:ea typeface="+mn-ea"/>
                <a:cs typeface="+mn-cs"/>
              </a:rPr>
              <a:t> after getting out of freezing. The trick we use is to employ five same functions to crawl Twitter simultaneously.</a:t>
            </a: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12</a:t>
            </a:fld>
            <a:endParaRPr lang="en-US"/>
          </a:p>
        </p:txBody>
      </p:sp>
    </p:spTree>
    <p:extLst>
      <p:ext uri="{BB962C8B-B14F-4D97-AF65-F5344CB8AC3E}">
        <p14:creationId xmlns:p14="http://schemas.microsoft.com/office/powerpoint/2010/main" val="1002526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b="0" dirty="0">
                <a:effectLst/>
              </a:rPr>
              <a:t>In summary, </a:t>
            </a:r>
          </a:p>
          <a:p>
            <a:r>
              <a:rPr lang="en-SG" sz="1200" b="0" i="0" u="none" strike="noStrike" kern="1200" dirty="0">
                <a:solidFill>
                  <a:schemeClr val="tx1"/>
                </a:solidFill>
                <a:effectLst/>
                <a:latin typeface="+mn-lt"/>
                <a:ea typeface="+mn-ea"/>
                <a:cs typeface="+mn-cs"/>
              </a:rPr>
              <a:t>We have developed a script to automatically crawl users and users' following lists on Twitter.</a:t>
            </a:r>
          </a:p>
          <a:p>
            <a:endParaRPr lang="en-SG" sz="1200" b="0" i="0" u="none" strike="noStrike" kern="1200" dirty="0">
              <a:solidFill>
                <a:schemeClr val="tx1"/>
              </a:solidFill>
              <a:effectLst/>
              <a:latin typeface="+mn-lt"/>
              <a:ea typeface="+mn-ea"/>
              <a:cs typeface="+mn-cs"/>
            </a:endParaRPr>
          </a:p>
          <a:p>
            <a:r>
              <a:rPr lang="en-SG" sz="1200" b="0" i="0" u="none" strike="noStrike" kern="1200" dirty="0">
                <a:solidFill>
                  <a:schemeClr val="tx1"/>
                </a:solidFill>
                <a:effectLst/>
                <a:latin typeface="+mn-lt"/>
                <a:ea typeface="+mn-ea"/>
                <a:cs typeface="+mn-cs"/>
              </a:rPr>
              <a:t>We have deployed the crawling script to AWS Lambda, which allows it to crawl Twitter parallelly and regularly.</a:t>
            </a:r>
            <a:br>
              <a:rPr lang="en-SG" dirty="0"/>
            </a:br>
            <a:endParaRPr lang="en-SG" dirty="0"/>
          </a:p>
          <a:p>
            <a:r>
              <a:rPr lang="en-SG" sz="1200" b="0" i="0" u="none" strike="noStrike" kern="1200" dirty="0">
                <a:solidFill>
                  <a:schemeClr val="tx1"/>
                </a:solidFill>
                <a:effectLst/>
                <a:latin typeface="+mn-lt"/>
                <a:ea typeface="+mn-ea"/>
                <a:cs typeface="+mn-cs"/>
              </a:rPr>
              <a:t>We have collected 7000 NFT celebrities from Twitter up to now. Among them, we have collected 2000 pairs of the following relationship. We discover that around 200 accounts are followed by more than one celebrity from the accounts we get. After utilizing PageRank's algorithm, the most influential celebrity is </a:t>
            </a:r>
            <a:r>
              <a:rPr lang="en-SG" sz="1200" b="0" i="0" u="none" strike="noStrike" kern="1200" dirty="0" err="1">
                <a:solidFill>
                  <a:schemeClr val="tx1"/>
                </a:solidFill>
                <a:effectLst/>
                <a:latin typeface="+mn-lt"/>
                <a:ea typeface="+mn-ea"/>
                <a:cs typeface="+mn-cs"/>
              </a:rPr>
              <a:t>opensea’s</a:t>
            </a:r>
            <a:r>
              <a:rPr lang="en-SG" sz="1200" b="0" i="0" u="none" strike="noStrike" kern="1200" dirty="0">
                <a:solidFill>
                  <a:schemeClr val="tx1"/>
                </a:solidFill>
                <a:effectLst/>
                <a:latin typeface="+mn-lt"/>
                <a:ea typeface="+mn-ea"/>
                <a:cs typeface="+mn-cs"/>
              </a:rPr>
              <a:t> twitter account. It is followed by other 107 NFT celebrities. </a:t>
            </a:r>
            <a:endParaRPr lang="en-SG" dirty="0"/>
          </a:p>
          <a:p>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13</a:t>
            </a:fld>
            <a:endParaRPr lang="en-US"/>
          </a:p>
        </p:txBody>
      </p:sp>
    </p:spTree>
    <p:extLst>
      <p:ext uri="{BB962C8B-B14F-4D97-AF65-F5344CB8AC3E}">
        <p14:creationId xmlns:p14="http://schemas.microsoft.com/office/powerpoint/2010/main" val="335278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For research plan, we will continue crawling data from Twitter, including celebrities and their tweets during summer vacation. Also, we will crawl the cryptocurrency market’s data and extract the existed datasets.</a:t>
            </a:r>
          </a:p>
          <a:p>
            <a:endParaRPr lang="en-SG" sz="1200" b="0" i="0" u="none" strike="noStrike" kern="1200" dirty="0">
              <a:solidFill>
                <a:schemeClr val="tx1"/>
              </a:solidFill>
              <a:effectLst/>
              <a:latin typeface="+mn-lt"/>
              <a:ea typeface="+mn-ea"/>
              <a:cs typeface="+mn-cs"/>
            </a:endParaRPr>
          </a:p>
          <a:p>
            <a:r>
              <a:rPr lang="en-SG" sz="1200" b="0" i="0" u="none" strike="noStrike" kern="1200" dirty="0">
                <a:solidFill>
                  <a:schemeClr val="tx1"/>
                </a:solidFill>
                <a:effectLst/>
                <a:latin typeface="+mn-lt"/>
                <a:ea typeface="+mn-ea"/>
                <a:cs typeface="+mn-cs"/>
              </a:rPr>
              <a:t>We will also crawl YouTube, Reddit, and other social media’s contents.</a:t>
            </a:r>
          </a:p>
          <a:p>
            <a:endParaRPr lang="en-SG" sz="1200" b="0" i="0" u="none" strike="noStrike" kern="1200" dirty="0">
              <a:solidFill>
                <a:schemeClr val="tx1"/>
              </a:solidFill>
              <a:effectLst/>
              <a:latin typeface="+mn-lt"/>
              <a:ea typeface="+mn-ea"/>
              <a:cs typeface="+mn-cs"/>
            </a:endParaRPr>
          </a:p>
          <a:p>
            <a:r>
              <a:rPr lang="en-SG" sz="1200" b="0" i="0" u="none" strike="noStrike" kern="1200" dirty="0">
                <a:solidFill>
                  <a:schemeClr val="tx1"/>
                </a:solidFill>
                <a:effectLst/>
                <a:latin typeface="+mn-lt"/>
                <a:ea typeface="+mn-ea"/>
                <a:cs typeface="+mn-cs"/>
              </a:rPr>
              <a:t>Then we will do Twitter sentiment analysis on celebrities’ tweets. </a:t>
            </a: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14</a:t>
            </a:fld>
            <a:endParaRPr lang="en-US"/>
          </a:p>
        </p:txBody>
      </p:sp>
    </p:spTree>
    <p:extLst>
      <p:ext uri="{BB962C8B-B14F-4D97-AF65-F5344CB8AC3E}">
        <p14:creationId xmlns:p14="http://schemas.microsoft.com/office/powerpoint/2010/main" val="2172667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In the next semester,  we will do more on graph analysis. We will utilize the PageRank algorithm, topic-specific </a:t>
            </a:r>
            <a:r>
              <a:rPr lang="en-SG" sz="1200" b="0" i="0" u="none" strike="noStrike" kern="1200" dirty="0" err="1">
                <a:solidFill>
                  <a:schemeClr val="tx1"/>
                </a:solidFill>
                <a:effectLst/>
                <a:latin typeface="+mn-lt"/>
                <a:ea typeface="+mn-ea"/>
                <a:cs typeface="+mn-cs"/>
              </a:rPr>
              <a:t>pagerank</a:t>
            </a:r>
            <a:r>
              <a:rPr lang="en-SG" sz="1200" b="0" i="0" u="none" strike="noStrike" kern="1200" dirty="0">
                <a:solidFill>
                  <a:schemeClr val="tx1"/>
                </a:solidFill>
                <a:effectLst/>
                <a:latin typeface="+mn-lt"/>
                <a:ea typeface="+mn-ea"/>
                <a:cs typeface="+mn-cs"/>
              </a:rPr>
              <a:t> algorithm, GNN to </a:t>
            </a:r>
            <a:r>
              <a:rPr lang="en-SG" sz="1200" b="0" i="0" u="none" strike="noStrike" kern="1200" dirty="0" err="1">
                <a:solidFill>
                  <a:schemeClr val="tx1"/>
                </a:solidFill>
                <a:effectLst/>
                <a:latin typeface="+mn-lt"/>
                <a:ea typeface="+mn-ea"/>
                <a:cs typeface="+mn-cs"/>
              </a:rPr>
              <a:t>analyze</a:t>
            </a:r>
            <a:r>
              <a:rPr lang="en-SG" sz="1200" b="0" i="0" u="none" strike="noStrike" kern="1200" dirty="0">
                <a:solidFill>
                  <a:schemeClr val="tx1"/>
                </a:solidFill>
                <a:effectLst/>
                <a:latin typeface="+mn-lt"/>
                <a:ea typeface="+mn-ea"/>
                <a:cs typeface="+mn-cs"/>
              </a:rPr>
              <a:t> the critical celebrities in NFT and other topics. </a:t>
            </a:r>
          </a:p>
          <a:p>
            <a:endParaRPr lang="en-SG" sz="1200" b="0" i="0" u="none" strike="noStrike" kern="1200" dirty="0">
              <a:solidFill>
                <a:schemeClr val="tx1"/>
              </a:solidFill>
              <a:effectLst/>
              <a:latin typeface="+mn-lt"/>
              <a:ea typeface="+mn-ea"/>
              <a:cs typeface="+mn-cs"/>
            </a:endParaRPr>
          </a:p>
          <a:p>
            <a:r>
              <a:rPr lang="en-SG" sz="1200" b="0" i="0" u="none" strike="noStrike" kern="1200" dirty="0">
                <a:solidFill>
                  <a:schemeClr val="tx1"/>
                </a:solidFill>
                <a:effectLst/>
                <a:latin typeface="+mn-lt"/>
                <a:ea typeface="+mn-ea"/>
                <a:cs typeface="+mn-cs"/>
              </a:rPr>
              <a:t>At last, after we finish the graph analysis model, we will develop an interactive tool, maybe a website or a python module, for users to search cryptocurrency topics they are concerned about and then return top influencers and corresponding information.</a:t>
            </a:r>
          </a:p>
          <a:p>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15</a:t>
            </a:fld>
            <a:endParaRPr lang="en-US"/>
          </a:p>
        </p:txBody>
      </p:sp>
    </p:spTree>
    <p:extLst>
      <p:ext uri="{BB962C8B-B14F-4D97-AF65-F5344CB8AC3E}">
        <p14:creationId xmlns:p14="http://schemas.microsoft.com/office/powerpoint/2010/main" val="137631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16</a:t>
            </a:fld>
            <a:endParaRPr lang="en-US"/>
          </a:p>
        </p:txBody>
      </p:sp>
    </p:spTree>
    <p:extLst>
      <p:ext uri="{BB962C8B-B14F-4D97-AF65-F5344CB8AC3E}">
        <p14:creationId xmlns:p14="http://schemas.microsoft.com/office/powerpoint/2010/main" val="389752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end. Thank you so much for your time.</a:t>
            </a:r>
          </a:p>
        </p:txBody>
      </p:sp>
      <p:sp>
        <p:nvSpPr>
          <p:cNvPr id="4" name="Slide Number Placeholder 3"/>
          <p:cNvSpPr>
            <a:spLocks noGrp="1"/>
          </p:cNvSpPr>
          <p:nvPr>
            <p:ph type="sldNum" sz="quarter" idx="5"/>
          </p:nvPr>
        </p:nvSpPr>
        <p:spPr/>
        <p:txBody>
          <a:bodyPr/>
          <a:lstStyle/>
          <a:p>
            <a:fld id="{AC899233-CF73-B54A-A5C2-BB2365F6F269}" type="slidenum">
              <a:rPr lang="en-US" smtClean="0"/>
              <a:t>17</a:t>
            </a:fld>
            <a:endParaRPr lang="en-US"/>
          </a:p>
        </p:txBody>
      </p:sp>
    </p:spTree>
    <p:extLst>
      <p:ext uri="{BB962C8B-B14F-4D97-AF65-F5344CB8AC3E}">
        <p14:creationId xmlns:p14="http://schemas.microsoft.com/office/powerpoint/2010/main" val="408456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is motivated by that celebrities’ impact on cryptocurrency market has been significant in these two years. They utilize social media, such as Twitter, Reddit, YouTube to express their opinions and the opinions spread quickly</a:t>
            </a:r>
            <a:r>
              <a:rPr lang="zh-CN" altLang="en-US" dirty="0"/>
              <a:t> </a:t>
            </a:r>
            <a:r>
              <a:rPr lang="en-US" altLang="zh-CN" dirty="0"/>
              <a:t>on the Internet.</a:t>
            </a:r>
            <a:endParaRPr lang="en-US" dirty="0"/>
          </a:p>
          <a:p>
            <a:r>
              <a:rPr lang="en-US" dirty="0"/>
              <a:t>For example, Dogecoin’s price jumped 50% in one day after Elon Musk’s tweet: </a:t>
            </a:r>
            <a:r>
              <a:rPr lang="en-SG" sz="1200" b="0" i="0" u="none" strike="noStrike" kern="1200" dirty="0">
                <a:solidFill>
                  <a:schemeClr val="tx1"/>
                </a:solidFill>
                <a:effectLst/>
                <a:latin typeface="+mn-lt"/>
                <a:ea typeface="+mn-ea"/>
                <a:cs typeface="+mn-cs"/>
              </a:rPr>
              <a:t>“Dogecoin is the people’s crypto” </a:t>
            </a:r>
          </a:p>
          <a:p>
            <a:r>
              <a:rPr lang="en-SG" sz="1200" b="0" i="0" u="none" strike="noStrike" kern="1200" dirty="0">
                <a:solidFill>
                  <a:schemeClr val="tx1"/>
                </a:solidFill>
                <a:effectLst/>
                <a:latin typeface="+mn-lt"/>
                <a:ea typeface="+mn-ea"/>
                <a:cs typeface="+mn-cs"/>
              </a:rPr>
              <a:t>Machine learning model is widely used in tweet sentiment analysis. There exists some work on </a:t>
            </a:r>
            <a:r>
              <a:rPr lang="en-SG" sz="1200" b="0" i="0" u="none" strike="noStrike" kern="1200" dirty="0" err="1">
                <a:solidFill>
                  <a:schemeClr val="tx1"/>
                </a:solidFill>
                <a:effectLst/>
                <a:latin typeface="+mn-lt"/>
                <a:ea typeface="+mn-ea"/>
                <a:cs typeface="+mn-cs"/>
              </a:rPr>
              <a:t>analyzing</a:t>
            </a:r>
            <a:r>
              <a:rPr lang="en-SG" sz="1200" b="0" i="0" u="none" strike="noStrike" kern="1200" dirty="0">
                <a:solidFill>
                  <a:schemeClr val="tx1"/>
                </a:solidFill>
                <a:effectLst/>
                <a:latin typeface="+mn-lt"/>
                <a:ea typeface="+mn-ea"/>
                <a:cs typeface="+mn-cs"/>
              </a:rPr>
              <a:t> the relation between tweet sentiments and cryptocurrency market.</a:t>
            </a:r>
          </a:p>
          <a:p>
            <a:r>
              <a:rPr lang="en-SG" sz="1200" b="0" i="0" u="none" strike="noStrike" kern="1200" dirty="0">
                <a:solidFill>
                  <a:schemeClr val="tx1"/>
                </a:solidFill>
                <a:effectLst/>
                <a:latin typeface="+mn-lt"/>
                <a:ea typeface="+mn-ea"/>
                <a:cs typeface="+mn-cs"/>
              </a:rPr>
              <a:t>And graph analysis has advantages in studying topological and geographical properties of social network.</a:t>
            </a:r>
          </a:p>
          <a:p>
            <a:endParaRPr lang="en-SG" sz="1200" b="0" i="0" u="none" strike="noStrike" kern="1200" dirty="0">
              <a:solidFill>
                <a:schemeClr val="tx1"/>
              </a:solidFill>
              <a:effectLst/>
              <a:latin typeface="+mn-lt"/>
              <a:ea typeface="+mn-ea"/>
              <a:cs typeface="+mn-cs"/>
            </a:endParaRPr>
          </a:p>
          <a:p>
            <a:endParaRPr lang="en-SG" sz="1200" b="0" i="0" u="none" strike="noStrike" kern="1200" dirty="0">
              <a:solidFill>
                <a:schemeClr val="tx1"/>
              </a:solidFill>
              <a:effectLst/>
              <a:latin typeface="+mn-lt"/>
              <a:ea typeface="+mn-ea"/>
              <a:cs typeface="+mn-cs"/>
            </a:endParaRPr>
          </a:p>
          <a:p>
            <a:endParaRPr lang="en-SG"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2</a:t>
            </a:fld>
            <a:endParaRPr lang="en-US"/>
          </a:p>
        </p:txBody>
      </p:sp>
    </p:spTree>
    <p:extLst>
      <p:ext uri="{BB962C8B-B14F-4D97-AF65-F5344CB8AC3E}">
        <p14:creationId xmlns:p14="http://schemas.microsoft.com/office/powerpoint/2010/main" val="73978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Therefore, this project aims to build a graph analysis model on a real-time updated database. </a:t>
            </a:r>
          </a:p>
          <a:p>
            <a:r>
              <a:rPr lang="en-SG" sz="1200" b="0" i="0" u="none" strike="noStrike" kern="1200" dirty="0">
                <a:solidFill>
                  <a:schemeClr val="tx1"/>
                </a:solidFill>
                <a:effectLst/>
                <a:latin typeface="+mn-lt"/>
                <a:ea typeface="+mn-ea"/>
                <a:cs typeface="+mn-cs"/>
              </a:rPr>
              <a:t>The database contains celebrities’ updates from social media such as Twitter, YouTube, Reddit. </a:t>
            </a:r>
          </a:p>
          <a:p>
            <a:r>
              <a:rPr lang="en-SG" sz="1200" b="0" i="0" u="none" strike="noStrike" kern="1200" dirty="0">
                <a:solidFill>
                  <a:schemeClr val="tx1"/>
                </a:solidFill>
                <a:effectLst/>
                <a:latin typeface="+mn-lt"/>
                <a:ea typeface="+mn-ea"/>
                <a:cs typeface="+mn-cs"/>
              </a:rPr>
              <a:t>This model can rank celebrities based on their impacts on cryptocurrencies.</a:t>
            </a:r>
          </a:p>
          <a:p>
            <a:r>
              <a:rPr lang="en-SG" sz="1200" b="0" i="0" u="none" strike="noStrike" kern="1200" dirty="0">
                <a:solidFill>
                  <a:schemeClr val="tx1"/>
                </a:solidFill>
                <a:effectLst/>
                <a:latin typeface="+mn-lt"/>
                <a:ea typeface="+mn-ea"/>
                <a:cs typeface="+mn-cs"/>
              </a:rPr>
              <a:t>One possible criterion is how much price increase of a cryptocurrency each tweet from celebrities can bring</a:t>
            </a:r>
          </a:p>
          <a:p>
            <a:r>
              <a:rPr lang="en-SG" sz="1200" b="0" i="0" u="none" strike="noStrike" kern="1200" dirty="0">
                <a:solidFill>
                  <a:schemeClr val="tx1"/>
                </a:solidFill>
                <a:effectLst/>
                <a:latin typeface="+mn-lt"/>
                <a:ea typeface="+mn-ea"/>
                <a:cs typeface="+mn-cs"/>
              </a:rPr>
              <a:t>Furthermore, this model helps to detect communities among celebrities based on their updates.</a:t>
            </a:r>
          </a:p>
          <a:p>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3</a:t>
            </a:fld>
            <a:endParaRPr lang="en-US"/>
          </a:p>
        </p:txBody>
      </p:sp>
    </p:spTree>
    <p:extLst>
      <p:ext uri="{BB962C8B-B14F-4D97-AF65-F5344CB8AC3E}">
        <p14:creationId xmlns:p14="http://schemas.microsoft.com/office/powerpoint/2010/main" val="97668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deciding the aim of this project, I reviewed some literature related to social factor’s influences on cryptocurrency market, Tweet Sentiment Analysis, and graph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social factor influences, various studies examine the relationship between it and the cryptocurrency market. For example, </a:t>
            </a:r>
            <a:r>
              <a:rPr lang="en-SG" sz="1200" b="0" i="0" u="none" strike="noStrike" kern="1200" dirty="0">
                <a:solidFill>
                  <a:schemeClr val="tx1"/>
                </a:solidFill>
                <a:effectLst/>
                <a:latin typeface="+mn-lt"/>
                <a:ea typeface="+mn-ea"/>
                <a:cs typeface="+mn-cs"/>
              </a:rPr>
              <a:t>a 1% increase in tweets leads to about 7% of liquidity improvement in the next 5 to 10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t>
            </a:r>
            <a:r>
              <a:rPr lang="en-SG" sz="1200" b="0" i="0" u="none" strike="noStrike" kern="1200" dirty="0">
                <a:solidFill>
                  <a:schemeClr val="tx1"/>
                </a:solidFill>
                <a:effectLst/>
                <a:latin typeface="+mn-lt"/>
                <a:ea typeface="+mn-ea"/>
                <a:cs typeface="+mn-cs"/>
              </a:rPr>
              <a:t>Twitter sentiment has predictive power for the returns of Bitcoin.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Celebrities’ impacts are significant. For example, Granger-causal relationship proves that Donald Trump’s tweets sentiment can be a predictive tool for Bitcoin’s variables, such as returns, volatility, and trading volumes during the pandemic [8].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Another example is Elon Musk’s 47 cryptocurrency-related Twitter events were followed by significant positive abnormal returns and trading volume in the market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4</a:t>
            </a:fld>
            <a:endParaRPr lang="en-US"/>
          </a:p>
        </p:txBody>
      </p:sp>
    </p:spTree>
    <p:extLst>
      <p:ext uri="{BB962C8B-B14F-4D97-AF65-F5344CB8AC3E}">
        <p14:creationId xmlns:p14="http://schemas.microsoft.com/office/powerpoint/2010/main" val="247881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As celebrities share their comments on cryptocurrency on social media, the contents of their sayings are a vital source to </a:t>
            </a:r>
            <a:r>
              <a:rPr lang="en-SG" sz="1200" b="0" i="0" u="none" strike="noStrike" kern="1200" dirty="0" err="1">
                <a:solidFill>
                  <a:schemeClr val="tx1"/>
                </a:solidFill>
                <a:effectLst/>
                <a:latin typeface="+mn-lt"/>
                <a:ea typeface="+mn-ea"/>
                <a:cs typeface="+mn-cs"/>
              </a:rPr>
              <a:t>analyze</a:t>
            </a:r>
            <a:r>
              <a:rPr lang="en-SG" sz="1200" b="0" i="0" u="none" strike="noStrike" kern="1200" dirty="0">
                <a:solidFill>
                  <a:schemeClr val="tx1"/>
                </a:solidFill>
                <a:effectLst/>
                <a:latin typeface="+mn-lt"/>
                <a:ea typeface="+mn-ea"/>
                <a:cs typeface="+mn-cs"/>
              </a:rPr>
              <a:t>. Among all social media, twitter has been well-researched.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Twitter sentiment analysis has systematic research methods. The typical workflow includes collecting text, tokenizing text, </a:t>
            </a:r>
            <a:r>
              <a:rPr lang="en-SG" sz="1200" b="0" i="0" u="none" strike="noStrike" kern="1200" dirty="0" err="1">
                <a:solidFill>
                  <a:schemeClr val="tx1"/>
                </a:solidFill>
                <a:effectLst/>
                <a:latin typeface="+mn-lt"/>
                <a:ea typeface="+mn-ea"/>
                <a:cs typeface="+mn-cs"/>
              </a:rPr>
              <a:t>preprocessing</a:t>
            </a:r>
            <a:r>
              <a:rPr lang="en-SG" sz="1200" b="0" i="0" u="none" strike="noStrike" kern="1200" dirty="0">
                <a:solidFill>
                  <a:schemeClr val="tx1"/>
                </a:solidFill>
                <a:effectLst/>
                <a:latin typeface="+mn-lt"/>
                <a:ea typeface="+mn-ea"/>
                <a:cs typeface="+mn-cs"/>
              </a:rPr>
              <a:t> the sentences by removing </a:t>
            </a:r>
            <a:r>
              <a:rPr lang="en-SG" sz="1200" b="0" i="0" u="none" strike="noStrike" kern="1200" dirty="0" err="1">
                <a:solidFill>
                  <a:schemeClr val="tx1"/>
                </a:solidFill>
                <a:effectLst/>
                <a:latin typeface="+mn-lt"/>
                <a:ea typeface="+mn-ea"/>
                <a:cs typeface="+mn-cs"/>
              </a:rPr>
              <a:t>stopwords</a:t>
            </a:r>
            <a:r>
              <a:rPr lang="en-SG" sz="1200" b="0" i="0" u="none" strike="noStrike" kern="1200" dirty="0">
                <a:solidFill>
                  <a:schemeClr val="tx1"/>
                </a:solidFill>
                <a:effectLst/>
                <a:latin typeface="+mn-lt"/>
                <a:ea typeface="+mn-ea"/>
                <a:cs typeface="+mn-cs"/>
              </a:rPr>
              <a:t>, lemmatization and stemming, feature engineering, training and validating models, and predicting and </a:t>
            </a:r>
            <a:r>
              <a:rPr lang="en-SG" sz="1200" b="0" i="0" u="none" strike="noStrike" kern="1200" dirty="0" err="1">
                <a:solidFill>
                  <a:schemeClr val="tx1"/>
                </a:solidFill>
                <a:effectLst/>
                <a:latin typeface="+mn-lt"/>
                <a:ea typeface="+mn-ea"/>
                <a:cs typeface="+mn-cs"/>
              </a:rPr>
              <a:t>analyzing</a:t>
            </a:r>
            <a:r>
              <a:rPr lang="en-SG" sz="1200" b="0" i="0" u="none" strike="noStrike" kern="1200" dirty="0">
                <a:solidFill>
                  <a:schemeClr val="tx1"/>
                </a:solidFill>
                <a:effectLst/>
                <a:latin typeface="+mn-lt"/>
                <a:ea typeface="+mn-ea"/>
                <a:cs typeface="+mn-cs"/>
              </a:rPr>
              <a: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Besides machine learning, a Graph-Based model including Twitter followers graph improves polarity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Most research in this area utilizes the regression model to prove causal relationships [4]. For example, SVM and regression models are used to predict Bitcoin prices. The result is that Bitcoin price is positively affected by the positive Twitter sentiments in the short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5</a:t>
            </a:fld>
            <a:endParaRPr lang="en-US"/>
          </a:p>
        </p:txBody>
      </p:sp>
    </p:spTree>
    <p:extLst>
      <p:ext uri="{BB962C8B-B14F-4D97-AF65-F5344CB8AC3E}">
        <p14:creationId xmlns:p14="http://schemas.microsoft.com/office/powerpoint/2010/main" val="420446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In this subpart, I review graph analysis literature including graphs of social media,  PageRank, and Graph Neural Network (GNN) literatures.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Social media’s relation between users can be depicted in a graph shown here. Users have following relationship and they can post and repost a tweet. Also, users can comment a tweet.</a:t>
            </a: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6</a:t>
            </a:fld>
            <a:endParaRPr lang="en-US"/>
          </a:p>
        </p:txBody>
      </p:sp>
    </p:spTree>
    <p:extLst>
      <p:ext uri="{BB962C8B-B14F-4D97-AF65-F5344CB8AC3E}">
        <p14:creationId xmlns:p14="http://schemas.microsoft.com/office/powerpoint/2010/main" val="111604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Then we need to rank celebrities. PageRank is a famous algorithm to rank web pages utilized by Google. So we can utilize the idea to rank Twitter users. Centrality is used to define the importance of a node in the graph [21]. Among many centrality measures, eigenvalue centrality (EVC) is widely used in social sciences as it is the most successful tool for detecting the influential node(s) within a social graph.</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Some approaches improve page ranking algorithms on social media to apply to topic-specific scenarios. For instance,  </a:t>
            </a:r>
            <a:r>
              <a:rPr lang="en-SG" sz="1200" b="0" i="0" u="none" strike="noStrike" kern="1200" dirty="0" err="1">
                <a:solidFill>
                  <a:schemeClr val="tx1"/>
                </a:solidFill>
                <a:effectLst/>
                <a:latin typeface="+mn-lt"/>
                <a:ea typeface="+mn-ea"/>
                <a:cs typeface="+mn-cs"/>
              </a:rPr>
              <a:t>TwitterRank</a:t>
            </a:r>
            <a:r>
              <a:rPr lang="en-SG" sz="1200" b="0" i="0" u="none" strike="noStrike" kern="1200" dirty="0">
                <a:solidFill>
                  <a:schemeClr val="tx1"/>
                </a:solidFill>
                <a:effectLst/>
                <a:latin typeface="+mn-lt"/>
                <a:ea typeface="+mn-ea"/>
                <a:cs typeface="+mn-cs"/>
              </a:rPr>
              <a:t> is proposed, similar to PageRank [24]. The difference between this algorithm and PageRank is that this algorithm considers specific topics.</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GNN is a prevalent algorithm to detect relationships within nodes in the graph. For a node, </a:t>
            </a:r>
            <a:r>
              <a:rPr lang="en-SG" sz="1200" b="0" i="0" u="none" strike="noStrike" kern="1200" dirty="0" err="1">
                <a:solidFill>
                  <a:schemeClr val="tx1"/>
                </a:solidFill>
                <a:effectLst/>
                <a:latin typeface="+mn-lt"/>
                <a:ea typeface="+mn-ea"/>
                <a:cs typeface="+mn-cs"/>
              </a:rPr>
              <a:t>neighbors'</a:t>
            </a:r>
            <a:r>
              <a:rPr lang="en-SG" sz="1200" b="0" i="0" u="none" strike="noStrike" kern="1200" dirty="0">
                <a:solidFill>
                  <a:schemeClr val="tx1"/>
                </a:solidFill>
                <a:effectLst/>
                <a:latin typeface="+mn-lt"/>
                <a:ea typeface="+mn-ea"/>
                <a:cs typeface="+mn-cs"/>
              </a:rPr>
              <a:t> influences are not the same. Moreover, influences on different topics may be different too. So the influence of friends should not be the same. For context-dependent influences, Recurrent Neural Network(RNN) can be used to model the actions of users and interests in a session.</a:t>
            </a: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7</a:t>
            </a:fld>
            <a:endParaRPr lang="en-US"/>
          </a:p>
        </p:txBody>
      </p:sp>
    </p:spTree>
    <p:extLst>
      <p:ext uri="{BB962C8B-B14F-4D97-AF65-F5344CB8AC3E}">
        <p14:creationId xmlns:p14="http://schemas.microsoft.com/office/powerpoint/2010/main" val="408103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From previous work, we know graph is the de facto way to represent social network. Nodes can be celebrities’ accounts, celebrities’ tweets, topics of NFT, cryptocurrencies’ prices, and others. Edges can be connections between celebrities and celebrities, celebrities and tweets, tweets, and cryptocurrencies’ prices.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After constructing graphs, we plan to refer to methods proposed in Twitter sentiment analysis literature, combining machine learning models and graph analysis methods for edges and nodes' features. </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Then we can use topic-specific </a:t>
            </a:r>
            <a:r>
              <a:rPr lang="en-SG" sz="1200" b="0" i="0" u="none" strike="noStrike" kern="1200" dirty="0" err="1">
                <a:solidFill>
                  <a:schemeClr val="tx1"/>
                </a:solidFill>
                <a:effectLst/>
                <a:latin typeface="+mn-lt"/>
                <a:ea typeface="+mn-ea"/>
                <a:cs typeface="+mn-cs"/>
              </a:rPr>
              <a:t>pagerank</a:t>
            </a:r>
            <a:r>
              <a:rPr lang="en-SG" sz="1200" b="0" i="0" u="none" strike="noStrike" kern="1200" dirty="0">
                <a:solidFill>
                  <a:schemeClr val="tx1"/>
                </a:solidFill>
                <a:effectLst/>
                <a:latin typeface="+mn-lt"/>
                <a:ea typeface="+mn-ea"/>
                <a:cs typeface="+mn-cs"/>
              </a:rPr>
              <a:t> algorithms to rank celebrities of different topics.</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The limitation is that previous work does not consider other social media. However, Reddit has a famous r/</a:t>
            </a:r>
            <a:r>
              <a:rPr lang="en-SG" sz="1200" b="0" i="0" u="none" strike="noStrike" kern="1200" dirty="0" err="1">
                <a:solidFill>
                  <a:schemeClr val="tx1"/>
                </a:solidFill>
                <a:effectLst/>
                <a:latin typeface="+mn-lt"/>
                <a:ea typeface="+mn-ea"/>
                <a:cs typeface="+mn-cs"/>
              </a:rPr>
              <a:t>CryptoCurrency</a:t>
            </a:r>
            <a:r>
              <a:rPr lang="en-SG" sz="1200" b="0" i="0" u="none" strike="noStrike" kern="1200" dirty="0">
                <a:solidFill>
                  <a:schemeClr val="tx1"/>
                </a:solidFill>
                <a:effectLst/>
                <a:latin typeface="+mn-lt"/>
                <a:ea typeface="+mn-ea"/>
                <a:cs typeface="+mn-cs"/>
              </a:rPr>
              <a:t> subreddit which is the leading community in the cryptocurrency market. So, we employ many sources of celebrities’ updates, including Twitter, Reddit, YouTube, and Podcasts.</a:t>
            </a:r>
          </a:p>
          <a:p>
            <a:pPr rtl="0"/>
            <a:endParaRPr lang="en-SG" sz="1200" b="0" i="0" u="none" strike="noStrike" kern="1200" dirty="0">
              <a:solidFill>
                <a:schemeClr val="tx1"/>
              </a:solidFill>
              <a:effectLst/>
              <a:latin typeface="+mn-lt"/>
              <a:ea typeface="+mn-ea"/>
              <a:cs typeface="+mn-cs"/>
            </a:endParaRPr>
          </a:p>
          <a:p>
            <a:pPr rtl="0"/>
            <a:r>
              <a:rPr lang="en-SG" sz="1200" b="0" i="0" u="none" strike="noStrike" kern="1200" dirty="0">
                <a:solidFill>
                  <a:schemeClr val="tx1"/>
                </a:solidFill>
                <a:effectLst/>
                <a:latin typeface="+mn-lt"/>
                <a:ea typeface="+mn-ea"/>
                <a:cs typeface="+mn-cs"/>
              </a:rPr>
              <a:t>Also, we aim to build a graph analysis model on a big real-time updated database to recommend top influencers in the cryptocurrency market. It is a new topic in the cryptocurrencies field.</a:t>
            </a:r>
          </a:p>
          <a:p>
            <a:pPr rtl="0"/>
            <a:endParaRPr lang="en-SG" sz="1200" b="0" i="0" u="none" strike="noStrike" kern="1200" dirty="0">
              <a:solidFill>
                <a:schemeClr val="tx1"/>
              </a:solidFill>
              <a:effectLst/>
              <a:latin typeface="+mn-lt"/>
              <a:ea typeface="+mn-ea"/>
              <a:cs typeface="+mn-cs"/>
            </a:endParaRPr>
          </a:p>
          <a:p>
            <a:pPr rtl="0"/>
            <a:endParaRPr lang="en-SG" sz="1200" b="0" i="0" u="none" strike="noStrike" kern="1200" dirty="0">
              <a:solidFill>
                <a:schemeClr val="tx1"/>
              </a:solidFill>
              <a:effectLst/>
              <a:latin typeface="+mn-lt"/>
              <a:ea typeface="+mn-ea"/>
              <a:cs typeface="+mn-cs"/>
            </a:endParaRPr>
          </a:p>
          <a:p>
            <a:pPr rtl="0"/>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8</a:t>
            </a:fld>
            <a:endParaRPr lang="en-US"/>
          </a:p>
        </p:txBody>
      </p:sp>
    </p:spTree>
    <p:extLst>
      <p:ext uri="{BB962C8B-B14F-4D97-AF65-F5344CB8AC3E}">
        <p14:creationId xmlns:p14="http://schemas.microsoft.com/office/powerpoint/2010/main" val="296994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Here, it is the overview of this project. In the bottom cycle, celebrities have following relationship. The rectangle represents celebrities’ updates. Edges from celebrities to updates represent this update is from that celebrity. Updates itself have relationship. For example, one tweet mentions another tweet. Also, updates can be grouped to different topics.</a:t>
            </a:r>
          </a:p>
          <a:p>
            <a:pPr rtl="0"/>
            <a:endParaRPr lang="en-SG" b="0" dirty="0">
              <a:effectLst/>
            </a:endParaRPr>
          </a:p>
          <a:p>
            <a:pPr rtl="0"/>
            <a:r>
              <a:rPr lang="en-SG" sz="1200" b="0" i="0" u="none" strike="noStrike" kern="1200" dirty="0">
                <a:solidFill>
                  <a:schemeClr val="tx1"/>
                </a:solidFill>
                <a:effectLst/>
                <a:latin typeface="+mn-lt"/>
                <a:ea typeface="+mn-ea"/>
                <a:cs typeface="+mn-cs"/>
              </a:rPr>
              <a:t>The pipeline of this project is: crawling data, building graphs, doing graph analysis with PageRank and other centrality measures and machine learning models, and building UI to display results responding to users’ requests.</a:t>
            </a:r>
            <a:endParaRPr lang="en-SG" b="0" dirty="0">
              <a:effectLst/>
            </a:endParaRPr>
          </a:p>
          <a:p>
            <a:br>
              <a:rPr lang="en-SG" dirty="0"/>
            </a:b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99233-CF73-B54A-A5C2-BB2365F6F269}" type="slidenum">
              <a:rPr lang="en-US" smtClean="0"/>
              <a:t>9</a:t>
            </a:fld>
            <a:endParaRPr lang="en-US"/>
          </a:p>
        </p:txBody>
      </p:sp>
    </p:spTree>
    <p:extLst>
      <p:ext uri="{BB962C8B-B14F-4D97-AF65-F5344CB8AC3E}">
        <p14:creationId xmlns:p14="http://schemas.microsoft.com/office/powerpoint/2010/main" val="2126739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2"/>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5"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0"/>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0" y="4767263"/>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0"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2"/>
            <a:ext cx="7861604" cy="2314681"/>
          </a:xfrm>
        </p:spPr>
        <p:txBody>
          <a:bodyPr anchor="t">
            <a:normAutofit fontScale="90000"/>
          </a:bodyPr>
          <a:lstStyle/>
          <a:p>
            <a:r>
              <a:rPr lang="en-GB" sz="4050" b="1" dirty="0" err="1"/>
              <a:t>Analyzing</a:t>
            </a:r>
            <a:r>
              <a:rPr lang="en-GB" sz="4050" b="1" dirty="0"/>
              <a:t> the Impacts of Celebrities in Cryptocurrency Market:</a:t>
            </a:r>
            <a:br>
              <a:rPr lang="en-GB" sz="4050" dirty="0"/>
            </a:br>
            <a:r>
              <a:rPr lang="en-GB" sz="4050" dirty="0"/>
              <a:t>A Graph Analysis Approach</a:t>
            </a:r>
            <a:br>
              <a:rPr lang="en-GB" sz="3300" dirty="0"/>
            </a:br>
            <a:endParaRPr lang="en-GB" dirty="0">
              <a:solidFill>
                <a:schemeClr val="bg1"/>
              </a:solidFill>
            </a:endParaRPr>
          </a:p>
        </p:txBody>
      </p:sp>
      <p:sp>
        <p:nvSpPr>
          <p:cNvPr id="3" name="Subtitle 2"/>
          <p:cNvSpPr>
            <a:spLocks noGrp="1"/>
          </p:cNvSpPr>
          <p:nvPr>
            <p:ph type="subTitle" idx="1"/>
          </p:nvPr>
        </p:nvSpPr>
        <p:spPr>
          <a:xfrm>
            <a:off x="734193" y="3662363"/>
            <a:ext cx="7781157" cy="1241822"/>
          </a:xfrm>
        </p:spPr>
        <p:txBody>
          <a:bodyPr>
            <a:normAutofit/>
          </a:bodyPr>
          <a:lstStyle/>
          <a:p>
            <a:r>
              <a:rPr lang="en-GB" sz="1400" dirty="0"/>
              <a:t>Wang Qian</a:t>
            </a:r>
          </a:p>
          <a:p>
            <a:r>
              <a:rPr lang="en-GB" sz="1400" dirty="0"/>
              <a:t>Supervised by Prof. He </a:t>
            </a:r>
            <a:r>
              <a:rPr lang="en-GB" sz="1400" dirty="0" err="1"/>
              <a:t>Bingsheng</a:t>
            </a:r>
            <a:endParaRPr lang="en-GB" sz="1400" dirty="0"/>
          </a:p>
          <a:p>
            <a:r>
              <a:rPr lang="en-GB" sz="1400" dirty="0"/>
              <a:t>Evaluated by Prof. Henry Chia</a:t>
            </a:r>
          </a:p>
        </p:txBody>
      </p:sp>
      <p:sp>
        <p:nvSpPr>
          <p:cNvPr id="5" name="Slide Number Placeholder 4">
            <a:extLst>
              <a:ext uri="{FF2B5EF4-FFF2-40B4-BE49-F238E27FC236}">
                <a16:creationId xmlns:a16="http://schemas.microsoft.com/office/drawing/2014/main" id="{32FD1E5C-56B2-3942-AA88-630DBCE4436D}"/>
              </a:ext>
            </a:extLst>
          </p:cNvPr>
          <p:cNvSpPr>
            <a:spLocks noGrp="1"/>
          </p:cNvSpPr>
          <p:nvPr>
            <p:ph type="sldNum" sz="quarter" idx="12"/>
          </p:nvPr>
        </p:nvSpPr>
        <p:spPr/>
        <p:txBody>
          <a:bodyPr/>
          <a:lstStyle/>
          <a:p>
            <a:fld id="{C2E482B0-A764-7649-BFD8-7624B53F13A9}" type="slidenum">
              <a:rPr lang="en-GB" smtClean="0"/>
              <a:pPr/>
              <a:t>1</a:t>
            </a:fld>
            <a:endParaRPr lang="en-GB" dirty="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Progress</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Preliminary investigation</a:t>
            </a:r>
          </a:p>
          <a:p>
            <a:pPr marL="433388" lvl="1" indent="-257175">
              <a:buFont typeface="Courier New" charset="0"/>
              <a:buChar char="o"/>
            </a:pPr>
            <a:r>
              <a:rPr lang="en-SG" sz="1600" dirty="0"/>
              <a:t>Cryptocurrency dataset: Yahoo Finance, </a:t>
            </a:r>
            <a:r>
              <a:rPr lang="en-SG" sz="1600" dirty="0" err="1"/>
              <a:t>BitStamp</a:t>
            </a:r>
            <a:r>
              <a:rPr lang="en-SG" sz="1600" dirty="0"/>
              <a:t>, </a:t>
            </a:r>
            <a:r>
              <a:rPr lang="en-SG" sz="1600" dirty="0" err="1">
                <a:solidFill>
                  <a:srgbClr val="ED7F0D"/>
                </a:solidFill>
              </a:rPr>
              <a:t>CoinMarketCap</a:t>
            </a:r>
            <a:endParaRPr lang="en-SG" sz="1600" dirty="0">
              <a:solidFill>
                <a:srgbClr val="ED7F0D"/>
              </a:solidFill>
            </a:endParaRPr>
          </a:p>
          <a:p>
            <a:pPr marL="433388" lvl="1" indent="-257175">
              <a:buFont typeface="Courier New" charset="0"/>
              <a:buChar char="o"/>
            </a:pPr>
            <a:r>
              <a:rPr lang="en-SG" sz="1600" dirty="0"/>
              <a:t>Crawling Twitter: </a:t>
            </a:r>
          </a:p>
          <a:p>
            <a:pPr marL="804863" lvl="2" indent="-285750">
              <a:buFont typeface="Wingdings" pitchFamily="2" charset="2"/>
              <a:buChar char="Ø"/>
            </a:pPr>
            <a:r>
              <a:rPr lang="en-SG" dirty="0"/>
              <a:t>Open-source modules: e.g. </a:t>
            </a:r>
            <a:r>
              <a:rPr lang="en-SG" dirty="0" err="1"/>
              <a:t>Twint</a:t>
            </a:r>
            <a:r>
              <a:rPr lang="en-SG" dirty="0"/>
              <a:t>, can’t fetch a complete following list of a user</a:t>
            </a:r>
          </a:p>
          <a:p>
            <a:pPr marL="804863" lvl="2" indent="-285750">
              <a:buFont typeface="Wingdings" pitchFamily="2" charset="2"/>
              <a:buChar char="Ø"/>
            </a:pPr>
            <a:r>
              <a:rPr lang="en-SG" dirty="0"/>
              <a:t>Twitter official API: strict restriction on number of requests</a:t>
            </a:r>
          </a:p>
          <a:p>
            <a:pPr marL="804863" lvl="2" indent="-285750">
              <a:buFont typeface="Wingdings" pitchFamily="2" charset="2"/>
              <a:buChar char="Ø"/>
            </a:pPr>
            <a:r>
              <a:rPr lang="en-SG" dirty="0">
                <a:solidFill>
                  <a:srgbClr val="ED7F0D"/>
                </a:solidFill>
              </a:rPr>
              <a:t>Web scraping</a:t>
            </a:r>
            <a:r>
              <a:rPr lang="en-SG" dirty="0"/>
              <a:t>: Selenium with </a:t>
            </a:r>
            <a:r>
              <a:rPr lang="en-SG" dirty="0" err="1"/>
              <a:t>Chromedriver</a:t>
            </a:r>
            <a:endParaRPr lang="en-SG" dirty="0"/>
          </a:p>
          <a:p>
            <a:pPr marL="433388" lvl="1" indent="-257175">
              <a:buFont typeface="Courier New" charset="0"/>
              <a:buChar char="o"/>
            </a:pPr>
            <a:r>
              <a:rPr lang="en-SG" sz="1600" dirty="0"/>
              <a:t>“Talk is cheap”</a:t>
            </a:r>
          </a:p>
          <a:p>
            <a:pPr marL="804863" lvl="2" indent="-285750">
              <a:buFont typeface="Wingdings" pitchFamily="2" charset="2"/>
              <a:buChar char="Ø"/>
            </a:pPr>
            <a:r>
              <a:rPr lang="en-SG" dirty="0"/>
              <a:t>Mapping between celebrities cryptocurrency actions and social updates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altLang="zh-CN" sz="2100" b="1" dirty="0">
                <a:solidFill>
                  <a:schemeClr val="bg1"/>
                </a:solidFill>
              </a:rPr>
              <a:t>4</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10</a:t>
            </a:fld>
            <a:endParaRPr lang="en-GB" dirty="0"/>
          </a:p>
        </p:txBody>
      </p:sp>
    </p:spTree>
    <p:extLst>
      <p:ext uri="{BB962C8B-B14F-4D97-AF65-F5344CB8AC3E}">
        <p14:creationId xmlns:p14="http://schemas.microsoft.com/office/powerpoint/2010/main" val="349313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Progress</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Crawling design</a:t>
            </a:r>
          </a:p>
          <a:p>
            <a:pPr marL="176213" lvl="1" indent="0">
              <a:buNone/>
            </a:pPr>
            <a:endParaRPr lang="en-SG" sz="1600" dirty="0"/>
          </a:p>
          <a:p>
            <a:pPr marL="176213" lvl="1" indent="0">
              <a:buNone/>
            </a:pPr>
            <a:endParaRPr lang="en-SG" sz="16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altLang="zh-CN" sz="2100" b="1" dirty="0">
                <a:solidFill>
                  <a:schemeClr val="bg1"/>
                </a:solidFill>
              </a:rPr>
              <a:t>4</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11</a:t>
            </a:fld>
            <a:endParaRPr lang="en-GB" dirty="0"/>
          </a:p>
        </p:txBody>
      </p:sp>
      <p:pic>
        <p:nvPicPr>
          <p:cNvPr id="7" name="Picture 6">
            <a:extLst>
              <a:ext uri="{FF2B5EF4-FFF2-40B4-BE49-F238E27FC236}">
                <a16:creationId xmlns:a16="http://schemas.microsoft.com/office/drawing/2014/main" id="{60BF2EA6-C63D-D443-9990-7D62C1F13198}"/>
              </a:ext>
            </a:extLst>
          </p:cNvPr>
          <p:cNvPicPr>
            <a:picLocks noChangeAspect="1"/>
          </p:cNvPicPr>
          <p:nvPr/>
        </p:nvPicPr>
        <p:blipFill>
          <a:blip r:embed="rId3"/>
          <a:stretch>
            <a:fillRect/>
          </a:stretch>
        </p:blipFill>
        <p:spPr>
          <a:xfrm>
            <a:off x="720725" y="1934794"/>
            <a:ext cx="3851275" cy="1367482"/>
          </a:xfrm>
          <a:prstGeom prst="rect">
            <a:avLst/>
          </a:prstGeom>
        </p:spPr>
      </p:pic>
      <p:pic>
        <p:nvPicPr>
          <p:cNvPr id="9" name="Picture 8" descr="Diagram, shape&#10;&#10;Description automatically generated">
            <a:extLst>
              <a:ext uri="{FF2B5EF4-FFF2-40B4-BE49-F238E27FC236}">
                <a16:creationId xmlns:a16="http://schemas.microsoft.com/office/drawing/2014/main" id="{D67AC67B-6FDB-B940-9A09-96425DC27F5C}"/>
              </a:ext>
            </a:extLst>
          </p:cNvPr>
          <p:cNvPicPr>
            <a:picLocks noChangeAspect="1"/>
          </p:cNvPicPr>
          <p:nvPr/>
        </p:nvPicPr>
        <p:blipFill>
          <a:blip r:embed="rId4"/>
          <a:stretch>
            <a:fillRect/>
          </a:stretch>
        </p:blipFill>
        <p:spPr>
          <a:xfrm>
            <a:off x="5151804" y="1346359"/>
            <a:ext cx="3316861" cy="2198255"/>
          </a:xfrm>
          <a:prstGeom prst="rect">
            <a:avLst/>
          </a:prstGeom>
        </p:spPr>
      </p:pic>
      <p:sp>
        <p:nvSpPr>
          <p:cNvPr id="11" name="TextBox 10">
            <a:extLst>
              <a:ext uri="{FF2B5EF4-FFF2-40B4-BE49-F238E27FC236}">
                <a16:creationId xmlns:a16="http://schemas.microsoft.com/office/drawing/2014/main" id="{A5C79488-C7ED-E148-821B-E60099FA8AE2}"/>
              </a:ext>
            </a:extLst>
          </p:cNvPr>
          <p:cNvSpPr txBox="1"/>
          <p:nvPr/>
        </p:nvSpPr>
        <p:spPr>
          <a:xfrm>
            <a:off x="956107" y="3611885"/>
            <a:ext cx="3380510" cy="646331"/>
          </a:xfrm>
          <a:prstGeom prst="rect">
            <a:avLst/>
          </a:prstGeom>
          <a:noFill/>
        </p:spPr>
        <p:txBody>
          <a:bodyPr wrap="square" rtlCol="0">
            <a:spAutoFit/>
          </a:bodyPr>
          <a:lstStyle/>
          <a:p>
            <a:r>
              <a:rPr lang="en-US" dirty="0"/>
              <a:t>Pseudocode for crawling Twitter’s celebrities</a:t>
            </a:r>
          </a:p>
        </p:txBody>
      </p:sp>
      <p:sp>
        <p:nvSpPr>
          <p:cNvPr id="12" name="TextBox 11">
            <a:extLst>
              <a:ext uri="{FF2B5EF4-FFF2-40B4-BE49-F238E27FC236}">
                <a16:creationId xmlns:a16="http://schemas.microsoft.com/office/drawing/2014/main" id="{4200A5AC-4332-AA47-BF3A-1F601F4F962B}"/>
              </a:ext>
            </a:extLst>
          </p:cNvPr>
          <p:cNvSpPr txBox="1"/>
          <p:nvPr/>
        </p:nvSpPr>
        <p:spPr>
          <a:xfrm>
            <a:off x="5267762" y="3611884"/>
            <a:ext cx="3380510" cy="646331"/>
          </a:xfrm>
          <a:prstGeom prst="rect">
            <a:avLst/>
          </a:prstGeom>
          <a:noFill/>
        </p:spPr>
        <p:txBody>
          <a:bodyPr wrap="square" rtlCol="0">
            <a:spAutoFit/>
          </a:bodyPr>
          <a:lstStyle/>
          <a:p>
            <a:r>
              <a:rPr lang="en-US" dirty="0"/>
              <a:t>Graph of celebrities’ following relationship</a:t>
            </a:r>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F0C3A1AA-C5C5-A241-A5D9-53AC673BEB9A}"/>
                  </a:ext>
                </a:extLst>
              </p14:cNvPr>
              <p14:cNvContentPartPr/>
              <p14:nvPr/>
            </p14:nvContentPartPr>
            <p14:xfrm>
              <a:off x="5435749" y="1802116"/>
              <a:ext cx="302760" cy="255960"/>
            </p14:xfrm>
          </p:contentPart>
        </mc:Choice>
        <mc:Fallback xmlns="">
          <p:pic>
            <p:nvPicPr>
              <p:cNvPr id="13" name="Ink 12">
                <a:extLst>
                  <a:ext uri="{FF2B5EF4-FFF2-40B4-BE49-F238E27FC236}">
                    <a16:creationId xmlns:a16="http://schemas.microsoft.com/office/drawing/2014/main" id="{F0C3A1AA-C5C5-A241-A5D9-53AC673BEB9A}"/>
                  </a:ext>
                </a:extLst>
              </p:cNvPr>
              <p:cNvPicPr/>
              <p:nvPr/>
            </p:nvPicPr>
            <p:blipFill>
              <a:blip r:embed="rId6"/>
              <a:stretch>
                <a:fillRect/>
              </a:stretch>
            </p:blipFill>
            <p:spPr>
              <a:xfrm>
                <a:off x="5427109" y="1793116"/>
                <a:ext cx="3204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ACDD7ADB-9FE7-5640-9832-4F1B9CC74D18}"/>
                  </a:ext>
                </a:extLst>
              </p14:cNvPr>
              <p14:cNvContentPartPr/>
              <p14:nvPr/>
            </p14:nvContentPartPr>
            <p14:xfrm>
              <a:off x="5848669" y="1544716"/>
              <a:ext cx="245880" cy="302400"/>
            </p14:xfrm>
          </p:contentPart>
        </mc:Choice>
        <mc:Fallback xmlns="">
          <p:pic>
            <p:nvPicPr>
              <p:cNvPr id="14" name="Ink 13">
                <a:extLst>
                  <a:ext uri="{FF2B5EF4-FFF2-40B4-BE49-F238E27FC236}">
                    <a16:creationId xmlns:a16="http://schemas.microsoft.com/office/drawing/2014/main" id="{ACDD7ADB-9FE7-5640-9832-4F1B9CC74D18}"/>
                  </a:ext>
                </a:extLst>
              </p:cNvPr>
              <p:cNvPicPr/>
              <p:nvPr/>
            </p:nvPicPr>
            <p:blipFill>
              <a:blip r:embed="rId8"/>
              <a:stretch>
                <a:fillRect/>
              </a:stretch>
            </p:blipFill>
            <p:spPr>
              <a:xfrm>
                <a:off x="5839669" y="1535716"/>
                <a:ext cx="263520" cy="320040"/>
              </a:xfrm>
              <a:prstGeom prst="rect">
                <a:avLst/>
              </a:prstGeom>
            </p:spPr>
          </p:pic>
        </mc:Fallback>
      </mc:AlternateContent>
    </p:spTree>
    <p:extLst>
      <p:ext uri="{BB962C8B-B14F-4D97-AF65-F5344CB8AC3E}">
        <p14:creationId xmlns:p14="http://schemas.microsoft.com/office/powerpoint/2010/main" val="132151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Progress</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Serverless deploying</a:t>
            </a:r>
          </a:p>
          <a:p>
            <a:endParaRPr lang="en-US" sz="1800" dirty="0">
              <a:solidFill>
                <a:srgbClr val="ED7F0D"/>
              </a:solidFill>
            </a:endParaRPr>
          </a:p>
          <a:p>
            <a:pPr marL="461963" lvl="1" indent="-285750">
              <a:buFont typeface="Courier New" panose="02070309020205020404" pitchFamily="49" charset="0"/>
              <a:buChar char="o"/>
            </a:pPr>
            <a:r>
              <a:rPr lang="en-SG" sz="1600" dirty="0"/>
              <a:t>Locally crawling is blocked by Twitter</a:t>
            </a:r>
          </a:p>
          <a:p>
            <a:pPr marL="804863" lvl="2" indent="-285750">
              <a:buFont typeface="Wingdings" pitchFamily="2" charset="2"/>
              <a:buChar char="Ø"/>
            </a:pPr>
            <a:r>
              <a:rPr lang="en-SG" dirty="0"/>
              <a:t>Every hundreds of requests suffer from a frozen time of 15 minutes</a:t>
            </a:r>
            <a:endParaRPr lang="en-SG" sz="1600" dirty="0"/>
          </a:p>
          <a:p>
            <a:pPr marL="461963" lvl="1" indent="-285750">
              <a:buFont typeface="Courier New" panose="02070309020205020404" pitchFamily="49" charset="0"/>
              <a:buChar char="o"/>
            </a:pPr>
            <a:r>
              <a:rPr lang="en-SG" sz="1600" dirty="0"/>
              <a:t>Deploy crawling script on AWS Lambda S3</a:t>
            </a:r>
          </a:p>
          <a:p>
            <a:pPr marL="804863" lvl="2" indent="-285750">
              <a:buFont typeface="Wingdings" pitchFamily="2" charset="2"/>
              <a:buChar char="Ø"/>
            </a:pPr>
            <a:r>
              <a:rPr lang="en-SG" dirty="0"/>
              <a:t>Five same functions to crawl Twitter simultaneously</a:t>
            </a:r>
          </a:p>
          <a:p>
            <a:pPr marL="804863" lvl="2" indent="-285750">
              <a:buFont typeface="Wingdings" pitchFamily="2" charset="2"/>
              <a:buChar char="Ø"/>
            </a:pPr>
            <a:r>
              <a:rPr lang="en-SG" dirty="0"/>
              <a:t>Trigger events to crawl regularly</a:t>
            </a:r>
            <a:endParaRPr lang="en-SG" sz="13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altLang="zh-CN" sz="2100" b="1" dirty="0">
                <a:solidFill>
                  <a:schemeClr val="bg1"/>
                </a:solidFill>
              </a:rPr>
              <a:t>4</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12</a:t>
            </a:fld>
            <a:endParaRPr lang="en-GB" dirty="0"/>
          </a:p>
        </p:txBody>
      </p:sp>
    </p:spTree>
    <p:extLst>
      <p:ext uri="{BB962C8B-B14F-4D97-AF65-F5344CB8AC3E}">
        <p14:creationId xmlns:p14="http://schemas.microsoft.com/office/powerpoint/2010/main" val="372342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Progress</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Summary</a:t>
            </a:r>
          </a:p>
          <a:p>
            <a:endParaRPr lang="en-US" sz="1800" dirty="0">
              <a:solidFill>
                <a:srgbClr val="ED7F0D"/>
              </a:solidFill>
            </a:endParaRPr>
          </a:p>
          <a:p>
            <a:pPr marL="461963" lvl="1" indent="-285750">
              <a:buFont typeface="Courier New" panose="02070309020205020404" pitchFamily="49" charset="0"/>
              <a:buChar char="o"/>
            </a:pPr>
            <a:r>
              <a:rPr lang="en-SG" sz="1600" dirty="0"/>
              <a:t>A script to </a:t>
            </a:r>
            <a:r>
              <a:rPr lang="en-SG" sz="1600" dirty="0">
                <a:solidFill>
                  <a:srgbClr val="ED7F0D"/>
                </a:solidFill>
              </a:rPr>
              <a:t>automatically</a:t>
            </a:r>
            <a:r>
              <a:rPr lang="en-SG" sz="1600" dirty="0"/>
              <a:t> crawl users and users' following lists on Twitter</a:t>
            </a:r>
          </a:p>
          <a:p>
            <a:pPr marL="461963" lvl="1" indent="-285750">
              <a:buFont typeface="Courier New" panose="02070309020205020404" pitchFamily="49" charset="0"/>
              <a:buChar char="o"/>
            </a:pPr>
            <a:r>
              <a:rPr lang="en-SG" sz="1600" dirty="0"/>
              <a:t>AWS Lambda: crawling Twitter parallelly and regularly</a:t>
            </a:r>
          </a:p>
          <a:p>
            <a:pPr marL="461963" lvl="1" indent="-285750">
              <a:buFont typeface="Courier New" panose="02070309020205020404" pitchFamily="49" charset="0"/>
              <a:buChar char="o"/>
            </a:pPr>
            <a:r>
              <a:rPr lang="en-SG" sz="1600" dirty="0"/>
              <a:t>7000 NFT celebrities, 2000 pairs of the following relationship</a:t>
            </a:r>
          </a:p>
          <a:p>
            <a:pPr marL="804863" lvl="2" indent="-285750">
              <a:buFont typeface="Wingdings" pitchFamily="2" charset="2"/>
              <a:buChar char="Ø"/>
            </a:pPr>
            <a:r>
              <a:rPr lang="en-SG" sz="1300" dirty="0"/>
              <a:t>200 accounts are followed by more than one celebrities</a:t>
            </a:r>
          </a:p>
          <a:p>
            <a:pPr marL="804863" lvl="2" indent="-285750">
              <a:buFont typeface="Wingdings" pitchFamily="2" charset="2"/>
              <a:buChar char="Ø"/>
            </a:pPr>
            <a:r>
              <a:rPr lang="en-SG" sz="1300" dirty="0" err="1"/>
              <a:t>Opensea’s</a:t>
            </a:r>
            <a:r>
              <a:rPr lang="en-SG" sz="1300" dirty="0"/>
              <a:t> Twitter account is followed by 107 celebrities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altLang="zh-CN" sz="2100" b="1" dirty="0">
                <a:solidFill>
                  <a:schemeClr val="bg1"/>
                </a:solidFill>
              </a:rPr>
              <a:t>4</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13</a:t>
            </a:fld>
            <a:endParaRPr lang="en-GB" dirty="0"/>
          </a:p>
        </p:txBody>
      </p:sp>
    </p:spTree>
    <p:extLst>
      <p:ext uri="{BB962C8B-B14F-4D97-AF65-F5344CB8AC3E}">
        <p14:creationId xmlns:p14="http://schemas.microsoft.com/office/powerpoint/2010/main" val="42489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Plan</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Summer Vacation</a:t>
            </a:r>
          </a:p>
          <a:p>
            <a:endParaRPr lang="en-US" sz="1800" dirty="0">
              <a:solidFill>
                <a:srgbClr val="ED7F0D"/>
              </a:solidFill>
            </a:endParaRPr>
          </a:p>
          <a:p>
            <a:pPr marL="461963" lvl="1" indent="-285750">
              <a:buFont typeface="Courier New" panose="02070309020205020404" pitchFamily="49" charset="0"/>
              <a:buChar char="o"/>
            </a:pPr>
            <a:r>
              <a:rPr lang="en-SG" sz="1600" dirty="0"/>
              <a:t>Continue crawling data from Twitter and cryptocurrency market</a:t>
            </a:r>
          </a:p>
          <a:p>
            <a:pPr marL="804863" lvl="2" indent="-285750">
              <a:buFont typeface="Wingdings" pitchFamily="2" charset="2"/>
              <a:buChar char="Ø"/>
            </a:pPr>
            <a:r>
              <a:rPr lang="en-SG" sz="1300" dirty="0"/>
              <a:t>Celebrities</a:t>
            </a:r>
          </a:p>
          <a:p>
            <a:pPr marL="804863" lvl="2" indent="-285750">
              <a:buFont typeface="Wingdings" pitchFamily="2" charset="2"/>
              <a:buChar char="Ø"/>
            </a:pPr>
            <a:r>
              <a:rPr lang="en-SG" sz="1300" dirty="0"/>
              <a:t>Celebrities’ tweets</a:t>
            </a:r>
          </a:p>
          <a:p>
            <a:pPr marL="461963" lvl="1" indent="-285750">
              <a:buFont typeface="Courier New" panose="02070309020205020404" pitchFamily="49" charset="0"/>
              <a:buChar char="o"/>
            </a:pPr>
            <a:r>
              <a:rPr lang="en-SG" sz="1600" dirty="0"/>
              <a:t>Crawling data from YouTube, Reddit, Podcast</a:t>
            </a:r>
          </a:p>
          <a:p>
            <a:pPr marL="461963" lvl="1" indent="-285750">
              <a:buFont typeface="Courier New" panose="02070309020205020404" pitchFamily="49" charset="0"/>
              <a:buChar char="o"/>
            </a:pPr>
            <a:r>
              <a:rPr lang="en-SG" sz="1600" dirty="0"/>
              <a:t>Twitter sentiment analysis </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sz="2100" b="1" dirty="0">
                <a:solidFill>
                  <a:schemeClr val="bg1"/>
                </a:solidFill>
              </a:rPr>
              <a:t>5</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14</a:t>
            </a:fld>
            <a:endParaRPr lang="en-GB" dirty="0"/>
          </a:p>
        </p:txBody>
      </p:sp>
    </p:spTree>
    <p:extLst>
      <p:ext uri="{BB962C8B-B14F-4D97-AF65-F5344CB8AC3E}">
        <p14:creationId xmlns:p14="http://schemas.microsoft.com/office/powerpoint/2010/main" val="13947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Plan</a:t>
            </a:r>
          </a:p>
        </p:txBody>
      </p:sp>
      <p:sp>
        <p:nvSpPr>
          <p:cNvPr id="3" name="Content Placeholder 2"/>
          <p:cNvSpPr>
            <a:spLocks noGrp="1"/>
          </p:cNvSpPr>
          <p:nvPr>
            <p:ph idx="1"/>
          </p:nvPr>
        </p:nvSpPr>
        <p:spPr>
          <a:xfrm>
            <a:off x="628650" y="1369219"/>
            <a:ext cx="8413750" cy="3263504"/>
          </a:xfrm>
        </p:spPr>
        <p:txBody>
          <a:bodyPr/>
          <a:lstStyle/>
          <a:p>
            <a:r>
              <a:rPr lang="en-US" sz="1800" dirty="0">
                <a:solidFill>
                  <a:srgbClr val="ED7F0D"/>
                </a:solidFill>
              </a:rPr>
              <a:t>Next Semester</a:t>
            </a:r>
          </a:p>
          <a:p>
            <a:endParaRPr lang="en-US" sz="1800" dirty="0">
              <a:solidFill>
                <a:srgbClr val="ED7F0D"/>
              </a:solidFill>
            </a:endParaRPr>
          </a:p>
          <a:p>
            <a:pPr marL="461963" lvl="1" indent="-285750">
              <a:buFont typeface="Courier New" panose="02070309020205020404" pitchFamily="49" charset="0"/>
              <a:buChar char="o"/>
            </a:pPr>
            <a:r>
              <a:rPr lang="en-SG" sz="1600" dirty="0"/>
              <a:t>Graph analysis: PageRank algorithms, Topic-Specific PageRank Algorithm, GNN</a:t>
            </a:r>
          </a:p>
          <a:p>
            <a:pPr marL="461963" lvl="1" indent="-285750">
              <a:buFont typeface="Courier New" panose="02070309020205020404" pitchFamily="49" charset="0"/>
              <a:buChar char="o"/>
            </a:pPr>
            <a:r>
              <a:rPr lang="en-SG" sz="1600" dirty="0"/>
              <a:t>Interactive tool. e.g. Website, Dashboard, Python module</a:t>
            </a:r>
          </a:p>
          <a:p>
            <a:pPr marL="461963" lvl="1" indent="-285750">
              <a:buFont typeface="Courier New" panose="02070309020205020404" pitchFamily="49" charset="0"/>
              <a:buChar char="o"/>
            </a:pPr>
            <a:endParaRPr lang="en-SG" sz="16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sz="2100" b="1" dirty="0">
                <a:solidFill>
                  <a:schemeClr val="bg1"/>
                </a:solidFill>
              </a:rPr>
              <a:t>5</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15</a:t>
            </a:fld>
            <a:endParaRPr lang="en-GB" dirty="0"/>
          </a:p>
        </p:txBody>
      </p:sp>
    </p:spTree>
    <p:extLst>
      <p:ext uri="{BB962C8B-B14F-4D97-AF65-F5344CB8AC3E}">
        <p14:creationId xmlns:p14="http://schemas.microsoft.com/office/powerpoint/2010/main" val="257754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References</a:t>
            </a:r>
          </a:p>
        </p:txBody>
      </p:sp>
      <p:sp>
        <p:nvSpPr>
          <p:cNvPr id="3" name="Content Placeholder 2"/>
          <p:cNvSpPr>
            <a:spLocks noGrp="1"/>
          </p:cNvSpPr>
          <p:nvPr>
            <p:ph idx="1"/>
          </p:nvPr>
        </p:nvSpPr>
        <p:spPr>
          <a:xfrm>
            <a:off x="628650" y="1369219"/>
            <a:ext cx="8413750" cy="3263504"/>
          </a:xfrm>
        </p:spPr>
        <p:txBody>
          <a:bodyPr>
            <a:normAutofit fontScale="92500" lnSpcReduction="20000"/>
          </a:bodyPr>
          <a:lstStyle/>
          <a:p>
            <a:pPr marL="0" lvl="0" indent="0">
              <a:buNone/>
            </a:pPr>
            <a:r>
              <a:rPr lang="en-US" altLang="zh-CN" sz="1400" dirty="0"/>
              <a:t>1.</a:t>
            </a:r>
            <a:r>
              <a:rPr lang="zh-CN" altLang="en-US" sz="1400" dirty="0"/>
              <a:t> </a:t>
            </a:r>
            <a:r>
              <a:rPr lang="en-SG" sz="1400" dirty="0"/>
              <a:t>Choi, H. (2021). Investor attention and bitcoin liquidity: Evidence from bitcoin tweets. Finance Research Letters, 39, 101555.</a:t>
            </a:r>
            <a:endParaRPr lang="en-SG" sz="1600" dirty="0"/>
          </a:p>
          <a:p>
            <a:pPr marL="0" indent="0">
              <a:buNone/>
            </a:pPr>
            <a:r>
              <a:rPr lang="en-SG" sz="1400" dirty="0"/>
              <a:t>2. </a:t>
            </a:r>
            <a:r>
              <a:rPr lang="en-SG" sz="1400" dirty="0" err="1"/>
              <a:t>Kraaijeveld</a:t>
            </a:r>
            <a:r>
              <a:rPr lang="en-SG" sz="1400" dirty="0"/>
              <a:t>, O., &amp; De </a:t>
            </a:r>
            <a:r>
              <a:rPr lang="en-SG" sz="1400" dirty="0" err="1"/>
              <a:t>Smedt</a:t>
            </a:r>
            <a:r>
              <a:rPr lang="en-SG" sz="1400" dirty="0"/>
              <a:t>, J. (2020). The predictive power of public Twitter sentiment for forecasting cryptocurrency prices. Journal of International Financial Markets, Institutions and Money, 65, 101188.</a:t>
            </a:r>
          </a:p>
          <a:p>
            <a:pPr marL="0" indent="0">
              <a:buNone/>
            </a:pPr>
            <a:r>
              <a:rPr lang="en-SG" sz="1400" dirty="0"/>
              <a:t>3. Huynh, T. L. D. (2021). Does bitcoin react to Trump’s tweets?. Journal of </a:t>
            </a:r>
            <a:r>
              <a:rPr lang="en-SG" sz="1400" dirty="0" err="1"/>
              <a:t>Behavioral</a:t>
            </a:r>
            <a:r>
              <a:rPr lang="en-SG" sz="1400" dirty="0"/>
              <a:t> and Experimental Finance, 31, 100546.</a:t>
            </a:r>
          </a:p>
          <a:p>
            <a:pPr marL="0" indent="0">
              <a:buNone/>
            </a:pPr>
            <a:r>
              <a:rPr lang="en-SG" sz="1400" dirty="0"/>
              <a:t>4. Ante, L. (2021). How Elon Musk's twitter activity moves cryptocurrency markets. Available at SSRN 3778844</a:t>
            </a:r>
          </a:p>
          <a:p>
            <a:pPr marL="0" indent="0">
              <a:buNone/>
            </a:pPr>
            <a:r>
              <a:rPr lang="en-SG" sz="1400" dirty="0"/>
              <a:t>5. </a:t>
            </a:r>
            <a:r>
              <a:rPr lang="en-SG" sz="1400" dirty="0" err="1"/>
              <a:t>Speriosu</a:t>
            </a:r>
            <a:r>
              <a:rPr lang="en-SG" sz="1400" dirty="0"/>
              <a:t>, M., Sudan, N., Upadhyay, S., &amp; Baldridge, J. (2011, July). Twitter polarity classification with label propagation over lexical links and the follower graph. In Proceedings of the First workshop on Unsupervised Learning in NLP (pp. 53-63).</a:t>
            </a:r>
          </a:p>
          <a:p>
            <a:pPr marL="0" indent="0">
              <a:buNone/>
            </a:pPr>
            <a:r>
              <a:rPr lang="en-SG" sz="1400" dirty="0"/>
              <a:t>6. </a:t>
            </a:r>
            <a:r>
              <a:rPr lang="en-SG" sz="1400" dirty="0" err="1"/>
              <a:t>Georgoula</a:t>
            </a:r>
            <a:r>
              <a:rPr lang="en-SG" sz="1400" dirty="0"/>
              <a:t>, I., </a:t>
            </a:r>
            <a:r>
              <a:rPr lang="en-SG" sz="1400" dirty="0" err="1"/>
              <a:t>Pournarakis</a:t>
            </a:r>
            <a:r>
              <a:rPr lang="en-SG" sz="1400" dirty="0"/>
              <a:t>, D., </a:t>
            </a:r>
            <a:r>
              <a:rPr lang="en-SG" sz="1400" dirty="0" err="1"/>
              <a:t>Bilanakos</a:t>
            </a:r>
            <a:r>
              <a:rPr lang="en-SG" sz="1400" dirty="0"/>
              <a:t>, C., Sotiropoulos, D., &amp; </a:t>
            </a:r>
            <a:r>
              <a:rPr lang="en-SG" sz="1400" dirty="0" err="1"/>
              <a:t>Giaglis</a:t>
            </a:r>
            <a:r>
              <a:rPr lang="en-SG" sz="1400" dirty="0"/>
              <a:t>, G. M. (2015). Using time-series and sentiment analysis to detect the determinants of bitcoin prices. Available at SSRN 2607167.</a:t>
            </a:r>
          </a:p>
          <a:p>
            <a:pPr marL="0" indent="0">
              <a:buNone/>
            </a:pPr>
            <a:r>
              <a:rPr lang="en-SG" sz="1400" dirty="0"/>
              <a:t>7. Ilyas, M. U., &amp; Radha, H. (2011, June). Identifying influential nodes in online social networks using principal component centrality. In 2011 IEEE International Conference on Communications (ICC) (pp. 1-5). IEEE.</a:t>
            </a:r>
          </a:p>
          <a:p>
            <a:pPr marL="0" indent="0">
              <a:buNone/>
            </a:pPr>
            <a:r>
              <a:rPr lang="en-SG" sz="1400" dirty="0"/>
              <a:t>8. Weng, J., Lim, E. P., Jiang, J., &amp; He, Q. (2010, February). </a:t>
            </a:r>
            <a:r>
              <a:rPr lang="en-SG" sz="1400" dirty="0" err="1"/>
              <a:t>Twitterrank</a:t>
            </a:r>
            <a:r>
              <a:rPr lang="en-SG" sz="1400" dirty="0"/>
              <a:t>: finding topic-sensitive influential twitterers. In Proceedings of the third ACM international conference on Web search and data mining (pp. 261-270).</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a:t>
            </a:r>
            <a:r>
              <a:rPr lang="en-US" altLang="zh-CN" sz="2100" b="1" dirty="0">
                <a:solidFill>
                  <a:schemeClr val="bg1"/>
                </a:solidFill>
              </a:rPr>
              <a:t>6</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16</a:t>
            </a:fld>
            <a:endParaRPr lang="en-GB" dirty="0"/>
          </a:p>
        </p:txBody>
      </p:sp>
    </p:spTree>
    <p:extLst>
      <p:ext uri="{BB962C8B-B14F-4D97-AF65-F5344CB8AC3E}">
        <p14:creationId xmlns:p14="http://schemas.microsoft.com/office/powerpoint/2010/main" val="291626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31" y="2014266"/>
            <a:ext cx="5915025" cy="2139553"/>
          </a:xfrm>
        </p:spPr>
        <p:txBody>
          <a:bodyPr anchor="ctr">
            <a:normAutofit/>
          </a:bodyPr>
          <a:lstStyle/>
          <a:p>
            <a:r>
              <a:rPr lang="en-US" sz="3300" b="1" dirty="0">
                <a:ea typeface="ＭＳ Ｐゴシック" charset="0"/>
              </a:rPr>
              <a:t>THANK YOU</a:t>
            </a:r>
            <a:endParaRPr lang="en-GB" sz="3300" b="1" dirty="0"/>
          </a:p>
        </p:txBody>
      </p:sp>
      <p:sp>
        <p:nvSpPr>
          <p:cNvPr id="3" name="Slide Number Placeholder 2">
            <a:extLst>
              <a:ext uri="{FF2B5EF4-FFF2-40B4-BE49-F238E27FC236}">
                <a16:creationId xmlns:a16="http://schemas.microsoft.com/office/drawing/2014/main" id="{AD50138C-CE0F-E04D-AA16-FFB53B8CBA1D}"/>
              </a:ext>
            </a:extLst>
          </p:cNvPr>
          <p:cNvSpPr>
            <a:spLocks noGrp="1"/>
          </p:cNvSpPr>
          <p:nvPr>
            <p:ph type="sldNum" sz="quarter" idx="12"/>
          </p:nvPr>
        </p:nvSpPr>
        <p:spPr/>
        <p:txBody>
          <a:bodyPr/>
          <a:lstStyle/>
          <a:p>
            <a:fld id="{C2E482B0-A764-7649-BFD8-7624B53F13A9}" type="slidenum">
              <a:rPr lang="en-GB" smtClean="0"/>
              <a:pPr/>
              <a:t>17</a:t>
            </a:fld>
            <a:endParaRPr lang="en-GB" dirty="0"/>
          </a:p>
        </p:txBody>
      </p:sp>
    </p:spTree>
    <p:extLst>
      <p:ext uri="{BB962C8B-B14F-4D97-AF65-F5344CB8AC3E}">
        <p14:creationId xmlns:p14="http://schemas.microsoft.com/office/powerpoint/2010/main" val="165888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Introduction</a:t>
            </a:r>
          </a:p>
        </p:txBody>
      </p:sp>
      <p:sp>
        <p:nvSpPr>
          <p:cNvPr id="3" name="Content Placeholder 2"/>
          <p:cNvSpPr>
            <a:spLocks noGrp="1"/>
          </p:cNvSpPr>
          <p:nvPr>
            <p:ph idx="1"/>
          </p:nvPr>
        </p:nvSpPr>
        <p:spPr>
          <a:xfrm>
            <a:off x="628650" y="1369219"/>
            <a:ext cx="8413750" cy="3263504"/>
          </a:xfrm>
        </p:spPr>
        <p:txBody>
          <a:bodyPr/>
          <a:lstStyle/>
          <a:p>
            <a:r>
              <a:rPr lang="en-GB" dirty="0">
                <a:solidFill>
                  <a:srgbClr val="ED7F0D"/>
                </a:solidFill>
              </a:rPr>
              <a:t>Celebrities’ impact on cryptocurrency market has been significant</a:t>
            </a:r>
          </a:p>
          <a:p>
            <a:pPr marL="0" indent="0">
              <a:buNone/>
            </a:pPr>
            <a:endParaRPr lang="en-GB" dirty="0">
              <a:solidFill>
                <a:srgbClr val="ED7F0D"/>
              </a:solidFill>
            </a:endParaRPr>
          </a:p>
          <a:p>
            <a:pPr marL="433388" lvl="1" indent="-257175">
              <a:buFont typeface="Courier New" charset="0"/>
              <a:buChar char="o"/>
            </a:pPr>
            <a:r>
              <a:rPr lang="en-US" dirty="0"/>
              <a:t>Dogecoin price jumped 50% in one day after Elon Musk’s promoting tweet</a:t>
            </a:r>
          </a:p>
          <a:p>
            <a:pPr marL="433388" lvl="1" indent="-257175">
              <a:buFont typeface="Courier New" charset="0"/>
              <a:buChar char="o"/>
            </a:pPr>
            <a:r>
              <a:rPr lang="en-US" dirty="0"/>
              <a:t>Machine learning is used to analyze tweets’ sentiment and its relation with cryptocurrency</a:t>
            </a:r>
          </a:p>
          <a:p>
            <a:pPr marL="433388" lvl="1" indent="-257175">
              <a:buFont typeface="Courier New" charset="0"/>
              <a:buChar char="o"/>
            </a:pPr>
            <a:r>
              <a:rPr lang="en-SG" dirty="0"/>
              <a:t>Graph analysis is used to study properties of the social network</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a:solidFill>
                  <a:schemeClr val="bg1"/>
                </a:solidFill>
              </a:rPr>
              <a:t>01</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2</a:t>
            </a:fld>
            <a:endParaRPr lang="en-GB" dirty="0"/>
          </a:p>
        </p:txBody>
      </p:sp>
    </p:spTree>
    <p:extLst>
      <p:ext uri="{BB962C8B-B14F-4D97-AF65-F5344CB8AC3E}">
        <p14:creationId xmlns:p14="http://schemas.microsoft.com/office/powerpoint/2010/main" val="40307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Introduction</a:t>
            </a:r>
          </a:p>
        </p:txBody>
      </p:sp>
      <p:sp>
        <p:nvSpPr>
          <p:cNvPr id="3" name="Content Placeholder 2"/>
          <p:cNvSpPr>
            <a:spLocks noGrp="1"/>
          </p:cNvSpPr>
          <p:nvPr>
            <p:ph idx="1"/>
          </p:nvPr>
        </p:nvSpPr>
        <p:spPr>
          <a:xfrm>
            <a:off x="628650" y="1369219"/>
            <a:ext cx="8413750" cy="3263504"/>
          </a:xfrm>
        </p:spPr>
        <p:txBody>
          <a:bodyPr>
            <a:normAutofit/>
          </a:bodyPr>
          <a:lstStyle/>
          <a:p>
            <a:r>
              <a:rPr lang="en-GB" dirty="0">
                <a:solidFill>
                  <a:srgbClr val="ED7F0D"/>
                </a:solidFill>
              </a:rPr>
              <a:t>A graph analysis model on a real-time updated database</a:t>
            </a:r>
          </a:p>
          <a:p>
            <a:pPr marL="176213" lvl="1" indent="0">
              <a:buNone/>
            </a:pPr>
            <a:endParaRPr lang="en-SG" sz="2100" dirty="0"/>
          </a:p>
          <a:p>
            <a:pPr marL="433388" lvl="1" indent="-257175">
              <a:buFont typeface="Courier New" charset="0"/>
              <a:buChar char="o"/>
            </a:pPr>
            <a:r>
              <a:rPr lang="en-SG" dirty="0"/>
              <a:t>Celebrities’ updates from social media such as Twitter, YouTube, Reddit</a:t>
            </a:r>
          </a:p>
          <a:p>
            <a:pPr marL="433388" lvl="1" indent="-257175">
              <a:buFont typeface="Courier New" charset="0"/>
              <a:buChar char="o"/>
            </a:pPr>
            <a:r>
              <a:rPr lang="en-SG" dirty="0"/>
              <a:t>Rank celebrities based on their impacts on cryptocurrencies</a:t>
            </a:r>
          </a:p>
          <a:p>
            <a:pPr marL="433388" lvl="1" indent="-257175">
              <a:buFont typeface="Courier New" charset="0"/>
              <a:buChar char="o"/>
            </a:pPr>
            <a:r>
              <a:rPr lang="en-SG" dirty="0"/>
              <a:t>Price increase of a cryptocurrency each tweet from celebrities can bring</a:t>
            </a:r>
          </a:p>
          <a:p>
            <a:pPr marL="433388" lvl="1" indent="-257175">
              <a:buFont typeface="Courier New" charset="0"/>
              <a:buChar char="o"/>
            </a:pPr>
            <a:r>
              <a:rPr lang="en-SG" dirty="0"/>
              <a:t>Communities among celebrities</a:t>
            </a:r>
          </a:p>
          <a:p>
            <a:pPr marL="433388" lvl="1" indent="-257175">
              <a:buFont typeface="Courier New" charset="0"/>
              <a:buChar char="o"/>
            </a:pPr>
            <a:endParaRPr lang="en-SG" dirty="0"/>
          </a:p>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a:solidFill>
                  <a:schemeClr val="bg1"/>
                </a:solidFill>
              </a:rPr>
              <a:t>01</a:t>
            </a:r>
            <a:endParaRPr lang="en-GB" sz="2100" b="1" dirty="0">
              <a:solidFill>
                <a:schemeClr val="bg1"/>
              </a:solidFill>
            </a:endParaRP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3</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316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3" name="Content Placeholder 2"/>
          <p:cNvSpPr>
            <a:spLocks noGrp="1"/>
          </p:cNvSpPr>
          <p:nvPr>
            <p:ph idx="1"/>
          </p:nvPr>
        </p:nvSpPr>
        <p:spPr>
          <a:xfrm>
            <a:off x="628650" y="1369219"/>
            <a:ext cx="8413750" cy="3263504"/>
          </a:xfrm>
        </p:spPr>
        <p:txBody>
          <a:bodyPr>
            <a:normAutofit/>
          </a:bodyPr>
          <a:lstStyle/>
          <a:p>
            <a:r>
              <a:rPr lang="en-GB" dirty="0">
                <a:solidFill>
                  <a:srgbClr val="ED7F0D"/>
                </a:solidFill>
              </a:rPr>
              <a:t>Social factor influences</a:t>
            </a:r>
          </a:p>
          <a:p>
            <a:pPr marL="176213" lvl="1" indent="0">
              <a:buNone/>
            </a:pPr>
            <a:endParaRPr lang="en-SG" sz="2100" dirty="0"/>
          </a:p>
          <a:p>
            <a:pPr marL="433388" lvl="1" indent="-257175">
              <a:buFont typeface="Courier New" charset="0"/>
              <a:buChar char="o"/>
            </a:pPr>
            <a:r>
              <a:rPr lang="en-SG" dirty="0"/>
              <a:t>Studies prove relationship between social media and the cryptocurrency</a:t>
            </a:r>
          </a:p>
          <a:p>
            <a:pPr marL="804863" lvl="2" indent="-285750">
              <a:buFont typeface="Wingdings" pitchFamily="2" charset="2"/>
              <a:buChar char="Ø"/>
            </a:pPr>
            <a:r>
              <a:rPr lang="en-SG" dirty="0"/>
              <a:t>1% increase in Tweets leads to 7% of liquidity improvement in next 5 to 10 min [1]</a:t>
            </a:r>
          </a:p>
          <a:p>
            <a:pPr marL="433388" lvl="1" indent="-257175">
              <a:buFont typeface="Courier New" charset="0"/>
              <a:buChar char="o"/>
            </a:pPr>
            <a:r>
              <a:rPr lang="en-SG" dirty="0"/>
              <a:t>Twitter sentiment predict the returns of Bitcoin [2]</a:t>
            </a:r>
          </a:p>
          <a:p>
            <a:pPr marL="433388" lvl="1" indent="-257175">
              <a:buFont typeface="Courier New" charset="0"/>
              <a:buChar char="o"/>
            </a:pPr>
            <a:r>
              <a:rPr lang="en-SG" dirty="0"/>
              <a:t>Celebrities’ impacts </a:t>
            </a:r>
          </a:p>
          <a:p>
            <a:pPr marL="804863" lvl="2" indent="-285750">
              <a:buFont typeface="Wingdings" pitchFamily="2" charset="2"/>
              <a:buChar char="Ø"/>
            </a:pPr>
            <a:r>
              <a:rPr lang="en-SG" dirty="0">
                <a:solidFill>
                  <a:srgbClr val="ED7F0D"/>
                </a:solidFill>
              </a:rPr>
              <a:t>Granger-causal relationship </a:t>
            </a:r>
            <a:r>
              <a:rPr lang="en-SG" dirty="0"/>
              <a:t>proves that Trump’s tweet sentiment’s impacts on Bitcoin’s variables, such as returns, volatility, trading volumes during the pandemic [3]</a:t>
            </a:r>
          </a:p>
          <a:p>
            <a:pPr marL="804863" lvl="2" indent="-285750">
              <a:buFont typeface="Wingdings" pitchFamily="2" charset="2"/>
              <a:buChar char="Ø"/>
            </a:pPr>
            <a:r>
              <a:rPr lang="en-SG" dirty="0">
                <a:solidFill>
                  <a:srgbClr val="ED7F0D"/>
                </a:solidFill>
              </a:rPr>
              <a:t>Significant positive abnormal returns </a:t>
            </a:r>
            <a:r>
              <a:rPr lang="en-SG" dirty="0"/>
              <a:t>followed Elon Musk’s 47 Twitter events. [4]</a:t>
            </a:r>
          </a:p>
          <a:p>
            <a:pPr marL="804863" lvl="2" indent="-285750">
              <a:buFont typeface="Wingdings" pitchFamily="2" charset="2"/>
              <a:buChar char="Ø"/>
            </a:pPr>
            <a:endParaRPr lang="en-SG" b="1" dirty="0"/>
          </a:p>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02</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4</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34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3" name="Content Placeholder 2"/>
          <p:cNvSpPr>
            <a:spLocks noGrp="1"/>
          </p:cNvSpPr>
          <p:nvPr>
            <p:ph idx="1"/>
          </p:nvPr>
        </p:nvSpPr>
        <p:spPr>
          <a:xfrm>
            <a:off x="628650" y="1369219"/>
            <a:ext cx="8413750" cy="3263504"/>
          </a:xfrm>
        </p:spPr>
        <p:txBody>
          <a:bodyPr>
            <a:normAutofit lnSpcReduction="10000"/>
          </a:bodyPr>
          <a:lstStyle/>
          <a:p>
            <a:r>
              <a:rPr lang="en-GB" dirty="0">
                <a:solidFill>
                  <a:srgbClr val="ED7F0D"/>
                </a:solidFill>
              </a:rPr>
              <a:t>Twitter sentiment analysis</a:t>
            </a:r>
          </a:p>
          <a:p>
            <a:pPr marL="0" indent="0">
              <a:buNone/>
            </a:pPr>
            <a:endParaRPr lang="en-SG" sz="2100" dirty="0"/>
          </a:p>
          <a:p>
            <a:pPr marL="433388" lvl="1" indent="-257175">
              <a:buFont typeface="Courier New" charset="0"/>
              <a:buChar char="o"/>
            </a:pPr>
            <a:r>
              <a:rPr lang="en-SG" dirty="0"/>
              <a:t>NLP systematic workflow</a:t>
            </a:r>
          </a:p>
          <a:p>
            <a:pPr marL="804863" lvl="2" indent="-285750">
              <a:buFont typeface="Wingdings" pitchFamily="2" charset="2"/>
              <a:buChar char="Ø"/>
            </a:pPr>
            <a:r>
              <a:rPr lang="en-SG" dirty="0"/>
              <a:t>Collecting text</a:t>
            </a:r>
          </a:p>
          <a:p>
            <a:pPr marL="804863" lvl="2" indent="-285750">
              <a:buFont typeface="Wingdings" pitchFamily="2" charset="2"/>
              <a:buChar char="Ø"/>
            </a:pPr>
            <a:r>
              <a:rPr lang="en-SG" dirty="0"/>
              <a:t>Tokenizing and pre-processing text</a:t>
            </a:r>
          </a:p>
          <a:p>
            <a:pPr marL="804863" lvl="2" indent="-285750">
              <a:buFont typeface="Wingdings" pitchFamily="2" charset="2"/>
              <a:buChar char="Ø"/>
            </a:pPr>
            <a:r>
              <a:rPr lang="en-SG" dirty="0"/>
              <a:t>Feature engineering</a:t>
            </a:r>
          </a:p>
          <a:p>
            <a:pPr marL="804863" lvl="2" indent="-285750">
              <a:buFont typeface="Wingdings" pitchFamily="2" charset="2"/>
              <a:buChar char="Ø"/>
            </a:pPr>
            <a:r>
              <a:rPr lang="en-SG" dirty="0"/>
              <a:t>Training</a:t>
            </a:r>
          </a:p>
          <a:p>
            <a:pPr marL="433388" lvl="1" indent="-257175">
              <a:buFont typeface="Courier New" charset="0"/>
              <a:buChar char="o"/>
            </a:pPr>
            <a:r>
              <a:rPr lang="en-SG" dirty="0"/>
              <a:t>Graph-based model including Twitter follower graph improving polarity classification [5]</a:t>
            </a:r>
          </a:p>
          <a:p>
            <a:pPr marL="433388" lvl="1" indent="-257175">
              <a:buFont typeface="Courier New" charset="0"/>
              <a:buChar char="o"/>
            </a:pPr>
            <a:r>
              <a:rPr lang="en-SG" dirty="0"/>
              <a:t>Regression model</a:t>
            </a:r>
          </a:p>
          <a:p>
            <a:pPr marL="804863" lvl="2" indent="-285750">
              <a:buFont typeface="Wingdings" pitchFamily="2" charset="2"/>
              <a:buChar char="Ø"/>
            </a:pPr>
            <a:r>
              <a:rPr lang="en-SG" dirty="0">
                <a:solidFill>
                  <a:srgbClr val="ED7F0D"/>
                </a:solidFill>
              </a:rPr>
              <a:t>SVM and regression models </a:t>
            </a:r>
            <a:r>
              <a:rPr lang="en-SG" dirty="0"/>
              <a:t>are used to predict Bitcoin prices [2].</a:t>
            </a:r>
          </a:p>
          <a:p>
            <a:pPr marL="804863" lvl="2" indent="-285750">
              <a:buFont typeface="Wingdings" pitchFamily="2" charset="2"/>
              <a:buChar char="Ø"/>
            </a:pPr>
            <a:r>
              <a:rPr lang="en-SG" dirty="0"/>
              <a:t>Price is positively affected by positive Twitter sentiments in the short run [6].</a:t>
            </a:r>
          </a:p>
          <a:p>
            <a:pPr marL="804863" lvl="2" indent="-285750">
              <a:buFont typeface="Wingdings" pitchFamily="2" charset="2"/>
              <a:buChar char="Ø"/>
            </a:pPr>
            <a:endParaRPr lang="en-SG" b="1" dirty="0"/>
          </a:p>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02</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5</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18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3" name="Content Placeholder 2"/>
          <p:cNvSpPr>
            <a:spLocks noGrp="1"/>
          </p:cNvSpPr>
          <p:nvPr>
            <p:ph idx="1"/>
          </p:nvPr>
        </p:nvSpPr>
        <p:spPr>
          <a:xfrm>
            <a:off x="628650" y="1369219"/>
            <a:ext cx="8413750" cy="3263504"/>
          </a:xfrm>
        </p:spPr>
        <p:txBody>
          <a:bodyPr>
            <a:normAutofit/>
          </a:bodyPr>
          <a:lstStyle/>
          <a:p>
            <a:r>
              <a:rPr lang="en-GB" dirty="0">
                <a:solidFill>
                  <a:srgbClr val="ED7F0D"/>
                </a:solidFill>
              </a:rPr>
              <a:t>Graph analysis</a:t>
            </a:r>
          </a:p>
          <a:p>
            <a:pPr marL="176213" lvl="1" indent="0">
              <a:buNone/>
            </a:pPr>
            <a:endParaRPr lang="en-SG" sz="2100" dirty="0"/>
          </a:p>
          <a:p>
            <a:pPr marL="433388" lvl="1" indent="-257175">
              <a:buFont typeface="Courier New" charset="0"/>
              <a:buChar char="o"/>
            </a:pPr>
            <a:r>
              <a:rPr lang="en-SG" dirty="0"/>
              <a:t>Graph of social media</a:t>
            </a:r>
          </a:p>
          <a:p>
            <a:pPr marL="176213" lvl="1" indent="0">
              <a:buNone/>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02</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6</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E10A6D0B-C9D9-7245-900F-6EF50C4B5A76}"/>
              </a:ext>
            </a:extLst>
          </p:cNvPr>
          <p:cNvPicPr>
            <a:picLocks noChangeAspect="1"/>
          </p:cNvPicPr>
          <p:nvPr/>
        </p:nvPicPr>
        <p:blipFill>
          <a:blip r:embed="rId3"/>
          <a:stretch>
            <a:fillRect/>
          </a:stretch>
        </p:blipFill>
        <p:spPr>
          <a:xfrm>
            <a:off x="978147" y="2571750"/>
            <a:ext cx="2569024" cy="1864203"/>
          </a:xfrm>
          <a:prstGeom prst="rect">
            <a:avLst/>
          </a:prstGeom>
        </p:spPr>
      </p:pic>
      <p:sp>
        <p:nvSpPr>
          <p:cNvPr id="8" name="TextBox 7">
            <a:extLst>
              <a:ext uri="{FF2B5EF4-FFF2-40B4-BE49-F238E27FC236}">
                <a16:creationId xmlns:a16="http://schemas.microsoft.com/office/drawing/2014/main" id="{DDC489C4-152C-7847-B3C0-DB796521B5B1}"/>
              </a:ext>
            </a:extLst>
          </p:cNvPr>
          <p:cNvSpPr txBox="1"/>
          <p:nvPr/>
        </p:nvSpPr>
        <p:spPr>
          <a:xfrm>
            <a:off x="4186933" y="2571750"/>
            <a:ext cx="3806248" cy="923330"/>
          </a:xfrm>
          <a:prstGeom prst="rect">
            <a:avLst/>
          </a:prstGeom>
          <a:noFill/>
        </p:spPr>
        <p:txBody>
          <a:bodyPr wrap="square" rtlCol="0">
            <a:spAutoFit/>
          </a:bodyPr>
          <a:lstStyle/>
          <a:p>
            <a:pPr marL="285750" indent="-285750">
              <a:buFont typeface="Wingdings" pitchFamily="2" charset="2"/>
              <a:buChar char="Ø"/>
            </a:pPr>
            <a:r>
              <a:rPr lang="en-US" dirty="0">
                <a:solidFill>
                  <a:srgbClr val="004282"/>
                </a:solidFill>
              </a:rPr>
              <a:t>Users have following relationship</a:t>
            </a:r>
          </a:p>
          <a:p>
            <a:pPr marL="285750" indent="-285750">
              <a:buFont typeface="Wingdings" pitchFamily="2" charset="2"/>
              <a:buChar char="Ø"/>
            </a:pPr>
            <a:r>
              <a:rPr lang="en-US" dirty="0">
                <a:solidFill>
                  <a:srgbClr val="004282"/>
                </a:solidFill>
              </a:rPr>
              <a:t>Users can post and repost a tweet</a:t>
            </a:r>
          </a:p>
          <a:p>
            <a:pPr marL="285750" indent="-285750">
              <a:buFont typeface="Wingdings" pitchFamily="2" charset="2"/>
              <a:buChar char="Ø"/>
            </a:pPr>
            <a:r>
              <a:rPr lang="en-US" dirty="0">
                <a:solidFill>
                  <a:srgbClr val="004282"/>
                </a:solidFill>
              </a:rPr>
              <a:t>Users can comment a tweet</a:t>
            </a:r>
          </a:p>
        </p:txBody>
      </p:sp>
    </p:spTree>
    <p:extLst>
      <p:ext uri="{BB962C8B-B14F-4D97-AF65-F5344CB8AC3E}">
        <p14:creationId xmlns:p14="http://schemas.microsoft.com/office/powerpoint/2010/main" val="19770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3" name="Content Placeholder 2"/>
          <p:cNvSpPr>
            <a:spLocks noGrp="1"/>
          </p:cNvSpPr>
          <p:nvPr>
            <p:ph idx="1"/>
          </p:nvPr>
        </p:nvSpPr>
        <p:spPr>
          <a:xfrm>
            <a:off x="628650" y="1369219"/>
            <a:ext cx="8413750" cy="3263504"/>
          </a:xfrm>
        </p:spPr>
        <p:txBody>
          <a:bodyPr>
            <a:normAutofit/>
          </a:bodyPr>
          <a:lstStyle/>
          <a:p>
            <a:r>
              <a:rPr lang="en-GB" dirty="0">
                <a:solidFill>
                  <a:srgbClr val="ED7F0D"/>
                </a:solidFill>
              </a:rPr>
              <a:t>Graph analysis</a:t>
            </a:r>
          </a:p>
          <a:p>
            <a:pPr marL="0" indent="0">
              <a:buNone/>
            </a:pPr>
            <a:endParaRPr lang="en-SG" dirty="0"/>
          </a:p>
          <a:p>
            <a:pPr marL="433388" lvl="1" indent="-257175">
              <a:buFont typeface="Courier New" charset="0"/>
              <a:buChar char="o"/>
            </a:pPr>
            <a:r>
              <a:rPr lang="en-SG" dirty="0"/>
              <a:t>PageRank</a:t>
            </a:r>
          </a:p>
          <a:p>
            <a:pPr marL="804863" lvl="2" indent="-285750">
              <a:buFont typeface="Wingdings" pitchFamily="2" charset="2"/>
              <a:buChar char="Ø"/>
            </a:pPr>
            <a:r>
              <a:rPr lang="en-SG" dirty="0"/>
              <a:t>Centrality is used to define the importance in a graph [7]</a:t>
            </a:r>
          </a:p>
          <a:p>
            <a:pPr marL="804863" lvl="2" indent="-285750">
              <a:buFont typeface="Wingdings" pitchFamily="2" charset="2"/>
              <a:buChar char="Ø"/>
            </a:pPr>
            <a:r>
              <a:rPr lang="en-SG" dirty="0"/>
              <a:t>EVC to detect most influential nodes within a social graph [7]</a:t>
            </a:r>
          </a:p>
          <a:p>
            <a:pPr marL="804863" lvl="2" indent="-285750">
              <a:buFont typeface="Wingdings" pitchFamily="2" charset="2"/>
              <a:buChar char="Ø"/>
            </a:pPr>
            <a:r>
              <a:rPr lang="en-SG" dirty="0"/>
              <a:t>Topic-specific scenarios: </a:t>
            </a:r>
            <a:r>
              <a:rPr lang="en-SG" dirty="0" err="1"/>
              <a:t>TwitterRank</a:t>
            </a:r>
            <a:r>
              <a:rPr lang="en-SG" dirty="0"/>
              <a:t> [8]</a:t>
            </a:r>
          </a:p>
          <a:p>
            <a:pPr marL="433388" lvl="1" indent="-257175">
              <a:buFont typeface="Courier New" charset="0"/>
              <a:buChar char="o"/>
            </a:pPr>
            <a:r>
              <a:rPr lang="en-SG" dirty="0"/>
              <a:t>Graph Neural Network</a:t>
            </a:r>
          </a:p>
          <a:p>
            <a:pPr marL="804863" lvl="2" indent="-285750">
              <a:buFont typeface="Wingdings" pitchFamily="2" charset="2"/>
              <a:buChar char="Ø"/>
            </a:pPr>
            <a:r>
              <a:rPr lang="en-SG" dirty="0"/>
              <a:t>Node’s </a:t>
            </a:r>
            <a:r>
              <a:rPr lang="en-SG" dirty="0" err="1"/>
              <a:t>neighbors’</a:t>
            </a:r>
            <a:r>
              <a:rPr lang="en-SG" dirty="0"/>
              <a:t> influences are not the same</a:t>
            </a:r>
          </a:p>
          <a:p>
            <a:pPr marL="804863" lvl="2" indent="-285750">
              <a:buFont typeface="Wingdings" pitchFamily="2" charset="2"/>
              <a:buChar char="Ø"/>
            </a:pPr>
            <a:r>
              <a:rPr lang="en-SG" dirty="0"/>
              <a:t>A prevalent algorithm to detect relationships within nodes in the graph</a:t>
            </a:r>
          </a:p>
          <a:p>
            <a:pPr marL="804863" lvl="2" indent="-285750">
              <a:buFont typeface="Wingdings" pitchFamily="2" charset="2"/>
              <a:buChar char="Ø"/>
            </a:pPr>
            <a:r>
              <a:rPr lang="en-SG" dirty="0"/>
              <a:t>Recurrent Neural Network(RNN) to model the actions of users and interests in a session</a:t>
            </a:r>
            <a:endParaRPr lang="en-SG" b="1" dirty="0"/>
          </a:p>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02</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7</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707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Literature Review</a:t>
            </a:r>
          </a:p>
        </p:txBody>
      </p:sp>
      <p:sp>
        <p:nvSpPr>
          <p:cNvPr id="3" name="Content Placeholder 2"/>
          <p:cNvSpPr>
            <a:spLocks noGrp="1"/>
          </p:cNvSpPr>
          <p:nvPr>
            <p:ph idx="1"/>
          </p:nvPr>
        </p:nvSpPr>
        <p:spPr>
          <a:xfrm>
            <a:off x="628650" y="1369219"/>
            <a:ext cx="8413750" cy="3263504"/>
          </a:xfrm>
        </p:spPr>
        <p:txBody>
          <a:bodyPr>
            <a:normAutofit/>
          </a:bodyPr>
          <a:lstStyle/>
          <a:p>
            <a:r>
              <a:rPr lang="en-GB" dirty="0">
                <a:solidFill>
                  <a:srgbClr val="ED7F0D"/>
                </a:solidFill>
              </a:rPr>
              <a:t>Summary</a:t>
            </a:r>
          </a:p>
          <a:p>
            <a:pPr marL="176213" lvl="1" indent="0">
              <a:buNone/>
            </a:pPr>
            <a:endParaRPr lang="en-SG" sz="2100" dirty="0"/>
          </a:p>
          <a:p>
            <a:pPr marL="433388" lvl="1" indent="-257175">
              <a:buFont typeface="Courier New" charset="0"/>
              <a:buChar char="o"/>
            </a:pPr>
            <a:r>
              <a:rPr lang="en-SG" dirty="0"/>
              <a:t>Use </a:t>
            </a:r>
            <a:r>
              <a:rPr lang="en-SG" dirty="0">
                <a:solidFill>
                  <a:srgbClr val="ED7F0D"/>
                </a:solidFill>
              </a:rPr>
              <a:t>graph</a:t>
            </a:r>
            <a:r>
              <a:rPr lang="en-SG" dirty="0"/>
              <a:t> to represent social network</a:t>
            </a:r>
          </a:p>
          <a:p>
            <a:pPr marL="804863" lvl="2" indent="-285750">
              <a:buFont typeface="Wingdings" pitchFamily="2" charset="2"/>
              <a:buChar char="Ø"/>
            </a:pPr>
            <a:r>
              <a:rPr lang="en-SG" dirty="0"/>
              <a:t>Nodes can be celebrities, </a:t>
            </a:r>
            <a:r>
              <a:rPr lang="en-SG" strike="sngStrike" dirty="0"/>
              <a:t>celebrities’ topics</a:t>
            </a:r>
            <a:r>
              <a:rPr lang="en-SG" dirty="0"/>
              <a:t>, tweets, cryptocurrencies prices</a:t>
            </a:r>
          </a:p>
          <a:p>
            <a:pPr marL="804863" lvl="2" indent="-285750">
              <a:buFont typeface="Wingdings" pitchFamily="2" charset="2"/>
              <a:buChar char="Ø"/>
            </a:pPr>
            <a:r>
              <a:rPr lang="en-SG" dirty="0"/>
              <a:t>Edges can be connections between celebrities and celebrities, celebrities and prices</a:t>
            </a:r>
          </a:p>
          <a:p>
            <a:pPr marL="433388" lvl="1" indent="-257175">
              <a:buFont typeface="Courier New" charset="0"/>
              <a:buChar char="o"/>
            </a:pPr>
            <a:r>
              <a:rPr lang="en-SG" dirty="0"/>
              <a:t>Nodes and edges’ features</a:t>
            </a:r>
          </a:p>
          <a:p>
            <a:pPr marL="433388" lvl="1" indent="-257175">
              <a:buFont typeface="Courier New" charset="0"/>
              <a:buChar char="o"/>
            </a:pPr>
            <a:r>
              <a:rPr lang="en-SG" dirty="0">
                <a:solidFill>
                  <a:srgbClr val="ED7F0D"/>
                </a:solidFill>
              </a:rPr>
              <a:t>Topic-specific</a:t>
            </a:r>
            <a:r>
              <a:rPr lang="en-SG" dirty="0"/>
              <a:t> PageRank to rank celebrities</a:t>
            </a:r>
          </a:p>
          <a:p>
            <a:pPr marL="433388" lvl="1" indent="-257175">
              <a:buFont typeface="Courier New" charset="0"/>
              <a:buChar char="o"/>
            </a:pPr>
            <a:r>
              <a:rPr lang="en-SG" dirty="0"/>
              <a:t>Limitations</a:t>
            </a:r>
          </a:p>
          <a:p>
            <a:pPr marL="804863" lvl="2" indent="-285750">
              <a:buFont typeface="Wingdings" pitchFamily="2" charset="2"/>
              <a:buChar char="Ø"/>
            </a:pPr>
            <a:r>
              <a:rPr lang="en-SG" dirty="0"/>
              <a:t>Without other social media: Reddit, YouTube, Podcast</a:t>
            </a:r>
          </a:p>
          <a:p>
            <a:pPr marL="804863" lvl="2" indent="-285750">
              <a:buFont typeface="Wingdings" pitchFamily="2" charset="2"/>
              <a:buChar char="Ø"/>
            </a:pPr>
            <a:r>
              <a:rPr lang="en-SG" dirty="0"/>
              <a:t>Top influencers in cryptocurrency market: a new topic</a:t>
            </a:r>
            <a:endParaRPr lang="en-SG" b="1" dirty="0"/>
          </a:p>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02</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8</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90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Overview</a:t>
            </a:r>
          </a:p>
        </p:txBody>
      </p:sp>
      <p:sp>
        <p:nvSpPr>
          <p:cNvPr id="3" name="Content Placeholder 2"/>
          <p:cNvSpPr>
            <a:spLocks noGrp="1"/>
          </p:cNvSpPr>
          <p:nvPr>
            <p:ph idx="1"/>
          </p:nvPr>
        </p:nvSpPr>
        <p:spPr>
          <a:xfrm>
            <a:off x="628650" y="1369219"/>
            <a:ext cx="8413750" cy="3263504"/>
          </a:xfrm>
        </p:spPr>
        <p:txBody>
          <a:bodyPr>
            <a:normAutofit/>
          </a:bodyPr>
          <a:lstStyle/>
          <a:p>
            <a:pPr marL="433388" lvl="1" indent="-257175">
              <a:buFont typeface="Courier New" charset="0"/>
              <a:buChar char="o"/>
            </a:pPr>
            <a:endParaRPr lang="en-SG" dirty="0"/>
          </a:p>
          <a:p>
            <a:pPr marL="433388" lvl="1" indent="-257175">
              <a:buFont typeface="Courier New" charset="0"/>
              <a:buChar char="o"/>
            </a:pPr>
            <a:endParaRPr lang="en-SG" dirty="0"/>
          </a:p>
          <a:p>
            <a:pPr marL="176213" lvl="1" indent="0">
              <a:buNone/>
            </a:pPr>
            <a:endParaRPr lang="en-SG" dirty="0"/>
          </a:p>
          <a:p>
            <a:pPr marL="176213" lvl="1" indent="0">
              <a:buNone/>
            </a:pPr>
            <a:endParaRPr lang="en-SG" sz="2100" dirty="0"/>
          </a:p>
          <a:p>
            <a:pPr marL="176213" lvl="1" indent="0">
              <a:buNone/>
            </a:pPr>
            <a:endParaRPr lang="en-SG" sz="2100"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03</a:t>
            </a:r>
          </a:p>
        </p:txBody>
      </p:sp>
      <p:sp>
        <p:nvSpPr>
          <p:cNvPr id="5" name="Slide Number Placeholder 4">
            <a:extLst>
              <a:ext uri="{FF2B5EF4-FFF2-40B4-BE49-F238E27FC236}">
                <a16:creationId xmlns:a16="http://schemas.microsoft.com/office/drawing/2014/main" id="{F3355698-F758-5045-A47A-DE0435C4202D}"/>
              </a:ext>
            </a:extLst>
          </p:cNvPr>
          <p:cNvSpPr>
            <a:spLocks noGrp="1"/>
          </p:cNvSpPr>
          <p:nvPr>
            <p:ph type="sldNum" sz="quarter" idx="12"/>
          </p:nvPr>
        </p:nvSpPr>
        <p:spPr/>
        <p:txBody>
          <a:bodyPr/>
          <a:lstStyle/>
          <a:p>
            <a:fld id="{C2E482B0-A764-7649-BFD8-7624B53F13A9}" type="slidenum">
              <a:rPr lang="en-GB" smtClean="0"/>
              <a:pPr/>
              <a:t>9</a:t>
            </a:fld>
            <a:endParaRPr lang="en-GB" dirty="0"/>
          </a:p>
        </p:txBody>
      </p:sp>
      <p:sp>
        <p:nvSpPr>
          <p:cNvPr id="6" name="AutoShape 2">
            <a:extLst>
              <a:ext uri="{FF2B5EF4-FFF2-40B4-BE49-F238E27FC236}">
                <a16:creationId xmlns:a16="http://schemas.microsoft.com/office/drawing/2014/main" id="{D31E0FCE-7B1B-5D4E-87B9-352974BB82EE}"/>
              </a:ext>
            </a:extLst>
          </p:cNvPr>
          <p:cNvSpPr>
            <a:spLocks noChangeAspect="1" noChangeArrowheads="1"/>
          </p:cNvSpPr>
          <p:nvPr/>
        </p:nvSpPr>
        <p:spPr bwMode="auto">
          <a:xfrm>
            <a:off x="1138238" y="0"/>
            <a:ext cx="686593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FB08F0FC-CE5B-2F47-A740-BDC950849ED1}"/>
              </a:ext>
            </a:extLst>
          </p:cNvPr>
          <p:cNvSpPr>
            <a:spLocks noChangeAspect="1" noChangeArrowheads="1"/>
          </p:cNvSpPr>
          <p:nvPr/>
        </p:nvSpPr>
        <p:spPr bwMode="auto">
          <a:xfrm>
            <a:off x="1778000" y="742950"/>
            <a:ext cx="55880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D3E1FBF8-B57F-FA44-8873-7A150ADBC94E}"/>
              </a:ext>
            </a:extLst>
          </p:cNvPr>
          <p:cNvPicPr>
            <a:picLocks noChangeAspect="1"/>
          </p:cNvPicPr>
          <p:nvPr/>
        </p:nvPicPr>
        <p:blipFill>
          <a:blip r:embed="rId3"/>
          <a:stretch>
            <a:fillRect/>
          </a:stretch>
        </p:blipFill>
        <p:spPr>
          <a:xfrm>
            <a:off x="312443" y="1017705"/>
            <a:ext cx="5198532" cy="3419213"/>
          </a:xfrm>
          <a:prstGeom prst="rect">
            <a:avLst/>
          </a:prstGeom>
        </p:spPr>
      </p:pic>
      <p:sp>
        <p:nvSpPr>
          <p:cNvPr id="10" name="TextBox 9">
            <a:extLst>
              <a:ext uri="{FF2B5EF4-FFF2-40B4-BE49-F238E27FC236}">
                <a16:creationId xmlns:a16="http://schemas.microsoft.com/office/drawing/2014/main" id="{0D95B4FC-85BA-7948-BE64-CA7A86C889A1}"/>
              </a:ext>
            </a:extLst>
          </p:cNvPr>
          <p:cNvSpPr txBox="1"/>
          <p:nvPr/>
        </p:nvSpPr>
        <p:spPr>
          <a:xfrm>
            <a:off x="4968731" y="2127146"/>
            <a:ext cx="4592782" cy="1200329"/>
          </a:xfrm>
          <a:prstGeom prst="rect">
            <a:avLst/>
          </a:prstGeom>
          <a:noFill/>
        </p:spPr>
        <p:txBody>
          <a:bodyPr wrap="square">
            <a:spAutoFit/>
          </a:bodyPr>
          <a:lstStyle/>
          <a:p>
            <a:pPr marL="804863" lvl="2" indent="-285750">
              <a:buFont typeface="Wingdings" pitchFamily="2" charset="2"/>
              <a:buChar char="Ø"/>
            </a:pPr>
            <a:r>
              <a:rPr lang="en-SG" dirty="0">
                <a:solidFill>
                  <a:srgbClr val="004282"/>
                </a:solidFill>
              </a:rPr>
              <a:t>Crawling data</a:t>
            </a:r>
          </a:p>
          <a:p>
            <a:pPr marL="804863" lvl="2" indent="-285750">
              <a:buFont typeface="Wingdings" pitchFamily="2" charset="2"/>
              <a:buChar char="Ø"/>
            </a:pPr>
            <a:r>
              <a:rPr lang="en-SG" dirty="0">
                <a:solidFill>
                  <a:srgbClr val="004282"/>
                </a:solidFill>
              </a:rPr>
              <a:t>Building graphs</a:t>
            </a:r>
          </a:p>
          <a:p>
            <a:pPr marL="804863" lvl="2" indent="-285750">
              <a:buFont typeface="Wingdings" pitchFamily="2" charset="2"/>
              <a:buChar char="Ø"/>
            </a:pPr>
            <a:r>
              <a:rPr lang="en-SG" dirty="0">
                <a:solidFill>
                  <a:srgbClr val="004282"/>
                </a:solidFill>
              </a:rPr>
              <a:t>Graph analysis</a:t>
            </a:r>
          </a:p>
          <a:p>
            <a:pPr marL="804863" lvl="2" indent="-285750">
              <a:buFont typeface="Wingdings" pitchFamily="2" charset="2"/>
              <a:buChar char="Ø"/>
            </a:pPr>
            <a:r>
              <a:rPr lang="en-SG" dirty="0">
                <a:solidFill>
                  <a:srgbClr val="004282"/>
                </a:solidFill>
              </a:rPr>
              <a:t>UI to display results</a:t>
            </a:r>
          </a:p>
        </p:txBody>
      </p:sp>
    </p:spTree>
    <p:extLst>
      <p:ext uri="{BB962C8B-B14F-4D97-AF65-F5344CB8AC3E}">
        <p14:creationId xmlns:p14="http://schemas.microsoft.com/office/powerpoint/2010/main" val="4229997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6177</TotalTime>
  <Words>2897</Words>
  <Application>Microsoft Macintosh PowerPoint</Application>
  <PresentationFormat>On-screen Show (16:9)</PresentationFormat>
  <Paragraphs>367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Wingdings</vt:lpstr>
      <vt:lpstr>Office Theme</vt:lpstr>
      <vt:lpstr>Analyzing the Impacts of Celebrities in Cryptocurrency Market: A Graph Analysis Approach </vt:lpstr>
      <vt:lpstr>Introduction</vt:lpstr>
      <vt:lpstr>Introduction</vt:lpstr>
      <vt:lpstr>Literature Review</vt:lpstr>
      <vt:lpstr>Literature Review</vt:lpstr>
      <vt:lpstr>Literature Review</vt:lpstr>
      <vt:lpstr>Literature Review</vt:lpstr>
      <vt:lpstr>Literature Review</vt:lpstr>
      <vt:lpstr>Overview</vt:lpstr>
      <vt:lpstr>Progress</vt:lpstr>
      <vt:lpstr>Progress</vt:lpstr>
      <vt:lpstr>Progress</vt:lpstr>
      <vt:lpstr>Progress</vt:lpstr>
      <vt:lpstr>Plan</vt:lpstr>
      <vt:lpstr>Plan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Wang Qian</cp:lastModifiedBy>
  <cp:revision>485</cp:revision>
  <dcterms:created xsi:type="dcterms:W3CDTF">2018-08-16T03:57:50Z</dcterms:created>
  <dcterms:modified xsi:type="dcterms:W3CDTF">2022-04-21T07:20:31Z</dcterms:modified>
</cp:coreProperties>
</file>