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Ahlvr3ew2T5VRnGh8qnJelgaZ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EAAD27-206A-4652-BAA5-63CE5EDD9546}">
  <a:tblStyle styleId="{3EEAAD27-206A-4652-BAA5-63CE5EDD954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305FAF8-E40B-4BE7-8EC8-74FF4A68AC1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SG"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SG"/>
              <a:t>maximum 25 slides; and leave two minutes for demo</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SG"/>
              <a:t>Hi Henry. I am Wang Qian. I am very glad to present my FYP project: Analyzing the profiles of celebrities in NFT: A Graph Analysis to you.</a:t>
            </a:r>
            <a:endParaRPr/>
          </a:p>
        </p:txBody>
      </p:sp>
      <p:sp>
        <p:nvSpPr>
          <p:cNvPr id="74" name="Google Shape;7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4da9ad7d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184da9ad7d6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In summary, we review social factor’s influences, graph analysis, and blockchain analysis. From them, we know that we need to collect on-chain and off-chain data. Also, we choose Ethereum as the on-chain data source. </a:t>
            </a:r>
            <a:r>
              <a:rPr lang="en-SG"/>
              <a:t>Twitter</a:t>
            </a:r>
            <a:r>
              <a:rPr lang="en-SG"/>
              <a:t> as the off-chain data source.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After collecting data, we build a graph then do analysis on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Current literature’s limitations are of two points: most current research does not consider on-chain data. And current dataset’s amount of data is not enough. Limitations are where we can improve on.</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7" name="Google Shape;157;g184da9ad7d6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Then we analyze the challenges of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First </a:t>
            </a:r>
            <a:r>
              <a:rPr lang="en-SG"/>
              <a:t>challenge</a:t>
            </a:r>
            <a:r>
              <a:rPr lang="en-SG"/>
              <a:t> is the anonymous mechanisms. Everyone can register a wallet address without identity verification. So, it is to get the celebrities’ on-chain wallet addresses. Also, on-chain users can hide their off-chain </a:t>
            </a:r>
            <a:r>
              <a:rPr lang="en-SG"/>
              <a:t>identities</a:t>
            </a:r>
            <a:r>
              <a:rPr lang="en-SG"/>
              <a:t> easily by registering many addresses.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Another challenge is the complete dataset. We </a:t>
            </a:r>
            <a:r>
              <a:rPr lang="en-SG"/>
              <a:t>hope</a:t>
            </a:r>
            <a:r>
              <a:rPr lang="en-SG"/>
              <a:t> to build a complete data set matching celebrities’ Twitter accounts and blockchain activities. But how to define celebrities and how to get a list of celebrities. Also, there is a large scale of data. The collection process is hard and processing time may be long. In </a:t>
            </a:r>
            <a:r>
              <a:rPr lang="en-SG"/>
              <a:t>addition</a:t>
            </a:r>
            <a:r>
              <a:rPr lang="en-SG"/>
              <a:t>, celebrities have relationships, how to capture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The third challenge is about the implementation details. We need to crawl on-chain and off-chain data. For example, Twitter has its </a:t>
            </a:r>
            <a:r>
              <a:rPr lang="en-SG"/>
              <a:t>official</a:t>
            </a:r>
            <a:r>
              <a:rPr lang="en-SG"/>
              <a:t> API. But Twitter’s API has restrictions on the number of requests everyday.  Other websites have some anti-crawling mechanisms such as google captcha.</a:t>
            </a: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66" name="Google Shape;16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83db2a25f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183db2a25fe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Here, it is the overview of this project. </a:t>
            </a:r>
            <a:r>
              <a:rPr lang="en-SG"/>
              <a:t>We divide the whole project to four parts. First part is to collect data. We mainly focus on the collection. We did a complete survey then choose reliable and informative sources. Then we crawl data from those websites.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After collect them, we construct the data to a networkx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Then we analyze the data quality we have gained. Mainly we test the big data,completeness, credibility, and consistency.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The last step we do is to deploy applications on the graph we have built. We do link prediction among Twitter accounts and link prediction from Twitter accounts to wallet addresses to show the data we collect is useful.</a:t>
            </a: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75" name="Google Shape;175;g183db2a25fe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lang="en-SG"/>
              <a:t>In this part, I will introduce the methodology and implementation details I have </a:t>
            </a:r>
            <a:r>
              <a:rPr lang="en-SG"/>
              <a:t>used</a:t>
            </a:r>
            <a:r>
              <a:rPr lang="en-SG"/>
              <a:t> in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For on-chain data, we start from collecting active addresses: top 500 NFT communities based on market cap. We use NFTscan APi and keep ERC721 contracts.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Then we also collect on-chain transaction records from 2022-3 to 2022-8 from Ethereum. Then we extract all transactions among active </a:t>
            </a:r>
            <a:r>
              <a:rPr lang="en-SG"/>
              <a:t>wallet addresses we have collected.</a:t>
            </a:r>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87" name="Google Shape;18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3db2a25fe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183db2a25fe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We do a complete survey</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Then from Twitter we crawl</a:t>
            </a:r>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96" name="Google Shape;196;g183db2a25fe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83db2a25fe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83db2a25fe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After collecting, we build a heterogeneous graph.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 arial font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05" name="Google Shape;205;g183db2a25fe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3db2a25fe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183db2a25fe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Then we do analysis of the data we have collected</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15" name="Google Shape;215;g183db2a25fe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83db2a25fe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183db2a25fe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Also, we evaluate the data quality from many dimensions</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24" name="Google Shape;224;g183db2a25fe_0_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3db2a25fe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83db2a25fe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Then we consider applications we can build on the graph we have built.</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For node classification, we can do on-chain node classifications if their holding NFT values to classify whale </a:t>
            </a:r>
            <a:r>
              <a:rPr lang="en-SG"/>
              <a:t>accounts.</a:t>
            </a:r>
            <a:endParaRPr/>
          </a:p>
          <a:p>
            <a:pPr indent="0" lvl="0" marL="0" rtl="0" algn="l">
              <a:spcBef>
                <a:spcPts val="0"/>
              </a:spcBef>
              <a:spcAft>
                <a:spcPts val="0"/>
              </a:spcAft>
              <a:buNone/>
            </a:pPr>
            <a:r>
              <a:rPr lang="en-SG"/>
              <a:t>Also, for off-chain data, we can classify celebrities belong to artists, NFT developers, super stars maybe according to their number of fans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For clustering, we can detect dense subgraphs if several wallet addresses transact among them frequently. Also, for off-chain Twitter accounts, we can detect a group showing the users in the group know them in reality.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Link prediction</a:t>
            </a:r>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33" name="Google Shape;233;g183db2a25fe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83db2a25fe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183db2a25fe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42" name="Google Shape;242;g183db2a25fe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Our project is motivated by that celebrities’ impact on cryptocurrency market has been significant in these two years. They utilize social media, such as Twitter, Reddit, YouTube to express their opinions and the opinions spread quickly on the Internet.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For example, Dogecoin’s price jumped 50% in one day after Elon Musk’s tweet: </a:t>
            </a:r>
            <a:r>
              <a:rPr b="0" i="0" lang="en-SG" sz="1200" u="none" strike="noStrike">
                <a:solidFill>
                  <a:schemeClr val="dk1"/>
                </a:solidFill>
                <a:latin typeface="Calibri"/>
                <a:ea typeface="Calibri"/>
                <a:cs typeface="Calibri"/>
                <a:sym typeface="Calibri"/>
              </a:rPr>
              <a:t>“Dogecoin is the people’s crypto”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Machine learning model is widely used in tweet sentiment analysis. There exists some work on analyzing the relation between tweet sentiments and cryptocurrency market.</a:t>
            </a:r>
            <a:endParaRPr/>
          </a:p>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And graph analysis has advantages in studying topological and geographical properties of social network.</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82" name="Google Shape;8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3db2a25fe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183db2a25fe_0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SG"/>
              <a:t>Then I will introduce the progress I have made so far.</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At first, we do preliminary investigation. There exist many open-sourced cryptocurrencies datasets. Yahoo Finance provides many coins, such as Bitcoin’s daily open price, close price, and market volume [33]. BitStamp provides free hourly and minutely cryptocurrency data, but the range is restricted to a few cryptocurrencies [34]. To get more detailed information on Bitcoin’s price at a specific minute, CoinMarketCap provides an official API.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There exist many open-sourced cryptocurrencies datasets. Yahoo Finance provides many coins, such as Bitcoin’s daily open price, close price, and market volume [33]. BitStamp provides free hourly and minutely cryptocurrency data, but the range is restricted to a few cryptocurrencies [34]. To get more detailed information on Bitcoin’s price at a specific minute, CoinMarketCap provides an official API.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For crawling Twitter data, there are three methods: using open-sources modules, Twitter's official API, and web scraping tricks.  Open-source modules can’t fetch a complete following list of a user. Twitter official API has a strict restriction on number of requests. Web scraping using Selenium with Chromedriver can solve previous two problems. So we choose web scraping as our crawling method.</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However, some information on social media is misleading. “Talk is cheap.” Celebrities may spread fake opinions on social media. It is possible to trace Bitcoin addresses using legal analysis [38]. After getting enough addresses, we can do a mapping between celebrities' cryptocurrency addresses and their social accounts to analyze the relations between actions in social media and actions in the cryptocurrency market.</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51" name="Google Shape;251;g183db2a25fe_0_1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83db2a25fe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183db2a25fe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Here is the visulization of node embeddings in different training models</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60" name="Google Shape;260;g183db2a25fe_0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83db2a25fe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183db2a25fe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77" name="Google Shape;277;g183db2a25fe_0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3db2a25fe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183db2a25fe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SG"/>
              <a:t>Then I will introduce the progress I have made so far.</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At first, we do preliminary investigation. There exist many open-sourced cryptocurrencies datasets. Yahoo Finance provides many coins, such as Bitcoin’s daily open price, close price, and market volume [33]. BitStamp provides free hourly and minutely cryptocurrency data, but the range is restricted to a few cryptocurrencies [34]. To get more detailed information on Bitcoin’s price at a specific minute, CoinMarketCap provides an official API.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There exist many open-sourced cryptocurrencies datasets. Yahoo Finance provides many coins, such as Bitcoin’s daily open price, close price, and market volume [33]. BitStamp provides free hourly and minutely cryptocurrency data, but the range is restricted to a few cryptocurrencies [34]. To get more detailed information on Bitcoin’s price at a specific minute, CoinMarketCap provides an official API.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For crawling Twitter data, there are three methods: using open-sources modules, Twitter's official API, and web scraping tricks.  Open-source modules can’t fetch a complete following list of a user. Twitter official API has a strict restriction on number of requests. Web scraping using Selenium with Chromedriver can solve previous two problems. So we choose web scraping as our crawling method.</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However, some information on social media is misleading. “Talk is cheap.” Celebrities may spread fake opinions on social media. It is possible to trace Bitcoin addresses using legal analysis [38]. After getting enough addresses, we can do a mapping between celebrities' cryptocurrency addresses and their social accounts to analyze the relations between actions in social media and actions in the cryptocurrency market.</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88" name="Google Shape;288;g183db2a25fe_0_1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83db2a25fe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183db2a25fe_0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SG">
                <a:latin typeface="Arial"/>
                <a:ea typeface="Arial"/>
                <a:cs typeface="Arial"/>
                <a:sym typeface="Arial"/>
              </a:rPr>
              <a:t>Then I want to talk about lessons I have learnt in the fyp.</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rPr lang="en-SG">
                <a:latin typeface="Arial"/>
                <a:ea typeface="Arial"/>
                <a:cs typeface="Arial"/>
                <a:sym typeface="Arial"/>
              </a:rPr>
              <a:t>First thing I learned is the first step is always the hardest. To begin with, I read many papers. However, most papers did not show the </a:t>
            </a:r>
            <a:r>
              <a:rPr lang="en-SG">
                <a:latin typeface="Arial"/>
                <a:ea typeface="Arial"/>
                <a:cs typeface="Arial"/>
                <a:sym typeface="Arial"/>
              </a:rPr>
              <a:t>technical</a:t>
            </a:r>
            <a:r>
              <a:rPr lang="en-SG">
                <a:latin typeface="Arial"/>
                <a:ea typeface="Arial"/>
                <a:cs typeface="Arial"/>
                <a:sym typeface="Arial"/>
              </a:rPr>
              <a:t> details. I also forgot </a:t>
            </a:r>
            <a:r>
              <a:rPr lang="en-SG">
                <a:latin typeface="Arial"/>
                <a:ea typeface="Arial"/>
                <a:cs typeface="Arial"/>
                <a:sym typeface="Arial"/>
              </a:rPr>
              <a:t>what I read after two or three days. Then, I realized that’s because I was not familiar with web3 and blockchain. So, I watched several courses on YouTube introducing ethereum, NFT, smart contracts and other concepts. I also wrote some toy web3 code to interact with Ethereum.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rPr lang="en-SG">
                <a:latin typeface="Arial"/>
                <a:ea typeface="Arial"/>
                <a:cs typeface="Arial"/>
                <a:sym typeface="Arial"/>
              </a:rPr>
              <a:t>After that, I went back to read papers. I could understand much more than the first time I read them. Then I focus on “However” part. From that, I learned that current papers did not gather enough data about identities of holders who have blockchain wallet addresses. As celebrities influence cryptocurrency market, I decided my topic is to analyze the on-chain and off-chain profiles of celebrities.</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rPr lang="en-SG">
                <a:latin typeface="Arial"/>
                <a:ea typeface="Arial"/>
                <a:cs typeface="Arial"/>
                <a:sym typeface="Arial"/>
              </a:rPr>
              <a:t>The second thing I learned is about techniques. As web3 is a new and hot field, many new techniques exist. I learnt from online materials such as web3.py’s documentations, NFTScan API’s requests. Also, to crawl websites, I learnt to use selenium and how to bypass anti-crawling mechanisms by using IP Pool. I learnt I should not be afraid of getting my hands dirty. It is normal that learning curve is steep.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rPr lang="en-SG">
                <a:latin typeface="Arial"/>
                <a:ea typeface="Arial"/>
                <a:cs typeface="Arial"/>
                <a:sym typeface="Arial"/>
              </a:rPr>
              <a:t>The last but not least thing I learnt is do not give up when facing problems. Instead, go to search for help from all possible sources. There are many sources such as StackOverflow. Also I can ask senior Ph.Ds in the lab as they know many details. Maybe how to set parameters, how to draw a clear graph. Asking questions is a sign of courage. It is not a shameful thing.</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97" name="Google Shape;297;g183db2a25fe_0_1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84da9ad7d6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184da9ad7d6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SG"/>
              <a:t>This is the reference list.</a:t>
            </a:r>
            <a:endParaRPr/>
          </a:p>
        </p:txBody>
      </p:sp>
      <p:sp>
        <p:nvSpPr>
          <p:cNvPr id="306" name="Google Shape;306;g184da9ad7d6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84da9ad7d6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184da9ad7d6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SG"/>
              <a:t>This is the reference list.</a:t>
            </a:r>
            <a:endParaRPr/>
          </a:p>
        </p:txBody>
      </p:sp>
      <p:sp>
        <p:nvSpPr>
          <p:cNvPr id="316" name="Google Shape;316;g184da9ad7d6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This is the end. Thank you so much for your time.</a:t>
            </a:r>
            <a:endParaRPr/>
          </a:p>
        </p:txBody>
      </p:sp>
      <p:sp>
        <p:nvSpPr>
          <p:cNvPr id="326" name="Google Shape;32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Then we notice that celebrities’ impacts on the blockchain is a valuable topic.</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This is because the number of wallet addresses increase these years. There were 68.42 million wallet addresses up to 2021, showing more people participate in blockchain activities.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Also, celebrities dive into NFT areas. They release their own NFT tokens. For example, Justin Bieber. And they attach influence to them, to promote NFT’s impacts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However, there is a gap between on-chain and off-chain data due to off-chain’s anonymity. Celebrities have Twitter accounts. Also, they have blockchain wallet addresses. However, we may not know </a:t>
            </a:r>
            <a:r>
              <a:rPr lang="en-SG"/>
              <a:t>their</a:t>
            </a:r>
            <a:r>
              <a:rPr lang="en-SG"/>
              <a:t> wallet addresses. </a:t>
            </a:r>
            <a:endParaRPr/>
          </a:p>
          <a:p>
            <a:pPr indent="0" lvl="0" marL="0" rtl="0" algn="l">
              <a:spcBef>
                <a:spcPts val="0"/>
              </a:spcBef>
              <a:spcAft>
                <a:spcPts val="0"/>
              </a:spcAft>
              <a:buNone/>
            </a:pPr>
            <a:r>
              <a:t/>
            </a:r>
            <a:endParaRPr/>
          </a:p>
        </p:txBody>
      </p:sp>
      <p:sp>
        <p:nvSpPr>
          <p:cNvPr id="91" name="Google Shape;9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3db2a25f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183db2a25f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Most research only consider off-chain activities while neglecting on-chain trading actions. So there are possibilities that celebrities conceal their real actions on the blockchain.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Therefore, we aim to build a dataset matching NFT celebrities’ Twitter accounts and wallet addresses.</a:t>
            </a:r>
            <a:endParaRPr/>
          </a:p>
          <a:p>
            <a:pPr indent="0" lvl="0" marL="0" rtl="0" algn="l">
              <a:spcBef>
                <a:spcPts val="0"/>
              </a:spcBef>
              <a:spcAft>
                <a:spcPts val="0"/>
              </a:spcAft>
              <a:buClr>
                <a:schemeClr val="dk1"/>
              </a:buClr>
              <a:buFont typeface="Arial"/>
              <a:buNone/>
            </a:pPr>
            <a:r>
              <a:t/>
            </a:r>
            <a:endParaRPr/>
          </a:p>
          <a:p>
            <a:pPr indent="0" lvl="0" marL="0" rtl="0" algn="l">
              <a:spcBef>
                <a:spcPts val="0"/>
              </a:spcBef>
              <a:spcAft>
                <a:spcPts val="0"/>
              </a:spcAft>
              <a:buNone/>
            </a:pPr>
            <a:r>
              <a:rPr lang="en-SG"/>
              <a:t>We read some papers and know that most current datasets are restricted on Twitter: off-chain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Though there are datasets matching Twitter and OpenSea. TweetBoost links Twitter and NFT assets on OpenSea. However, the number of NFT assets is 60000, it is small.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So, we hope to build a most complete dataset matching NFT celebrities’ Twitter and their wallet addresses on the blockchain. It is de-anonymization of off-chain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This dataset can be applied in applications such as fraud detection, NFT celebrities’ recommendations in the future.</a:t>
            </a:r>
            <a:endParaRPr/>
          </a:p>
        </p:txBody>
      </p:sp>
      <p:sp>
        <p:nvSpPr>
          <p:cNvPr id="100" name="Google Shape;100;g183db2a25f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SG"/>
              <a:t>After deciding the aim of this project, I reviewed some literature related to social factor’s influences on cryptocurrency market, Tweet Sentiment Analysis, and graph analysis.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SG"/>
              <a:t>For social factor influences, various studies examine the relationship between it and the cryptocurrency market. For example, </a:t>
            </a:r>
            <a:r>
              <a:rPr b="0" i="0" lang="en-SG" sz="1200" u="none" strike="noStrike">
                <a:solidFill>
                  <a:schemeClr val="dk1"/>
                </a:solidFill>
                <a:latin typeface="Calibri"/>
                <a:ea typeface="Calibri"/>
                <a:cs typeface="Calibri"/>
                <a:sym typeface="Calibri"/>
              </a:rPr>
              <a:t>a 1% increase in tweets leads to about 7% of liquidity improvement in the next 5 to 10 min.</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SG"/>
              <a:t>Also, </a:t>
            </a:r>
            <a:r>
              <a:rPr b="0" i="0" lang="en-SG" sz="1200" u="none" strike="noStrike">
                <a:solidFill>
                  <a:schemeClr val="dk1"/>
                </a:solidFill>
                <a:latin typeface="Calibri"/>
                <a:ea typeface="Calibri"/>
                <a:cs typeface="Calibri"/>
                <a:sym typeface="Calibri"/>
              </a:rPr>
              <a:t>Twitter sentiment has predictive power for the returns of Bitcoin.</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SG" sz="1200" u="none" strike="noStrike">
                <a:solidFill>
                  <a:schemeClr val="dk1"/>
                </a:solidFill>
                <a:latin typeface="Calibri"/>
                <a:ea typeface="Calibri"/>
                <a:cs typeface="Calibri"/>
                <a:sym typeface="Calibri"/>
              </a:rPr>
              <a:t>Celebrities’ impacts are significant. For example, Granger-causal relationship proves that Donald Trump’s tweets sentiment can be a predictive tool for Bitcoin’s variables, such as returns, volatility, and trading volumes during the pandemic [8]. </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SG" sz="1200" u="none" strike="noStrike">
                <a:solidFill>
                  <a:schemeClr val="dk1"/>
                </a:solidFill>
                <a:latin typeface="Calibri"/>
                <a:ea typeface="Calibri"/>
                <a:cs typeface="Calibri"/>
                <a:sym typeface="Calibri"/>
              </a:rPr>
              <a:t>Another example is Elon Musk’s 47 cryptocurrency-related Twitter events were followed by significant positive abnormal returns and trading volume in the market [9]</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SG" sz="1200" u="none" strike="noStrike">
                <a:solidFill>
                  <a:schemeClr val="dk1"/>
                </a:solidFill>
                <a:latin typeface="Calibri"/>
                <a:ea typeface="Calibri"/>
                <a:cs typeface="Calibri"/>
                <a:sym typeface="Calibri"/>
              </a:rPr>
              <a:t>As celebrities share their comments on cryptocurrency on social media, the contents of their sayings are a vital source to analyze. Among all social media, twitter has been well-researched.</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SG" sz="1200" u="none" strike="noStrike">
                <a:solidFill>
                  <a:schemeClr val="dk1"/>
                </a:solidFill>
                <a:latin typeface="Calibri"/>
                <a:ea typeface="Calibri"/>
                <a:cs typeface="Calibri"/>
                <a:sym typeface="Calibri"/>
              </a:rPr>
              <a:t>Twitter sentiment analysis has systematic research methods. The typical workflow includes collecting text, tokenizing text, preprocessing the sentences by removing stopwords, lemmatization and stemming, feature engineering, training and validating models, and predicting and analyzing results.</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SG" sz="1200" u="none" strike="noStrike">
                <a:solidFill>
                  <a:schemeClr val="dk1"/>
                </a:solidFill>
                <a:latin typeface="Calibri"/>
                <a:ea typeface="Calibri"/>
                <a:cs typeface="Calibri"/>
                <a:sym typeface="Calibri"/>
              </a:rPr>
              <a:t>Besides machine learning, a Graph-Based model including Twitter followers graph improves polarity classification.</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SG" sz="1200" u="none" strike="noStrike">
                <a:solidFill>
                  <a:schemeClr val="dk1"/>
                </a:solidFill>
                <a:latin typeface="Calibri"/>
                <a:ea typeface="Calibri"/>
                <a:cs typeface="Calibri"/>
                <a:sym typeface="Calibri"/>
              </a:rPr>
              <a:t>Most research in this area utilizes the regression model to prove causal relationships [4]. For example, SVM and regression models are used to predict Bitcoin prices. The result is that Bitcoin price is positively affected by the positive Twitter sentiments in the short run.</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SG" sz="1200" u="none" strike="noStrike">
                <a:solidFill>
                  <a:schemeClr val="dk1"/>
                </a:solidFill>
                <a:latin typeface="Calibri"/>
                <a:ea typeface="Calibri"/>
                <a:cs typeface="Calibri"/>
                <a:sym typeface="Calibri"/>
              </a:rPr>
              <a:t>In this subpart, I review graph analysis literature including graphs of social media,  PageRank, and Graph Neural Network (GNN) literatures.</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SG" sz="1200" u="none" strike="noStrike">
                <a:solidFill>
                  <a:schemeClr val="dk1"/>
                </a:solidFill>
                <a:latin typeface="Calibri"/>
                <a:ea typeface="Calibri"/>
                <a:cs typeface="Calibri"/>
                <a:sym typeface="Calibri"/>
              </a:rPr>
              <a:t>Social media’s relation between users can be depicted in a graph shown here. Users have following relationship and they can post and repost a tweet. Also, users can comment a tweet.</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Then I review PageRank algorithm. </a:t>
            </a:r>
            <a:r>
              <a:rPr lang="en-SG">
                <a:latin typeface="Times New Roman"/>
                <a:ea typeface="Times New Roman"/>
                <a:cs typeface="Times New Roman"/>
                <a:sym typeface="Times New Roman"/>
              </a:rPr>
              <a:t>The basic idea of page ranking is that a web page is essential if other important pages point to it. This idea can be used in ranking celebrities. After generating the Twitter/Facebook follower graph, where each node represents a user account, each edge from A to B represents A follows B. If one user is followed by many users or celebrities, such as Justin Bieber and Elon Musk, we consider him a celebrity.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7" name="Google Shape;12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SG" sz="1200" u="none" strike="noStrike">
                <a:solidFill>
                  <a:schemeClr val="dk1"/>
                </a:solidFill>
                <a:latin typeface="Calibri"/>
                <a:ea typeface="Calibri"/>
                <a:cs typeface="Calibri"/>
                <a:sym typeface="Calibri"/>
              </a:rPr>
              <a:t>Then </a:t>
            </a:r>
            <a:r>
              <a:rPr lang="en-SG"/>
              <a:t>I review graph analysis literature. A common method is analyze graphs is graph embedding. We can project nodes to low-dimensional vector space to represent relationships.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For homogeneous graphs, a common way is to apply random walk algorithm on the graph. Also, there are other baselines such as Node2Vec and metapath2vec</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For </a:t>
            </a:r>
            <a:r>
              <a:rPr lang="en-SG"/>
              <a:t>heterogeneous graphs, there are three common ways: proximity-preserving, message-passing, and relation-learning. Proximity treats nodes with edges as similar nodes. Message-passing will aggregate a node’s neighbor nodes’ information to the node. The goal of relation-learning methods is to learn a scoring function to represents each pair of nodes’ relationship in the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Then I review graph neural network literature. </a:t>
            </a:r>
            <a:r>
              <a:rPr lang="en-SG">
                <a:latin typeface="Times New Roman"/>
                <a:ea typeface="Times New Roman"/>
                <a:cs typeface="Times New Roman"/>
                <a:sym typeface="Times New Roman"/>
              </a:rPr>
              <a:t>GNN is a prevalent algorithm to detect relationships within nodes in the graph. the main idea of GNN is to iteratively aggregate features from neighbors and integrate these features with the current central node in the propagation.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SG">
                <a:latin typeface="Times New Roman"/>
                <a:ea typeface="Times New Roman"/>
                <a:cs typeface="Times New Roman"/>
                <a:sym typeface="Times New Roman"/>
              </a:rPr>
              <a:t>GNN performs well in downstream tasks such as node classification and link prediction.</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9" name="Google Shape;13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3db2a25fe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83db2a25fe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The next part we review is blockchain.</a:t>
            </a:r>
            <a:endParaRPr/>
          </a:p>
          <a:p>
            <a:pPr indent="0" lvl="0" marL="0" rtl="0" algn="l">
              <a:spcBef>
                <a:spcPts val="0"/>
              </a:spcBef>
              <a:spcAft>
                <a:spcPts val="0"/>
              </a:spcAft>
              <a:buNone/>
            </a:pPr>
            <a:r>
              <a:t/>
            </a:r>
            <a:endParaRPr/>
          </a:p>
          <a:p>
            <a:pPr indent="0" lvl="0" marL="0" rtl="0" algn="just">
              <a:lnSpc>
                <a:spcPct val="150000"/>
              </a:lnSpc>
              <a:spcBef>
                <a:spcPts val="0"/>
              </a:spcBef>
              <a:spcAft>
                <a:spcPts val="0"/>
              </a:spcAft>
              <a:buSzPts val="1100"/>
              <a:buNone/>
            </a:pPr>
            <a:r>
              <a:rPr lang="en-SG">
                <a:latin typeface="Times New Roman"/>
                <a:ea typeface="Times New Roman"/>
                <a:cs typeface="Times New Roman"/>
                <a:sym typeface="Times New Roman"/>
              </a:rPr>
              <a:t>Blockchain can be treated as a public ledger that documents all committed transactions. It has several characteristics: anonymity, persistency, decentralization, and auditability. A user can interact with the blockchain with one address but without verifying himself. Also, as </a:t>
            </a:r>
            <a:r>
              <a:rPr lang="en-SG">
                <a:latin typeface="Times New Roman"/>
                <a:ea typeface="Times New Roman"/>
                <a:cs typeface="Times New Roman"/>
                <a:sym typeface="Times New Roman"/>
              </a:rPr>
              <a:t>blockchain</a:t>
            </a:r>
            <a:r>
              <a:rPr lang="en-SG">
                <a:latin typeface="Times New Roman"/>
                <a:ea typeface="Times New Roman"/>
                <a:cs typeface="Times New Roman"/>
                <a:sym typeface="Times New Roman"/>
              </a:rPr>
              <a:t> is a public ledger, each transaction is verifies by distributed network. Decentralization is that a transaction is done by two peers without approval by central </a:t>
            </a:r>
            <a:r>
              <a:rPr lang="en-SG">
                <a:latin typeface="Times New Roman"/>
                <a:ea typeface="Times New Roman"/>
                <a:cs typeface="Times New Roman"/>
                <a:sym typeface="Times New Roman"/>
              </a:rPr>
              <a:t>banks</a:t>
            </a:r>
            <a:r>
              <a:rPr lang="en-SG">
                <a:latin typeface="Times New Roman"/>
                <a:ea typeface="Times New Roman"/>
                <a:cs typeface="Times New Roman"/>
                <a:sym typeface="Times New Roman"/>
              </a:rPr>
              <a:t>. Another characteristic is auditability. As each transaction is validated and documented with a timestamp, users can trace the records iteratively until the genesis block. So, the data in the blockchain is transparent.</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rPr lang="en-SG">
                <a:latin typeface="Times New Roman"/>
                <a:ea typeface="Times New Roman"/>
                <a:cs typeface="Times New Roman"/>
                <a:sym typeface="Times New Roman"/>
              </a:rPr>
              <a:t>There are many kinds of blockchain. We choose Ethereum as our starting point. Ethereum is a public blockchain attracting much attention these years</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rPr lang="en-SG">
                <a:latin typeface="Times New Roman"/>
                <a:ea typeface="Times New Roman"/>
                <a:cs typeface="Times New Roman"/>
                <a:sym typeface="Times New Roman"/>
              </a:rPr>
              <a:t>Ethereum has some advantages. Ethereum supports many applications such as NFT with smart contracts.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rPr lang="en-SG">
                <a:latin typeface="Times New Roman"/>
                <a:ea typeface="Times New Roman"/>
                <a:cs typeface="Times New Roman"/>
                <a:sym typeface="Times New Roman"/>
              </a:rPr>
              <a:t>Non-fungible tokens (NFTs) are unique tokens generated under the ERC721 standard. NFT is under ERC721 standard. Each token is distinguished by their ID.</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rPr lang="en-SG">
                <a:latin typeface="Times New Roman"/>
                <a:ea typeface="Times New Roman"/>
                <a:cs typeface="Times New Roman"/>
                <a:sym typeface="Times New Roman"/>
              </a:rPr>
              <a:t>Another useful application is ENS. ENS is the short form of Ethereum Name Service. It maps a human-readable name alice.eth to an Ethereum address. Many celebrities use ENS as their screen names on Twitter.</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a:p>
          <a:p>
            <a:pPr indent="0" lvl="0" marL="0" rtl="0" algn="l">
              <a:spcBef>
                <a:spcPts val="0"/>
              </a:spcBef>
              <a:spcAft>
                <a:spcPts val="0"/>
              </a:spcAft>
              <a:buNone/>
            </a:pPr>
            <a:br>
              <a:rPr lang="en-SG"/>
            </a:b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48" name="Google Shape;148;g183db2a25fe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4282"/>
        </a:solidFill>
      </p:bgPr>
    </p:bg>
    <p:spTree>
      <p:nvGrpSpPr>
        <p:cNvPr id="14" name="Shape 14"/>
        <p:cNvGrpSpPr/>
        <p:nvPr/>
      </p:nvGrpSpPr>
      <p:grpSpPr>
        <a:xfrm>
          <a:off x="0" y="0"/>
          <a:ext cx="0" cy="0"/>
          <a:chOff x="0" y="0"/>
          <a:chExt cx="0" cy="0"/>
        </a:xfrm>
      </p:grpSpPr>
      <p:sp>
        <p:nvSpPr>
          <p:cNvPr id="15" name="Google Shape;15;p19"/>
          <p:cNvSpPr txBox="1"/>
          <p:nvPr>
            <p:ph type="ctrTitle"/>
          </p:nvPr>
        </p:nvSpPr>
        <p:spPr>
          <a:xfrm>
            <a:off x="653746" y="1347682"/>
            <a:ext cx="7861604" cy="159774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9"/>
          <p:cNvSpPr txBox="1"/>
          <p:nvPr>
            <p:ph idx="1" type="subTitle"/>
          </p:nvPr>
        </p:nvSpPr>
        <p:spPr>
          <a:xfrm>
            <a:off x="653746" y="3138382"/>
            <a:ext cx="7861604" cy="804968"/>
          </a:xfrm>
          <a:prstGeom prst="rect">
            <a:avLst/>
          </a:prstGeom>
          <a:noFill/>
          <a:ln>
            <a:noFill/>
          </a:ln>
        </p:spPr>
        <p:txBody>
          <a:bodyPr anchorCtr="0" anchor="t" bIns="45700" lIns="91425" spcFirstLastPara="1" rIns="91425" wrap="square" tIns="45700">
            <a:normAutofit/>
          </a:bodyPr>
          <a:lstStyle>
            <a:lvl1pPr lvl="0" algn="l">
              <a:lnSpc>
                <a:spcPct val="90000"/>
              </a:lnSpc>
              <a:spcBef>
                <a:spcPts val="750"/>
              </a:spcBef>
              <a:spcAft>
                <a:spcPts val="0"/>
              </a:spcAft>
              <a:buClr>
                <a:schemeClr val="lt1"/>
              </a:buClr>
              <a:buSzPts val="1800"/>
              <a:buNone/>
              <a:defRPr sz="1800">
                <a:solidFill>
                  <a:schemeClr val="lt1"/>
                </a:solidFill>
              </a:defRPr>
            </a:lvl1pPr>
            <a:lvl2pPr lvl="1" algn="ctr">
              <a:lnSpc>
                <a:spcPct val="90000"/>
              </a:lnSpc>
              <a:spcBef>
                <a:spcPts val="375"/>
              </a:spcBef>
              <a:spcAft>
                <a:spcPts val="0"/>
              </a:spcAft>
              <a:buClr>
                <a:srgbClr val="004282"/>
              </a:buClr>
              <a:buSzPts val="1500"/>
              <a:buNone/>
              <a:defRPr sz="1500"/>
            </a:lvl2pPr>
            <a:lvl3pPr lvl="2" algn="ctr">
              <a:lnSpc>
                <a:spcPct val="90000"/>
              </a:lnSpc>
              <a:spcBef>
                <a:spcPts val="375"/>
              </a:spcBef>
              <a:spcAft>
                <a:spcPts val="0"/>
              </a:spcAft>
              <a:buClr>
                <a:srgbClr val="004282"/>
              </a:buClr>
              <a:buSzPts val="1350"/>
              <a:buNone/>
              <a:defRPr sz="1350"/>
            </a:lvl3pPr>
            <a:lvl4pPr lvl="3" algn="ctr">
              <a:lnSpc>
                <a:spcPct val="90000"/>
              </a:lnSpc>
              <a:spcBef>
                <a:spcPts val="375"/>
              </a:spcBef>
              <a:spcAft>
                <a:spcPts val="0"/>
              </a:spcAft>
              <a:buClr>
                <a:srgbClr val="004282"/>
              </a:buClr>
              <a:buSzPts val="1200"/>
              <a:buNone/>
              <a:defRPr sz="1200"/>
            </a:lvl4pPr>
            <a:lvl5pPr lvl="4" algn="ctr">
              <a:lnSpc>
                <a:spcPct val="90000"/>
              </a:lnSpc>
              <a:spcBef>
                <a:spcPts val="375"/>
              </a:spcBef>
              <a:spcAft>
                <a:spcPts val="0"/>
              </a:spcAft>
              <a:buClr>
                <a:srgbClr val="004282"/>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7" name="Google Shape;17;p19"/>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
        <p:nvSpPr>
          <p:cNvPr id="18" name="Google Shape;18;p19"/>
          <p:cNvSpPr txBox="1"/>
          <p:nvPr/>
        </p:nvSpPr>
        <p:spPr>
          <a:xfrm>
            <a:off x="574615" y="4820594"/>
            <a:ext cx="2175596" cy="1731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SG" sz="525" u="none" cap="none" strike="noStrike">
                <a:solidFill>
                  <a:schemeClr val="lt1"/>
                </a:solidFill>
                <a:latin typeface="Arial"/>
                <a:ea typeface="Arial"/>
                <a:cs typeface="Arial"/>
                <a:sym typeface="Arial"/>
              </a:rPr>
              <a:t>© Copyright National University of Singapore. All Rights Reserved. </a:t>
            </a:r>
            <a:endParaRPr/>
          </a:p>
        </p:txBody>
      </p:sp>
      <p:sp>
        <p:nvSpPr>
          <p:cNvPr id="19" name="Google Shape;19;p19"/>
          <p:cNvSpPr/>
          <p:nvPr/>
        </p:nvSpPr>
        <p:spPr>
          <a:xfrm>
            <a:off x="0" y="1391383"/>
            <a:ext cx="512064" cy="512064"/>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20" name="Google Shape;20;p19"/>
          <p:cNvPicPr preferRelativeResize="0"/>
          <p:nvPr/>
        </p:nvPicPr>
        <p:blipFill rotWithShape="1">
          <a:blip r:embed="rId2">
            <a:alphaModFix/>
          </a:blip>
          <a:srcRect b="0" l="0" r="0" t="0"/>
          <a:stretch/>
        </p:blipFill>
        <p:spPr>
          <a:xfrm>
            <a:off x="7511746" y="234150"/>
            <a:ext cx="1330200" cy="60762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2" name="Shape 62"/>
        <p:cNvGrpSpPr/>
        <p:nvPr/>
      </p:nvGrpSpPr>
      <p:grpSpPr>
        <a:xfrm>
          <a:off x="0" y="0"/>
          <a:ext cx="0" cy="0"/>
          <a:chOff x="0" y="0"/>
          <a:chExt cx="0" cy="0"/>
        </a:xfrm>
      </p:grpSpPr>
      <p:sp>
        <p:nvSpPr>
          <p:cNvPr id="63" name="Google Shape;63;p2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8"/>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004282"/>
              </a:buClr>
              <a:buSzPts val="1800"/>
              <a:buChar char="•"/>
              <a:defRPr/>
            </a:lvl1pPr>
            <a:lvl2pPr indent="-342900" lvl="1" marL="914400" algn="l">
              <a:lnSpc>
                <a:spcPct val="90000"/>
              </a:lnSpc>
              <a:spcBef>
                <a:spcPts val="375"/>
              </a:spcBef>
              <a:spcAft>
                <a:spcPts val="0"/>
              </a:spcAft>
              <a:buClr>
                <a:srgbClr val="004282"/>
              </a:buClr>
              <a:buSzPts val="1800"/>
              <a:buChar char="•"/>
              <a:defRPr/>
            </a:lvl2pPr>
            <a:lvl3pPr indent="-342900" lvl="2" marL="1371600" algn="l">
              <a:lnSpc>
                <a:spcPct val="90000"/>
              </a:lnSpc>
              <a:spcBef>
                <a:spcPts val="375"/>
              </a:spcBef>
              <a:spcAft>
                <a:spcPts val="0"/>
              </a:spcAft>
              <a:buClr>
                <a:srgbClr val="004282"/>
              </a:buClr>
              <a:buSzPts val="1800"/>
              <a:buChar char="•"/>
              <a:defRPr/>
            </a:lvl3pPr>
            <a:lvl4pPr indent="-342900" lvl="3" marL="1828800" algn="l">
              <a:lnSpc>
                <a:spcPct val="90000"/>
              </a:lnSpc>
              <a:spcBef>
                <a:spcPts val="375"/>
              </a:spcBef>
              <a:spcAft>
                <a:spcPts val="0"/>
              </a:spcAft>
              <a:buClr>
                <a:srgbClr val="004282"/>
              </a:buClr>
              <a:buSzPts val="1800"/>
              <a:buChar char="•"/>
              <a:defRPr/>
            </a:lvl4pPr>
            <a:lvl5pPr indent="-342900" lvl="4" marL="2286000" algn="l">
              <a:lnSpc>
                <a:spcPct val="90000"/>
              </a:lnSpc>
              <a:spcBef>
                <a:spcPts val="375"/>
              </a:spcBef>
              <a:spcAft>
                <a:spcPts val="0"/>
              </a:spcAft>
              <a:buClr>
                <a:srgbClr val="004282"/>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 name="Google Shape;65;p28"/>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
        <p:nvSpPr>
          <p:cNvPr id="66" name="Google Shape;66;p28"/>
          <p:cNvSpPr/>
          <p:nvPr/>
        </p:nvSpPr>
        <p:spPr>
          <a:xfrm>
            <a:off x="0" y="514898"/>
            <a:ext cx="512064" cy="512064"/>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29"/>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9"/>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004282"/>
              </a:buClr>
              <a:buSzPts val="1800"/>
              <a:buChar char="•"/>
              <a:defRPr/>
            </a:lvl1pPr>
            <a:lvl2pPr indent="-342900" lvl="1" marL="914400" algn="l">
              <a:lnSpc>
                <a:spcPct val="90000"/>
              </a:lnSpc>
              <a:spcBef>
                <a:spcPts val="375"/>
              </a:spcBef>
              <a:spcAft>
                <a:spcPts val="0"/>
              </a:spcAft>
              <a:buClr>
                <a:srgbClr val="004282"/>
              </a:buClr>
              <a:buSzPts val="1800"/>
              <a:buChar char="•"/>
              <a:defRPr/>
            </a:lvl2pPr>
            <a:lvl3pPr indent="-342900" lvl="2" marL="1371600" algn="l">
              <a:lnSpc>
                <a:spcPct val="90000"/>
              </a:lnSpc>
              <a:spcBef>
                <a:spcPts val="375"/>
              </a:spcBef>
              <a:spcAft>
                <a:spcPts val="0"/>
              </a:spcAft>
              <a:buClr>
                <a:srgbClr val="004282"/>
              </a:buClr>
              <a:buSzPts val="1800"/>
              <a:buChar char="•"/>
              <a:defRPr/>
            </a:lvl3pPr>
            <a:lvl4pPr indent="-342900" lvl="3" marL="1828800" algn="l">
              <a:lnSpc>
                <a:spcPct val="90000"/>
              </a:lnSpc>
              <a:spcBef>
                <a:spcPts val="375"/>
              </a:spcBef>
              <a:spcAft>
                <a:spcPts val="0"/>
              </a:spcAft>
              <a:buClr>
                <a:srgbClr val="004282"/>
              </a:buClr>
              <a:buSzPts val="1800"/>
              <a:buChar char="•"/>
              <a:defRPr/>
            </a:lvl4pPr>
            <a:lvl5pPr indent="-342900" lvl="4" marL="2286000" algn="l">
              <a:lnSpc>
                <a:spcPct val="90000"/>
              </a:lnSpc>
              <a:spcBef>
                <a:spcPts val="375"/>
              </a:spcBef>
              <a:spcAft>
                <a:spcPts val="0"/>
              </a:spcAft>
              <a:buClr>
                <a:srgbClr val="004282"/>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0" name="Google Shape;70;p29"/>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004282"/>
              </a:buClr>
              <a:buSzPts val="1800"/>
              <a:buChar char="•"/>
              <a:defRPr/>
            </a:lvl1pPr>
            <a:lvl2pPr indent="-342900" lvl="1" marL="914400" algn="l">
              <a:lnSpc>
                <a:spcPct val="90000"/>
              </a:lnSpc>
              <a:spcBef>
                <a:spcPts val="375"/>
              </a:spcBef>
              <a:spcAft>
                <a:spcPts val="0"/>
              </a:spcAft>
              <a:buClr>
                <a:srgbClr val="004282"/>
              </a:buClr>
              <a:buSzPts val="1800"/>
              <a:buChar char="•"/>
              <a:defRPr/>
            </a:lvl2pPr>
            <a:lvl3pPr indent="-342900" lvl="2" marL="1371600" algn="l">
              <a:lnSpc>
                <a:spcPct val="90000"/>
              </a:lnSpc>
              <a:spcBef>
                <a:spcPts val="375"/>
              </a:spcBef>
              <a:spcAft>
                <a:spcPts val="0"/>
              </a:spcAft>
              <a:buClr>
                <a:srgbClr val="004282"/>
              </a:buClr>
              <a:buSzPts val="1800"/>
              <a:buChar char="•"/>
              <a:defRPr/>
            </a:lvl3pPr>
            <a:lvl4pPr indent="-342900" lvl="3" marL="1828800" algn="l">
              <a:lnSpc>
                <a:spcPct val="90000"/>
              </a:lnSpc>
              <a:spcBef>
                <a:spcPts val="375"/>
              </a:spcBef>
              <a:spcAft>
                <a:spcPts val="0"/>
              </a:spcAft>
              <a:buClr>
                <a:srgbClr val="004282"/>
              </a:buClr>
              <a:buSzPts val="1800"/>
              <a:buChar char="•"/>
              <a:defRPr/>
            </a:lvl4pPr>
            <a:lvl5pPr indent="-342900" lvl="4" marL="2286000" algn="l">
              <a:lnSpc>
                <a:spcPct val="90000"/>
              </a:lnSpc>
              <a:spcBef>
                <a:spcPts val="375"/>
              </a:spcBef>
              <a:spcAft>
                <a:spcPts val="0"/>
              </a:spcAft>
              <a:buClr>
                <a:srgbClr val="004282"/>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20"/>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
        <p:nvSpPr>
          <p:cNvPr id="25" name="Google Shape;25;p20"/>
          <p:cNvSpPr/>
          <p:nvPr/>
        </p:nvSpPr>
        <p:spPr>
          <a:xfrm>
            <a:off x="0" y="514898"/>
            <a:ext cx="512064" cy="512064"/>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1"/>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4282"/>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1"/>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9" name="Google Shape;29;p21"/>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
        <p:nvSpPr>
          <p:cNvPr id="30" name="Google Shape;30;p21"/>
          <p:cNvSpPr/>
          <p:nvPr/>
        </p:nvSpPr>
        <p:spPr>
          <a:xfrm>
            <a:off x="0" y="2818482"/>
            <a:ext cx="512064" cy="512064"/>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004282"/>
              </a:buClr>
              <a:buSzPts val="1800"/>
              <a:buChar char="•"/>
              <a:defRPr/>
            </a:lvl1pPr>
            <a:lvl2pPr indent="-342900" lvl="1" marL="914400" algn="l">
              <a:lnSpc>
                <a:spcPct val="90000"/>
              </a:lnSpc>
              <a:spcBef>
                <a:spcPts val="375"/>
              </a:spcBef>
              <a:spcAft>
                <a:spcPts val="0"/>
              </a:spcAft>
              <a:buClr>
                <a:srgbClr val="004282"/>
              </a:buClr>
              <a:buSzPts val="1800"/>
              <a:buChar char="•"/>
              <a:defRPr/>
            </a:lvl2pPr>
            <a:lvl3pPr indent="-342900" lvl="2" marL="1371600" algn="l">
              <a:lnSpc>
                <a:spcPct val="90000"/>
              </a:lnSpc>
              <a:spcBef>
                <a:spcPts val="375"/>
              </a:spcBef>
              <a:spcAft>
                <a:spcPts val="0"/>
              </a:spcAft>
              <a:buClr>
                <a:srgbClr val="004282"/>
              </a:buClr>
              <a:buSzPts val="1800"/>
              <a:buChar char="•"/>
              <a:defRPr/>
            </a:lvl3pPr>
            <a:lvl4pPr indent="-342900" lvl="3" marL="1828800" algn="l">
              <a:lnSpc>
                <a:spcPct val="90000"/>
              </a:lnSpc>
              <a:spcBef>
                <a:spcPts val="375"/>
              </a:spcBef>
              <a:spcAft>
                <a:spcPts val="0"/>
              </a:spcAft>
              <a:buClr>
                <a:srgbClr val="004282"/>
              </a:buClr>
              <a:buSzPts val="1800"/>
              <a:buChar char="•"/>
              <a:defRPr/>
            </a:lvl4pPr>
            <a:lvl5pPr indent="-342900" lvl="4" marL="2286000" algn="l">
              <a:lnSpc>
                <a:spcPct val="90000"/>
              </a:lnSpc>
              <a:spcBef>
                <a:spcPts val="375"/>
              </a:spcBef>
              <a:spcAft>
                <a:spcPts val="0"/>
              </a:spcAft>
              <a:buClr>
                <a:srgbClr val="004282"/>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 name="Google Shape;34;p22"/>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004282"/>
              </a:buClr>
              <a:buSzPts val="1800"/>
              <a:buChar char="•"/>
              <a:defRPr/>
            </a:lvl1pPr>
            <a:lvl2pPr indent="-342900" lvl="1" marL="914400" algn="l">
              <a:lnSpc>
                <a:spcPct val="90000"/>
              </a:lnSpc>
              <a:spcBef>
                <a:spcPts val="375"/>
              </a:spcBef>
              <a:spcAft>
                <a:spcPts val="0"/>
              </a:spcAft>
              <a:buClr>
                <a:srgbClr val="004282"/>
              </a:buClr>
              <a:buSzPts val="1800"/>
              <a:buChar char="•"/>
              <a:defRPr/>
            </a:lvl2pPr>
            <a:lvl3pPr indent="-342900" lvl="2" marL="1371600" algn="l">
              <a:lnSpc>
                <a:spcPct val="90000"/>
              </a:lnSpc>
              <a:spcBef>
                <a:spcPts val="375"/>
              </a:spcBef>
              <a:spcAft>
                <a:spcPts val="0"/>
              </a:spcAft>
              <a:buClr>
                <a:srgbClr val="004282"/>
              </a:buClr>
              <a:buSzPts val="1800"/>
              <a:buChar char="•"/>
              <a:defRPr/>
            </a:lvl3pPr>
            <a:lvl4pPr indent="-342900" lvl="3" marL="1828800" algn="l">
              <a:lnSpc>
                <a:spcPct val="90000"/>
              </a:lnSpc>
              <a:spcBef>
                <a:spcPts val="375"/>
              </a:spcBef>
              <a:spcAft>
                <a:spcPts val="0"/>
              </a:spcAft>
              <a:buClr>
                <a:srgbClr val="004282"/>
              </a:buClr>
              <a:buSzPts val="1800"/>
              <a:buChar char="•"/>
              <a:defRPr/>
            </a:lvl4pPr>
            <a:lvl5pPr indent="-342900" lvl="4" marL="2286000" algn="l">
              <a:lnSpc>
                <a:spcPct val="90000"/>
              </a:lnSpc>
              <a:spcBef>
                <a:spcPts val="375"/>
              </a:spcBef>
              <a:spcAft>
                <a:spcPts val="0"/>
              </a:spcAft>
              <a:buClr>
                <a:srgbClr val="004282"/>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22"/>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
        <p:nvSpPr>
          <p:cNvPr id="36" name="Google Shape;36;p22"/>
          <p:cNvSpPr/>
          <p:nvPr/>
        </p:nvSpPr>
        <p:spPr>
          <a:xfrm>
            <a:off x="0" y="514898"/>
            <a:ext cx="512064" cy="512064"/>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23"/>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rgbClr val="004282"/>
              </a:buClr>
              <a:buSzPts val="1800"/>
              <a:buNone/>
              <a:defRPr b="1" sz="1800"/>
            </a:lvl1pPr>
            <a:lvl2pPr indent="-228600" lvl="1" marL="914400" algn="l">
              <a:lnSpc>
                <a:spcPct val="90000"/>
              </a:lnSpc>
              <a:spcBef>
                <a:spcPts val="375"/>
              </a:spcBef>
              <a:spcAft>
                <a:spcPts val="0"/>
              </a:spcAft>
              <a:buClr>
                <a:srgbClr val="004282"/>
              </a:buClr>
              <a:buSzPts val="1500"/>
              <a:buNone/>
              <a:defRPr b="1" sz="1500"/>
            </a:lvl2pPr>
            <a:lvl3pPr indent="-228600" lvl="2" marL="1371600" algn="l">
              <a:lnSpc>
                <a:spcPct val="90000"/>
              </a:lnSpc>
              <a:spcBef>
                <a:spcPts val="375"/>
              </a:spcBef>
              <a:spcAft>
                <a:spcPts val="0"/>
              </a:spcAft>
              <a:buClr>
                <a:srgbClr val="004282"/>
              </a:buClr>
              <a:buSzPts val="1350"/>
              <a:buNone/>
              <a:defRPr b="1" sz="1350"/>
            </a:lvl3pPr>
            <a:lvl4pPr indent="-228600" lvl="3" marL="1828800" algn="l">
              <a:lnSpc>
                <a:spcPct val="90000"/>
              </a:lnSpc>
              <a:spcBef>
                <a:spcPts val="375"/>
              </a:spcBef>
              <a:spcAft>
                <a:spcPts val="0"/>
              </a:spcAft>
              <a:buClr>
                <a:srgbClr val="004282"/>
              </a:buClr>
              <a:buSzPts val="1200"/>
              <a:buNone/>
              <a:defRPr b="1" sz="1200"/>
            </a:lvl4pPr>
            <a:lvl5pPr indent="-228600" lvl="4" marL="2286000" algn="l">
              <a:lnSpc>
                <a:spcPct val="90000"/>
              </a:lnSpc>
              <a:spcBef>
                <a:spcPts val="375"/>
              </a:spcBef>
              <a:spcAft>
                <a:spcPts val="0"/>
              </a:spcAft>
              <a:buClr>
                <a:srgbClr val="004282"/>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0" name="Google Shape;40;p23"/>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004282"/>
              </a:buClr>
              <a:buSzPts val="1800"/>
              <a:buChar char="•"/>
              <a:defRPr/>
            </a:lvl1pPr>
            <a:lvl2pPr indent="-342900" lvl="1" marL="914400" algn="l">
              <a:lnSpc>
                <a:spcPct val="90000"/>
              </a:lnSpc>
              <a:spcBef>
                <a:spcPts val="375"/>
              </a:spcBef>
              <a:spcAft>
                <a:spcPts val="0"/>
              </a:spcAft>
              <a:buClr>
                <a:srgbClr val="004282"/>
              </a:buClr>
              <a:buSzPts val="1800"/>
              <a:buChar char="•"/>
              <a:defRPr/>
            </a:lvl2pPr>
            <a:lvl3pPr indent="-342900" lvl="2" marL="1371600" algn="l">
              <a:lnSpc>
                <a:spcPct val="90000"/>
              </a:lnSpc>
              <a:spcBef>
                <a:spcPts val="375"/>
              </a:spcBef>
              <a:spcAft>
                <a:spcPts val="0"/>
              </a:spcAft>
              <a:buClr>
                <a:srgbClr val="004282"/>
              </a:buClr>
              <a:buSzPts val="1800"/>
              <a:buChar char="•"/>
              <a:defRPr/>
            </a:lvl3pPr>
            <a:lvl4pPr indent="-342900" lvl="3" marL="1828800" algn="l">
              <a:lnSpc>
                <a:spcPct val="90000"/>
              </a:lnSpc>
              <a:spcBef>
                <a:spcPts val="375"/>
              </a:spcBef>
              <a:spcAft>
                <a:spcPts val="0"/>
              </a:spcAft>
              <a:buClr>
                <a:srgbClr val="004282"/>
              </a:buClr>
              <a:buSzPts val="1800"/>
              <a:buChar char="•"/>
              <a:defRPr/>
            </a:lvl4pPr>
            <a:lvl5pPr indent="-342900" lvl="4" marL="2286000" algn="l">
              <a:lnSpc>
                <a:spcPct val="90000"/>
              </a:lnSpc>
              <a:spcBef>
                <a:spcPts val="375"/>
              </a:spcBef>
              <a:spcAft>
                <a:spcPts val="0"/>
              </a:spcAft>
              <a:buClr>
                <a:srgbClr val="004282"/>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23"/>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rgbClr val="004282"/>
              </a:buClr>
              <a:buSzPts val="1800"/>
              <a:buNone/>
              <a:defRPr b="1" sz="1800"/>
            </a:lvl1pPr>
            <a:lvl2pPr indent="-228600" lvl="1" marL="914400" algn="l">
              <a:lnSpc>
                <a:spcPct val="90000"/>
              </a:lnSpc>
              <a:spcBef>
                <a:spcPts val="375"/>
              </a:spcBef>
              <a:spcAft>
                <a:spcPts val="0"/>
              </a:spcAft>
              <a:buClr>
                <a:srgbClr val="004282"/>
              </a:buClr>
              <a:buSzPts val="1500"/>
              <a:buNone/>
              <a:defRPr b="1" sz="1500"/>
            </a:lvl2pPr>
            <a:lvl3pPr indent="-228600" lvl="2" marL="1371600" algn="l">
              <a:lnSpc>
                <a:spcPct val="90000"/>
              </a:lnSpc>
              <a:spcBef>
                <a:spcPts val="375"/>
              </a:spcBef>
              <a:spcAft>
                <a:spcPts val="0"/>
              </a:spcAft>
              <a:buClr>
                <a:srgbClr val="004282"/>
              </a:buClr>
              <a:buSzPts val="1350"/>
              <a:buNone/>
              <a:defRPr b="1" sz="1350"/>
            </a:lvl3pPr>
            <a:lvl4pPr indent="-228600" lvl="3" marL="1828800" algn="l">
              <a:lnSpc>
                <a:spcPct val="90000"/>
              </a:lnSpc>
              <a:spcBef>
                <a:spcPts val="375"/>
              </a:spcBef>
              <a:spcAft>
                <a:spcPts val="0"/>
              </a:spcAft>
              <a:buClr>
                <a:srgbClr val="004282"/>
              </a:buClr>
              <a:buSzPts val="1200"/>
              <a:buNone/>
              <a:defRPr b="1" sz="1200"/>
            </a:lvl4pPr>
            <a:lvl5pPr indent="-228600" lvl="4" marL="2286000" algn="l">
              <a:lnSpc>
                <a:spcPct val="90000"/>
              </a:lnSpc>
              <a:spcBef>
                <a:spcPts val="375"/>
              </a:spcBef>
              <a:spcAft>
                <a:spcPts val="0"/>
              </a:spcAft>
              <a:buClr>
                <a:srgbClr val="004282"/>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2" name="Google Shape;42;p23"/>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004282"/>
              </a:buClr>
              <a:buSzPts val="1800"/>
              <a:buChar char="•"/>
              <a:defRPr/>
            </a:lvl1pPr>
            <a:lvl2pPr indent="-342900" lvl="1" marL="914400" algn="l">
              <a:lnSpc>
                <a:spcPct val="90000"/>
              </a:lnSpc>
              <a:spcBef>
                <a:spcPts val="375"/>
              </a:spcBef>
              <a:spcAft>
                <a:spcPts val="0"/>
              </a:spcAft>
              <a:buClr>
                <a:srgbClr val="004282"/>
              </a:buClr>
              <a:buSzPts val="1800"/>
              <a:buChar char="•"/>
              <a:defRPr/>
            </a:lvl2pPr>
            <a:lvl3pPr indent="-342900" lvl="2" marL="1371600" algn="l">
              <a:lnSpc>
                <a:spcPct val="90000"/>
              </a:lnSpc>
              <a:spcBef>
                <a:spcPts val="375"/>
              </a:spcBef>
              <a:spcAft>
                <a:spcPts val="0"/>
              </a:spcAft>
              <a:buClr>
                <a:srgbClr val="004282"/>
              </a:buClr>
              <a:buSzPts val="1800"/>
              <a:buChar char="•"/>
              <a:defRPr/>
            </a:lvl3pPr>
            <a:lvl4pPr indent="-342900" lvl="3" marL="1828800" algn="l">
              <a:lnSpc>
                <a:spcPct val="90000"/>
              </a:lnSpc>
              <a:spcBef>
                <a:spcPts val="375"/>
              </a:spcBef>
              <a:spcAft>
                <a:spcPts val="0"/>
              </a:spcAft>
              <a:buClr>
                <a:srgbClr val="004282"/>
              </a:buClr>
              <a:buSzPts val="1800"/>
              <a:buChar char="•"/>
              <a:defRPr/>
            </a:lvl4pPr>
            <a:lvl5pPr indent="-342900" lvl="4" marL="2286000" algn="l">
              <a:lnSpc>
                <a:spcPct val="90000"/>
              </a:lnSpc>
              <a:spcBef>
                <a:spcPts val="375"/>
              </a:spcBef>
              <a:spcAft>
                <a:spcPts val="0"/>
              </a:spcAft>
              <a:buClr>
                <a:srgbClr val="004282"/>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23"/>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
        <p:nvSpPr>
          <p:cNvPr id="44" name="Google Shape;44;p23"/>
          <p:cNvSpPr/>
          <p:nvPr/>
        </p:nvSpPr>
        <p:spPr>
          <a:xfrm>
            <a:off x="0" y="514898"/>
            <a:ext cx="512064" cy="512064"/>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2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4282"/>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6"/>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rgbClr val="004282"/>
              </a:buClr>
              <a:buSzPts val="2400"/>
              <a:buChar char="•"/>
              <a:defRPr sz="2400"/>
            </a:lvl1pPr>
            <a:lvl2pPr indent="-361950" lvl="1" marL="914400" algn="l">
              <a:lnSpc>
                <a:spcPct val="90000"/>
              </a:lnSpc>
              <a:spcBef>
                <a:spcPts val="375"/>
              </a:spcBef>
              <a:spcAft>
                <a:spcPts val="0"/>
              </a:spcAft>
              <a:buClr>
                <a:srgbClr val="004282"/>
              </a:buClr>
              <a:buSzPts val="2100"/>
              <a:buChar char="•"/>
              <a:defRPr sz="2100"/>
            </a:lvl2pPr>
            <a:lvl3pPr indent="-342900" lvl="2" marL="1371600" algn="l">
              <a:lnSpc>
                <a:spcPct val="90000"/>
              </a:lnSpc>
              <a:spcBef>
                <a:spcPts val="375"/>
              </a:spcBef>
              <a:spcAft>
                <a:spcPts val="0"/>
              </a:spcAft>
              <a:buClr>
                <a:srgbClr val="004282"/>
              </a:buClr>
              <a:buSzPts val="1800"/>
              <a:buChar char="•"/>
              <a:defRPr sz="1800"/>
            </a:lvl3pPr>
            <a:lvl4pPr indent="-323850" lvl="3" marL="1828800" algn="l">
              <a:lnSpc>
                <a:spcPct val="90000"/>
              </a:lnSpc>
              <a:spcBef>
                <a:spcPts val="375"/>
              </a:spcBef>
              <a:spcAft>
                <a:spcPts val="0"/>
              </a:spcAft>
              <a:buClr>
                <a:srgbClr val="004282"/>
              </a:buClr>
              <a:buSzPts val="1500"/>
              <a:buChar char="•"/>
              <a:defRPr sz="1500"/>
            </a:lvl4pPr>
            <a:lvl5pPr indent="-323850" lvl="4" marL="2286000" algn="l">
              <a:lnSpc>
                <a:spcPct val="90000"/>
              </a:lnSpc>
              <a:spcBef>
                <a:spcPts val="375"/>
              </a:spcBef>
              <a:spcAft>
                <a:spcPts val="0"/>
              </a:spcAft>
              <a:buClr>
                <a:srgbClr val="004282"/>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3" name="Google Shape;53;p26"/>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004282"/>
              </a:buClr>
              <a:buSzPts val="1200"/>
              <a:buNone/>
              <a:defRPr sz="1200"/>
            </a:lvl1pPr>
            <a:lvl2pPr indent="-228600" lvl="1" marL="914400" algn="l">
              <a:lnSpc>
                <a:spcPct val="90000"/>
              </a:lnSpc>
              <a:spcBef>
                <a:spcPts val="375"/>
              </a:spcBef>
              <a:spcAft>
                <a:spcPts val="0"/>
              </a:spcAft>
              <a:buClr>
                <a:srgbClr val="004282"/>
              </a:buClr>
              <a:buSzPts val="1050"/>
              <a:buNone/>
              <a:defRPr sz="1050"/>
            </a:lvl2pPr>
            <a:lvl3pPr indent="-228600" lvl="2" marL="1371600" algn="l">
              <a:lnSpc>
                <a:spcPct val="90000"/>
              </a:lnSpc>
              <a:spcBef>
                <a:spcPts val="375"/>
              </a:spcBef>
              <a:spcAft>
                <a:spcPts val="0"/>
              </a:spcAft>
              <a:buClr>
                <a:srgbClr val="004282"/>
              </a:buClr>
              <a:buSzPts val="900"/>
              <a:buNone/>
              <a:defRPr sz="900"/>
            </a:lvl3pPr>
            <a:lvl4pPr indent="-228600" lvl="3" marL="1828800" algn="l">
              <a:lnSpc>
                <a:spcPct val="90000"/>
              </a:lnSpc>
              <a:spcBef>
                <a:spcPts val="375"/>
              </a:spcBef>
              <a:spcAft>
                <a:spcPts val="0"/>
              </a:spcAft>
              <a:buClr>
                <a:srgbClr val="004282"/>
              </a:buClr>
              <a:buSzPts val="750"/>
              <a:buNone/>
              <a:defRPr sz="750"/>
            </a:lvl4pPr>
            <a:lvl5pPr indent="-228600" lvl="4" marL="2286000" algn="l">
              <a:lnSpc>
                <a:spcPct val="90000"/>
              </a:lnSpc>
              <a:spcBef>
                <a:spcPts val="375"/>
              </a:spcBef>
              <a:spcAft>
                <a:spcPts val="0"/>
              </a:spcAft>
              <a:buClr>
                <a:srgbClr val="004282"/>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4" name="Google Shape;54;p26"/>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
        <p:nvSpPr>
          <p:cNvPr id="55" name="Google Shape;55;p26"/>
          <p:cNvSpPr/>
          <p:nvPr/>
        </p:nvSpPr>
        <p:spPr>
          <a:xfrm>
            <a:off x="0" y="883445"/>
            <a:ext cx="512064" cy="512064"/>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27"/>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4282"/>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7"/>
          <p:cNvSpPr/>
          <p:nvPr>
            <p:ph idx="2" type="pic"/>
          </p:nvPr>
        </p:nvSpPr>
        <p:spPr>
          <a:xfrm>
            <a:off x="3887391" y="740569"/>
            <a:ext cx="4629150" cy="3655219"/>
          </a:xfrm>
          <a:prstGeom prst="rect">
            <a:avLst/>
          </a:prstGeom>
          <a:noFill/>
          <a:ln>
            <a:noFill/>
          </a:ln>
        </p:spPr>
      </p:sp>
      <p:sp>
        <p:nvSpPr>
          <p:cNvPr id="59" name="Google Shape;59;p27"/>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004282"/>
              </a:buClr>
              <a:buSzPts val="1200"/>
              <a:buNone/>
              <a:defRPr sz="1200"/>
            </a:lvl1pPr>
            <a:lvl2pPr indent="-228600" lvl="1" marL="914400" algn="l">
              <a:lnSpc>
                <a:spcPct val="90000"/>
              </a:lnSpc>
              <a:spcBef>
                <a:spcPts val="375"/>
              </a:spcBef>
              <a:spcAft>
                <a:spcPts val="0"/>
              </a:spcAft>
              <a:buClr>
                <a:srgbClr val="004282"/>
              </a:buClr>
              <a:buSzPts val="1050"/>
              <a:buNone/>
              <a:defRPr sz="1050"/>
            </a:lvl2pPr>
            <a:lvl3pPr indent="-228600" lvl="2" marL="1371600" algn="l">
              <a:lnSpc>
                <a:spcPct val="90000"/>
              </a:lnSpc>
              <a:spcBef>
                <a:spcPts val="375"/>
              </a:spcBef>
              <a:spcAft>
                <a:spcPts val="0"/>
              </a:spcAft>
              <a:buClr>
                <a:srgbClr val="004282"/>
              </a:buClr>
              <a:buSzPts val="900"/>
              <a:buNone/>
              <a:defRPr sz="900"/>
            </a:lvl3pPr>
            <a:lvl4pPr indent="-228600" lvl="3" marL="1828800" algn="l">
              <a:lnSpc>
                <a:spcPct val="90000"/>
              </a:lnSpc>
              <a:spcBef>
                <a:spcPts val="375"/>
              </a:spcBef>
              <a:spcAft>
                <a:spcPts val="0"/>
              </a:spcAft>
              <a:buClr>
                <a:srgbClr val="004282"/>
              </a:buClr>
              <a:buSzPts val="750"/>
              <a:buNone/>
              <a:defRPr sz="750"/>
            </a:lvl4pPr>
            <a:lvl5pPr indent="-228600" lvl="4" marL="2286000" algn="l">
              <a:lnSpc>
                <a:spcPct val="90000"/>
              </a:lnSpc>
              <a:spcBef>
                <a:spcPts val="375"/>
              </a:spcBef>
              <a:spcAft>
                <a:spcPts val="0"/>
              </a:spcAft>
              <a:buClr>
                <a:srgbClr val="004282"/>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0" name="Google Shape;60;p27"/>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
        <p:nvSpPr>
          <p:cNvPr id="61" name="Google Shape;61;p27"/>
          <p:cNvSpPr/>
          <p:nvPr/>
        </p:nvSpPr>
        <p:spPr>
          <a:xfrm>
            <a:off x="0" y="883445"/>
            <a:ext cx="512064" cy="512064"/>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4282"/>
              </a:buClr>
              <a:buSzPts val="3300"/>
              <a:buFont typeface="Arial"/>
              <a:buNone/>
              <a:defRPr b="0" i="0" sz="3300" u="none" cap="none" strike="noStrike">
                <a:solidFill>
                  <a:srgbClr val="00428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rgbClr val="004282"/>
              </a:buClr>
              <a:buSzPts val="2100"/>
              <a:buFont typeface="Arial"/>
              <a:buChar char="•"/>
              <a:defRPr b="0" i="0" sz="2100" u="none" cap="none" strike="noStrike">
                <a:solidFill>
                  <a:srgbClr val="004282"/>
                </a:solidFill>
                <a:latin typeface="Arial"/>
                <a:ea typeface="Arial"/>
                <a:cs typeface="Arial"/>
                <a:sym typeface="Arial"/>
              </a:defRPr>
            </a:lvl1pPr>
            <a:lvl2pPr indent="-342900" lvl="1" marL="914400" marR="0" rtl="0" algn="l">
              <a:lnSpc>
                <a:spcPct val="90000"/>
              </a:lnSpc>
              <a:spcBef>
                <a:spcPts val="375"/>
              </a:spcBef>
              <a:spcAft>
                <a:spcPts val="0"/>
              </a:spcAft>
              <a:buClr>
                <a:srgbClr val="004282"/>
              </a:buClr>
              <a:buSzPts val="1800"/>
              <a:buFont typeface="Arial"/>
              <a:buChar char="•"/>
              <a:defRPr b="0" i="0" sz="1800" u="none" cap="none" strike="noStrike">
                <a:solidFill>
                  <a:srgbClr val="004282"/>
                </a:solidFill>
                <a:latin typeface="Arial"/>
                <a:ea typeface="Arial"/>
                <a:cs typeface="Arial"/>
                <a:sym typeface="Arial"/>
              </a:defRPr>
            </a:lvl2pPr>
            <a:lvl3pPr indent="-323850" lvl="2" marL="1371600" marR="0" rtl="0" algn="l">
              <a:lnSpc>
                <a:spcPct val="90000"/>
              </a:lnSpc>
              <a:spcBef>
                <a:spcPts val="375"/>
              </a:spcBef>
              <a:spcAft>
                <a:spcPts val="0"/>
              </a:spcAft>
              <a:buClr>
                <a:srgbClr val="004282"/>
              </a:buClr>
              <a:buSzPts val="1500"/>
              <a:buFont typeface="Arial"/>
              <a:buChar char="•"/>
              <a:defRPr b="0" i="0" sz="1500" u="none" cap="none" strike="noStrike">
                <a:solidFill>
                  <a:srgbClr val="004282"/>
                </a:solidFill>
                <a:latin typeface="Arial"/>
                <a:ea typeface="Arial"/>
                <a:cs typeface="Arial"/>
                <a:sym typeface="Arial"/>
              </a:defRPr>
            </a:lvl3pPr>
            <a:lvl4pPr indent="-314325" lvl="3" marL="1828800" marR="0" rtl="0" algn="l">
              <a:lnSpc>
                <a:spcPct val="90000"/>
              </a:lnSpc>
              <a:spcBef>
                <a:spcPts val="375"/>
              </a:spcBef>
              <a:spcAft>
                <a:spcPts val="0"/>
              </a:spcAft>
              <a:buClr>
                <a:srgbClr val="004282"/>
              </a:buClr>
              <a:buSzPts val="1350"/>
              <a:buFont typeface="Arial"/>
              <a:buChar char="•"/>
              <a:defRPr b="0" i="0" sz="1350" u="none" cap="none" strike="noStrike">
                <a:solidFill>
                  <a:srgbClr val="004282"/>
                </a:solidFill>
                <a:latin typeface="Arial"/>
                <a:ea typeface="Arial"/>
                <a:cs typeface="Arial"/>
                <a:sym typeface="Arial"/>
              </a:defRPr>
            </a:lvl4pPr>
            <a:lvl5pPr indent="-314325" lvl="4" marL="2286000" marR="0" rtl="0" algn="l">
              <a:lnSpc>
                <a:spcPct val="90000"/>
              </a:lnSpc>
              <a:spcBef>
                <a:spcPts val="375"/>
              </a:spcBef>
              <a:spcAft>
                <a:spcPts val="0"/>
              </a:spcAft>
              <a:buClr>
                <a:srgbClr val="004282"/>
              </a:buClr>
              <a:buSzPts val="1350"/>
              <a:buFont typeface="Arial"/>
              <a:buChar char="•"/>
              <a:defRPr b="0" i="0" sz="1350" u="none" cap="none" strike="noStrike">
                <a:solidFill>
                  <a:srgbClr val="004282"/>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8"/>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SG"/>
              <a:t>‹#›</a:t>
            </a:fld>
            <a:endParaRPr/>
          </a:p>
        </p:txBody>
      </p:sp>
      <p:sp>
        <p:nvSpPr>
          <p:cNvPr id="13" name="Google Shape;13;p18"/>
          <p:cNvSpPr txBox="1"/>
          <p:nvPr/>
        </p:nvSpPr>
        <p:spPr>
          <a:xfrm>
            <a:off x="550020" y="4820594"/>
            <a:ext cx="2175596" cy="1731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SG" sz="525" u="none" cap="none" strike="noStrike">
                <a:solidFill>
                  <a:srgbClr val="004282"/>
                </a:solidFill>
                <a:latin typeface="Arial"/>
                <a:ea typeface="Arial"/>
                <a:cs typeface="Arial"/>
                <a:sym typeface="Arial"/>
              </a:rPr>
              <a:t>© Copyright National University of Singapore. All Rights Reserved.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282"/>
        </a:solidFill>
      </p:bgPr>
    </p:bg>
    <p:spTree>
      <p:nvGrpSpPr>
        <p:cNvPr id="75" name="Shape 75"/>
        <p:cNvGrpSpPr/>
        <p:nvPr/>
      </p:nvGrpSpPr>
      <p:grpSpPr>
        <a:xfrm>
          <a:off x="0" y="0"/>
          <a:ext cx="0" cy="0"/>
          <a:chOff x="0" y="0"/>
          <a:chExt cx="0" cy="0"/>
        </a:xfrm>
      </p:grpSpPr>
      <p:sp>
        <p:nvSpPr>
          <p:cNvPr id="76" name="Google Shape;76;p1"/>
          <p:cNvSpPr txBox="1"/>
          <p:nvPr>
            <p:ph type="ctrTitle"/>
          </p:nvPr>
        </p:nvSpPr>
        <p:spPr>
          <a:xfrm>
            <a:off x="653746" y="1347682"/>
            <a:ext cx="7861604" cy="231468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SG" sz="4050"/>
              <a:t>Analyzing the Profiles of Celebrities in NFT:</a:t>
            </a:r>
            <a:br>
              <a:rPr lang="en-SG" sz="4050"/>
            </a:br>
            <a:r>
              <a:rPr lang="en-SG" sz="4050"/>
              <a:t>A Graph Analysis</a:t>
            </a:r>
            <a:br>
              <a:rPr lang="en-SG" sz="3300"/>
            </a:br>
            <a:endParaRPr>
              <a:solidFill>
                <a:schemeClr val="lt1"/>
              </a:solidFill>
            </a:endParaRPr>
          </a:p>
        </p:txBody>
      </p:sp>
      <p:sp>
        <p:nvSpPr>
          <p:cNvPr id="77" name="Google Shape;77;p1"/>
          <p:cNvSpPr txBox="1"/>
          <p:nvPr>
            <p:ph idx="1" type="subTitle"/>
          </p:nvPr>
        </p:nvSpPr>
        <p:spPr>
          <a:xfrm>
            <a:off x="734193" y="3662363"/>
            <a:ext cx="7781157" cy="12418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400"/>
              <a:buNone/>
            </a:pPr>
            <a:r>
              <a:rPr lang="en-SG" sz="1400"/>
              <a:t>Wang Qian</a:t>
            </a:r>
            <a:endParaRPr/>
          </a:p>
          <a:p>
            <a:pPr indent="0" lvl="0" marL="0" rtl="0" algn="l">
              <a:lnSpc>
                <a:spcPct val="90000"/>
              </a:lnSpc>
              <a:spcBef>
                <a:spcPts val="750"/>
              </a:spcBef>
              <a:spcAft>
                <a:spcPts val="0"/>
              </a:spcAft>
              <a:buClr>
                <a:schemeClr val="lt1"/>
              </a:buClr>
              <a:buSzPts val="1400"/>
              <a:buNone/>
            </a:pPr>
            <a:r>
              <a:rPr lang="en-SG" sz="1400"/>
              <a:t>Supervised by Prof. He Bingsheng</a:t>
            </a:r>
            <a:endParaRPr sz="1400"/>
          </a:p>
          <a:p>
            <a:pPr indent="0" lvl="0" marL="0" rtl="0" algn="l">
              <a:lnSpc>
                <a:spcPct val="90000"/>
              </a:lnSpc>
              <a:spcBef>
                <a:spcPts val="750"/>
              </a:spcBef>
              <a:spcAft>
                <a:spcPts val="0"/>
              </a:spcAft>
              <a:buClr>
                <a:schemeClr val="lt1"/>
              </a:buClr>
              <a:buSzPts val="1400"/>
              <a:buNone/>
            </a:pPr>
            <a:r>
              <a:rPr lang="en-SG" sz="1400"/>
              <a:t>Evaluated by Prof. Henry Chia</a:t>
            </a:r>
            <a:endParaRPr/>
          </a:p>
        </p:txBody>
      </p:sp>
      <p:sp>
        <p:nvSpPr>
          <p:cNvPr id="78" name="Google Shape;78;p1"/>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84da9ad7d6_0_10"/>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Literature Review</a:t>
            </a:r>
            <a:endParaRPr/>
          </a:p>
        </p:txBody>
      </p:sp>
      <p:sp>
        <p:nvSpPr>
          <p:cNvPr id="160" name="Google Shape;160;g184da9ad7d6_0_10"/>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fontScale="25000" lnSpcReduction="10000"/>
          </a:bodyPr>
          <a:lstStyle/>
          <a:p>
            <a:pPr indent="-171450" lvl="0" marL="171450" rtl="0" algn="l">
              <a:lnSpc>
                <a:spcPct val="90000"/>
              </a:lnSpc>
              <a:spcBef>
                <a:spcPts val="0"/>
              </a:spcBef>
              <a:spcAft>
                <a:spcPts val="0"/>
              </a:spcAft>
              <a:buClr>
                <a:srgbClr val="ED7F0D"/>
              </a:buClr>
              <a:buSzPct val="100000"/>
              <a:buChar char="❏"/>
            </a:pPr>
            <a:r>
              <a:rPr lang="en-SG" sz="8400">
                <a:solidFill>
                  <a:srgbClr val="ED7F0D"/>
                </a:solidFill>
              </a:rPr>
              <a:t>Summary</a:t>
            </a:r>
            <a:endParaRPr sz="5965"/>
          </a:p>
          <a:p>
            <a:pPr indent="-237575" lvl="1" marL="433387" rtl="0" algn="l">
              <a:lnSpc>
                <a:spcPct val="115000"/>
              </a:lnSpc>
              <a:spcBef>
                <a:spcPts val="375"/>
              </a:spcBef>
              <a:spcAft>
                <a:spcPts val="0"/>
              </a:spcAft>
              <a:buClr>
                <a:srgbClr val="004282"/>
              </a:buClr>
              <a:buSzPct val="100000"/>
              <a:buFont typeface="Courier New"/>
              <a:buChar char="❏"/>
            </a:pPr>
            <a:r>
              <a:rPr lang="en-SG" sz="5965"/>
              <a:t>Graph analysis</a:t>
            </a:r>
            <a:endParaRPr sz="5965"/>
          </a:p>
          <a:p>
            <a:pPr indent="-285200" lvl="2" marL="804862" rtl="0" algn="l">
              <a:lnSpc>
                <a:spcPct val="115000"/>
              </a:lnSpc>
              <a:spcBef>
                <a:spcPts val="375"/>
              </a:spcBef>
              <a:spcAft>
                <a:spcPts val="0"/>
              </a:spcAft>
              <a:buClr>
                <a:srgbClr val="004282"/>
              </a:buClr>
              <a:buSzPct val="100000"/>
              <a:buFont typeface="Noto Sans Symbols"/>
              <a:buChar char="❏"/>
            </a:pPr>
            <a:r>
              <a:rPr lang="en-SG" sz="5965"/>
              <a:t>Collecting on-chain and off-chain data</a:t>
            </a:r>
            <a:endParaRPr sz="5965"/>
          </a:p>
          <a:p>
            <a:pPr indent="-285200" lvl="2" marL="804862" rtl="0" algn="l">
              <a:lnSpc>
                <a:spcPct val="115000"/>
              </a:lnSpc>
              <a:spcBef>
                <a:spcPts val="375"/>
              </a:spcBef>
              <a:spcAft>
                <a:spcPts val="0"/>
              </a:spcAft>
              <a:buClr>
                <a:srgbClr val="004282"/>
              </a:buClr>
              <a:buSzPct val="100000"/>
              <a:buFont typeface="Noto Sans Symbols"/>
              <a:buChar char="❏"/>
            </a:pPr>
            <a:r>
              <a:rPr lang="en-SG" sz="5965"/>
              <a:t>Ethereum as on-chain data source; Twitter as off-chain data source</a:t>
            </a:r>
            <a:endParaRPr sz="5965"/>
          </a:p>
          <a:p>
            <a:pPr indent="-285200" lvl="2" marL="804862" rtl="0" algn="l">
              <a:lnSpc>
                <a:spcPct val="115000"/>
              </a:lnSpc>
              <a:spcBef>
                <a:spcPts val="375"/>
              </a:spcBef>
              <a:spcAft>
                <a:spcPts val="0"/>
              </a:spcAft>
              <a:buSzPct val="100000"/>
              <a:buChar char="❏"/>
            </a:pPr>
            <a:r>
              <a:rPr lang="en-SG" sz="5965"/>
              <a:t>Build a graph then do analysis on it</a:t>
            </a:r>
            <a:endParaRPr sz="5965"/>
          </a:p>
          <a:p>
            <a:pPr indent="-237575" lvl="1" marL="433387" rtl="0" algn="l">
              <a:lnSpc>
                <a:spcPct val="115000"/>
              </a:lnSpc>
              <a:spcBef>
                <a:spcPts val="375"/>
              </a:spcBef>
              <a:spcAft>
                <a:spcPts val="0"/>
              </a:spcAft>
              <a:buClr>
                <a:srgbClr val="004282"/>
              </a:buClr>
              <a:buSzPct val="100000"/>
              <a:buFont typeface="Courier New"/>
              <a:buChar char="❏"/>
            </a:pPr>
            <a:r>
              <a:rPr lang="en-SG" sz="5965"/>
              <a:t>Limitations</a:t>
            </a:r>
            <a:endParaRPr sz="5965"/>
          </a:p>
          <a:p>
            <a:pPr indent="-285200" lvl="2" marL="804862" rtl="0" algn="l">
              <a:lnSpc>
                <a:spcPct val="115000"/>
              </a:lnSpc>
              <a:spcBef>
                <a:spcPts val="375"/>
              </a:spcBef>
              <a:spcAft>
                <a:spcPts val="0"/>
              </a:spcAft>
              <a:buClr>
                <a:srgbClr val="004282"/>
              </a:buClr>
              <a:buSzPct val="100000"/>
              <a:buFont typeface="Noto Sans Symbols"/>
              <a:buChar char="❏"/>
            </a:pPr>
            <a:r>
              <a:rPr lang="en-SG" sz="5965"/>
              <a:t>Most current research does not consider on-chain data</a:t>
            </a:r>
            <a:endParaRPr sz="5965"/>
          </a:p>
          <a:p>
            <a:pPr indent="-285200" lvl="2" marL="804862" rtl="0" algn="l">
              <a:lnSpc>
                <a:spcPct val="115000"/>
              </a:lnSpc>
              <a:spcBef>
                <a:spcPts val="375"/>
              </a:spcBef>
              <a:spcAft>
                <a:spcPts val="0"/>
              </a:spcAft>
              <a:buClr>
                <a:srgbClr val="004282"/>
              </a:buClr>
              <a:buSzPct val="100000"/>
              <a:buFont typeface="Noto Sans Symbols"/>
              <a:buChar char="❏"/>
            </a:pPr>
            <a:r>
              <a:rPr lang="en-SG" sz="5965"/>
              <a:t>Dataset is not complete</a:t>
            </a:r>
            <a:endParaRPr sz="5965"/>
          </a:p>
          <a:p>
            <a:pPr indent="0" lvl="0" marL="857250" rtl="0" algn="l">
              <a:lnSpc>
                <a:spcPct val="115000"/>
              </a:lnSpc>
              <a:spcBef>
                <a:spcPts val="375"/>
              </a:spcBef>
              <a:spcAft>
                <a:spcPts val="0"/>
              </a:spcAft>
              <a:buNone/>
            </a:pPr>
            <a:r>
              <a:t/>
            </a:r>
            <a:endParaRPr sz="5965"/>
          </a:p>
          <a:p>
            <a:pPr indent="0" lvl="1" marL="290512" rtl="0" algn="l">
              <a:lnSpc>
                <a:spcPct val="90000"/>
              </a:lnSpc>
              <a:spcBef>
                <a:spcPts val="375"/>
              </a:spcBef>
              <a:spcAft>
                <a:spcPts val="0"/>
              </a:spcAft>
              <a:buClr>
                <a:srgbClr val="004282"/>
              </a:buClr>
              <a:buSzPct val="100000"/>
              <a:buFont typeface="Courier New"/>
              <a:buNone/>
            </a:pPr>
            <a:r>
              <a:t/>
            </a:r>
            <a:endParaRPr/>
          </a:p>
          <a:p>
            <a:pPr indent="-142875" lvl="1" marL="433387" rtl="0" algn="l">
              <a:lnSpc>
                <a:spcPct val="90000"/>
              </a:lnSpc>
              <a:spcBef>
                <a:spcPts val="375"/>
              </a:spcBef>
              <a:spcAft>
                <a:spcPts val="0"/>
              </a:spcAft>
              <a:buClr>
                <a:srgbClr val="004282"/>
              </a:buClr>
              <a:buSzPct val="100000"/>
              <a:buFont typeface="Courier New"/>
              <a:buNone/>
            </a:pPr>
            <a:r>
              <a:t/>
            </a:r>
            <a:endParaRPr/>
          </a:p>
          <a:p>
            <a:pPr indent="0" lvl="1" marL="176212" rtl="0" algn="l">
              <a:lnSpc>
                <a:spcPct val="90000"/>
              </a:lnSpc>
              <a:spcBef>
                <a:spcPts val="375"/>
              </a:spcBef>
              <a:spcAft>
                <a:spcPts val="0"/>
              </a:spcAft>
              <a:buClr>
                <a:srgbClr val="004282"/>
              </a:buClr>
              <a:buSzPct val="100000"/>
              <a:buNone/>
            </a:pPr>
            <a:r>
              <a:t/>
            </a:r>
            <a:endParaRPr/>
          </a:p>
          <a:p>
            <a:pPr indent="0" lvl="1" marL="176212" rtl="0" algn="l">
              <a:lnSpc>
                <a:spcPct val="90000"/>
              </a:lnSpc>
              <a:spcBef>
                <a:spcPts val="375"/>
              </a:spcBef>
              <a:spcAft>
                <a:spcPts val="0"/>
              </a:spcAft>
              <a:buClr>
                <a:srgbClr val="004282"/>
              </a:buClr>
              <a:buSzPct val="100000"/>
              <a:buNone/>
            </a:pPr>
            <a:r>
              <a:t/>
            </a:r>
            <a:endParaRPr sz="2100"/>
          </a:p>
          <a:p>
            <a:pPr indent="0" lvl="1" marL="176212" rtl="0" algn="l">
              <a:lnSpc>
                <a:spcPct val="90000"/>
              </a:lnSpc>
              <a:spcBef>
                <a:spcPts val="375"/>
              </a:spcBef>
              <a:spcAft>
                <a:spcPts val="0"/>
              </a:spcAft>
              <a:buClr>
                <a:srgbClr val="004282"/>
              </a:buClr>
              <a:buSzPct val="100000"/>
              <a:buNone/>
            </a:pPr>
            <a:r>
              <a:t/>
            </a:r>
            <a:endParaRPr sz="2100"/>
          </a:p>
        </p:txBody>
      </p:sp>
      <p:sp>
        <p:nvSpPr>
          <p:cNvPr id="161" name="Google Shape;161;g184da9ad7d6_0_10"/>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02</a:t>
            </a:r>
            <a:endParaRPr/>
          </a:p>
        </p:txBody>
      </p:sp>
      <p:sp>
        <p:nvSpPr>
          <p:cNvPr id="162" name="Google Shape;162;g184da9ad7d6_0_10"/>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Challenges</a:t>
            </a:r>
            <a:endParaRPr/>
          </a:p>
        </p:txBody>
      </p:sp>
      <p:sp>
        <p:nvSpPr>
          <p:cNvPr id="169" name="Google Shape;169;p9"/>
          <p:cNvSpPr txBox="1"/>
          <p:nvPr>
            <p:ph idx="1" type="body"/>
          </p:nvPr>
        </p:nvSpPr>
        <p:spPr>
          <a:xfrm>
            <a:off x="628650" y="1369219"/>
            <a:ext cx="8413750" cy="3263504"/>
          </a:xfrm>
          <a:prstGeom prst="rect">
            <a:avLst/>
          </a:prstGeom>
          <a:noFill/>
          <a:ln>
            <a:noFill/>
          </a:ln>
        </p:spPr>
        <p:txBody>
          <a:bodyPr anchorCtr="0" anchor="t" bIns="45700" lIns="91425" spcFirstLastPara="1" rIns="91425" wrap="square" tIns="45700">
            <a:normAutofit fontScale="47500" lnSpcReduction="20000"/>
          </a:bodyPr>
          <a:lstStyle/>
          <a:p>
            <a:pPr indent="-326628" lvl="0" marL="457200" rtl="0" algn="l">
              <a:lnSpc>
                <a:spcPct val="115000"/>
              </a:lnSpc>
              <a:spcBef>
                <a:spcPts val="0"/>
              </a:spcBef>
              <a:spcAft>
                <a:spcPts val="0"/>
              </a:spcAft>
              <a:buSzPct val="100000"/>
              <a:buChar char="❏"/>
            </a:pPr>
            <a:r>
              <a:rPr lang="en-SG" sz="3250"/>
              <a:t>Anonymous mechanisms</a:t>
            </a:r>
            <a:endParaRPr sz="3250"/>
          </a:p>
          <a:p>
            <a:pPr indent="-326628" lvl="1" marL="914400" rtl="0" algn="l">
              <a:lnSpc>
                <a:spcPct val="115000"/>
              </a:lnSpc>
              <a:spcBef>
                <a:spcPts val="0"/>
              </a:spcBef>
              <a:spcAft>
                <a:spcPts val="0"/>
              </a:spcAft>
              <a:buSzPct val="100000"/>
              <a:buChar char="❏"/>
            </a:pPr>
            <a:r>
              <a:rPr lang="en-SG" sz="3250"/>
              <a:t>Everyone can register a wallet address without verifying identity</a:t>
            </a:r>
            <a:endParaRPr sz="3250"/>
          </a:p>
          <a:p>
            <a:pPr indent="-326628" lvl="1" marL="914400" rtl="0" algn="l">
              <a:lnSpc>
                <a:spcPct val="115000"/>
              </a:lnSpc>
              <a:spcBef>
                <a:spcPts val="0"/>
              </a:spcBef>
              <a:spcAft>
                <a:spcPts val="0"/>
              </a:spcAft>
              <a:buSzPct val="100000"/>
              <a:buChar char="❏"/>
            </a:pPr>
            <a:r>
              <a:rPr lang="en-SG" sz="3250"/>
              <a:t>On-chain users can hide their off-chain identities easily</a:t>
            </a:r>
            <a:endParaRPr sz="3250"/>
          </a:p>
          <a:p>
            <a:pPr indent="0" lvl="0" marL="0" rtl="0" algn="l">
              <a:lnSpc>
                <a:spcPct val="115000"/>
              </a:lnSpc>
              <a:spcBef>
                <a:spcPts val="0"/>
              </a:spcBef>
              <a:spcAft>
                <a:spcPts val="0"/>
              </a:spcAft>
              <a:buNone/>
            </a:pPr>
            <a:r>
              <a:t/>
            </a:r>
            <a:endParaRPr sz="3250"/>
          </a:p>
          <a:p>
            <a:pPr indent="-326628" lvl="0" marL="457200" rtl="0" algn="l">
              <a:lnSpc>
                <a:spcPct val="115000"/>
              </a:lnSpc>
              <a:spcBef>
                <a:spcPts val="0"/>
              </a:spcBef>
              <a:spcAft>
                <a:spcPts val="0"/>
              </a:spcAft>
              <a:buSzPct val="100000"/>
              <a:buChar char="❏"/>
            </a:pPr>
            <a:r>
              <a:rPr lang="en-SG" sz="3250"/>
              <a:t>Complete dataset matching celebrities’ Twitter and blockchain profiles</a:t>
            </a:r>
            <a:endParaRPr sz="3250"/>
          </a:p>
          <a:p>
            <a:pPr indent="-326628" lvl="1" marL="914400" rtl="0" algn="l">
              <a:lnSpc>
                <a:spcPct val="115000"/>
              </a:lnSpc>
              <a:spcBef>
                <a:spcPts val="0"/>
              </a:spcBef>
              <a:spcAft>
                <a:spcPts val="0"/>
              </a:spcAft>
              <a:buSzPct val="100000"/>
              <a:buChar char="❏"/>
            </a:pPr>
            <a:r>
              <a:rPr lang="en-SG" sz="3250"/>
              <a:t>How to define celebrities?</a:t>
            </a:r>
            <a:endParaRPr sz="3250"/>
          </a:p>
          <a:p>
            <a:pPr indent="-326628" lvl="1" marL="914400" rtl="0" algn="l">
              <a:lnSpc>
                <a:spcPct val="115000"/>
              </a:lnSpc>
              <a:spcBef>
                <a:spcPts val="0"/>
              </a:spcBef>
              <a:spcAft>
                <a:spcPts val="0"/>
              </a:spcAft>
              <a:buSzPct val="100000"/>
              <a:buChar char="❏"/>
            </a:pPr>
            <a:r>
              <a:rPr lang="en-SG" sz="3250"/>
              <a:t>Big scale of data</a:t>
            </a:r>
            <a:endParaRPr sz="3250"/>
          </a:p>
          <a:p>
            <a:pPr indent="-326628" lvl="1" marL="914400" rtl="0" algn="l">
              <a:lnSpc>
                <a:spcPct val="115000"/>
              </a:lnSpc>
              <a:spcBef>
                <a:spcPts val="0"/>
              </a:spcBef>
              <a:spcAft>
                <a:spcPts val="0"/>
              </a:spcAft>
              <a:buSzPct val="100000"/>
              <a:buChar char="❏"/>
            </a:pPr>
            <a:r>
              <a:rPr lang="en-SG" sz="3250"/>
              <a:t>Celebrities’ relationships</a:t>
            </a:r>
            <a:endParaRPr sz="3250"/>
          </a:p>
          <a:p>
            <a:pPr indent="0" lvl="0" marL="0" rtl="0" algn="l">
              <a:lnSpc>
                <a:spcPct val="115000"/>
              </a:lnSpc>
              <a:spcBef>
                <a:spcPts val="0"/>
              </a:spcBef>
              <a:spcAft>
                <a:spcPts val="0"/>
              </a:spcAft>
              <a:buNone/>
            </a:pPr>
            <a:r>
              <a:t/>
            </a:r>
            <a:endParaRPr sz="3250"/>
          </a:p>
          <a:p>
            <a:pPr indent="-326628" lvl="0" marL="457200" rtl="0" algn="l">
              <a:lnSpc>
                <a:spcPct val="115000"/>
              </a:lnSpc>
              <a:spcBef>
                <a:spcPts val="0"/>
              </a:spcBef>
              <a:spcAft>
                <a:spcPts val="0"/>
              </a:spcAft>
              <a:buSzPct val="100000"/>
              <a:buChar char="❏"/>
            </a:pPr>
            <a:r>
              <a:rPr lang="en-SG" sz="3250"/>
              <a:t>Crawling on-chain and off-chain data </a:t>
            </a:r>
            <a:endParaRPr sz="3250"/>
          </a:p>
          <a:p>
            <a:pPr indent="-326628" lvl="1" marL="914400" rtl="0" algn="l">
              <a:lnSpc>
                <a:spcPct val="115000"/>
              </a:lnSpc>
              <a:spcBef>
                <a:spcPts val="0"/>
              </a:spcBef>
              <a:spcAft>
                <a:spcPts val="0"/>
              </a:spcAft>
              <a:buSzPct val="100000"/>
              <a:buChar char="❏"/>
            </a:pPr>
            <a:r>
              <a:rPr lang="en-SG" sz="3250"/>
              <a:t>Twitter API’s restrictions</a:t>
            </a:r>
            <a:endParaRPr sz="3250"/>
          </a:p>
          <a:p>
            <a:pPr indent="-326628" lvl="1" marL="914400" rtl="0" algn="l">
              <a:lnSpc>
                <a:spcPct val="115000"/>
              </a:lnSpc>
              <a:spcBef>
                <a:spcPts val="0"/>
              </a:spcBef>
              <a:spcAft>
                <a:spcPts val="0"/>
              </a:spcAft>
              <a:buSzPct val="100000"/>
              <a:buChar char="❏"/>
            </a:pPr>
            <a:r>
              <a:rPr lang="en-SG" sz="3250"/>
              <a:t>Anti-crawling mechanisms</a:t>
            </a:r>
            <a:endParaRPr sz="3250"/>
          </a:p>
          <a:p>
            <a:pPr indent="0" lvl="1" marL="176213" rtl="0" algn="l">
              <a:lnSpc>
                <a:spcPct val="90000"/>
              </a:lnSpc>
              <a:spcBef>
                <a:spcPts val="375"/>
              </a:spcBef>
              <a:spcAft>
                <a:spcPts val="0"/>
              </a:spcAft>
              <a:buClr>
                <a:srgbClr val="004282"/>
              </a:buClr>
              <a:buSzPct val="100000"/>
              <a:buNone/>
            </a:pPr>
            <a:r>
              <a:t/>
            </a:r>
            <a:endParaRPr/>
          </a:p>
          <a:p>
            <a:pPr indent="0" lvl="1" marL="176213" rtl="0" algn="l">
              <a:lnSpc>
                <a:spcPct val="90000"/>
              </a:lnSpc>
              <a:spcBef>
                <a:spcPts val="375"/>
              </a:spcBef>
              <a:spcAft>
                <a:spcPts val="0"/>
              </a:spcAft>
              <a:buClr>
                <a:srgbClr val="004282"/>
              </a:buClr>
              <a:buSzPct val="100000"/>
              <a:buNone/>
            </a:pPr>
            <a:r>
              <a:t/>
            </a:r>
            <a:endParaRPr sz="2100"/>
          </a:p>
          <a:p>
            <a:pPr indent="0" lvl="1" marL="176213" rtl="0" algn="l">
              <a:lnSpc>
                <a:spcPct val="90000"/>
              </a:lnSpc>
              <a:spcBef>
                <a:spcPts val="375"/>
              </a:spcBef>
              <a:spcAft>
                <a:spcPts val="0"/>
              </a:spcAft>
              <a:buClr>
                <a:srgbClr val="004282"/>
              </a:buClr>
              <a:buSzPct val="100000"/>
              <a:buNone/>
            </a:pPr>
            <a:r>
              <a:t/>
            </a:r>
            <a:endParaRPr sz="2100"/>
          </a:p>
        </p:txBody>
      </p:sp>
      <p:sp>
        <p:nvSpPr>
          <p:cNvPr id="170" name="Google Shape;170;p9"/>
          <p:cNvSpPr txBox="1"/>
          <p:nvPr/>
        </p:nvSpPr>
        <p:spPr>
          <a:xfrm>
            <a:off x="51655" y="273845"/>
            <a:ext cx="576995" cy="994172"/>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03</a:t>
            </a:r>
            <a:endParaRPr/>
          </a:p>
        </p:txBody>
      </p:sp>
      <p:sp>
        <p:nvSpPr>
          <p:cNvPr id="171" name="Google Shape;171;p9"/>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83db2a25fe_0_3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Overview</a:t>
            </a:r>
            <a:endParaRPr/>
          </a:p>
        </p:txBody>
      </p:sp>
      <p:sp>
        <p:nvSpPr>
          <p:cNvPr id="178" name="Google Shape;178;g183db2a25fe_0_31"/>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142875" lvl="1" marL="433387" rtl="0" algn="l">
              <a:lnSpc>
                <a:spcPct val="90000"/>
              </a:lnSpc>
              <a:spcBef>
                <a:spcPts val="0"/>
              </a:spcBef>
              <a:spcAft>
                <a:spcPts val="0"/>
              </a:spcAft>
              <a:buClr>
                <a:srgbClr val="004282"/>
              </a:buClr>
              <a:buSzPts val="1800"/>
              <a:buFont typeface="Courier New"/>
              <a:buNone/>
            </a:pPr>
            <a:r>
              <a:t/>
            </a:r>
            <a:endParaRPr/>
          </a:p>
          <a:p>
            <a:pPr indent="-142875" lvl="1" marL="433387" rtl="0" algn="l">
              <a:lnSpc>
                <a:spcPct val="90000"/>
              </a:lnSpc>
              <a:spcBef>
                <a:spcPts val="375"/>
              </a:spcBef>
              <a:spcAft>
                <a:spcPts val="0"/>
              </a:spcAft>
              <a:buClr>
                <a:srgbClr val="004282"/>
              </a:buClr>
              <a:buSzPts val="1800"/>
              <a:buFont typeface="Courier New"/>
              <a:buNone/>
            </a:pPr>
            <a:r>
              <a:t/>
            </a:r>
            <a:endParaRPr/>
          </a:p>
          <a:p>
            <a:pPr indent="0" lvl="1" marL="176212" rtl="0" algn="l">
              <a:lnSpc>
                <a:spcPct val="90000"/>
              </a:lnSpc>
              <a:spcBef>
                <a:spcPts val="375"/>
              </a:spcBef>
              <a:spcAft>
                <a:spcPts val="0"/>
              </a:spcAft>
              <a:buClr>
                <a:srgbClr val="004282"/>
              </a:buClr>
              <a:buSzPts val="1800"/>
              <a:buNone/>
            </a:pPr>
            <a:r>
              <a:t/>
            </a:r>
            <a:endParaRPr/>
          </a:p>
          <a:p>
            <a:pPr indent="0" lvl="1" marL="176212" rtl="0" algn="l">
              <a:lnSpc>
                <a:spcPct val="90000"/>
              </a:lnSpc>
              <a:spcBef>
                <a:spcPts val="375"/>
              </a:spcBef>
              <a:spcAft>
                <a:spcPts val="0"/>
              </a:spcAft>
              <a:buClr>
                <a:srgbClr val="004282"/>
              </a:buClr>
              <a:buSzPts val="2100"/>
              <a:buNone/>
            </a:pPr>
            <a:r>
              <a:t/>
            </a:r>
            <a:endParaRPr sz="2100"/>
          </a:p>
          <a:p>
            <a:pPr indent="0" lvl="1" marL="176212" rtl="0" algn="l">
              <a:lnSpc>
                <a:spcPct val="90000"/>
              </a:lnSpc>
              <a:spcBef>
                <a:spcPts val="375"/>
              </a:spcBef>
              <a:spcAft>
                <a:spcPts val="0"/>
              </a:spcAft>
              <a:buClr>
                <a:srgbClr val="004282"/>
              </a:buClr>
              <a:buSzPts val="2100"/>
              <a:buNone/>
            </a:pPr>
            <a:r>
              <a:t/>
            </a:r>
            <a:endParaRPr sz="2100"/>
          </a:p>
        </p:txBody>
      </p:sp>
      <p:sp>
        <p:nvSpPr>
          <p:cNvPr id="179" name="Google Shape;179;g183db2a25fe_0_31"/>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4</a:t>
            </a:r>
            <a:endParaRPr/>
          </a:p>
        </p:txBody>
      </p:sp>
      <p:sp>
        <p:nvSpPr>
          <p:cNvPr id="180" name="Google Shape;180;g183db2a25fe_0_31"/>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
        <p:nvSpPr>
          <p:cNvPr id="181" name="Google Shape;181;g183db2a25fe_0_31"/>
          <p:cNvSpPr/>
          <p:nvPr/>
        </p:nvSpPr>
        <p:spPr>
          <a:xfrm>
            <a:off x="1138238" y="0"/>
            <a:ext cx="6865800" cy="5143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g183db2a25fe_0_31"/>
          <p:cNvSpPr/>
          <p:nvPr/>
        </p:nvSpPr>
        <p:spPr>
          <a:xfrm>
            <a:off x="1778000" y="742950"/>
            <a:ext cx="5588100" cy="365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3" name="Google Shape;183;g183db2a25fe_0_31"/>
          <p:cNvPicPr preferRelativeResize="0"/>
          <p:nvPr/>
        </p:nvPicPr>
        <p:blipFill>
          <a:blip r:embed="rId3">
            <a:alphaModFix/>
          </a:blip>
          <a:stretch>
            <a:fillRect/>
          </a:stretch>
        </p:blipFill>
        <p:spPr>
          <a:xfrm>
            <a:off x="950475" y="997318"/>
            <a:ext cx="7565025" cy="37699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Methodology</a:t>
            </a:r>
            <a:endParaRPr/>
          </a:p>
        </p:txBody>
      </p:sp>
      <p:sp>
        <p:nvSpPr>
          <p:cNvPr id="190" name="Google Shape;190;p10"/>
          <p:cNvSpPr txBox="1"/>
          <p:nvPr>
            <p:ph idx="1" type="body"/>
          </p:nvPr>
        </p:nvSpPr>
        <p:spPr>
          <a:xfrm>
            <a:off x="628650" y="1369219"/>
            <a:ext cx="8413750" cy="3263504"/>
          </a:xfrm>
          <a:prstGeom prst="rect">
            <a:avLst/>
          </a:prstGeom>
          <a:noFill/>
          <a:ln>
            <a:noFill/>
          </a:ln>
        </p:spPr>
        <p:txBody>
          <a:bodyPr anchorCtr="0" anchor="t" bIns="45700" lIns="91425" spcFirstLastPara="1" rIns="91425" wrap="square" tIns="45700">
            <a:normAutofit/>
          </a:bodyPr>
          <a:lstStyle/>
          <a:p>
            <a:pPr indent="-171450" lvl="0" marL="171450" rtl="0" algn="l">
              <a:lnSpc>
                <a:spcPct val="115000"/>
              </a:lnSpc>
              <a:spcBef>
                <a:spcPts val="0"/>
              </a:spcBef>
              <a:spcAft>
                <a:spcPts val="0"/>
              </a:spcAft>
              <a:buClr>
                <a:srgbClr val="ED7F0D"/>
              </a:buClr>
              <a:buSzPts val="1800"/>
              <a:buChar char="❏"/>
            </a:pPr>
            <a:r>
              <a:rPr lang="en-SG" sz="1800">
                <a:solidFill>
                  <a:srgbClr val="ED7F0D"/>
                </a:solidFill>
              </a:rPr>
              <a:t>Data collection</a:t>
            </a:r>
            <a:endParaRPr/>
          </a:p>
          <a:p>
            <a:pPr indent="-257175" lvl="1" marL="433387" rtl="0" algn="l">
              <a:lnSpc>
                <a:spcPct val="115000"/>
              </a:lnSpc>
              <a:spcBef>
                <a:spcPts val="375"/>
              </a:spcBef>
              <a:spcAft>
                <a:spcPts val="0"/>
              </a:spcAft>
              <a:buClr>
                <a:srgbClr val="004282"/>
              </a:buClr>
              <a:buSzPts val="1600"/>
              <a:buFont typeface="Courier New"/>
              <a:buChar char="❏"/>
            </a:pPr>
            <a:r>
              <a:rPr lang="en-SG" sz="1600"/>
              <a:t>Active wallet addresses</a:t>
            </a:r>
            <a:r>
              <a:rPr lang="en-SG" sz="1600"/>
              <a:t>: top 500 NFT communities based on market cap</a:t>
            </a:r>
            <a:endParaRPr sz="1600"/>
          </a:p>
          <a:p>
            <a:pPr indent="-6350" lvl="2" marL="630000" rtl="0" algn="l">
              <a:lnSpc>
                <a:spcPct val="115000"/>
              </a:lnSpc>
              <a:spcBef>
                <a:spcPts val="375"/>
              </a:spcBef>
              <a:spcAft>
                <a:spcPts val="0"/>
              </a:spcAft>
              <a:buSzPts val="1600"/>
              <a:buChar char="❏"/>
            </a:pPr>
            <a:r>
              <a:rPr lang="en-SG" sz="1600"/>
              <a:t>NFTScan API </a:t>
            </a:r>
            <a:endParaRPr sz="1600"/>
          </a:p>
          <a:p>
            <a:pPr indent="-6350" lvl="2" marL="630000" rtl="0" algn="l">
              <a:lnSpc>
                <a:spcPct val="115000"/>
              </a:lnSpc>
              <a:spcBef>
                <a:spcPts val="375"/>
              </a:spcBef>
              <a:spcAft>
                <a:spcPts val="0"/>
              </a:spcAft>
              <a:buSzPts val="1600"/>
              <a:buChar char="❏"/>
            </a:pPr>
            <a:r>
              <a:rPr lang="en-SG" sz="1600"/>
              <a:t>Keep ERC721 contracts</a:t>
            </a:r>
            <a:endParaRPr sz="1600"/>
          </a:p>
          <a:p>
            <a:pPr indent="-257175" lvl="1" marL="433387" rtl="0" algn="l">
              <a:lnSpc>
                <a:spcPct val="115000"/>
              </a:lnSpc>
              <a:spcBef>
                <a:spcPts val="375"/>
              </a:spcBef>
              <a:spcAft>
                <a:spcPts val="0"/>
              </a:spcAft>
              <a:buClr>
                <a:srgbClr val="004282"/>
              </a:buClr>
              <a:buSzPts val="1600"/>
              <a:buFont typeface="Courier New"/>
              <a:buChar char="❏"/>
            </a:pPr>
            <a:r>
              <a:rPr lang="en-SG" sz="1600"/>
              <a:t>On-chain transactions</a:t>
            </a:r>
            <a:r>
              <a:rPr lang="en-SG" sz="1600"/>
              <a:t>: </a:t>
            </a:r>
            <a:endParaRPr/>
          </a:p>
          <a:p>
            <a:pPr indent="0" lvl="2" marL="630000" rtl="0" algn="l">
              <a:lnSpc>
                <a:spcPct val="115000"/>
              </a:lnSpc>
              <a:spcBef>
                <a:spcPts val="375"/>
              </a:spcBef>
              <a:spcAft>
                <a:spcPts val="0"/>
              </a:spcAft>
              <a:buClr>
                <a:srgbClr val="004282"/>
              </a:buClr>
              <a:buSzPts val="1500"/>
              <a:buFont typeface="Noto Sans Symbols"/>
              <a:buChar char="❏"/>
            </a:pPr>
            <a:r>
              <a:rPr lang="en-SG"/>
              <a:t>All transaction records from 2022-3 to 2022-8</a:t>
            </a:r>
            <a:endParaRPr/>
          </a:p>
          <a:p>
            <a:pPr indent="0" lvl="2" marL="630000" rtl="0" algn="l">
              <a:lnSpc>
                <a:spcPct val="115000"/>
              </a:lnSpc>
              <a:spcBef>
                <a:spcPts val="375"/>
              </a:spcBef>
              <a:spcAft>
                <a:spcPts val="0"/>
              </a:spcAft>
              <a:buClr>
                <a:srgbClr val="004282"/>
              </a:buClr>
              <a:buSzPts val="1500"/>
              <a:buFont typeface="Noto Sans Symbols"/>
              <a:buChar char="❏"/>
            </a:pPr>
            <a:r>
              <a:rPr lang="en-SG"/>
              <a:t>Extract transactions among active wallet addresses</a:t>
            </a:r>
            <a:endParaRPr/>
          </a:p>
        </p:txBody>
      </p:sp>
      <p:sp>
        <p:nvSpPr>
          <p:cNvPr id="191" name="Google Shape;191;p10"/>
          <p:cNvSpPr txBox="1"/>
          <p:nvPr/>
        </p:nvSpPr>
        <p:spPr>
          <a:xfrm>
            <a:off x="51655" y="273845"/>
            <a:ext cx="576995" cy="994172"/>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5</a:t>
            </a:r>
            <a:endParaRPr b="1" sz="2100">
              <a:solidFill>
                <a:schemeClr val="lt1"/>
              </a:solidFill>
              <a:latin typeface="Arial"/>
              <a:ea typeface="Arial"/>
              <a:cs typeface="Arial"/>
              <a:sym typeface="Arial"/>
            </a:endParaRPr>
          </a:p>
        </p:txBody>
      </p:sp>
      <p:sp>
        <p:nvSpPr>
          <p:cNvPr id="192" name="Google Shape;192;p10"/>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83db2a25fe_0_5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Methodology</a:t>
            </a:r>
            <a:endParaRPr/>
          </a:p>
        </p:txBody>
      </p:sp>
      <p:sp>
        <p:nvSpPr>
          <p:cNvPr id="199" name="Google Shape;199;g183db2a25fe_0_53"/>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171450" lvl="0" marL="171450" rtl="0" algn="l">
              <a:lnSpc>
                <a:spcPct val="115000"/>
              </a:lnSpc>
              <a:spcBef>
                <a:spcPts val="0"/>
              </a:spcBef>
              <a:spcAft>
                <a:spcPts val="0"/>
              </a:spcAft>
              <a:buClr>
                <a:srgbClr val="ED7F0D"/>
              </a:buClr>
              <a:buSzPts val="1800"/>
              <a:buChar char="❏"/>
            </a:pPr>
            <a:r>
              <a:rPr lang="en-SG" sz="1800">
                <a:solidFill>
                  <a:srgbClr val="ED7F0D"/>
                </a:solidFill>
              </a:rPr>
              <a:t>Data collection</a:t>
            </a:r>
            <a:endParaRPr/>
          </a:p>
          <a:p>
            <a:pPr indent="-244475" lvl="1" marL="433387" rtl="0" algn="l">
              <a:lnSpc>
                <a:spcPct val="115000"/>
              </a:lnSpc>
              <a:spcBef>
                <a:spcPts val="375"/>
              </a:spcBef>
              <a:spcAft>
                <a:spcPts val="0"/>
              </a:spcAft>
              <a:buClr>
                <a:srgbClr val="004282"/>
              </a:buClr>
              <a:buSzPts val="1400"/>
              <a:buFont typeface="Courier New"/>
              <a:buChar char="❏"/>
            </a:pPr>
            <a:r>
              <a:rPr lang="en-SG" sz="1400"/>
              <a:t>Famous NFT platforms</a:t>
            </a:r>
            <a:endParaRPr sz="1400"/>
          </a:p>
          <a:p>
            <a:pPr indent="0" lvl="2" marL="630000" rtl="0" algn="l">
              <a:lnSpc>
                <a:spcPct val="115000"/>
              </a:lnSpc>
              <a:spcBef>
                <a:spcPts val="375"/>
              </a:spcBef>
              <a:spcAft>
                <a:spcPts val="0"/>
              </a:spcAft>
              <a:buSzPts val="1500"/>
              <a:buChar char="❏"/>
            </a:pPr>
            <a:r>
              <a:rPr lang="en-SG"/>
              <a:t>A </a:t>
            </a:r>
            <a:r>
              <a:rPr lang="en-SG"/>
              <a:t>complete</a:t>
            </a:r>
            <a:r>
              <a:rPr lang="en-SG"/>
              <a:t> survey on 13 platforms</a:t>
            </a:r>
            <a:endParaRPr/>
          </a:p>
          <a:p>
            <a:pPr indent="0" lvl="2" marL="630000" rtl="0" algn="l">
              <a:lnSpc>
                <a:spcPct val="115000"/>
              </a:lnSpc>
              <a:spcBef>
                <a:spcPts val="375"/>
              </a:spcBef>
              <a:spcAft>
                <a:spcPts val="0"/>
              </a:spcAft>
              <a:buSzPts val="1500"/>
              <a:buChar char="❏"/>
            </a:pPr>
            <a:r>
              <a:rPr lang="en-SG"/>
              <a:t>OpenSea: 12955 profile pages among all active wallet addresses</a:t>
            </a:r>
            <a:endParaRPr/>
          </a:p>
          <a:p>
            <a:pPr indent="0" lvl="2" marL="630000" rtl="0" algn="l">
              <a:lnSpc>
                <a:spcPct val="115000"/>
              </a:lnSpc>
              <a:spcBef>
                <a:spcPts val="375"/>
              </a:spcBef>
              <a:spcAft>
                <a:spcPts val="0"/>
              </a:spcAft>
              <a:buSzPts val="1500"/>
              <a:buChar char="❏"/>
            </a:pPr>
            <a:r>
              <a:rPr lang="en-SG"/>
              <a:t>Anti-crawling mechanism: rotate IPs in IP pool</a:t>
            </a:r>
            <a:endParaRPr/>
          </a:p>
          <a:p>
            <a:pPr indent="-250825" lvl="1" marL="433387" rtl="0" algn="l">
              <a:lnSpc>
                <a:spcPct val="115000"/>
              </a:lnSpc>
              <a:spcBef>
                <a:spcPts val="375"/>
              </a:spcBef>
              <a:spcAft>
                <a:spcPts val="0"/>
              </a:spcAft>
              <a:buClr>
                <a:srgbClr val="004282"/>
              </a:buClr>
              <a:buSzPts val="1500"/>
              <a:buFont typeface="Courier New"/>
              <a:buChar char="❏"/>
            </a:pPr>
            <a:r>
              <a:rPr lang="en-SG" sz="1500"/>
              <a:t>Twitter</a:t>
            </a:r>
            <a:endParaRPr sz="1500"/>
          </a:p>
          <a:p>
            <a:pPr indent="0" lvl="2" marL="630000" rtl="0" algn="l">
              <a:lnSpc>
                <a:spcPct val="115000"/>
              </a:lnSpc>
              <a:spcBef>
                <a:spcPts val="375"/>
              </a:spcBef>
              <a:spcAft>
                <a:spcPts val="0"/>
              </a:spcAft>
              <a:buSzPts val="1500"/>
              <a:buChar char="❏"/>
            </a:pPr>
            <a:r>
              <a:rPr lang="en-SG"/>
              <a:t>Twitter official APi is restricted: turn to Selenium crawling</a:t>
            </a:r>
            <a:endParaRPr sz="1500"/>
          </a:p>
          <a:p>
            <a:pPr indent="0" lvl="2" marL="630000" rtl="0" algn="l">
              <a:lnSpc>
                <a:spcPct val="115000"/>
              </a:lnSpc>
              <a:spcBef>
                <a:spcPts val="375"/>
              </a:spcBef>
              <a:spcAft>
                <a:spcPts val="0"/>
              </a:spcAft>
              <a:buClr>
                <a:srgbClr val="004282"/>
              </a:buClr>
              <a:buSzPts val="1500"/>
              <a:buFont typeface="Noto Sans Symbols"/>
              <a:buChar char="❏"/>
            </a:pPr>
            <a:r>
              <a:rPr lang="en-SG"/>
              <a:t>Following/Follower relationships: 542,708 accounts, 944,129 following relationships</a:t>
            </a:r>
            <a:endParaRPr/>
          </a:p>
          <a:p>
            <a:pPr indent="0" lvl="2" marL="630000" rtl="0" algn="l">
              <a:lnSpc>
                <a:spcPct val="115000"/>
              </a:lnSpc>
              <a:spcBef>
                <a:spcPts val="375"/>
              </a:spcBef>
              <a:spcAft>
                <a:spcPts val="0"/>
              </a:spcAft>
              <a:buClr>
                <a:srgbClr val="004282"/>
              </a:buClr>
              <a:buSzPts val="1500"/>
              <a:buFont typeface="Noto Sans Symbols"/>
              <a:buChar char="❏"/>
            </a:pPr>
            <a:r>
              <a:rPr lang="en-SG"/>
              <a:t>ENS domain screen name: 87701 accounts with ENS screen names</a:t>
            </a:r>
            <a:endParaRPr/>
          </a:p>
          <a:p>
            <a:pPr indent="0" lvl="2" marL="630000" rtl="0" algn="l">
              <a:lnSpc>
                <a:spcPct val="115000"/>
              </a:lnSpc>
              <a:spcBef>
                <a:spcPts val="375"/>
              </a:spcBef>
              <a:spcAft>
                <a:spcPts val="0"/>
              </a:spcAft>
              <a:buSzPts val="1500"/>
              <a:buChar char="❏"/>
            </a:pPr>
            <a:r>
              <a:rPr lang="en-SG"/>
              <a:t>Hexagon-shaped avatar verification: 5610 accounts verify their </a:t>
            </a:r>
            <a:r>
              <a:rPr lang="en-SG"/>
              <a:t>avatar</a:t>
            </a:r>
            <a:r>
              <a:rPr lang="en-SG"/>
              <a:t>’s address</a:t>
            </a:r>
            <a:endParaRPr/>
          </a:p>
        </p:txBody>
      </p:sp>
      <p:sp>
        <p:nvSpPr>
          <p:cNvPr id="200" name="Google Shape;200;g183db2a25fe_0_53"/>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5</a:t>
            </a:r>
            <a:endParaRPr b="1" sz="2100">
              <a:solidFill>
                <a:schemeClr val="lt1"/>
              </a:solidFill>
              <a:latin typeface="Arial"/>
              <a:ea typeface="Arial"/>
              <a:cs typeface="Arial"/>
              <a:sym typeface="Arial"/>
            </a:endParaRPr>
          </a:p>
        </p:txBody>
      </p:sp>
      <p:sp>
        <p:nvSpPr>
          <p:cNvPr id="201" name="Google Shape;201;g183db2a25fe_0_53"/>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83db2a25fe_0_6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Methodology</a:t>
            </a:r>
            <a:endParaRPr/>
          </a:p>
        </p:txBody>
      </p:sp>
      <p:sp>
        <p:nvSpPr>
          <p:cNvPr id="208" name="Google Shape;208;g183db2a25fe_0_61"/>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171450" lvl="0" marL="171450" rtl="0" algn="l">
              <a:lnSpc>
                <a:spcPct val="115000"/>
              </a:lnSpc>
              <a:spcBef>
                <a:spcPts val="0"/>
              </a:spcBef>
              <a:spcAft>
                <a:spcPts val="0"/>
              </a:spcAft>
              <a:buClr>
                <a:srgbClr val="ED7F0D"/>
              </a:buClr>
              <a:buSzPts val="1800"/>
              <a:buChar char="❏"/>
            </a:pPr>
            <a:r>
              <a:rPr lang="en-SG" sz="1800">
                <a:solidFill>
                  <a:srgbClr val="ED7F0D"/>
                </a:solidFill>
              </a:rPr>
              <a:t>Graph construction</a:t>
            </a:r>
            <a:endParaRPr/>
          </a:p>
          <a:p>
            <a:pPr indent="0" lvl="0" marL="514350" rtl="0" algn="l">
              <a:lnSpc>
                <a:spcPct val="115000"/>
              </a:lnSpc>
              <a:spcBef>
                <a:spcPts val="375"/>
              </a:spcBef>
              <a:spcAft>
                <a:spcPts val="0"/>
              </a:spcAft>
              <a:buNone/>
            </a:pPr>
            <a:r>
              <a:t/>
            </a:r>
            <a:endParaRPr/>
          </a:p>
        </p:txBody>
      </p:sp>
      <p:sp>
        <p:nvSpPr>
          <p:cNvPr id="209" name="Google Shape;209;g183db2a25fe_0_61"/>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5</a:t>
            </a:r>
            <a:endParaRPr b="1" sz="2100">
              <a:solidFill>
                <a:schemeClr val="lt1"/>
              </a:solidFill>
              <a:latin typeface="Arial"/>
              <a:ea typeface="Arial"/>
              <a:cs typeface="Arial"/>
              <a:sym typeface="Arial"/>
            </a:endParaRPr>
          </a:p>
        </p:txBody>
      </p:sp>
      <p:sp>
        <p:nvSpPr>
          <p:cNvPr id="210" name="Google Shape;210;g183db2a25fe_0_61"/>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pic>
        <p:nvPicPr>
          <p:cNvPr id="211" name="Google Shape;211;g183db2a25fe_0_61"/>
          <p:cNvPicPr preferRelativeResize="0"/>
          <p:nvPr/>
        </p:nvPicPr>
        <p:blipFill>
          <a:blip r:embed="rId3">
            <a:alphaModFix/>
          </a:blip>
          <a:stretch>
            <a:fillRect/>
          </a:stretch>
        </p:blipFill>
        <p:spPr>
          <a:xfrm>
            <a:off x="1984388" y="1693725"/>
            <a:ext cx="5570425" cy="29887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83db2a25fe_0_7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Results</a:t>
            </a:r>
            <a:endParaRPr/>
          </a:p>
        </p:txBody>
      </p:sp>
      <p:sp>
        <p:nvSpPr>
          <p:cNvPr id="218" name="Google Shape;218;g183db2a25fe_0_71"/>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6</a:t>
            </a:r>
            <a:endParaRPr b="1" sz="2100">
              <a:solidFill>
                <a:schemeClr val="lt1"/>
              </a:solidFill>
              <a:latin typeface="Arial"/>
              <a:ea typeface="Arial"/>
              <a:cs typeface="Arial"/>
              <a:sym typeface="Arial"/>
            </a:endParaRPr>
          </a:p>
        </p:txBody>
      </p:sp>
      <p:sp>
        <p:nvSpPr>
          <p:cNvPr id="219" name="Google Shape;219;g183db2a25fe_0_71"/>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220" name="Google Shape;220;g183db2a25fe_0_71"/>
          <p:cNvGraphicFramePr/>
          <p:nvPr/>
        </p:nvGraphicFramePr>
        <p:xfrm>
          <a:off x="1108175" y="1132125"/>
          <a:ext cx="3000000" cy="3000000"/>
        </p:xfrm>
        <a:graphic>
          <a:graphicData uri="http://schemas.openxmlformats.org/drawingml/2006/table">
            <a:tbl>
              <a:tblPr>
                <a:noFill/>
                <a:tableStyleId>{3EEAAD27-206A-4652-BAA5-63CE5EDD9546}</a:tableStyleId>
              </a:tblPr>
              <a:tblGrid>
                <a:gridCol w="3638075"/>
                <a:gridCol w="3638075"/>
              </a:tblGrid>
              <a:tr h="12700">
                <a:tc>
                  <a:txBody>
                    <a:bodyPr/>
                    <a:lstStyle/>
                    <a:p>
                      <a:pPr indent="0" lvl="0" marL="0" rtl="0" algn="l">
                        <a:lnSpc>
                          <a:spcPct val="115000"/>
                        </a:lnSpc>
                        <a:spcBef>
                          <a:spcPts val="0"/>
                        </a:spcBef>
                        <a:spcAft>
                          <a:spcPts val="0"/>
                        </a:spcAft>
                        <a:buNone/>
                      </a:pPr>
                      <a:r>
                        <a:rPr b="1" lang="en-SG" sz="1200"/>
                        <a:t>Source</a:t>
                      </a:r>
                      <a:endParaRPr b="1" sz="1200"/>
                    </a:p>
                  </a:txBody>
                  <a:tcPr marT="63500" marB="63500" marR="63500" marL="63500"/>
                </a:tc>
                <a:tc>
                  <a:txBody>
                    <a:bodyPr/>
                    <a:lstStyle/>
                    <a:p>
                      <a:pPr indent="0" lvl="0" marL="0" rtl="0" algn="l">
                        <a:lnSpc>
                          <a:spcPct val="115000"/>
                        </a:lnSpc>
                        <a:spcBef>
                          <a:spcPts val="0"/>
                        </a:spcBef>
                        <a:spcAft>
                          <a:spcPts val="0"/>
                        </a:spcAft>
                        <a:buNone/>
                      </a:pPr>
                      <a:r>
                        <a:rPr b="1" lang="en-SG" sz="1200"/>
                        <a:t>Amount of data</a:t>
                      </a:r>
                      <a:r>
                        <a:rPr lang="en-SG" sz="1200"/>
                        <a:t> </a:t>
                      </a:r>
                      <a:endParaRPr sz="1200"/>
                    </a:p>
                  </a:txBody>
                  <a:tcPr marT="63500" marB="63500" marR="63500" marL="63500"/>
                </a:tc>
              </a:tr>
              <a:tr h="12700">
                <a:tc>
                  <a:txBody>
                    <a:bodyPr/>
                    <a:lstStyle/>
                    <a:p>
                      <a:pPr indent="0" lvl="0" marL="0" rtl="0" algn="l">
                        <a:lnSpc>
                          <a:spcPct val="115000"/>
                        </a:lnSpc>
                        <a:spcBef>
                          <a:spcPts val="0"/>
                        </a:spcBef>
                        <a:spcAft>
                          <a:spcPts val="0"/>
                        </a:spcAft>
                        <a:buNone/>
                      </a:pPr>
                      <a:r>
                        <a:rPr lang="en-SG" sz="1200"/>
                        <a:t>Twitter</a:t>
                      </a:r>
                      <a:endParaRPr sz="1200"/>
                    </a:p>
                  </a:txBody>
                  <a:tcPr marT="63500" marB="63500" marR="63500" marL="63500"/>
                </a:tc>
                <a:tc>
                  <a:txBody>
                    <a:bodyPr/>
                    <a:lstStyle/>
                    <a:p>
                      <a:pPr indent="0" lvl="0" marL="0" rtl="0" algn="l">
                        <a:lnSpc>
                          <a:spcPct val="115000"/>
                        </a:lnSpc>
                        <a:spcBef>
                          <a:spcPts val="0"/>
                        </a:spcBef>
                        <a:spcAft>
                          <a:spcPts val="0"/>
                        </a:spcAft>
                        <a:buNone/>
                      </a:pPr>
                      <a:r>
                        <a:rPr lang="en-SG" sz="1200"/>
                        <a:t>542,708 Twitter accounts and their profiles</a:t>
                      </a:r>
                      <a:endParaRPr sz="1200"/>
                    </a:p>
                    <a:p>
                      <a:pPr indent="0" lvl="0" marL="0" rtl="0" algn="l">
                        <a:lnSpc>
                          <a:spcPct val="115000"/>
                        </a:lnSpc>
                        <a:spcBef>
                          <a:spcPts val="0"/>
                        </a:spcBef>
                        <a:spcAft>
                          <a:spcPts val="0"/>
                        </a:spcAft>
                        <a:buNone/>
                      </a:pPr>
                      <a:r>
                        <a:rPr lang="en-SG" sz="1200"/>
                        <a:t>and 944,129 following relationships among these accounts</a:t>
                      </a:r>
                      <a:endParaRPr sz="1200"/>
                    </a:p>
                  </a:txBody>
                  <a:tcPr marT="63500" marB="63500" marR="63500" marL="63500"/>
                </a:tc>
              </a:tr>
              <a:tr h="12700">
                <a:tc>
                  <a:txBody>
                    <a:bodyPr/>
                    <a:lstStyle/>
                    <a:p>
                      <a:pPr indent="0" lvl="0" marL="0" rtl="0" algn="l">
                        <a:lnSpc>
                          <a:spcPct val="115000"/>
                        </a:lnSpc>
                        <a:spcBef>
                          <a:spcPts val="0"/>
                        </a:spcBef>
                        <a:spcAft>
                          <a:spcPts val="0"/>
                        </a:spcAft>
                        <a:buNone/>
                      </a:pPr>
                      <a:r>
                        <a:rPr lang="en-SG" sz="1200"/>
                        <a:t>ethleaderboard</a:t>
                      </a:r>
                      <a:endParaRPr sz="1200"/>
                    </a:p>
                  </a:txBody>
                  <a:tcPr marT="63500" marB="63500" marR="63500" marL="63500"/>
                </a:tc>
                <a:tc>
                  <a:txBody>
                    <a:bodyPr/>
                    <a:lstStyle/>
                    <a:p>
                      <a:pPr indent="0" lvl="0" marL="0" rtl="0" algn="l">
                        <a:lnSpc>
                          <a:spcPct val="115000"/>
                        </a:lnSpc>
                        <a:spcBef>
                          <a:spcPts val="0"/>
                        </a:spcBef>
                        <a:spcAft>
                          <a:spcPts val="0"/>
                        </a:spcAft>
                        <a:buNone/>
                      </a:pPr>
                      <a:r>
                        <a:rPr lang="en-SG" sz="1200"/>
                        <a:t>87701 Twitter accounts with ENS names</a:t>
                      </a:r>
                      <a:endParaRPr sz="1200"/>
                    </a:p>
                  </a:txBody>
                  <a:tcPr marT="63500" marB="63500" marR="63500" marL="63500"/>
                </a:tc>
              </a:tr>
              <a:tr h="12700">
                <a:tc>
                  <a:txBody>
                    <a:bodyPr/>
                    <a:lstStyle/>
                    <a:p>
                      <a:pPr indent="0" lvl="0" marL="0" rtl="0" algn="l">
                        <a:lnSpc>
                          <a:spcPct val="115000"/>
                        </a:lnSpc>
                        <a:spcBef>
                          <a:spcPts val="0"/>
                        </a:spcBef>
                        <a:spcAft>
                          <a:spcPts val="0"/>
                        </a:spcAft>
                        <a:buNone/>
                      </a:pPr>
                      <a:r>
                        <a:rPr lang="en-SG" sz="1200"/>
                        <a:t>Twitter Hexagon Verification</a:t>
                      </a:r>
                      <a:endParaRPr sz="1200"/>
                    </a:p>
                  </a:txBody>
                  <a:tcPr marT="63500" marB="63500" marR="63500" marL="63500"/>
                </a:tc>
                <a:tc>
                  <a:txBody>
                    <a:bodyPr/>
                    <a:lstStyle/>
                    <a:p>
                      <a:pPr indent="0" lvl="0" marL="0" rtl="0" algn="l">
                        <a:lnSpc>
                          <a:spcPct val="115000"/>
                        </a:lnSpc>
                        <a:spcBef>
                          <a:spcPts val="0"/>
                        </a:spcBef>
                        <a:spcAft>
                          <a:spcPts val="0"/>
                        </a:spcAft>
                        <a:buNone/>
                      </a:pPr>
                      <a:r>
                        <a:rPr lang="en-SG" sz="1200"/>
                        <a:t>5610 Twitter accounts with attached wallet addresses</a:t>
                      </a:r>
                      <a:endParaRPr sz="1200"/>
                    </a:p>
                  </a:txBody>
                  <a:tcPr marT="63500" marB="63500" marR="63500" marL="63500"/>
                </a:tc>
              </a:tr>
              <a:tr h="12700">
                <a:tc>
                  <a:txBody>
                    <a:bodyPr/>
                    <a:lstStyle/>
                    <a:p>
                      <a:pPr indent="0" lvl="0" marL="0" rtl="0" algn="l">
                        <a:lnSpc>
                          <a:spcPct val="115000"/>
                        </a:lnSpc>
                        <a:spcBef>
                          <a:spcPts val="0"/>
                        </a:spcBef>
                        <a:spcAft>
                          <a:spcPts val="0"/>
                        </a:spcAft>
                        <a:buNone/>
                      </a:pPr>
                      <a:r>
                        <a:rPr lang="en-SG" sz="1200"/>
                        <a:t>OpenSea</a:t>
                      </a:r>
                      <a:endParaRPr sz="1200"/>
                    </a:p>
                  </a:txBody>
                  <a:tcPr marT="63500" marB="63500" marR="63500" marL="63500"/>
                </a:tc>
                <a:tc>
                  <a:txBody>
                    <a:bodyPr/>
                    <a:lstStyle/>
                    <a:p>
                      <a:pPr indent="0" lvl="0" marL="0" rtl="0" algn="l">
                        <a:lnSpc>
                          <a:spcPct val="115000"/>
                        </a:lnSpc>
                        <a:spcBef>
                          <a:spcPts val="0"/>
                        </a:spcBef>
                        <a:spcAft>
                          <a:spcPts val="0"/>
                        </a:spcAft>
                        <a:buNone/>
                      </a:pPr>
                      <a:r>
                        <a:rPr lang="en-SG" sz="1200"/>
                        <a:t>12955 wallet addresses with attached Twitter accounts</a:t>
                      </a:r>
                      <a:endParaRPr sz="1200"/>
                    </a:p>
                  </a:txBody>
                  <a:tcPr marT="63500" marB="63500" marR="63500" marL="63500"/>
                </a:tc>
              </a:tr>
              <a:tr h="12700">
                <a:tc>
                  <a:txBody>
                    <a:bodyPr/>
                    <a:lstStyle/>
                    <a:p>
                      <a:pPr indent="0" lvl="0" marL="0" rtl="0" algn="l">
                        <a:lnSpc>
                          <a:spcPct val="115000"/>
                        </a:lnSpc>
                        <a:spcBef>
                          <a:spcPts val="0"/>
                        </a:spcBef>
                        <a:spcAft>
                          <a:spcPts val="0"/>
                        </a:spcAft>
                        <a:buNone/>
                      </a:pPr>
                      <a:r>
                        <a:rPr lang="en-SG" sz="1200"/>
                        <a:t>NFTScan</a:t>
                      </a:r>
                      <a:endParaRPr sz="1200"/>
                    </a:p>
                  </a:txBody>
                  <a:tcPr marT="63500" marB="63500" marR="63500" marL="63500"/>
                </a:tc>
                <a:tc>
                  <a:txBody>
                    <a:bodyPr/>
                    <a:lstStyle/>
                    <a:p>
                      <a:pPr indent="0" lvl="0" marL="0" rtl="0" algn="l">
                        <a:lnSpc>
                          <a:spcPct val="115000"/>
                        </a:lnSpc>
                        <a:spcBef>
                          <a:spcPts val="0"/>
                        </a:spcBef>
                        <a:spcAft>
                          <a:spcPts val="0"/>
                        </a:spcAft>
                        <a:buNone/>
                      </a:pPr>
                      <a:r>
                        <a:rPr lang="en-SG" sz="1200"/>
                        <a:t>371 ERC721 NFT contracts</a:t>
                      </a:r>
                      <a:endParaRPr sz="1200"/>
                    </a:p>
                  </a:txBody>
                  <a:tcPr marT="63500" marB="63500" marR="63500" marL="63500"/>
                </a:tc>
              </a:tr>
              <a:tr h="12700">
                <a:tc>
                  <a:txBody>
                    <a:bodyPr/>
                    <a:lstStyle/>
                    <a:p>
                      <a:pPr indent="0" lvl="0" marL="0" rtl="0" algn="l">
                        <a:lnSpc>
                          <a:spcPct val="115000"/>
                        </a:lnSpc>
                        <a:spcBef>
                          <a:spcPts val="0"/>
                        </a:spcBef>
                        <a:spcAft>
                          <a:spcPts val="0"/>
                        </a:spcAft>
                        <a:buNone/>
                      </a:pPr>
                      <a:r>
                        <a:rPr lang="en-SG" sz="1200"/>
                        <a:t>Ethereum Blockchain</a:t>
                      </a:r>
                      <a:endParaRPr sz="1200"/>
                    </a:p>
                  </a:txBody>
                  <a:tcPr marT="63500" marB="63500" marR="63500" marL="63500"/>
                </a:tc>
                <a:tc>
                  <a:txBody>
                    <a:bodyPr/>
                    <a:lstStyle/>
                    <a:p>
                      <a:pPr indent="0" lvl="0" marL="0" rtl="0" algn="l">
                        <a:lnSpc>
                          <a:spcPct val="115000"/>
                        </a:lnSpc>
                        <a:spcBef>
                          <a:spcPts val="0"/>
                        </a:spcBef>
                        <a:spcAft>
                          <a:spcPts val="0"/>
                        </a:spcAft>
                        <a:buNone/>
                      </a:pPr>
                      <a:r>
                        <a:rPr lang="en-SG" sz="1200"/>
                        <a:t>343,878 wallet addresses and 2,368,134 transaction records among these addresses</a:t>
                      </a:r>
                      <a:endParaRPr sz="1200"/>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83db2a25fe_0_82"/>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Results</a:t>
            </a:r>
            <a:endParaRPr/>
          </a:p>
        </p:txBody>
      </p:sp>
      <p:sp>
        <p:nvSpPr>
          <p:cNvPr id="227" name="Google Shape;227;g183db2a25fe_0_82"/>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6</a:t>
            </a:r>
            <a:endParaRPr b="1" sz="2100">
              <a:solidFill>
                <a:schemeClr val="lt1"/>
              </a:solidFill>
              <a:latin typeface="Arial"/>
              <a:ea typeface="Arial"/>
              <a:cs typeface="Arial"/>
              <a:sym typeface="Arial"/>
            </a:endParaRPr>
          </a:p>
        </p:txBody>
      </p:sp>
      <p:sp>
        <p:nvSpPr>
          <p:cNvPr id="228" name="Google Shape;228;g183db2a25fe_0_82"/>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229" name="Google Shape;229;g183db2a25fe_0_82"/>
          <p:cNvGraphicFramePr/>
          <p:nvPr/>
        </p:nvGraphicFramePr>
        <p:xfrm>
          <a:off x="952500" y="1165275"/>
          <a:ext cx="3000000" cy="3000000"/>
        </p:xfrm>
        <a:graphic>
          <a:graphicData uri="http://schemas.openxmlformats.org/drawingml/2006/table">
            <a:tbl>
              <a:tblPr>
                <a:noFill/>
                <a:tableStyleId>{D305FAF8-E40B-4BE7-8EC8-74FF4A68AC1E}</a:tableStyleId>
              </a:tblPr>
              <a:tblGrid>
                <a:gridCol w="3619500"/>
                <a:gridCol w="3619500"/>
              </a:tblGrid>
              <a:tr h="381000">
                <a:tc>
                  <a:txBody>
                    <a:bodyPr/>
                    <a:lstStyle/>
                    <a:p>
                      <a:pPr indent="0" lvl="0" marL="0" rtl="0" algn="l">
                        <a:spcBef>
                          <a:spcPts val="0"/>
                        </a:spcBef>
                        <a:spcAft>
                          <a:spcPts val="0"/>
                        </a:spcAft>
                        <a:buNone/>
                      </a:pPr>
                      <a:r>
                        <a:rPr b="1" lang="en-SG" sz="1200"/>
                        <a:t>Data quality dimension</a:t>
                      </a:r>
                      <a:endParaRPr b="1"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SG" sz="1200"/>
                        <a:t>Evaluation</a:t>
                      </a:r>
                      <a:endParaRPr b="1"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SG" sz="1200"/>
                        <a:t>Accuracy [13]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SG" sz="1200"/>
                        <a:t>Except ENS domain screen name, all other data sources are reliable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SG" sz="1200"/>
                        <a:t>Completeness [13]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SG" sz="1200"/>
                        <a:t>More than 8% of all active wallet addresses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SG" sz="1200"/>
                        <a:t>Consistency [13]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SG" sz="1200"/>
                        <a:t>Twitter handlers are stable. Ethereum addresses are impossible to tamper with.</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SG" sz="1200"/>
                        <a:t>Uniqueness [13]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SG" sz="1200"/>
                        <a:t>Clean duplicated data first and unique identifiers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SG" sz="1200"/>
                        <a:t>Timeliness [13]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SG" sz="1200"/>
                        <a:t>Data was collected in July and Aug. Transactions were from Mar to Aug</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SG" sz="1200"/>
                        <a:t>Validity [13]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SG" sz="1200"/>
                        <a:t>Twitter handlers and original Ethereum addresses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83db2a25fe_0_9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Applications</a:t>
            </a:r>
            <a:endParaRPr/>
          </a:p>
        </p:txBody>
      </p:sp>
      <p:sp>
        <p:nvSpPr>
          <p:cNvPr id="236" name="Google Shape;236;g183db2a25fe_0_91"/>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171450" lvl="0" marL="171450" rtl="0" algn="l">
              <a:lnSpc>
                <a:spcPct val="115000"/>
              </a:lnSpc>
              <a:spcBef>
                <a:spcPts val="0"/>
              </a:spcBef>
              <a:spcAft>
                <a:spcPts val="0"/>
              </a:spcAft>
              <a:buClr>
                <a:srgbClr val="ED7F0D"/>
              </a:buClr>
              <a:buSzPts val="1800"/>
              <a:buChar char="❏"/>
            </a:pPr>
            <a:r>
              <a:rPr lang="en-SG" sz="1800">
                <a:solidFill>
                  <a:srgbClr val="ED7F0D"/>
                </a:solidFill>
              </a:rPr>
              <a:t>Possible applications</a:t>
            </a:r>
            <a:endParaRPr/>
          </a:p>
          <a:p>
            <a:pPr indent="-146050" lvl="1" marL="514350" rtl="0" algn="l">
              <a:lnSpc>
                <a:spcPct val="150000"/>
              </a:lnSpc>
              <a:spcBef>
                <a:spcPts val="0"/>
              </a:spcBef>
              <a:spcAft>
                <a:spcPts val="0"/>
              </a:spcAft>
              <a:buSzPts val="1400"/>
              <a:buChar char="❏"/>
            </a:pPr>
            <a:r>
              <a:rPr lang="en-SG" sz="1400"/>
              <a:t>Node classification</a:t>
            </a:r>
            <a:endParaRPr sz="1400"/>
          </a:p>
          <a:p>
            <a:pPr indent="6350" lvl="2" marL="630000" rtl="0" algn="l">
              <a:lnSpc>
                <a:spcPct val="150000"/>
              </a:lnSpc>
              <a:spcBef>
                <a:spcPts val="0"/>
              </a:spcBef>
              <a:spcAft>
                <a:spcPts val="0"/>
              </a:spcAft>
              <a:buSzPts val="1400"/>
              <a:buChar char="❏"/>
            </a:pPr>
            <a:r>
              <a:rPr lang="en-SG" sz="1400"/>
              <a:t>On-chain: Holding NFT values to classify whale accounts</a:t>
            </a:r>
            <a:endParaRPr sz="1400"/>
          </a:p>
          <a:p>
            <a:pPr indent="6350" lvl="2" marL="630000" rtl="0" algn="l">
              <a:lnSpc>
                <a:spcPct val="150000"/>
              </a:lnSpc>
              <a:spcBef>
                <a:spcPts val="0"/>
              </a:spcBef>
              <a:spcAft>
                <a:spcPts val="0"/>
              </a:spcAft>
              <a:buSzPts val="1400"/>
              <a:buChar char="❏"/>
            </a:pPr>
            <a:r>
              <a:rPr lang="en-SG" sz="1400"/>
              <a:t>Off-chain: Celebrities belong to artists, NFT developers, super stars on Twitter</a:t>
            </a:r>
            <a:endParaRPr sz="1400"/>
          </a:p>
          <a:p>
            <a:pPr indent="-146050" lvl="1" marL="514350" rtl="0" algn="l">
              <a:lnSpc>
                <a:spcPct val="150000"/>
              </a:lnSpc>
              <a:spcBef>
                <a:spcPts val="0"/>
              </a:spcBef>
              <a:spcAft>
                <a:spcPts val="0"/>
              </a:spcAft>
              <a:buSzPts val="1400"/>
              <a:buChar char="❏"/>
            </a:pPr>
            <a:r>
              <a:rPr lang="en-SG" sz="1400"/>
              <a:t>Clustering</a:t>
            </a:r>
            <a:endParaRPr sz="1400"/>
          </a:p>
          <a:p>
            <a:pPr indent="6350" lvl="2" marL="630000" rtl="0" algn="l">
              <a:lnSpc>
                <a:spcPct val="150000"/>
              </a:lnSpc>
              <a:spcBef>
                <a:spcPts val="0"/>
              </a:spcBef>
              <a:spcAft>
                <a:spcPts val="0"/>
              </a:spcAft>
              <a:buSzPts val="1400"/>
              <a:buChar char="❏"/>
            </a:pPr>
            <a:r>
              <a:rPr lang="en-SG" sz="1400"/>
              <a:t>Detect wash trading if several wallet addresses transact among them frequently</a:t>
            </a:r>
            <a:endParaRPr sz="1400"/>
          </a:p>
          <a:p>
            <a:pPr indent="6350" lvl="2" marL="630000" rtl="0" algn="l">
              <a:lnSpc>
                <a:spcPct val="150000"/>
              </a:lnSpc>
              <a:spcBef>
                <a:spcPts val="0"/>
              </a:spcBef>
              <a:spcAft>
                <a:spcPts val="0"/>
              </a:spcAft>
              <a:buSzPts val="1400"/>
              <a:buChar char="❏"/>
            </a:pPr>
            <a:r>
              <a:rPr lang="en-SG" sz="1400"/>
              <a:t>Group nodes on Twitter based on their following relationships</a:t>
            </a:r>
            <a:endParaRPr sz="1400"/>
          </a:p>
          <a:p>
            <a:pPr indent="-146050" lvl="1" marL="514350" rtl="0" algn="l">
              <a:lnSpc>
                <a:spcPct val="150000"/>
              </a:lnSpc>
              <a:spcBef>
                <a:spcPts val="0"/>
              </a:spcBef>
              <a:spcAft>
                <a:spcPts val="0"/>
              </a:spcAft>
              <a:buSzPts val="1400"/>
              <a:buChar char="❏"/>
            </a:pPr>
            <a:r>
              <a:rPr lang="en-SG" sz="1400"/>
              <a:t> Link Prediction</a:t>
            </a:r>
            <a:endParaRPr sz="1400"/>
          </a:p>
          <a:p>
            <a:pPr indent="6350" lvl="2" marL="630000" rtl="0" algn="l">
              <a:lnSpc>
                <a:spcPct val="150000"/>
              </a:lnSpc>
              <a:spcBef>
                <a:spcPts val="0"/>
              </a:spcBef>
              <a:spcAft>
                <a:spcPts val="0"/>
              </a:spcAft>
              <a:buSzPts val="1400"/>
              <a:buChar char="❏"/>
            </a:pPr>
            <a:r>
              <a:rPr lang="en-SG" sz="1400"/>
              <a:t>Among Twitter accounts</a:t>
            </a:r>
            <a:endParaRPr sz="1400"/>
          </a:p>
          <a:p>
            <a:pPr indent="6350" lvl="2" marL="630000" rtl="0" algn="l">
              <a:lnSpc>
                <a:spcPct val="150000"/>
              </a:lnSpc>
              <a:spcBef>
                <a:spcPts val="0"/>
              </a:spcBef>
              <a:spcAft>
                <a:spcPts val="0"/>
              </a:spcAft>
              <a:buSzPts val="1400"/>
              <a:buChar char="❏"/>
            </a:pPr>
            <a:r>
              <a:rPr lang="en-SG" sz="1400"/>
              <a:t>From Twitter accounts to Ethereum wallet addresses</a:t>
            </a:r>
            <a:endParaRPr sz="1400"/>
          </a:p>
        </p:txBody>
      </p:sp>
      <p:sp>
        <p:nvSpPr>
          <p:cNvPr id="237" name="Google Shape;237;g183db2a25fe_0_91"/>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7</a:t>
            </a:r>
            <a:endParaRPr b="1" sz="2100">
              <a:solidFill>
                <a:schemeClr val="lt1"/>
              </a:solidFill>
              <a:latin typeface="Arial"/>
              <a:ea typeface="Arial"/>
              <a:cs typeface="Arial"/>
              <a:sym typeface="Arial"/>
            </a:endParaRPr>
          </a:p>
        </p:txBody>
      </p:sp>
      <p:sp>
        <p:nvSpPr>
          <p:cNvPr id="238" name="Google Shape;238;g183db2a25fe_0_91"/>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83db2a25fe_0_9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Applications</a:t>
            </a:r>
            <a:endParaRPr/>
          </a:p>
        </p:txBody>
      </p:sp>
      <p:sp>
        <p:nvSpPr>
          <p:cNvPr id="245" name="Google Shape;245;g183db2a25fe_0_99"/>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171450" lvl="0" marL="171450" rtl="0" algn="l">
              <a:lnSpc>
                <a:spcPct val="115000"/>
              </a:lnSpc>
              <a:spcBef>
                <a:spcPts val="0"/>
              </a:spcBef>
              <a:spcAft>
                <a:spcPts val="0"/>
              </a:spcAft>
              <a:buClr>
                <a:srgbClr val="ED7F0D"/>
              </a:buClr>
              <a:buSzPts val="1800"/>
              <a:buChar char="❏"/>
            </a:pPr>
            <a:r>
              <a:rPr lang="en-SG" sz="1800">
                <a:solidFill>
                  <a:srgbClr val="ED7F0D"/>
                </a:solidFill>
              </a:rPr>
              <a:t>Link prediction among Twitter accounts</a:t>
            </a:r>
            <a:endParaRPr/>
          </a:p>
          <a:p>
            <a:pPr indent="-146050" lvl="1" marL="514350" rtl="0" algn="l">
              <a:lnSpc>
                <a:spcPct val="150000"/>
              </a:lnSpc>
              <a:spcBef>
                <a:spcPts val="0"/>
              </a:spcBef>
              <a:spcAft>
                <a:spcPts val="0"/>
              </a:spcAft>
              <a:buSzPts val="1400"/>
              <a:buChar char="❏"/>
            </a:pPr>
            <a:r>
              <a:rPr lang="en-SG" sz="1400"/>
              <a:t>Node embedding</a:t>
            </a:r>
            <a:endParaRPr sz="1400"/>
          </a:p>
          <a:p>
            <a:pPr indent="6350" lvl="2" marL="630000" rtl="0" algn="l">
              <a:lnSpc>
                <a:spcPct val="150000"/>
              </a:lnSpc>
              <a:spcBef>
                <a:spcPts val="0"/>
              </a:spcBef>
              <a:spcAft>
                <a:spcPts val="0"/>
              </a:spcAft>
              <a:buSzPts val="1400"/>
              <a:buChar char="❏"/>
            </a:pPr>
            <a:r>
              <a:rPr lang="en-SG" sz="1400"/>
              <a:t>DeepWalk [14]: Random walk idea</a:t>
            </a:r>
            <a:endParaRPr sz="1400"/>
          </a:p>
          <a:p>
            <a:pPr indent="6350" lvl="2" marL="630000" rtl="0" algn="l">
              <a:lnSpc>
                <a:spcPct val="150000"/>
              </a:lnSpc>
              <a:spcBef>
                <a:spcPts val="0"/>
              </a:spcBef>
              <a:spcAft>
                <a:spcPts val="0"/>
              </a:spcAft>
              <a:buSzPts val="1400"/>
              <a:buChar char="❏"/>
            </a:pPr>
            <a:r>
              <a:rPr lang="en-SG" sz="1400"/>
              <a:t>SBERT [15]: Convert each profile to a 386-dimension vector</a:t>
            </a:r>
            <a:endParaRPr sz="1400"/>
          </a:p>
          <a:p>
            <a:pPr indent="-146050" lvl="1" marL="514350" rtl="0" algn="l">
              <a:lnSpc>
                <a:spcPct val="150000"/>
              </a:lnSpc>
              <a:spcBef>
                <a:spcPts val="0"/>
              </a:spcBef>
              <a:spcAft>
                <a:spcPts val="0"/>
              </a:spcAft>
              <a:buSzPts val="1400"/>
              <a:buChar char="❏"/>
            </a:pPr>
            <a:r>
              <a:rPr lang="en-SG" sz="1400"/>
              <a:t>AUC to evaluate as it is a binary-classification task</a:t>
            </a:r>
            <a:endParaRPr sz="1400"/>
          </a:p>
          <a:p>
            <a:pPr indent="6350" lvl="2" marL="630000" rtl="0" algn="l">
              <a:lnSpc>
                <a:spcPct val="150000"/>
              </a:lnSpc>
              <a:spcBef>
                <a:spcPts val="0"/>
              </a:spcBef>
              <a:spcAft>
                <a:spcPts val="0"/>
              </a:spcAft>
              <a:buSzPts val="1400"/>
              <a:buChar char="❏"/>
            </a:pPr>
            <a:r>
              <a:rPr lang="en-SG" sz="1400"/>
              <a:t>Randomly choose the same amount of positive and negative samples</a:t>
            </a:r>
            <a:endParaRPr sz="1400"/>
          </a:p>
          <a:p>
            <a:pPr indent="6350" lvl="2" marL="630000" rtl="0" algn="l">
              <a:lnSpc>
                <a:spcPct val="150000"/>
              </a:lnSpc>
              <a:spcBef>
                <a:spcPts val="0"/>
              </a:spcBef>
              <a:spcAft>
                <a:spcPts val="0"/>
              </a:spcAft>
              <a:buSzPts val="1400"/>
              <a:buChar char="❏"/>
            </a:pPr>
            <a:r>
              <a:rPr lang="en-SG" sz="1400"/>
              <a:t>Delete these edges from the graph</a:t>
            </a:r>
            <a:endParaRPr sz="1400"/>
          </a:p>
          <a:p>
            <a:pPr indent="-146050" lvl="1" marL="514350" rtl="0" algn="l">
              <a:lnSpc>
                <a:spcPct val="150000"/>
              </a:lnSpc>
              <a:spcBef>
                <a:spcPts val="0"/>
              </a:spcBef>
              <a:spcAft>
                <a:spcPts val="0"/>
              </a:spcAft>
              <a:buSzPts val="1400"/>
              <a:buChar char="❏"/>
            </a:pPr>
            <a:r>
              <a:rPr lang="en-SG" sz="1400"/>
              <a:t> Results</a:t>
            </a:r>
            <a:endParaRPr sz="1400"/>
          </a:p>
          <a:p>
            <a:pPr indent="6350" lvl="2" marL="630000" rtl="0" algn="l">
              <a:lnSpc>
                <a:spcPct val="150000"/>
              </a:lnSpc>
              <a:spcBef>
                <a:spcPts val="0"/>
              </a:spcBef>
              <a:spcAft>
                <a:spcPts val="0"/>
              </a:spcAft>
              <a:buSzPts val="1400"/>
              <a:buChar char="❏"/>
            </a:pPr>
            <a:r>
              <a:rPr lang="en-SG" sz="1400"/>
              <a:t>Concatenating source and target nodes; concatenating DeepWalk and SBERT embeddings</a:t>
            </a:r>
            <a:endParaRPr sz="1400"/>
          </a:p>
          <a:p>
            <a:pPr indent="6350" lvl="2" marL="630000" rtl="0" algn="l">
              <a:lnSpc>
                <a:spcPct val="150000"/>
              </a:lnSpc>
              <a:spcBef>
                <a:spcPts val="0"/>
              </a:spcBef>
              <a:spcAft>
                <a:spcPts val="0"/>
              </a:spcAft>
              <a:buSzPts val="1400"/>
              <a:buChar char="❏"/>
            </a:pPr>
            <a:r>
              <a:rPr lang="en-SG" sz="1400"/>
              <a:t>AUC reaches 0.81</a:t>
            </a:r>
            <a:endParaRPr sz="1400"/>
          </a:p>
        </p:txBody>
      </p:sp>
      <p:sp>
        <p:nvSpPr>
          <p:cNvPr id="246" name="Google Shape;246;g183db2a25fe_0_99"/>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7</a:t>
            </a:r>
            <a:endParaRPr b="1" sz="2100">
              <a:solidFill>
                <a:schemeClr val="lt1"/>
              </a:solidFill>
              <a:latin typeface="Arial"/>
              <a:ea typeface="Arial"/>
              <a:cs typeface="Arial"/>
              <a:sym typeface="Arial"/>
            </a:endParaRPr>
          </a:p>
        </p:txBody>
      </p:sp>
      <p:sp>
        <p:nvSpPr>
          <p:cNvPr id="247" name="Google Shape;247;g183db2a25fe_0_99"/>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Introduction</a:t>
            </a:r>
            <a:endParaRPr/>
          </a:p>
        </p:txBody>
      </p:sp>
      <p:sp>
        <p:nvSpPr>
          <p:cNvPr id="85" name="Google Shape;85;p2"/>
          <p:cNvSpPr txBox="1"/>
          <p:nvPr>
            <p:ph idx="1" type="body"/>
          </p:nvPr>
        </p:nvSpPr>
        <p:spPr>
          <a:xfrm>
            <a:off x="628650" y="1369219"/>
            <a:ext cx="8413750" cy="3263504"/>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rgbClr val="ED7F0D"/>
              </a:buClr>
              <a:buSzPts val="2100"/>
              <a:buChar char="❏"/>
            </a:pPr>
            <a:r>
              <a:rPr lang="en-SG">
                <a:solidFill>
                  <a:srgbClr val="ED7F0D"/>
                </a:solidFill>
              </a:rPr>
              <a:t>Celebrities’ impact on cryptocurrency market has been significant</a:t>
            </a:r>
            <a:endParaRPr/>
          </a:p>
          <a:p>
            <a:pPr indent="-257175" lvl="1" marL="433388" rtl="0" algn="l">
              <a:lnSpc>
                <a:spcPct val="150000"/>
              </a:lnSpc>
              <a:spcBef>
                <a:spcPts val="375"/>
              </a:spcBef>
              <a:spcAft>
                <a:spcPts val="0"/>
              </a:spcAft>
              <a:buClr>
                <a:srgbClr val="004282"/>
              </a:buClr>
              <a:buSzPts val="1800"/>
              <a:buFont typeface="Courier New"/>
              <a:buChar char="❏"/>
            </a:pPr>
            <a:r>
              <a:rPr lang="en-SG"/>
              <a:t>Dogecoin price jumped 50% in one day after Elon Musk’s promoting tweet</a:t>
            </a:r>
            <a:endParaRPr/>
          </a:p>
          <a:p>
            <a:pPr indent="-257175" lvl="1" marL="433388" rtl="0" algn="l">
              <a:lnSpc>
                <a:spcPct val="150000"/>
              </a:lnSpc>
              <a:spcBef>
                <a:spcPts val="375"/>
              </a:spcBef>
              <a:spcAft>
                <a:spcPts val="0"/>
              </a:spcAft>
              <a:buClr>
                <a:srgbClr val="004282"/>
              </a:buClr>
              <a:buSzPts val="1800"/>
              <a:buFont typeface="Courier New"/>
              <a:buChar char="❏"/>
            </a:pPr>
            <a:r>
              <a:rPr lang="en-SG"/>
              <a:t>Machine learning is used to analyze tweets’ sentiment and its relation with cryptocurrency</a:t>
            </a:r>
            <a:endParaRPr/>
          </a:p>
          <a:p>
            <a:pPr indent="-257175" lvl="1" marL="433388" rtl="0" algn="l">
              <a:lnSpc>
                <a:spcPct val="150000"/>
              </a:lnSpc>
              <a:spcBef>
                <a:spcPts val="375"/>
              </a:spcBef>
              <a:spcAft>
                <a:spcPts val="0"/>
              </a:spcAft>
              <a:buClr>
                <a:srgbClr val="004282"/>
              </a:buClr>
              <a:buSzPts val="1800"/>
              <a:buFont typeface="Courier New"/>
              <a:buChar char="❏"/>
            </a:pPr>
            <a:r>
              <a:rPr lang="en-SG"/>
              <a:t>Graph analysis is used to study properties of the social network</a:t>
            </a:r>
            <a:endParaRPr/>
          </a:p>
        </p:txBody>
      </p:sp>
      <p:sp>
        <p:nvSpPr>
          <p:cNvPr id="86" name="Google Shape;86;p2"/>
          <p:cNvSpPr txBox="1"/>
          <p:nvPr/>
        </p:nvSpPr>
        <p:spPr>
          <a:xfrm>
            <a:off x="51655" y="273845"/>
            <a:ext cx="576995" cy="994172"/>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i="0" lang="en-SG" sz="2100" u="none" cap="none" strike="noStrike">
                <a:solidFill>
                  <a:schemeClr val="lt1"/>
                </a:solidFill>
                <a:latin typeface="Arial"/>
                <a:ea typeface="Arial"/>
                <a:cs typeface="Arial"/>
                <a:sym typeface="Arial"/>
              </a:rPr>
              <a:t>01</a:t>
            </a:r>
            <a:endParaRPr b="1" i="0" sz="2100" u="none" cap="none" strike="noStrike">
              <a:solidFill>
                <a:schemeClr val="lt1"/>
              </a:solidFill>
              <a:latin typeface="Arial"/>
              <a:ea typeface="Arial"/>
              <a:cs typeface="Arial"/>
              <a:sym typeface="Arial"/>
            </a:endParaRPr>
          </a:p>
        </p:txBody>
      </p:sp>
      <p:sp>
        <p:nvSpPr>
          <p:cNvPr id="87" name="Google Shape;87;p2"/>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83db2a25fe_0_10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Applications</a:t>
            </a:r>
            <a:endParaRPr/>
          </a:p>
        </p:txBody>
      </p:sp>
      <p:sp>
        <p:nvSpPr>
          <p:cNvPr id="254" name="Google Shape;254;g183db2a25fe_0_107"/>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171450" lvl="0" marL="171450" rtl="0" algn="l">
              <a:lnSpc>
                <a:spcPct val="115000"/>
              </a:lnSpc>
              <a:spcBef>
                <a:spcPts val="0"/>
              </a:spcBef>
              <a:spcAft>
                <a:spcPts val="0"/>
              </a:spcAft>
              <a:buClr>
                <a:srgbClr val="ED7F0D"/>
              </a:buClr>
              <a:buSzPts val="1800"/>
              <a:buChar char="❏"/>
            </a:pPr>
            <a:r>
              <a:rPr lang="en-SG" sz="1800">
                <a:solidFill>
                  <a:srgbClr val="ED7F0D"/>
                </a:solidFill>
              </a:rPr>
              <a:t>Link prediction from Twitter accounts to wallet addresses</a:t>
            </a:r>
            <a:endParaRPr/>
          </a:p>
          <a:p>
            <a:pPr indent="-146050" lvl="1" marL="514350" rtl="0" algn="l">
              <a:lnSpc>
                <a:spcPct val="150000"/>
              </a:lnSpc>
              <a:spcBef>
                <a:spcPts val="0"/>
              </a:spcBef>
              <a:spcAft>
                <a:spcPts val="0"/>
              </a:spcAft>
              <a:buSzPts val="1400"/>
              <a:buChar char="❏"/>
            </a:pPr>
            <a:r>
              <a:rPr lang="en-SG" sz="1400"/>
              <a:t>Three base models: GCN [16], ComplEx [17], HGT [18]</a:t>
            </a:r>
            <a:endParaRPr sz="1400"/>
          </a:p>
          <a:p>
            <a:pPr indent="6350" lvl="2" marL="630000" rtl="0" algn="l">
              <a:lnSpc>
                <a:spcPct val="150000"/>
              </a:lnSpc>
              <a:spcBef>
                <a:spcPts val="0"/>
              </a:spcBef>
              <a:spcAft>
                <a:spcPts val="0"/>
              </a:spcAft>
              <a:buSzPts val="1400"/>
              <a:buChar char="❏"/>
            </a:pPr>
            <a:r>
              <a:rPr lang="en-SG" sz="1400"/>
              <a:t>GCN</a:t>
            </a:r>
            <a:r>
              <a:rPr lang="en-SG" sz="1400"/>
              <a:t>: Proximity-learning method for homogeneous graphs</a:t>
            </a:r>
            <a:endParaRPr sz="1400"/>
          </a:p>
          <a:p>
            <a:pPr indent="6350" lvl="2" marL="630000" rtl="0" algn="l">
              <a:lnSpc>
                <a:spcPct val="150000"/>
              </a:lnSpc>
              <a:spcBef>
                <a:spcPts val="0"/>
              </a:spcBef>
              <a:spcAft>
                <a:spcPts val="0"/>
              </a:spcAft>
              <a:buSzPts val="1400"/>
              <a:buChar char="❏"/>
            </a:pPr>
            <a:r>
              <a:rPr lang="en-SG" sz="1400"/>
              <a:t>ComplEx: Relational-learning method for both homogeneous and heterogeneous graphs</a:t>
            </a:r>
            <a:endParaRPr sz="1400"/>
          </a:p>
          <a:p>
            <a:pPr indent="6350" lvl="2" marL="630000" rtl="0" algn="l">
              <a:lnSpc>
                <a:spcPct val="150000"/>
              </a:lnSpc>
              <a:spcBef>
                <a:spcPts val="0"/>
              </a:spcBef>
              <a:spcAft>
                <a:spcPts val="0"/>
              </a:spcAft>
              <a:buSzPts val="1400"/>
              <a:buChar char="❏"/>
            </a:pPr>
            <a:r>
              <a:rPr lang="en-SG" sz="1400"/>
              <a:t>HGT: Message-passing method for both homogeneous and heterogeneous graphs</a:t>
            </a:r>
            <a:endParaRPr sz="1400"/>
          </a:p>
          <a:p>
            <a:pPr indent="0" lvl="0" marL="0" rtl="0" algn="l">
              <a:lnSpc>
                <a:spcPct val="150000"/>
              </a:lnSpc>
              <a:spcBef>
                <a:spcPts val="375"/>
              </a:spcBef>
              <a:spcAft>
                <a:spcPts val="0"/>
              </a:spcAft>
              <a:buNone/>
            </a:pPr>
            <a:r>
              <a:t/>
            </a:r>
            <a:endParaRPr sz="1400"/>
          </a:p>
        </p:txBody>
      </p:sp>
      <p:sp>
        <p:nvSpPr>
          <p:cNvPr id="255" name="Google Shape;255;g183db2a25fe_0_107"/>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7</a:t>
            </a:r>
            <a:endParaRPr b="1" sz="2100">
              <a:solidFill>
                <a:schemeClr val="lt1"/>
              </a:solidFill>
              <a:latin typeface="Arial"/>
              <a:ea typeface="Arial"/>
              <a:cs typeface="Arial"/>
              <a:sym typeface="Arial"/>
            </a:endParaRPr>
          </a:p>
        </p:txBody>
      </p:sp>
      <p:sp>
        <p:nvSpPr>
          <p:cNvPr id="256" name="Google Shape;256;g183db2a25fe_0_107"/>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83db2a25fe_0_1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Applications</a:t>
            </a:r>
            <a:endParaRPr/>
          </a:p>
        </p:txBody>
      </p:sp>
      <p:sp>
        <p:nvSpPr>
          <p:cNvPr id="263" name="Google Shape;263;g183db2a25fe_0_115"/>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171450" lvl="0" marL="171450" rtl="0" algn="l">
              <a:lnSpc>
                <a:spcPct val="115000"/>
              </a:lnSpc>
              <a:spcBef>
                <a:spcPts val="0"/>
              </a:spcBef>
              <a:spcAft>
                <a:spcPts val="0"/>
              </a:spcAft>
              <a:buClr>
                <a:srgbClr val="ED7F0D"/>
              </a:buClr>
              <a:buSzPts val="1800"/>
              <a:buChar char="❏"/>
            </a:pPr>
            <a:r>
              <a:rPr lang="en-SG" sz="1800">
                <a:solidFill>
                  <a:srgbClr val="ED7F0D"/>
                </a:solidFill>
              </a:rPr>
              <a:t>Link prediction from Twitter accounts to wallet addresses</a:t>
            </a:r>
            <a:endParaRPr/>
          </a:p>
          <a:p>
            <a:pPr indent="-146050" lvl="1" marL="514350" rtl="0" algn="l">
              <a:lnSpc>
                <a:spcPct val="150000"/>
              </a:lnSpc>
              <a:spcBef>
                <a:spcPts val="0"/>
              </a:spcBef>
              <a:spcAft>
                <a:spcPts val="0"/>
              </a:spcAft>
              <a:buSzPts val="1400"/>
              <a:buChar char="❏"/>
            </a:pPr>
            <a:r>
              <a:rPr lang="en-SG" sz="1400"/>
              <a:t>Node embeddings visualizations</a:t>
            </a:r>
            <a:endParaRPr sz="1400"/>
          </a:p>
          <a:p>
            <a:pPr indent="0" lvl="0" marL="0" rtl="0" algn="l">
              <a:lnSpc>
                <a:spcPct val="150000"/>
              </a:lnSpc>
              <a:spcBef>
                <a:spcPts val="750"/>
              </a:spcBef>
              <a:spcAft>
                <a:spcPts val="0"/>
              </a:spcAft>
              <a:buNone/>
            </a:pPr>
            <a:r>
              <a:t/>
            </a:r>
            <a:endParaRPr sz="1400"/>
          </a:p>
          <a:p>
            <a:pPr indent="0" lvl="0" marL="0" rtl="0" algn="l">
              <a:lnSpc>
                <a:spcPct val="150000"/>
              </a:lnSpc>
              <a:spcBef>
                <a:spcPts val="375"/>
              </a:spcBef>
              <a:spcAft>
                <a:spcPts val="0"/>
              </a:spcAft>
              <a:buNone/>
            </a:pPr>
            <a:r>
              <a:t/>
            </a:r>
            <a:endParaRPr sz="1400"/>
          </a:p>
        </p:txBody>
      </p:sp>
      <p:sp>
        <p:nvSpPr>
          <p:cNvPr id="264" name="Google Shape;264;g183db2a25fe_0_115"/>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7</a:t>
            </a:r>
            <a:endParaRPr b="1" sz="2100">
              <a:solidFill>
                <a:schemeClr val="lt1"/>
              </a:solidFill>
              <a:latin typeface="Arial"/>
              <a:ea typeface="Arial"/>
              <a:cs typeface="Arial"/>
              <a:sym typeface="Arial"/>
            </a:endParaRPr>
          </a:p>
        </p:txBody>
      </p:sp>
      <p:sp>
        <p:nvSpPr>
          <p:cNvPr id="265" name="Google Shape;265;g183db2a25fe_0_115"/>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pic>
        <p:nvPicPr>
          <p:cNvPr id="266" name="Google Shape;266;g183db2a25fe_0_115"/>
          <p:cNvPicPr preferRelativeResize="0"/>
          <p:nvPr/>
        </p:nvPicPr>
        <p:blipFill>
          <a:blip r:embed="rId3">
            <a:alphaModFix/>
          </a:blip>
          <a:stretch>
            <a:fillRect/>
          </a:stretch>
        </p:blipFill>
        <p:spPr>
          <a:xfrm>
            <a:off x="1421100" y="2018050"/>
            <a:ext cx="2182151" cy="1319430"/>
          </a:xfrm>
          <a:prstGeom prst="rect">
            <a:avLst/>
          </a:prstGeom>
          <a:noFill/>
          <a:ln>
            <a:noFill/>
          </a:ln>
        </p:spPr>
      </p:pic>
      <p:pic>
        <p:nvPicPr>
          <p:cNvPr id="267" name="Google Shape;267;g183db2a25fe_0_115"/>
          <p:cNvPicPr preferRelativeResize="0"/>
          <p:nvPr/>
        </p:nvPicPr>
        <p:blipFill>
          <a:blip r:embed="rId4">
            <a:alphaModFix/>
          </a:blip>
          <a:stretch>
            <a:fillRect/>
          </a:stretch>
        </p:blipFill>
        <p:spPr>
          <a:xfrm>
            <a:off x="1421100" y="3512000"/>
            <a:ext cx="2182151" cy="1319425"/>
          </a:xfrm>
          <a:prstGeom prst="rect">
            <a:avLst/>
          </a:prstGeom>
          <a:noFill/>
          <a:ln>
            <a:noFill/>
          </a:ln>
        </p:spPr>
      </p:pic>
      <p:pic>
        <p:nvPicPr>
          <p:cNvPr id="268" name="Google Shape;268;g183db2a25fe_0_115"/>
          <p:cNvPicPr preferRelativeResize="0"/>
          <p:nvPr/>
        </p:nvPicPr>
        <p:blipFill>
          <a:blip r:embed="rId5">
            <a:alphaModFix/>
          </a:blip>
          <a:stretch>
            <a:fillRect/>
          </a:stretch>
        </p:blipFill>
        <p:spPr>
          <a:xfrm>
            <a:off x="5496025" y="2057800"/>
            <a:ext cx="2050699" cy="1239950"/>
          </a:xfrm>
          <a:prstGeom prst="rect">
            <a:avLst/>
          </a:prstGeom>
          <a:noFill/>
          <a:ln>
            <a:noFill/>
          </a:ln>
        </p:spPr>
      </p:pic>
      <p:pic>
        <p:nvPicPr>
          <p:cNvPr id="269" name="Google Shape;269;g183db2a25fe_0_115"/>
          <p:cNvPicPr preferRelativeResize="0"/>
          <p:nvPr/>
        </p:nvPicPr>
        <p:blipFill>
          <a:blip r:embed="rId6">
            <a:alphaModFix/>
          </a:blip>
          <a:stretch>
            <a:fillRect/>
          </a:stretch>
        </p:blipFill>
        <p:spPr>
          <a:xfrm>
            <a:off x="5506363" y="3557987"/>
            <a:ext cx="2030022" cy="1227450"/>
          </a:xfrm>
          <a:prstGeom prst="rect">
            <a:avLst/>
          </a:prstGeom>
          <a:noFill/>
          <a:ln>
            <a:noFill/>
          </a:ln>
        </p:spPr>
      </p:pic>
      <p:sp>
        <p:nvSpPr>
          <p:cNvPr id="270" name="Google Shape;270;g183db2a25fe_0_115"/>
          <p:cNvSpPr txBox="1"/>
          <p:nvPr/>
        </p:nvSpPr>
        <p:spPr>
          <a:xfrm>
            <a:off x="1672450" y="3188675"/>
            <a:ext cx="187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SG" sz="1200"/>
              <a:t>GCN Homo Graph</a:t>
            </a:r>
            <a:endParaRPr sz="1200"/>
          </a:p>
        </p:txBody>
      </p:sp>
      <p:sp>
        <p:nvSpPr>
          <p:cNvPr id="271" name="Google Shape;271;g183db2a25fe_0_115"/>
          <p:cNvSpPr txBox="1"/>
          <p:nvPr/>
        </p:nvSpPr>
        <p:spPr>
          <a:xfrm>
            <a:off x="1672450" y="4733800"/>
            <a:ext cx="187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SG" sz="1200"/>
              <a:t>ComplEx</a:t>
            </a:r>
            <a:r>
              <a:rPr lang="en-SG" sz="1200"/>
              <a:t> Homo Graph</a:t>
            </a:r>
            <a:endParaRPr sz="1200"/>
          </a:p>
        </p:txBody>
      </p:sp>
      <p:sp>
        <p:nvSpPr>
          <p:cNvPr id="272" name="Google Shape;272;g183db2a25fe_0_115"/>
          <p:cNvSpPr txBox="1"/>
          <p:nvPr/>
        </p:nvSpPr>
        <p:spPr>
          <a:xfrm>
            <a:off x="5666175" y="3188675"/>
            <a:ext cx="187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SG" sz="1200"/>
              <a:t>ComplEx Hetero Graph</a:t>
            </a:r>
            <a:endParaRPr sz="1200"/>
          </a:p>
        </p:txBody>
      </p:sp>
      <p:sp>
        <p:nvSpPr>
          <p:cNvPr id="273" name="Google Shape;273;g183db2a25fe_0_115"/>
          <p:cNvSpPr txBox="1"/>
          <p:nvPr/>
        </p:nvSpPr>
        <p:spPr>
          <a:xfrm>
            <a:off x="5666175" y="4733800"/>
            <a:ext cx="187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SG" sz="1200"/>
              <a:t>HGT</a:t>
            </a:r>
            <a:r>
              <a:rPr lang="en-SG" sz="1200"/>
              <a:t> Hetero Graph</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83db2a25fe_0_14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Applications</a:t>
            </a:r>
            <a:endParaRPr/>
          </a:p>
        </p:txBody>
      </p:sp>
      <p:sp>
        <p:nvSpPr>
          <p:cNvPr id="280" name="Google Shape;280;g183db2a25fe_0_143"/>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171450" lvl="0" marL="171450" rtl="0" algn="l">
              <a:lnSpc>
                <a:spcPct val="115000"/>
              </a:lnSpc>
              <a:spcBef>
                <a:spcPts val="0"/>
              </a:spcBef>
              <a:spcAft>
                <a:spcPts val="0"/>
              </a:spcAft>
              <a:buClr>
                <a:srgbClr val="ED7F0D"/>
              </a:buClr>
              <a:buSzPts val="1800"/>
              <a:buChar char="❏"/>
            </a:pPr>
            <a:r>
              <a:rPr lang="en-SG" sz="1800">
                <a:solidFill>
                  <a:srgbClr val="ED7F0D"/>
                </a:solidFill>
              </a:rPr>
              <a:t>Link prediction from Twitter accounts to wallet addresses</a:t>
            </a:r>
            <a:endParaRPr/>
          </a:p>
          <a:p>
            <a:pPr indent="-146050" lvl="1" marL="514350" rtl="0" algn="l">
              <a:lnSpc>
                <a:spcPct val="150000"/>
              </a:lnSpc>
              <a:spcBef>
                <a:spcPts val="0"/>
              </a:spcBef>
              <a:spcAft>
                <a:spcPts val="0"/>
              </a:spcAft>
              <a:buSzPts val="1400"/>
              <a:buChar char="❏"/>
            </a:pPr>
            <a:r>
              <a:rPr lang="en-SG" sz="1400"/>
              <a:t>Findings</a:t>
            </a:r>
            <a:endParaRPr sz="1400"/>
          </a:p>
          <a:p>
            <a:pPr indent="6350" lvl="2" marL="630000" rtl="0" algn="l">
              <a:lnSpc>
                <a:spcPct val="150000"/>
              </a:lnSpc>
              <a:spcBef>
                <a:spcPts val="0"/>
              </a:spcBef>
              <a:spcAft>
                <a:spcPts val="0"/>
              </a:spcAft>
              <a:buSzPts val="1400"/>
              <a:buChar char="❏"/>
            </a:pPr>
            <a:r>
              <a:rPr lang="en-SG" sz="1400"/>
              <a:t>Heterogeneous graph </a:t>
            </a:r>
            <a:r>
              <a:rPr lang="en-SG" sz="1400"/>
              <a:t>performs better than homogeneous graph: hetero keeps more info</a:t>
            </a:r>
            <a:endParaRPr sz="1400"/>
          </a:p>
          <a:p>
            <a:pPr indent="6350" lvl="2" marL="630000" rtl="0" algn="l">
              <a:lnSpc>
                <a:spcPct val="150000"/>
              </a:lnSpc>
              <a:spcBef>
                <a:spcPts val="0"/>
              </a:spcBef>
              <a:spcAft>
                <a:spcPts val="0"/>
              </a:spcAft>
              <a:buSzPts val="1400"/>
              <a:buChar char="❏"/>
            </a:pPr>
            <a:r>
              <a:rPr lang="en-SG" sz="1400"/>
              <a:t>GNN performs better than GCN: GNN utilizes RNN</a:t>
            </a:r>
            <a:endParaRPr sz="1400"/>
          </a:p>
          <a:p>
            <a:pPr indent="6350" lvl="2" marL="630000" rtl="0" algn="l">
              <a:lnSpc>
                <a:spcPct val="150000"/>
              </a:lnSpc>
              <a:spcBef>
                <a:spcPts val="0"/>
              </a:spcBef>
              <a:spcAft>
                <a:spcPts val="0"/>
              </a:spcAft>
              <a:buSzPts val="1400"/>
              <a:buChar char="❏"/>
            </a:pPr>
            <a:r>
              <a:rPr lang="en-SG" sz="1400"/>
              <a:t>HGT performs the best: a message-passing model</a:t>
            </a:r>
            <a:endParaRPr sz="1400"/>
          </a:p>
          <a:p>
            <a:pPr indent="0" lvl="0" marL="0" rtl="0" algn="l">
              <a:lnSpc>
                <a:spcPct val="150000"/>
              </a:lnSpc>
              <a:spcBef>
                <a:spcPts val="375"/>
              </a:spcBef>
              <a:spcAft>
                <a:spcPts val="0"/>
              </a:spcAft>
              <a:buNone/>
            </a:pPr>
            <a:r>
              <a:t/>
            </a:r>
            <a:endParaRPr sz="1400"/>
          </a:p>
        </p:txBody>
      </p:sp>
      <p:sp>
        <p:nvSpPr>
          <p:cNvPr id="281" name="Google Shape;281;g183db2a25fe_0_143"/>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7</a:t>
            </a:r>
            <a:endParaRPr b="1" sz="2100">
              <a:solidFill>
                <a:schemeClr val="lt1"/>
              </a:solidFill>
              <a:latin typeface="Arial"/>
              <a:ea typeface="Arial"/>
              <a:cs typeface="Arial"/>
              <a:sym typeface="Arial"/>
            </a:endParaRPr>
          </a:p>
        </p:txBody>
      </p:sp>
      <p:sp>
        <p:nvSpPr>
          <p:cNvPr id="282" name="Google Shape;282;g183db2a25fe_0_143"/>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pic>
        <p:nvPicPr>
          <p:cNvPr id="283" name="Google Shape;283;g183db2a25fe_0_143"/>
          <p:cNvPicPr preferRelativeResize="0"/>
          <p:nvPr/>
        </p:nvPicPr>
        <p:blipFill>
          <a:blip r:embed="rId3">
            <a:alphaModFix/>
          </a:blip>
          <a:stretch>
            <a:fillRect/>
          </a:stretch>
        </p:blipFill>
        <p:spPr>
          <a:xfrm>
            <a:off x="1595373" y="2980275"/>
            <a:ext cx="4737101" cy="1495950"/>
          </a:xfrm>
          <a:prstGeom prst="rect">
            <a:avLst/>
          </a:prstGeom>
          <a:noFill/>
          <a:ln>
            <a:noFill/>
          </a:ln>
        </p:spPr>
      </p:pic>
      <p:sp>
        <p:nvSpPr>
          <p:cNvPr id="284" name="Google Shape;284;g183db2a25fe_0_143"/>
          <p:cNvSpPr txBox="1"/>
          <p:nvPr/>
        </p:nvSpPr>
        <p:spPr>
          <a:xfrm>
            <a:off x="2946475" y="4342775"/>
            <a:ext cx="2034900" cy="36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SG" sz="1200">
                <a:solidFill>
                  <a:schemeClr val="dk1"/>
                </a:solidFill>
              </a:rPr>
              <a:t>GNN Layers in HGT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83db2a25fe_0_15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Conclusions</a:t>
            </a:r>
            <a:endParaRPr/>
          </a:p>
        </p:txBody>
      </p:sp>
      <p:sp>
        <p:nvSpPr>
          <p:cNvPr id="291" name="Google Shape;291;g183db2a25fe_0_159"/>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171450" lvl="0" marL="171450" rtl="0" algn="l">
              <a:lnSpc>
                <a:spcPct val="115000"/>
              </a:lnSpc>
              <a:spcBef>
                <a:spcPts val="0"/>
              </a:spcBef>
              <a:spcAft>
                <a:spcPts val="0"/>
              </a:spcAft>
              <a:buClr>
                <a:srgbClr val="ED7F0D"/>
              </a:buClr>
              <a:buSzPts val="1800"/>
              <a:buChar char="❏"/>
            </a:pPr>
            <a:r>
              <a:rPr lang="en-SG" sz="1800">
                <a:solidFill>
                  <a:srgbClr val="ED7F0D"/>
                </a:solidFill>
              </a:rPr>
              <a:t>Contributions</a:t>
            </a:r>
            <a:endParaRPr/>
          </a:p>
          <a:p>
            <a:pPr indent="-146050" lvl="1" marL="514350" rtl="0" algn="l">
              <a:lnSpc>
                <a:spcPct val="150000"/>
              </a:lnSpc>
              <a:spcBef>
                <a:spcPts val="0"/>
              </a:spcBef>
              <a:spcAft>
                <a:spcPts val="0"/>
              </a:spcAft>
              <a:buSzPts val="1400"/>
              <a:buChar char="❏"/>
            </a:pPr>
            <a:r>
              <a:rPr lang="en-SG" sz="1400"/>
              <a:t>A complete dataset matching NFT celebrities’ Twitter accounts and Ethereum wallet addresses</a:t>
            </a:r>
            <a:endParaRPr sz="1400"/>
          </a:p>
          <a:p>
            <a:pPr indent="-146050" lvl="1" marL="514350" rtl="0" algn="l">
              <a:lnSpc>
                <a:spcPct val="150000"/>
              </a:lnSpc>
              <a:spcBef>
                <a:spcPts val="0"/>
              </a:spcBef>
              <a:spcAft>
                <a:spcPts val="0"/>
              </a:spcAft>
              <a:buSzPts val="1400"/>
              <a:buChar char="❏"/>
            </a:pPr>
            <a:r>
              <a:rPr lang="en-SG" sz="1400"/>
              <a:t>This dataset is of high quality and big amount</a:t>
            </a:r>
            <a:endParaRPr sz="1400"/>
          </a:p>
          <a:p>
            <a:pPr indent="-146050" lvl="1" marL="514350" rtl="0" algn="l">
              <a:lnSpc>
                <a:spcPct val="150000"/>
              </a:lnSpc>
              <a:spcBef>
                <a:spcPts val="0"/>
              </a:spcBef>
              <a:spcAft>
                <a:spcPts val="0"/>
              </a:spcAft>
              <a:buSzPts val="1400"/>
              <a:buChar char="❏"/>
            </a:pPr>
            <a:r>
              <a:rPr lang="en-SG" sz="1400"/>
              <a:t>Can be treated as a benchmark for on-chain and off-chain matching</a:t>
            </a:r>
            <a:endParaRPr sz="1400"/>
          </a:p>
          <a:p>
            <a:pPr indent="-146050" lvl="1" marL="514350" rtl="0" algn="l">
              <a:lnSpc>
                <a:spcPct val="150000"/>
              </a:lnSpc>
              <a:spcBef>
                <a:spcPts val="0"/>
              </a:spcBef>
              <a:spcAft>
                <a:spcPts val="0"/>
              </a:spcAft>
              <a:buSzPts val="1400"/>
              <a:buChar char="❏"/>
            </a:pPr>
            <a:r>
              <a:rPr lang="en-SG" sz="1400"/>
              <a:t>Applications’ AUCs show the dataset is useful in future applications</a:t>
            </a:r>
            <a:endParaRPr sz="1400"/>
          </a:p>
          <a:p>
            <a:pPr indent="0" lvl="0" marL="0" rtl="0" algn="l">
              <a:lnSpc>
                <a:spcPct val="150000"/>
              </a:lnSpc>
              <a:spcBef>
                <a:spcPts val="750"/>
              </a:spcBef>
              <a:spcAft>
                <a:spcPts val="0"/>
              </a:spcAft>
              <a:buNone/>
            </a:pPr>
            <a:r>
              <a:t/>
            </a:r>
            <a:endParaRPr sz="1400"/>
          </a:p>
          <a:p>
            <a:pPr indent="0" lvl="0" marL="0" rtl="0" algn="l">
              <a:lnSpc>
                <a:spcPct val="150000"/>
              </a:lnSpc>
              <a:spcBef>
                <a:spcPts val="375"/>
              </a:spcBef>
              <a:spcAft>
                <a:spcPts val="0"/>
              </a:spcAft>
              <a:buNone/>
            </a:pPr>
            <a:r>
              <a:t/>
            </a:r>
            <a:endParaRPr sz="1400"/>
          </a:p>
        </p:txBody>
      </p:sp>
      <p:sp>
        <p:nvSpPr>
          <p:cNvPr id="292" name="Google Shape;292;g183db2a25fe_0_159"/>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8</a:t>
            </a:r>
            <a:endParaRPr b="1" sz="2100">
              <a:solidFill>
                <a:schemeClr val="lt1"/>
              </a:solidFill>
              <a:latin typeface="Arial"/>
              <a:ea typeface="Arial"/>
              <a:cs typeface="Arial"/>
              <a:sym typeface="Arial"/>
            </a:endParaRPr>
          </a:p>
        </p:txBody>
      </p:sp>
      <p:sp>
        <p:nvSpPr>
          <p:cNvPr id="293" name="Google Shape;293;g183db2a25fe_0_159"/>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83db2a25fe_0_16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Conclusions</a:t>
            </a:r>
            <a:endParaRPr/>
          </a:p>
        </p:txBody>
      </p:sp>
      <p:sp>
        <p:nvSpPr>
          <p:cNvPr id="300" name="Google Shape;300;g183db2a25fe_0_167"/>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lnSpcReduction="20000"/>
          </a:bodyPr>
          <a:lstStyle/>
          <a:p>
            <a:pPr indent="-171450" lvl="0" marL="171450" rtl="0" algn="l">
              <a:lnSpc>
                <a:spcPct val="115000"/>
              </a:lnSpc>
              <a:spcBef>
                <a:spcPts val="0"/>
              </a:spcBef>
              <a:spcAft>
                <a:spcPts val="0"/>
              </a:spcAft>
              <a:buClr>
                <a:srgbClr val="ED7F0D"/>
              </a:buClr>
              <a:buSzPts val="1800"/>
              <a:buChar char="❏"/>
            </a:pPr>
            <a:r>
              <a:rPr lang="en-SG" sz="1800">
                <a:solidFill>
                  <a:srgbClr val="ED7F0D"/>
                </a:solidFill>
              </a:rPr>
              <a:t>Lessons Learnt</a:t>
            </a:r>
            <a:endParaRPr/>
          </a:p>
          <a:p>
            <a:pPr indent="-146050" lvl="1" marL="514350" rtl="0" algn="l">
              <a:lnSpc>
                <a:spcPct val="150000"/>
              </a:lnSpc>
              <a:spcBef>
                <a:spcPts val="0"/>
              </a:spcBef>
              <a:spcAft>
                <a:spcPts val="0"/>
              </a:spcAft>
              <a:buSzPts val="1400"/>
              <a:buChar char="❏"/>
            </a:pPr>
            <a:r>
              <a:rPr lang="en-SG" sz="1400"/>
              <a:t>First step is the hardest, don’t be afraid</a:t>
            </a:r>
            <a:endParaRPr sz="1400"/>
          </a:p>
          <a:p>
            <a:pPr indent="6350" lvl="2" marL="630000" rtl="0" algn="l">
              <a:lnSpc>
                <a:spcPct val="150000"/>
              </a:lnSpc>
              <a:spcBef>
                <a:spcPts val="0"/>
              </a:spcBef>
              <a:spcAft>
                <a:spcPts val="0"/>
              </a:spcAft>
              <a:buSzPts val="1400"/>
              <a:buChar char="❏"/>
            </a:pPr>
            <a:r>
              <a:rPr lang="en-SG" sz="1400"/>
              <a:t>Start from reading papers, watching online courses</a:t>
            </a:r>
            <a:endParaRPr sz="1400"/>
          </a:p>
          <a:p>
            <a:pPr indent="6350" lvl="2" marL="630000" rtl="0" algn="l">
              <a:lnSpc>
                <a:spcPct val="150000"/>
              </a:lnSpc>
              <a:spcBef>
                <a:spcPts val="0"/>
              </a:spcBef>
              <a:spcAft>
                <a:spcPts val="0"/>
              </a:spcAft>
              <a:buSzPts val="1400"/>
              <a:buChar char="❏"/>
            </a:pPr>
            <a:r>
              <a:rPr lang="en-SG" sz="1400"/>
              <a:t>Focus on “However” part, this is where I can improve</a:t>
            </a:r>
            <a:endParaRPr sz="1400"/>
          </a:p>
          <a:p>
            <a:pPr indent="-146050" lvl="1" marL="514350" rtl="0" algn="l">
              <a:lnSpc>
                <a:spcPct val="150000"/>
              </a:lnSpc>
              <a:spcBef>
                <a:spcPts val="0"/>
              </a:spcBef>
              <a:spcAft>
                <a:spcPts val="0"/>
              </a:spcAft>
              <a:buSzPts val="1400"/>
              <a:buChar char="❏"/>
            </a:pPr>
            <a:r>
              <a:rPr lang="en-SG" sz="1400"/>
              <a:t>A new field Web3</a:t>
            </a:r>
            <a:endParaRPr sz="1400"/>
          </a:p>
          <a:p>
            <a:pPr indent="6350" lvl="2" marL="630000" rtl="0" algn="l">
              <a:lnSpc>
                <a:spcPct val="150000"/>
              </a:lnSpc>
              <a:spcBef>
                <a:spcPts val="0"/>
              </a:spcBef>
              <a:spcAft>
                <a:spcPts val="0"/>
              </a:spcAft>
              <a:buSzPts val="1400"/>
              <a:buChar char="❏"/>
            </a:pPr>
            <a:r>
              <a:rPr lang="en-SG" sz="1400"/>
              <a:t>Very hot area with new techniques</a:t>
            </a:r>
            <a:endParaRPr sz="1400"/>
          </a:p>
          <a:p>
            <a:pPr indent="6350" lvl="2" marL="630000" rtl="0" algn="l">
              <a:lnSpc>
                <a:spcPct val="150000"/>
              </a:lnSpc>
              <a:spcBef>
                <a:spcPts val="0"/>
              </a:spcBef>
              <a:spcAft>
                <a:spcPts val="0"/>
              </a:spcAft>
              <a:buSzPts val="1400"/>
              <a:buChar char="❏"/>
            </a:pPr>
            <a:r>
              <a:rPr lang="en-SG" sz="1400"/>
              <a:t>Find materials then get hands dirty</a:t>
            </a:r>
            <a:endParaRPr sz="1400"/>
          </a:p>
          <a:p>
            <a:pPr indent="-146050" lvl="1" marL="514350" rtl="0" algn="l">
              <a:lnSpc>
                <a:spcPct val="150000"/>
              </a:lnSpc>
              <a:spcBef>
                <a:spcPts val="0"/>
              </a:spcBef>
              <a:spcAft>
                <a:spcPts val="0"/>
              </a:spcAft>
              <a:buSzPts val="1400"/>
              <a:buChar char="❏"/>
            </a:pPr>
            <a:r>
              <a:rPr lang="en-SG" sz="1400"/>
              <a:t>Don’t give up when face problems</a:t>
            </a:r>
            <a:endParaRPr sz="1400"/>
          </a:p>
          <a:p>
            <a:pPr indent="6350" lvl="2" marL="630000" rtl="0" algn="l">
              <a:lnSpc>
                <a:spcPct val="150000"/>
              </a:lnSpc>
              <a:spcBef>
                <a:spcPts val="0"/>
              </a:spcBef>
              <a:spcAft>
                <a:spcPts val="0"/>
              </a:spcAft>
              <a:buSzPts val="1400"/>
              <a:buChar char="❏"/>
            </a:pPr>
            <a:r>
              <a:rPr lang="en-SG" sz="1400"/>
              <a:t>Many sources. e.g. searching on StackOverflow; asking a senior Ph.D.</a:t>
            </a:r>
            <a:endParaRPr sz="1400"/>
          </a:p>
          <a:p>
            <a:pPr indent="6350" lvl="2" marL="630000" rtl="0" algn="l">
              <a:lnSpc>
                <a:spcPct val="150000"/>
              </a:lnSpc>
              <a:spcBef>
                <a:spcPts val="0"/>
              </a:spcBef>
              <a:spcAft>
                <a:spcPts val="0"/>
              </a:spcAft>
              <a:buSzPts val="1400"/>
              <a:buChar char="❏"/>
            </a:pPr>
            <a:r>
              <a:rPr lang="en-SG" sz="1400"/>
              <a:t>Asking questions is a sign of courage</a:t>
            </a:r>
            <a:endParaRPr sz="1400"/>
          </a:p>
          <a:p>
            <a:pPr indent="0" lvl="0" marL="0" rtl="0" algn="l">
              <a:lnSpc>
                <a:spcPct val="150000"/>
              </a:lnSpc>
              <a:spcBef>
                <a:spcPts val="375"/>
              </a:spcBef>
              <a:spcAft>
                <a:spcPts val="0"/>
              </a:spcAft>
              <a:buNone/>
            </a:pPr>
            <a:r>
              <a:t/>
            </a:r>
            <a:endParaRPr sz="1400"/>
          </a:p>
        </p:txBody>
      </p:sp>
      <p:sp>
        <p:nvSpPr>
          <p:cNvPr id="301" name="Google Shape;301;g183db2a25fe_0_167"/>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8</a:t>
            </a:r>
            <a:endParaRPr b="1" sz="2100">
              <a:solidFill>
                <a:schemeClr val="lt1"/>
              </a:solidFill>
              <a:latin typeface="Arial"/>
              <a:ea typeface="Arial"/>
              <a:cs typeface="Arial"/>
              <a:sym typeface="Arial"/>
            </a:endParaRPr>
          </a:p>
        </p:txBody>
      </p:sp>
      <p:sp>
        <p:nvSpPr>
          <p:cNvPr id="302" name="Google Shape;302;g183db2a25fe_0_167"/>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84da9ad7d6_0_2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References</a:t>
            </a:r>
            <a:endParaRPr/>
          </a:p>
        </p:txBody>
      </p:sp>
      <p:sp>
        <p:nvSpPr>
          <p:cNvPr id="309" name="Google Shape;309;g184da9ad7d6_0_26"/>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400"/>
          </a:p>
          <a:p>
            <a:pPr indent="0" lvl="0" marL="0" rtl="0" algn="l">
              <a:lnSpc>
                <a:spcPct val="150000"/>
              </a:lnSpc>
              <a:spcBef>
                <a:spcPts val="375"/>
              </a:spcBef>
              <a:spcAft>
                <a:spcPts val="0"/>
              </a:spcAft>
              <a:buNone/>
            </a:pPr>
            <a:r>
              <a:t/>
            </a:r>
            <a:endParaRPr sz="1400"/>
          </a:p>
        </p:txBody>
      </p:sp>
      <p:sp>
        <p:nvSpPr>
          <p:cNvPr id="310" name="Google Shape;310;g184da9ad7d6_0_26"/>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9</a:t>
            </a:r>
            <a:endParaRPr b="1" sz="2100">
              <a:solidFill>
                <a:schemeClr val="lt1"/>
              </a:solidFill>
              <a:latin typeface="Arial"/>
              <a:ea typeface="Arial"/>
              <a:cs typeface="Arial"/>
              <a:sym typeface="Arial"/>
            </a:endParaRPr>
          </a:p>
        </p:txBody>
      </p:sp>
      <p:sp>
        <p:nvSpPr>
          <p:cNvPr id="311" name="Google Shape;311;g184da9ad7d6_0_26"/>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
        <p:nvSpPr>
          <p:cNvPr id="312" name="Google Shape;312;g184da9ad7d6_0_26"/>
          <p:cNvSpPr txBox="1"/>
          <p:nvPr>
            <p:ph idx="1" type="body"/>
          </p:nvPr>
        </p:nvSpPr>
        <p:spPr>
          <a:xfrm>
            <a:off x="628650" y="1268044"/>
            <a:ext cx="8413800" cy="3263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Clr>
                <a:srgbClr val="004282"/>
              </a:buClr>
              <a:buSzPct val="31818"/>
              <a:buNone/>
            </a:pPr>
            <a:r>
              <a:rPr lang="en-SG" sz="4400"/>
              <a:t>1. </a:t>
            </a:r>
            <a:r>
              <a:rPr lang="en-SG" sz="4400"/>
              <a:t>Anthony, J. (2022, January 14). Number of blockchain wallet users 2022/2023: Breakdowns, timelines, and predictions. Financesonline.com. Retrieved October 28, 2022, from https://financesonline.com/number-of-blockchain-wallet-users/</a:t>
            </a:r>
            <a:endParaRPr sz="4400"/>
          </a:p>
          <a:p>
            <a:pPr indent="0" lvl="0" marL="0" rtl="0" algn="l">
              <a:lnSpc>
                <a:spcPct val="100000"/>
              </a:lnSpc>
              <a:spcBef>
                <a:spcPts val="750"/>
              </a:spcBef>
              <a:spcAft>
                <a:spcPts val="0"/>
              </a:spcAft>
              <a:buClr>
                <a:srgbClr val="004282"/>
              </a:buClr>
              <a:buSzPct val="31818"/>
              <a:buNone/>
            </a:pPr>
            <a:r>
              <a:rPr lang="en-SG" sz="4400"/>
              <a:t>2. </a:t>
            </a:r>
            <a:r>
              <a:rPr lang="en-SG" sz="4400"/>
              <a:t>Kapoor, A., Guhathakurta, D., Mathur, M., Yadav, R., Gupta, M., &amp; Kumaraguru, P. (2022, April). Tweetboost: Influence of social media on nft valuation. In Companion Proceedings of the Web Conference 2022 (pp. 621-629).</a:t>
            </a:r>
            <a:endParaRPr sz="4400"/>
          </a:p>
          <a:p>
            <a:pPr indent="0" lvl="0" marL="0" rtl="0" algn="l">
              <a:lnSpc>
                <a:spcPct val="100000"/>
              </a:lnSpc>
              <a:spcBef>
                <a:spcPts val="750"/>
              </a:spcBef>
              <a:spcAft>
                <a:spcPts val="0"/>
              </a:spcAft>
              <a:buClr>
                <a:srgbClr val="004282"/>
              </a:buClr>
              <a:buSzPct val="31818"/>
              <a:buNone/>
            </a:pPr>
            <a:r>
              <a:rPr lang="en-SG" sz="4400"/>
              <a:t>3. </a:t>
            </a:r>
            <a:r>
              <a:rPr lang="en-SG" sz="4400"/>
              <a:t>Choi, H. (2021). Investor attention and bitcoin liquidity: Evidence from bitcoin tweets. Finance Research Letters, 39, 101555.</a:t>
            </a:r>
            <a:endParaRPr sz="4400"/>
          </a:p>
          <a:p>
            <a:pPr indent="0" lvl="0" marL="0" rtl="0" algn="l">
              <a:lnSpc>
                <a:spcPct val="100000"/>
              </a:lnSpc>
              <a:spcBef>
                <a:spcPts val="750"/>
              </a:spcBef>
              <a:spcAft>
                <a:spcPts val="0"/>
              </a:spcAft>
              <a:buClr>
                <a:srgbClr val="004282"/>
              </a:buClr>
              <a:buSzPct val="31818"/>
              <a:buNone/>
            </a:pPr>
            <a:r>
              <a:rPr lang="en-SG" sz="4400"/>
              <a:t>4. </a:t>
            </a:r>
            <a:r>
              <a:rPr lang="en-SG" sz="4400"/>
              <a:t>Kraaijeveld, O., &amp; De Smedt, J. (2020). The predictive power of public Twitter sentiment for forecasting cryptocurrency prices. Journal of International Financial Markets, Institutions and Money, 65, 101188.</a:t>
            </a:r>
            <a:endParaRPr sz="4400"/>
          </a:p>
          <a:p>
            <a:pPr indent="0" lvl="0" marL="0" rtl="0" algn="l">
              <a:lnSpc>
                <a:spcPct val="100000"/>
              </a:lnSpc>
              <a:spcBef>
                <a:spcPts val="750"/>
              </a:spcBef>
              <a:spcAft>
                <a:spcPts val="0"/>
              </a:spcAft>
              <a:buClr>
                <a:srgbClr val="004282"/>
              </a:buClr>
              <a:buSzPct val="31818"/>
              <a:buNone/>
            </a:pPr>
            <a:r>
              <a:rPr lang="en-SG" sz="4400"/>
              <a:t>5. </a:t>
            </a:r>
            <a:r>
              <a:rPr lang="en-SG" sz="4400"/>
              <a:t>Huynh, T. L. D. (2021). Does bitcoin react to Trump’s tweets?. Journal of Behavioral and Experimental Finance, 31, 100546.</a:t>
            </a:r>
            <a:endParaRPr sz="4400"/>
          </a:p>
          <a:p>
            <a:pPr indent="0" lvl="0" marL="0" rtl="0" algn="l">
              <a:lnSpc>
                <a:spcPct val="100000"/>
              </a:lnSpc>
              <a:spcBef>
                <a:spcPts val="750"/>
              </a:spcBef>
              <a:spcAft>
                <a:spcPts val="0"/>
              </a:spcAft>
              <a:buClr>
                <a:srgbClr val="004282"/>
              </a:buClr>
              <a:buSzPct val="31818"/>
              <a:buNone/>
            </a:pPr>
            <a:r>
              <a:rPr lang="en-SG" sz="4400"/>
              <a:t>6. </a:t>
            </a:r>
            <a:r>
              <a:rPr lang="en-SG" sz="4400"/>
              <a:t>Ante, L. (2021). How Elon Musk's twitter activity moves cryptocurrency markets. Available at SSRN 3778844.</a:t>
            </a:r>
            <a:endParaRPr sz="4400"/>
          </a:p>
          <a:p>
            <a:pPr indent="0" lvl="0" marL="0" rtl="0" algn="l">
              <a:lnSpc>
                <a:spcPct val="100000"/>
              </a:lnSpc>
              <a:spcBef>
                <a:spcPts val="750"/>
              </a:spcBef>
              <a:spcAft>
                <a:spcPts val="0"/>
              </a:spcAft>
              <a:buClr>
                <a:srgbClr val="004282"/>
              </a:buClr>
              <a:buSzPct val="31818"/>
              <a:buNone/>
            </a:pPr>
            <a:r>
              <a:rPr lang="en-SG" sz="4400"/>
              <a:t>7. </a:t>
            </a:r>
            <a:r>
              <a:rPr lang="en-SG" sz="4400"/>
              <a:t>Speriosu, M., Sudan, N., Upadhyay, S., &amp; Baldridge, J. (2011, July). Twitter polarity classification with label propagation over lexical links and the follower graph. In Proceedings of the First workshop on Unsupervised Learning in NLP (pp. 53-63).</a:t>
            </a:r>
            <a:endParaRPr sz="4400"/>
          </a:p>
          <a:p>
            <a:pPr indent="0" lvl="0" marL="0" rtl="0" algn="l">
              <a:lnSpc>
                <a:spcPct val="100000"/>
              </a:lnSpc>
              <a:spcBef>
                <a:spcPts val="750"/>
              </a:spcBef>
              <a:spcAft>
                <a:spcPts val="0"/>
              </a:spcAft>
              <a:buClr>
                <a:srgbClr val="004282"/>
              </a:buClr>
              <a:buSzPct val="31818"/>
              <a:buNone/>
            </a:pPr>
            <a:r>
              <a:rPr lang="en-SG" sz="4400"/>
              <a:t>8. </a:t>
            </a:r>
            <a:r>
              <a:rPr lang="en-SG" sz="4400"/>
              <a:t>Georgoula, I., Pournarakis, D., Bilanakos, C., Sotiropoulos, D., &amp; Giaglis, G. M. (2015). Using time-series and sentiment analysis to detect the determinants of bitcoin prices. Available at SSRN 2607167.</a:t>
            </a:r>
            <a:endParaRPr sz="4400"/>
          </a:p>
          <a:p>
            <a:pPr indent="0" lvl="0" marL="0" rtl="0" algn="l">
              <a:lnSpc>
                <a:spcPct val="100000"/>
              </a:lnSpc>
              <a:spcBef>
                <a:spcPts val="750"/>
              </a:spcBef>
              <a:spcAft>
                <a:spcPts val="0"/>
              </a:spcAft>
              <a:buClr>
                <a:srgbClr val="004282"/>
              </a:buClr>
              <a:buSzPct val="31818"/>
              <a:buNone/>
            </a:pPr>
            <a:r>
              <a:t/>
            </a:r>
            <a:endParaRPr sz="4400"/>
          </a:p>
          <a:p>
            <a:pPr indent="0" lvl="0" marL="0" rtl="0" algn="l">
              <a:lnSpc>
                <a:spcPct val="100000"/>
              </a:lnSpc>
              <a:spcBef>
                <a:spcPts val="0"/>
              </a:spcBef>
              <a:spcAft>
                <a:spcPts val="0"/>
              </a:spcAft>
              <a:buClr>
                <a:srgbClr val="004282"/>
              </a:buClr>
              <a:buSzPct val="31818"/>
              <a:buNone/>
            </a:pPr>
            <a:r>
              <a:rPr lang="en-SG" sz="4400"/>
              <a:t>9. Jin, D., Huo, C., Liang, C., &amp; Yang, L. (2021, April). Heterogeneous graph neural network via attribute completion. In Proceedings of the Web Conference 2021 (pp. 391-400).</a:t>
            </a:r>
            <a:endParaRPr sz="4400"/>
          </a:p>
          <a:p>
            <a:pPr indent="0" lvl="0" marL="0" rtl="0" algn="l">
              <a:lnSpc>
                <a:spcPct val="100000"/>
              </a:lnSpc>
              <a:spcBef>
                <a:spcPts val="750"/>
              </a:spcBef>
              <a:spcAft>
                <a:spcPts val="0"/>
              </a:spcAft>
              <a:buClr>
                <a:srgbClr val="004282"/>
              </a:buClr>
              <a:buSzPct val="31818"/>
              <a:buNone/>
            </a:pPr>
            <a:r>
              <a:rPr lang="en-SG" sz="4400"/>
              <a:t>10. Hu, Z., Dong, Y., Wang, K., &amp; Sun, Y. (2020, April). Heterogeneous graph transformer. In Proceedings of The Web Conference 2020 (pp. 2704-2710).</a:t>
            </a:r>
            <a:endParaRPr sz="4400"/>
          </a:p>
          <a:p>
            <a:pPr indent="0" lvl="0" marL="0" rtl="0" algn="l">
              <a:lnSpc>
                <a:spcPct val="90000"/>
              </a:lnSpc>
              <a:spcBef>
                <a:spcPts val="750"/>
              </a:spcBef>
              <a:spcAft>
                <a:spcPts val="0"/>
              </a:spcAft>
              <a:buClr>
                <a:srgbClr val="004282"/>
              </a:buClr>
              <a:buSzPct val="100000"/>
              <a:buNone/>
            </a:pPr>
            <a:r>
              <a:t/>
            </a:r>
            <a:endParaRPr sz="1400"/>
          </a:p>
          <a:p>
            <a:pPr indent="0" lvl="0" marL="0" rtl="0" algn="l">
              <a:lnSpc>
                <a:spcPct val="90000"/>
              </a:lnSpc>
              <a:spcBef>
                <a:spcPts val="750"/>
              </a:spcBef>
              <a:spcAft>
                <a:spcPts val="0"/>
              </a:spcAft>
              <a:buClr>
                <a:srgbClr val="004282"/>
              </a:buClr>
              <a:buSzPct val="100000"/>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84da9ad7d6_0_3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References</a:t>
            </a:r>
            <a:endParaRPr/>
          </a:p>
        </p:txBody>
      </p:sp>
      <p:sp>
        <p:nvSpPr>
          <p:cNvPr id="319" name="Google Shape;319;g184da9ad7d6_0_35"/>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400"/>
          </a:p>
          <a:p>
            <a:pPr indent="0" lvl="0" marL="0" rtl="0" algn="l">
              <a:lnSpc>
                <a:spcPct val="150000"/>
              </a:lnSpc>
              <a:spcBef>
                <a:spcPts val="375"/>
              </a:spcBef>
              <a:spcAft>
                <a:spcPts val="0"/>
              </a:spcAft>
              <a:buNone/>
            </a:pPr>
            <a:r>
              <a:t/>
            </a:r>
            <a:endParaRPr sz="1400"/>
          </a:p>
        </p:txBody>
      </p:sp>
      <p:sp>
        <p:nvSpPr>
          <p:cNvPr id="320" name="Google Shape;320;g184da9ad7d6_0_35"/>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a:t>
            </a:r>
            <a:r>
              <a:rPr b="1" lang="en-SG" sz="2100">
                <a:solidFill>
                  <a:schemeClr val="lt1"/>
                </a:solidFill>
              </a:rPr>
              <a:t>9</a:t>
            </a:r>
            <a:endParaRPr b="1" sz="2100">
              <a:solidFill>
                <a:schemeClr val="lt1"/>
              </a:solidFill>
              <a:latin typeface="Arial"/>
              <a:ea typeface="Arial"/>
              <a:cs typeface="Arial"/>
              <a:sym typeface="Arial"/>
            </a:endParaRPr>
          </a:p>
        </p:txBody>
      </p:sp>
      <p:sp>
        <p:nvSpPr>
          <p:cNvPr id="321" name="Google Shape;321;g184da9ad7d6_0_35"/>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
        <p:nvSpPr>
          <p:cNvPr id="322" name="Google Shape;322;g184da9ad7d6_0_35"/>
          <p:cNvSpPr txBox="1"/>
          <p:nvPr>
            <p:ph idx="1" type="body"/>
          </p:nvPr>
        </p:nvSpPr>
        <p:spPr>
          <a:xfrm>
            <a:off x="628650" y="1268044"/>
            <a:ext cx="8413800" cy="3263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750"/>
              </a:spcBef>
              <a:spcAft>
                <a:spcPts val="0"/>
              </a:spcAft>
              <a:buClr>
                <a:srgbClr val="004282"/>
              </a:buClr>
              <a:buSzPct val="100000"/>
              <a:buNone/>
            </a:pPr>
            <a:r>
              <a:rPr lang="en-SG" sz="1400"/>
              <a:t>11</a:t>
            </a:r>
            <a:r>
              <a:rPr lang="en-SG" sz="1400"/>
              <a:t>. </a:t>
            </a:r>
            <a:r>
              <a:rPr lang="en-SG" sz="1400"/>
              <a:t>Yang, C., Xiao, Y., Zhang, Y., Sun, Y., &amp; Han, J. (2020). Heterogeneous network representation learning: A unified framework with survey and benchmark. IEEE Transactions on Knowledge and Data Engineering.</a:t>
            </a:r>
            <a:endParaRPr sz="1400"/>
          </a:p>
          <a:p>
            <a:pPr indent="0" lvl="0" marL="0" rtl="0" algn="l">
              <a:lnSpc>
                <a:spcPct val="90000"/>
              </a:lnSpc>
              <a:spcBef>
                <a:spcPts val="750"/>
              </a:spcBef>
              <a:spcAft>
                <a:spcPts val="0"/>
              </a:spcAft>
              <a:buClr>
                <a:srgbClr val="004282"/>
              </a:buClr>
              <a:buSzPct val="100000"/>
              <a:buNone/>
            </a:pPr>
            <a:r>
              <a:rPr lang="en-SG" sz="1400"/>
              <a:t>12</a:t>
            </a:r>
            <a:r>
              <a:rPr lang="en-SG" sz="1400"/>
              <a:t>. </a:t>
            </a:r>
            <a:r>
              <a:rPr lang="en-SG" sz="1400"/>
              <a:t>Zheng, Z., Xie, S., Dai, H. N., Chen, X., &amp; Wang, H. (2018). Blockchain challenges and opportunities: A survey. International journal of web and grid services, 14(4), 352-375.</a:t>
            </a:r>
            <a:endParaRPr/>
          </a:p>
          <a:p>
            <a:pPr indent="0" lvl="0" marL="0" rtl="0" algn="l">
              <a:lnSpc>
                <a:spcPct val="90000"/>
              </a:lnSpc>
              <a:spcBef>
                <a:spcPts val="750"/>
              </a:spcBef>
              <a:spcAft>
                <a:spcPts val="0"/>
              </a:spcAft>
              <a:buClr>
                <a:srgbClr val="004282"/>
              </a:buClr>
              <a:buSzPct val="100000"/>
              <a:buNone/>
            </a:pPr>
            <a:r>
              <a:rPr lang="en-SG" sz="1400"/>
              <a:t>13</a:t>
            </a:r>
            <a:r>
              <a:rPr lang="en-SG" sz="1400"/>
              <a:t>. </a:t>
            </a:r>
            <a:r>
              <a:rPr lang="en-SG" sz="1400"/>
              <a:t>Smartbridge, “Data done right: 6 dimensions of data quality,” Smartbridge, 18-Oct-2021. [Online]. Available: https://smartbridge.com/data-done-right-6-dimensions-of-data-quality/. [Accessed: 18-Oct-2022].</a:t>
            </a:r>
            <a:endParaRPr/>
          </a:p>
          <a:p>
            <a:pPr indent="0" lvl="0" marL="0" rtl="0" algn="l">
              <a:lnSpc>
                <a:spcPct val="90000"/>
              </a:lnSpc>
              <a:spcBef>
                <a:spcPts val="750"/>
              </a:spcBef>
              <a:spcAft>
                <a:spcPts val="0"/>
              </a:spcAft>
              <a:buClr>
                <a:srgbClr val="004282"/>
              </a:buClr>
              <a:buSzPct val="100000"/>
              <a:buNone/>
            </a:pPr>
            <a:r>
              <a:rPr lang="en-SG" sz="1400"/>
              <a:t>14</a:t>
            </a:r>
            <a:r>
              <a:rPr lang="en-SG" sz="1400"/>
              <a:t>. </a:t>
            </a:r>
            <a:r>
              <a:rPr lang="en-SG" sz="1400"/>
              <a:t>Perozzi, B., Al-Rfou, R., &amp; Skiena, S. (2014, August). Deepwalk: Online learning of social representations. In Proceedings of the 20th ACM SIGKDD international conference on Knowledge discovery and data mining (pp. 701-710).</a:t>
            </a:r>
            <a:endParaRPr/>
          </a:p>
          <a:p>
            <a:pPr indent="0" lvl="0" marL="0" rtl="0" algn="l">
              <a:lnSpc>
                <a:spcPct val="90000"/>
              </a:lnSpc>
              <a:spcBef>
                <a:spcPts val="750"/>
              </a:spcBef>
              <a:spcAft>
                <a:spcPts val="0"/>
              </a:spcAft>
              <a:buClr>
                <a:srgbClr val="004282"/>
              </a:buClr>
              <a:buSzPct val="100000"/>
              <a:buNone/>
            </a:pPr>
            <a:r>
              <a:rPr lang="en-SG" sz="1400"/>
              <a:t>15</a:t>
            </a:r>
            <a:r>
              <a:rPr lang="en-SG" sz="1400"/>
              <a:t>. </a:t>
            </a:r>
            <a:r>
              <a:rPr lang="en-SG" sz="1400"/>
              <a:t>Reimers, N., &amp; Gurevych, I. (2019). Sentence-bert: Sentence embeddings using siamese bert-networks. arXiv preprint arXiv:1908.10084.</a:t>
            </a:r>
            <a:endParaRPr/>
          </a:p>
          <a:p>
            <a:pPr indent="0" lvl="0" marL="0" rtl="0" algn="l">
              <a:lnSpc>
                <a:spcPct val="90000"/>
              </a:lnSpc>
              <a:spcBef>
                <a:spcPts val="750"/>
              </a:spcBef>
              <a:spcAft>
                <a:spcPts val="0"/>
              </a:spcAft>
              <a:buClr>
                <a:srgbClr val="004282"/>
              </a:buClr>
              <a:buSzPct val="100000"/>
              <a:buNone/>
            </a:pPr>
            <a:r>
              <a:rPr lang="en-SG" sz="1400"/>
              <a:t>16</a:t>
            </a:r>
            <a:r>
              <a:rPr lang="en-SG" sz="1400"/>
              <a:t>. </a:t>
            </a:r>
            <a:r>
              <a:rPr lang="en-SG" sz="1400"/>
              <a:t>Hamilton, W., Ying, Z., &amp; Leskovec, J. (2017). Inductive representation learning on large graphs. Advances in neural information processing systems, 30.</a:t>
            </a:r>
            <a:endParaRPr sz="1400"/>
          </a:p>
          <a:p>
            <a:pPr indent="0" lvl="0" marL="0" rtl="0" algn="l">
              <a:lnSpc>
                <a:spcPct val="90000"/>
              </a:lnSpc>
              <a:spcBef>
                <a:spcPts val="750"/>
              </a:spcBef>
              <a:spcAft>
                <a:spcPts val="0"/>
              </a:spcAft>
              <a:buClr>
                <a:srgbClr val="004282"/>
              </a:buClr>
              <a:buSzPct val="100000"/>
              <a:buNone/>
            </a:pPr>
            <a:r>
              <a:rPr lang="en-SG" sz="1400"/>
              <a:t>17. Trouillon, T., Welbl, J., Riedel, S., Gaussier, É., &amp; Bouchard, G. (2016, June). Complex embeddings for simple link prediction. In International conference on machine learning (pp. 2071-2080). PMLR.</a:t>
            </a:r>
            <a:endParaRPr sz="1400"/>
          </a:p>
          <a:p>
            <a:pPr indent="0" lvl="0" marL="0" rtl="0" algn="l">
              <a:lnSpc>
                <a:spcPct val="90000"/>
              </a:lnSpc>
              <a:spcBef>
                <a:spcPts val="750"/>
              </a:spcBef>
              <a:spcAft>
                <a:spcPts val="0"/>
              </a:spcAft>
              <a:buClr>
                <a:srgbClr val="004282"/>
              </a:buClr>
              <a:buSzPct val="100000"/>
              <a:buNone/>
            </a:pPr>
            <a:r>
              <a:rPr lang="en-SG" sz="1400"/>
              <a:t>18. Hu, Z., Dong, Y., Wang, K., &amp; Sun, Y. (2020, April). Heterogeneous graph transformer. In Proceedings of The Web Conference 2020 (pp. 2704-2710).</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7"/>
          <p:cNvSpPr txBox="1"/>
          <p:nvPr>
            <p:ph type="title"/>
          </p:nvPr>
        </p:nvSpPr>
        <p:spPr>
          <a:xfrm>
            <a:off x="564631" y="2014266"/>
            <a:ext cx="5915025" cy="21395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sz="3300"/>
              <a:t>THANK YOU</a:t>
            </a:r>
            <a:endParaRPr b="1" sz="3300"/>
          </a:p>
        </p:txBody>
      </p:sp>
      <p:sp>
        <p:nvSpPr>
          <p:cNvPr id="329" name="Google Shape;329;p17"/>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Introduction</a:t>
            </a:r>
            <a:endParaRPr/>
          </a:p>
        </p:txBody>
      </p:sp>
      <p:sp>
        <p:nvSpPr>
          <p:cNvPr id="94" name="Google Shape;94;p3"/>
          <p:cNvSpPr txBox="1"/>
          <p:nvPr>
            <p:ph idx="1" type="body"/>
          </p:nvPr>
        </p:nvSpPr>
        <p:spPr>
          <a:xfrm>
            <a:off x="628650" y="1369219"/>
            <a:ext cx="8413750" cy="3263504"/>
          </a:xfrm>
          <a:prstGeom prst="rect">
            <a:avLst/>
          </a:prstGeom>
          <a:noFill/>
          <a:ln>
            <a:noFill/>
          </a:ln>
        </p:spPr>
        <p:txBody>
          <a:bodyPr anchorCtr="0" anchor="t" bIns="45700" lIns="91425" spcFirstLastPara="1" rIns="91425" wrap="square" tIns="45700">
            <a:normAutofit lnSpcReduction="20000"/>
          </a:bodyPr>
          <a:lstStyle/>
          <a:p>
            <a:pPr indent="-171450" lvl="0" marL="171450" rtl="0" algn="l">
              <a:lnSpc>
                <a:spcPct val="150000"/>
              </a:lnSpc>
              <a:spcBef>
                <a:spcPts val="0"/>
              </a:spcBef>
              <a:spcAft>
                <a:spcPts val="0"/>
              </a:spcAft>
              <a:buClr>
                <a:srgbClr val="ED7F0D"/>
              </a:buClr>
              <a:buSzPts val="2100"/>
              <a:buChar char="❏"/>
            </a:pPr>
            <a:r>
              <a:rPr lang="en-SG">
                <a:solidFill>
                  <a:srgbClr val="ED7F0D"/>
                </a:solidFill>
              </a:rPr>
              <a:t>Celebrities impacts on the blockchain is a valuable topic</a:t>
            </a:r>
            <a:endParaRPr sz="2100"/>
          </a:p>
          <a:p>
            <a:pPr indent="-257175" lvl="1" marL="433387" rtl="0" algn="l">
              <a:lnSpc>
                <a:spcPct val="150000"/>
              </a:lnSpc>
              <a:spcBef>
                <a:spcPts val="375"/>
              </a:spcBef>
              <a:spcAft>
                <a:spcPts val="0"/>
              </a:spcAft>
              <a:buClr>
                <a:srgbClr val="004282"/>
              </a:buClr>
              <a:buSzPts val="1800"/>
              <a:buFont typeface="Courier New"/>
              <a:buChar char="❏"/>
            </a:pPr>
            <a:r>
              <a:rPr lang="en-SG"/>
              <a:t>Number of wallet addresses increase these years: 68.42 million in 2021 [1]</a:t>
            </a:r>
            <a:endParaRPr/>
          </a:p>
          <a:p>
            <a:pPr indent="-257175" lvl="1" marL="433388" rtl="0" algn="l">
              <a:lnSpc>
                <a:spcPct val="150000"/>
              </a:lnSpc>
              <a:spcBef>
                <a:spcPts val="375"/>
              </a:spcBef>
              <a:spcAft>
                <a:spcPts val="0"/>
              </a:spcAft>
              <a:buClr>
                <a:srgbClr val="004282"/>
              </a:buClr>
              <a:buSzPts val="1800"/>
              <a:buFont typeface="Courier New"/>
              <a:buChar char="❏"/>
            </a:pPr>
            <a:r>
              <a:rPr lang="en-SG"/>
              <a:t>Celebrities dive into NFT areas </a:t>
            </a:r>
            <a:endParaRPr/>
          </a:p>
          <a:p>
            <a:pPr indent="-257175" lvl="1" marL="433387" rtl="0" algn="l">
              <a:lnSpc>
                <a:spcPct val="150000"/>
              </a:lnSpc>
              <a:spcBef>
                <a:spcPts val="375"/>
              </a:spcBef>
              <a:spcAft>
                <a:spcPts val="0"/>
              </a:spcAft>
              <a:buClr>
                <a:srgbClr val="004282"/>
              </a:buClr>
              <a:buSzPts val="1800"/>
              <a:buFont typeface="Courier New"/>
              <a:buChar char="❏"/>
            </a:pPr>
            <a:r>
              <a:rPr lang="en-SG"/>
              <a:t>A gap between on-chain and off-chain data due to anonymity</a:t>
            </a:r>
            <a:endParaRPr/>
          </a:p>
          <a:p>
            <a:pPr indent="-142875" lvl="1" marL="433387" rtl="0" algn="l">
              <a:lnSpc>
                <a:spcPct val="90000"/>
              </a:lnSpc>
              <a:spcBef>
                <a:spcPts val="375"/>
              </a:spcBef>
              <a:spcAft>
                <a:spcPts val="0"/>
              </a:spcAft>
              <a:buClr>
                <a:srgbClr val="004282"/>
              </a:buClr>
              <a:buSzPts val="1800"/>
              <a:buFont typeface="Courier New"/>
              <a:buNone/>
            </a:pPr>
            <a:r>
              <a:t/>
            </a:r>
            <a:endParaRPr/>
          </a:p>
          <a:p>
            <a:pPr indent="-142875" lvl="1" marL="433387" rtl="0" algn="l">
              <a:lnSpc>
                <a:spcPct val="90000"/>
              </a:lnSpc>
              <a:spcBef>
                <a:spcPts val="375"/>
              </a:spcBef>
              <a:spcAft>
                <a:spcPts val="0"/>
              </a:spcAft>
              <a:buClr>
                <a:srgbClr val="004282"/>
              </a:buClr>
              <a:buSzPts val="1800"/>
              <a:buFont typeface="Courier New"/>
              <a:buNone/>
            </a:pPr>
            <a:r>
              <a:t/>
            </a:r>
            <a:endParaRPr/>
          </a:p>
          <a:p>
            <a:pPr indent="-142875" lvl="1" marL="433387" rtl="0" algn="l">
              <a:lnSpc>
                <a:spcPct val="90000"/>
              </a:lnSpc>
              <a:spcBef>
                <a:spcPts val="375"/>
              </a:spcBef>
              <a:spcAft>
                <a:spcPts val="0"/>
              </a:spcAft>
              <a:buClr>
                <a:srgbClr val="004282"/>
              </a:buClr>
              <a:buSzPts val="1800"/>
              <a:buFont typeface="Courier New"/>
              <a:buNone/>
            </a:pPr>
            <a:r>
              <a:t/>
            </a:r>
            <a:endParaRPr/>
          </a:p>
          <a:p>
            <a:pPr indent="0" lvl="1" marL="176212" rtl="0" algn="l">
              <a:lnSpc>
                <a:spcPct val="90000"/>
              </a:lnSpc>
              <a:spcBef>
                <a:spcPts val="375"/>
              </a:spcBef>
              <a:spcAft>
                <a:spcPts val="0"/>
              </a:spcAft>
              <a:buClr>
                <a:srgbClr val="004282"/>
              </a:buClr>
              <a:buSzPts val="1800"/>
              <a:buNone/>
            </a:pPr>
            <a:r>
              <a:t/>
            </a:r>
            <a:endParaRPr/>
          </a:p>
          <a:p>
            <a:pPr indent="0" lvl="1" marL="176212" rtl="0" algn="l">
              <a:lnSpc>
                <a:spcPct val="90000"/>
              </a:lnSpc>
              <a:spcBef>
                <a:spcPts val="375"/>
              </a:spcBef>
              <a:spcAft>
                <a:spcPts val="0"/>
              </a:spcAft>
              <a:buClr>
                <a:srgbClr val="004282"/>
              </a:buClr>
              <a:buSzPts val="2100"/>
              <a:buNone/>
            </a:pPr>
            <a:r>
              <a:t/>
            </a:r>
            <a:endParaRPr sz="2100"/>
          </a:p>
          <a:p>
            <a:pPr indent="0" lvl="1" marL="176212" rtl="0" algn="l">
              <a:lnSpc>
                <a:spcPct val="90000"/>
              </a:lnSpc>
              <a:spcBef>
                <a:spcPts val="375"/>
              </a:spcBef>
              <a:spcAft>
                <a:spcPts val="0"/>
              </a:spcAft>
              <a:buClr>
                <a:srgbClr val="004282"/>
              </a:buClr>
              <a:buSzPts val="2100"/>
              <a:buNone/>
            </a:pPr>
            <a:r>
              <a:t/>
            </a:r>
            <a:endParaRPr sz="2100"/>
          </a:p>
        </p:txBody>
      </p:sp>
      <p:sp>
        <p:nvSpPr>
          <p:cNvPr id="95" name="Google Shape;95;p3"/>
          <p:cNvSpPr txBox="1"/>
          <p:nvPr/>
        </p:nvSpPr>
        <p:spPr>
          <a:xfrm>
            <a:off x="51655" y="273845"/>
            <a:ext cx="576995" cy="994172"/>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i="0" lang="en-SG" sz="2100" u="none" cap="none" strike="noStrike">
                <a:solidFill>
                  <a:schemeClr val="lt1"/>
                </a:solidFill>
                <a:latin typeface="Arial"/>
                <a:ea typeface="Arial"/>
                <a:cs typeface="Arial"/>
                <a:sym typeface="Arial"/>
              </a:rPr>
              <a:t>01</a:t>
            </a:r>
            <a:endParaRPr b="1" i="0" sz="2100" u="none" cap="none" strike="noStrike">
              <a:solidFill>
                <a:schemeClr val="lt1"/>
              </a:solidFill>
              <a:latin typeface="Arial"/>
              <a:ea typeface="Arial"/>
              <a:cs typeface="Arial"/>
              <a:sym typeface="Arial"/>
            </a:endParaRPr>
          </a:p>
        </p:txBody>
      </p:sp>
      <p:sp>
        <p:nvSpPr>
          <p:cNvPr id="96" name="Google Shape;96;p3"/>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83db2a25fe_0_0"/>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Introduction</a:t>
            </a:r>
            <a:endParaRPr/>
          </a:p>
        </p:txBody>
      </p:sp>
      <p:sp>
        <p:nvSpPr>
          <p:cNvPr id="103" name="Google Shape;103;g183db2a25fe_0_0"/>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fontScale="40000" lnSpcReduction="10000"/>
          </a:bodyPr>
          <a:lstStyle/>
          <a:p>
            <a:pPr indent="-171450" lvl="0" marL="171450" rtl="0" algn="l">
              <a:lnSpc>
                <a:spcPct val="150000"/>
              </a:lnSpc>
              <a:spcBef>
                <a:spcPts val="0"/>
              </a:spcBef>
              <a:spcAft>
                <a:spcPts val="0"/>
              </a:spcAft>
              <a:buClr>
                <a:srgbClr val="ED7F0D"/>
              </a:buClr>
              <a:buSzPct val="100000"/>
              <a:buChar char="❏"/>
            </a:pPr>
            <a:r>
              <a:rPr lang="en-SG" sz="5250">
                <a:solidFill>
                  <a:srgbClr val="ED7F0D"/>
                </a:solidFill>
              </a:rPr>
              <a:t>A dataset matching NFT celebrities’ Twitter and wallet addresses </a:t>
            </a:r>
            <a:endParaRPr sz="5250"/>
          </a:p>
          <a:p>
            <a:pPr indent="-243162" lvl="1" marL="433387" rtl="0" algn="l">
              <a:lnSpc>
                <a:spcPct val="150000"/>
              </a:lnSpc>
              <a:spcBef>
                <a:spcPts val="375"/>
              </a:spcBef>
              <a:spcAft>
                <a:spcPts val="0"/>
              </a:spcAft>
              <a:buClr>
                <a:srgbClr val="004282"/>
              </a:buClr>
              <a:buSzPct val="100000"/>
              <a:buFont typeface="Courier New"/>
              <a:buChar char="❏"/>
            </a:pPr>
            <a:r>
              <a:rPr lang="en-SG" sz="3948"/>
              <a:t>Most datasets are restricted on Twitter</a:t>
            </a:r>
            <a:endParaRPr sz="3948"/>
          </a:p>
          <a:p>
            <a:pPr indent="-243162" lvl="1" marL="433387" rtl="0" algn="l">
              <a:lnSpc>
                <a:spcPct val="150000"/>
              </a:lnSpc>
              <a:spcBef>
                <a:spcPts val="375"/>
              </a:spcBef>
              <a:spcAft>
                <a:spcPts val="0"/>
              </a:spcAft>
              <a:buSzPct val="100000"/>
              <a:buFont typeface="Courier New"/>
              <a:buChar char="❏"/>
            </a:pPr>
            <a:r>
              <a:rPr lang="en-SG" sz="3948"/>
              <a:t>TweetBoost links Twitter and NFT assets, but only 60,000 NFT data [2]</a:t>
            </a:r>
            <a:endParaRPr sz="3948"/>
          </a:p>
          <a:p>
            <a:pPr indent="-243162" lvl="1" marL="433387" rtl="0" algn="l">
              <a:lnSpc>
                <a:spcPct val="150000"/>
              </a:lnSpc>
              <a:spcBef>
                <a:spcPts val="375"/>
              </a:spcBef>
              <a:spcAft>
                <a:spcPts val="0"/>
              </a:spcAft>
              <a:buClr>
                <a:srgbClr val="004282"/>
              </a:buClr>
              <a:buSzPct val="100000"/>
              <a:buFont typeface="Courier New"/>
              <a:buChar char="❏"/>
            </a:pPr>
            <a:r>
              <a:rPr lang="en-SG" sz="3948"/>
              <a:t>A most complete dataset matching NFT celebrities’ Twitter and their wallet addresses on the blockchain: de-</a:t>
            </a:r>
            <a:r>
              <a:rPr lang="en-SG" sz="3948"/>
              <a:t>anonymization</a:t>
            </a:r>
            <a:endParaRPr sz="3948"/>
          </a:p>
          <a:p>
            <a:pPr indent="-243162" lvl="1" marL="433387" rtl="0" algn="l">
              <a:lnSpc>
                <a:spcPct val="150000"/>
              </a:lnSpc>
              <a:spcBef>
                <a:spcPts val="375"/>
              </a:spcBef>
              <a:spcAft>
                <a:spcPts val="0"/>
              </a:spcAft>
              <a:buClr>
                <a:srgbClr val="004282"/>
              </a:buClr>
              <a:buSzPct val="100000"/>
              <a:buFont typeface="Courier New"/>
              <a:buChar char="❏"/>
            </a:pPr>
            <a:r>
              <a:rPr lang="en-SG" sz="3948"/>
              <a:t>Support applications such as fraud detection, NFT celebrities’ recommendations</a:t>
            </a:r>
            <a:endParaRPr sz="3948"/>
          </a:p>
          <a:p>
            <a:pPr indent="-142875" lvl="1" marL="433387" rtl="0" algn="l">
              <a:lnSpc>
                <a:spcPct val="90000"/>
              </a:lnSpc>
              <a:spcBef>
                <a:spcPts val="375"/>
              </a:spcBef>
              <a:spcAft>
                <a:spcPts val="0"/>
              </a:spcAft>
              <a:buClr>
                <a:srgbClr val="004282"/>
              </a:buClr>
              <a:buSzPct val="100000"/>
              <a:buFont typeface="Courier New"/>
              <a:buNone/>
            </a:pPr>
            <a:r>
              <a:t/>
            </a:r>
            <a:endParaRPr/>
          </a:p>
          <a:p>
            <a:pPr indent="-142875" lvl="1" marL="433387" rtl="0" algn="l">
              <a:lnSpc>
                <a:spcPct val="90000"/>
              </a:lnSpc>
              <a:spcBef>
                <a:spcPts val="375"/>
              </a:spcBef>
              <a:spcAft>
                <a:spcPts val="0"/>
              </a:spcAft>
              <a:buClr>
                <a:srgbClr val="004282"/>
              </a:buClr>
              <a:buSzPct val="100000"/>
              <a:buFont typeface="Courier New"/>
              <a:buNone/>
            </a:pPr>
            <a:r>
              <a:t/>
            </a:r>
            <a:endParaRPr/>
          </a:p>
          <a:p>
            <a:pPr indent="-142875" lvl="1" marL="433387" rtl="0" algn="l">
              <a:lnSpc>
                <a:spcPct val="90000"/>
              </a:lnSpc>
              <a:spcBef>
                <a:spcPts val="375"/>
              </a:spcBef>
              <a:spcAft>
                <a:spcPts val="0"/>
              </a:spcAft>
              <a:buClr>
                <a:srgbClr val="004282"/>
              </a:buClr>
              <a:buSzPct val="100000"/>
              <a:buFont typeface="Courier New"/>
              <a:buNone/>
            </a:pPr>
            <a:r>
              <a:t/>
            </a:r>
            <a:endParaRPr/>
          </a:p>
          <a:p>
            <a:pPr indent="0" lvl="1" marL="176212" rtl="0" algn="l">
              <a:lnSpc>
                <a:spcPct val="90000"/>
              </a:lnSpc>
              <a:spcBef>
                <a:spcPts val="375"/>
              </a:spcBef>
              <a:spcAft>
                <a:spcPts val="0"/>
              </a:spcAft>
              <a:buClr>
                <a:srgbClr val="004282"/>
              </a:buClr>
              <a:buSzPct val="100000"/>
              <a:buNone/>
            </a:pPr>
            <a:r>
              <a:t/>
            </a:r>
            <a:endParaRPr/>
          </a:p>
          <a:p>
            <a:pPr indent="0" lvl="1" marL="176212" rtl="0" algn="l">
              <a:lnSpc>
                <a:spcPct val="90000"/>
              </a:lnSpc>
              <a:spcBef>
                <a:spcPts val="375"/>
              </a:spcBef>
              <a:spcAft>
                <a:spcPts val="0"/>
              </a:spcAft>
              <a:buClr>
                <a:srgbClr val="004282"/>
              </a:buClr>
              <a:buSzPct val="100000"/>
              <a:buNone/>
            </a:pPr>
            <a:r>
              <a:t/>
            </a:r>
            <a:endParaRPr sz="2100"/>
          </a:p>
          <a:p>
            <a:pPr indent="0" lvl="1" marL="176212" rtl="0" algn="l">
              <a:lnSpc>
                <a:spcPct val="90000"/>
              </a:lnSpc>
              <a:spcBef>
                <a:spcPts val="375"/>
              </a:spcBef>
              <a:spcAft>
                <a:spcPts val="0"/>
              </a:spcAft>
              <a:buClr>
                <a:srgbClr val="004282"/>
              </a:buClr>
              <a:buSzPct val="100000"/>
              <a:buNone/>
            </a:pPr>
            <a:r>
              <a:t/>
            </a:r>
            <a:endParaRPr sz="2100"/>
          </a:p>
        </p:txBody>
      </p:sp>
      <p:sp>
        <p:nvSpPr>
          <p:cNvPr id="104" name="Google Shape;104;g183db2a25fe_0_0"/>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i="0" lang="en-SG" sz="2100" u="none" cap="none" strike="noStrike">
                <a:solidFill>
                  <a:schemeClr val="lt1"/>
                </a:solidFill>
                <a:latin typeface="Arial"/>
                <a:ea typeface="Arial"/>
                <a:cs typeface="Arial"/>
                <a:sym typeface="Arial"/>
              </a:rPr>
              <a:t>01</a:t>
            </a:r>
            <a:endParaRPr b="1" i="0" sz="2100" u="none" cap="none" strike="noStrike">
              <a:solidFill>
                <a:schemeClr val="lt1"/>
              </a:solidFill>
              <a:latin typeface="Arial"/>
              <a:ea typeface="Arial"/>
              <a:cs typeface="Arial"/>
              <a:sym typeface="Arial"/>
            </a:endParaRPr>
          </a:p>
        </p:txBody>
      </p:sp>
      <p:sp>
        <p:nvSpPr>
          <p:cNvPr id="105" name="Google Shape;105;g183db2a25fe_0_0"/>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Literature Review</a:t>
            </a:r>
            <a:endParaRPr/>
          </a:p>
        </p:txBody>
      </p:sp>
      <p:sp>
        <p:nvSpPr>
          <p:cNvPr id="112" name="Google Shape;112;p4"/>
          <p:cNvSpPr txBox="1"/>
          <p:nvPr>
            <p:ph idx="1" type="body"/>
          </p:nvPr>
        </p:nvSpPr>
        <p:spPr>
          <a:xfrm>
            <a:off x="628650" y="1369219"/>
            <a:ext cx="8413750" cy="3263504"/>
          </a:xfrm>
          <a:prstGeom prst="rect">
            <a:avLst/>
          </a:prstGeom>
          <a:noFill/>
          <a:ln>
            <a:noFill/>
          </a:ln>
        </p:spPr>
        <p:txBody>
          <a:bodyPr anchorCtr="0" anchor="t" bIns="45700" lIns="91425" spcFirstLastPara="1" rIns="91425" wrap="square" tIns="45700">
            <a:normAutofit fontScale="25000" lnSpcReduction="20000"/>
          </a:bodyPr>
          <a:lstStyle/>
          <a:p>
            <a:pPr indent="-171450" lvl="0" marL="171450" rtl="0" algn="l">
              <a:lnSpc>
                <a:spcPct val="150000"/>
              </a:lnSpc>
              <a:spcBef>
                <a:spcPts val="0"/>
              </a:spcBef>
              <a:spcAft>
                <a:spcPts val="0"/>
              </a:spcAft>
              <a:buClr>
                <a:srgbClr val="ED7F0D"/>
              </a:buClr>
              <a:buSzPct val="100000"/>
              <a:buChar char="❏"/>
            </a:pPr>
            <a:r>
              <a:rPr lang="en-SG" sz="8400">
                <a:solidFill>
                  <a:srgbClr val="ED7F0D"/>
                </a:solidFill>
              </a:rPr>
              <a:t>Social factor influences</a:t>
            </a:r>
            <a:endParaRPr sz="8400"/>
          </a:p>
          <a:p>
            <a:pPr indent="-238125" lvl="1" marL="433388" rtl="0" algn="l">
              <a:lnSpc>
                <a:spcPct val="150000"/>
              </a:lnSpc>
              <a:spcBef>
                <a:spcPts val="375"/>
              </a:spcBef>
              <a:spcAft>
                <a:spcPts val="0"/>
              </a:spcAft>
              <a:buClr>
                <a:srgbClr val="004282"/>
              </a:buClr>
              <a:buSzPct val="100000"/>
              <a:buFont typeface="Courier New"/>
              <a:buChar char="❏"/>
            </a:pPr>
            <a:r>
              <a:rPr lang="en-SG" sz="6000"/>
              <a:t>Studies prove relationship between social media and the cryptocurrency</a:t>
            </a:r>
            <a:endParaRPr sz="6000"/>
          </a:p>
          <a:p>
            <a:pPr indent="-285750" lvl="2" marL="804863" rtl="0" algn="l">
              <a:lnSpc>
                <a:spcPct val="150000"/>
              </a:lnSpc>
              <a:spcBef>
                <a:spcPts val="375"/>
              </a:spcBef>
              <a:spcAft>
                <a:spcPts val="0"/>
              </a:spcAft>
              <a:buClr>
                <a:srgbClr val="004282"/>
              </a:buClr>
              <a:buSzPct val="100000"/>
              <a:buFont typeface="Noto Sans Symbols"/>
              <a:buChar char="❏"/>
            </a:pPr>
            <a:r>
              <a:rPr lang="en-SG" sz="6000"/>
              <a:t>1% increase in Tweets leads to 7% of liquidity improvement in next 5 to 10 min [3]</a:t>
            </a:r>
            <a:endParaRPr sz="6000"/>
          </a:p>
          <a:p>
            <a:pPr indent="-238125" lvl="1" marL="433388" rtl="0" algn="l">
              <a:lnSpc>
                <a:spcPct val="150000"/>
              </a:lnSpc>
              <a:spcBef>
                <a:spcPts val="375"/>
              </a:spcBef>
              <a:spcAft>
                <a:spcPts val="0"/>
              </a:spcAft>
              <a:buClr>
                <a:srgbClr val="004282"/>
              </a:buClr>
              <a:buSzPct val="100000"/>
              <a:buFont typeface="Courier New"/>
              <a:buChar char="❏"/>
            </a:pPr>
            <a:r>
              <a:rPr lang="en-SG" sz="6000"/>
              <a:t>Twitter sentiment predict the returns of Bitcoin [4]</a:t>
            </a:r>
            <a:endParaRPr sz="6000"/>
          </a:p>
          <a:p>
            <a:pPr indent="-238125" lvl="1" marL="433388" rtl="0" algn="l">
              <a:lnSpc>
                <a:spcPct val="150000"/>
              </a:lnSpc>
              <a:spcBef>
                <a:spcPts val="375"/>
              </a:spcBef>
              <a:spcAft>
                <a:spcPts val="0"/>
              </a:spcAft>
              <a:buClr>
                <a:srgbClr val="004282"/>
              </a:buClr>
              <a:buSzPct val="100000"/>
              <a:buFont typeface="Courier New"/>
              <a:buChar char="❏"/>
            </a:pPr>
            <a:r>
              <a:rPr lang="en-SG" sz="6000"/>
              <a:t>Celebrities’ impacts </a:t>
            </a:r>
            <a:endParaRPr sz="6000"/>
          </a:p>
          <a:p>
            <a:pPr indent="-285750" lvl="2" marL="804863" rtl="0" algn="l">
              <a:lnSpc>
                <a:spcPct val="150000"/>
              </a:lnSpc>
              <a:spcBef>
                <a:spcPts val="375"/>
              </a:spcBef>
              <a:spcAft>
                <a:spcPts val="0"/>
              </a:spcAft>
              <a:buClr>
                <a:srgbClr val="ED7F0D"/>
              </a:buClr>
              <a:buSzPct val="100000"/>
              <a:buFont typeface="Noto Sans Symbols"/>
              <a:buChar char="❏"/>
            </a:pPr>
            <a:r>
              <a:rPr lang="en-SG" sz="6000">
                <a:solidFill>
                  <a:srgbClr val="ED7F0D"/>
                </a:solidFill>
              </a:rPr>
              <a:t>Granger-causal relationship </a:t>
            </a:r>
            <a:r>
              <a:rPr lang="en-SG" sz="6000"/>
              <a:t>proves that Trump’s tweet sentiment’s impacts on Bitcoin’s variables, such as returns, volatility, trading volumes during the pandemic [5]</a:t>
            </a:r>
            <a:endParaRPr sz="6000"/>
          </a:p>
          <a:p>
            <a:pPr indent="-285750" lvl="2" marL="804863" rtl="0" algn="l">
              <a:lnSpc>
                <a:spcPct val="150000"/>
              </a:lnSpc>
              <a:spcBef>
                <a:spcPts val="375"/>
              </a:spcBef>
              <a:spcAft>
                <a:spcPts val="0"/>
              </a:spcAft>
              <a:buClr>
                <a:srgbClr val="ED7F0D"/>
              </a:buClr>
              <a:buSzPct val="100000"/>
              <a:buFont typeface="Noto Sans Symbols"/>
              <a:buChar char="❏"/>
            </a:pPr>
            <a:r>
              <a:rPr lang="en-SG" sz="6000">
                <a:solidFill>
                  <a:srgbClr val="ED7F0D"/>
                </a:solidFill>
              </a:rPr>
              <a:t>Significant positive abnormal returns </a:t>
            </a:r>
            <a:r>
              <a:rPr lang="en-SG" sz="6000"/>
              <a:t>followed Elon Musk’s 47 Twitter events [6]</a:t>
            </a:r>
            <a:endParaRPr sz="6000"/>
          </a:p>
          <a:p>
            <a:pPr indent="-190500" lvl="2" marL="804863" rtl="0" algn="l">
              <a:lnSpc>
                <a:spcPct val="90000"/>
              </a:lnSpc>
              <a:spcBef>
                <a:spcPts val="375"/>
              </a:spcBef>
              <a:spcAft>
                <a:spcPts val="0"/>
              </a:spcAft>
              <a:buClr>
                <a:srgbClr val="004282"/>
              </a:buClr>
              <a:buSzPct val="35294"/>
              <a:buFont typeface="Noto Sans Symbols"/>
              <a:buNone/>
            </a:pPr>
            <a:r>
              <a:t/>
            </a:r>
            <a:endParaRPr b="1" sz="4250"/>
          </a:p>
          <a:p>
            <a:pPr indent="-142875" lvl="1" marL="433388" rtl="0" algn="l">
              <a:lnSpc>
                <a:spcPct val="90000"/>
              </a:lnSpc>
              <a:spcBef>
                <a:spcPts val="375"/>
              </a:spcBef>
              <a:spcAft>
                <a:spcPts val="0"/>
              </a:spcAft>
              <a:buClr>
                <a:srgbClr val="004282"/>
              </a:buClr>
              <a:buSzPct val="100000"/>
              <a:buFont typeface="Courier New"/>
              <a:buNone/>
            </a:pPr>
            <a:r>
              <a:t/>
            </a:r>
            <a:endParaRPr/>
          </a:p>
          <a:p>
            <a:pPr indent="-142875" lvl="1" marL="433388" rtl="0" algn="l">
              <a:lnSpc>
                <a:spcPct val="90000"/>
              </a:lnSpc>
              <a:spcBef>
                <a:spcPts val="375"/>
              </a:spcBef>
              <a:spcAft>
                <a:spcPts val="0"/>
              </a:spcAft>
              <a:buClr>
                <a:srgbClr val="004282"/>
              </a:buClr>
              <a:buSzPct val="100000"/>
              <a:buFont typeface="Courier New"/>
              <a:buNone/>
            </a:pPr>
            <a:r>
              <a:t/>
            </a:r>
            <a:endParaRPr/>
          </a:p>
          <a:p>
            <a:pPr indent="0" lvl="1" marL="176213" rtl="0" algn="l">
              <a:lnSpc>
                <a:spcPct val="90000"/>
              </a:lnSpc>
              <a:spcBef>
                <a:spcPts val="375"/>
              </a:spcBef>
              <a:spcAft>
                <a:spcPts val="0"/>
              </a:spcAft>
              <a:buClr>
                <a:srgbClr val="004282"/>
              </a:buClr>
              <a:buSzPct val="100000"/>
              <a:buNone/>
            </a:pPr>
            <a:r>
              <a:t/>
            </a:r>
            <a:endParaRPr/>
          </a:p>
          <a:p>
            <a:pPr indent="0" lvl="1" marL="176213" rtl="0" algn="l">
              <a:lnSpc>
                <a:spcPct val="90000"/>
              </a:lnSpc>
              <a:spcBef>
                <a:spcPts val="375"/>
              </a:spcBef>
              <a:spcAft>
                <a:spcPts val="0"/>
              </a:spcAft>
              <a:buClr>
                <a:srgbClr val="004282"/>
              </a:buClr>
              <a:buSzPct val="100000"/>
              <a:buNone/>
            </a:pPr>
            <a:r>
              <a:t/>
            </a:r>
            <a:endParaRPr sz="2100"/>
          </a:p>
          <a:p>
            <a:pPr indent="0" lvl="1" marL="176213" rtl="0" algn="l">
              <a:lnSpc>
                <a:spcPct val="90000"/>
              </a:lnSpc>
              <a:spcBef>
                <a:spcPts val="375"/>
              </a:spcBef>
              <a:spcAft>
                <a:spcPts val="0"/>
              </a:spcAft>
              <a:buClr>
                <a:srgbClr val="004282"/>
              </a:buClr>
              <a:buSzPct val="100000"/>
              <a:buNone/>
            </a:pPr>
            <a:r>
              <a:t/>
            </a:r>
            <a:endParaRPr sz="2100"/>
          </a:p>
        </p:txBody>
      </p:sp>
      <p:sp>
        <p:nvSpPr>
          <p:cNvPr id="113" name="Google Shape;113;p4"/>
          <p:cNvSpPr txBox="1"/>
          <p:nvPr/>
        </p:nvSpPr>
        <p:spPr>
          <a:xfrm>
            <a:off x="51655" y="273845"/>
            <a:ext cx="576995" cy="994172"/>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02</a:t>
            </a:r>
            <a:endParaRPr/>
          </a:p>
        </p:txBody>
      </p:sp>
      <p:sp>
        <p:nvSpPr>
          <p:cNvPr id="114" name="Google Shape;114;p4"/>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Literature Review</a:t>
            </a:r>
            <a:endParaRPr/>
          </a:p>
        </p:txBody>
      </p:sp>
      <p:sp>
        <p:nvSpPr>
          <p:cNvPr id="121" name="Google Shape;121;p5"/>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fontScale="25000" lnSpcReduction="20000"/>
          </a:bodyPr>
          <a:lstStyle/>
          <a:p>
            <a:pPr indent="-171450" lvl="0" marL="171450" rtl="0" algn="l">
              <a:lnSpc>
                <a:spcPct val="115000"/>
              </a:lnSpc>
              <a:spcBef>
                <a:spcPts val="0"/>
              </a:spcBef>
              <a:spcAft>
                <a:spcPts val="0"/>
              </a:spcAft>
              <a:buClr>
                <a:srgbClr val="ED7F0D"/>
              </a:buClr>
              <a:buSzPct val="100000"/>
              <a:buChar char="❏"/>
            </a:pPr>
            <a:r>
              <a:rPr lang="en-SG" sz="8400">
                <a:solidFill>
                  <a:srgbClr val="ED7F0D"/>
                </a:solidFill>
              </a:rPr>
              <a:t>Twitter sentiment analysis</a:t>
            </a:r>
            <a:endParaRPr sz="8400"/>
          </a:p>
          <a:p>
            <a:pPr indent="-238125" lvl="1" marL="433387" rtl="0" algn="l">
              <a:lnSpc>
                <a:spcPct val="115000"/>
              </a:lnSpc>
              <a:spcBef>
                <a:spcPts val="375"/>
              </a:spcBef>
              <a:spcAft>
                <a:spcPts val="0"/>
              </a:spcAft>
              <a:buClr>
                <a:srgbClr val="004282"/>
              </a:buClr>
              <a:buSzPct val="100000"/>
              <a:buFont typeface="Courier New"/>
              <a:buChar char="❏"/>
            </a:pPr>
            <a:r>
              <a:rPr lang="en-SG" sz="6000"/>
              <a:t>NLP systematic workflow</a:t>
            </a:r>
            <a:endParaRPr sz="6000"/>
          </a:p>
          <a:p>
            <a:pPr indent="-285750" lvl="2" marL="804862" rtl="0" algn="l">
              <a:lnSpc>
                <a:spcPct val="115000"/>
              </a:lnSpc>
              <a:spcBef>
                <a:spcPts val="375"/>
              </a:spcBef>
              <a:spcAft>
                <a:spcPts val="0"/>
              </a:spcAft>
              <a:buClr>
                <a:srgbClr val="004282"/>
              </a:buClr>
              <a:buSzPct val="100000"/>
              <a:buFont typeface="Noto Sans Symbols"/>
              <a:buChar char="❏"/>
            </a:pPr>
            <a:r>
              <a:rPr lang="en-SG" sz="6000"/>
              <a:t>Collecting text</a:t>
            </a:r>
            <a:endParaRPr sz="6000"/>
          </a:p>
          <a:p>
            <a:pPr indent="-285750" lvl="2" marL="804862" rtl="0" algn="l">
              <a:lnSpc>
                <a:spcPct val="115000"/>
              </a:lnSpc>
              <a:spcBef>
                <a:spcPts val="375"/>
              </a:spcBef>
              <a:spcAft>
                <a:spcPts val="0"/>
              </a:spcAft>
              <a:buClr>
                <a:srgbClr val="004282"/>
              </a:buClr>
              <a:buSzPct val="100000"/>
              <a:buFont typeface="Noto Sans Symbols"/>
              <a:buChar char="❏"/>
            </a:pPr>
            <a:r>
              <a:rPr lang="en-SG" sz="6000"/>
              <a:t>Tokenizing and pre-processing text</a:t>
            </a:r>
            <a:endParaRPr sz="6000"/>
          </a:p>
          <a:p>
            <a:pPr indent="-285750" lvl="2" marL="804862" rtl="0" algn="l">
              <a:lnSpc>
                <a:spcPct val="115000"/>
              </a:lnSpc>
              <a:spcBef>
                <a:spcPts val="375"/>
              </a:spcBef>
              <a:spcAft>
                <a:spcPts val="0"/>
              </a:spcAft>
              <a:buClr>
                <a:srgbClr val="004282"/>
              </a:buClr>
              <a:buSzPct val="100000"/>
              <a:buFont typeface="Noto Sans Symbols"/>
              <a:buChar char="❏"/>
            </a:pPr>
            <a:r>
              <a:rPr lang="en-SG" sz="6000"/>
              <a:t>Feature engineering</a:t>
            </a:r>
            <a:endParaRPr sz="6000"/>
          </a:p>
          <a:p>
            <a:pPr indent="-285750" lvl="2" marL="804862" rtl="0" algn="l">
              <a:lnSpc>
                <a:spcPct val="115000"/>
              </a:lnSpc>
              <a:spcBef>
                <a:spcPts val="375"/>
              </a:spcBef>
              <a:spcAft>
                <a:spcPts val="0"/>
              </a:spcAft>
              <a:buClr>
                <a:srgbClr val="004282"/>
              </a:buClr>
              <a:buSzPct val="100000"/>
              <a:buFont typeface="Noto Sans Symbols"/>
              <a:buChar char="❏"/>
            </a:pPr>
            <a:r>
              <a:rPr lang="en-SG" sz="6000"/>
              <a:t>Training</a:t>
            </a:r>
            <a:endParaRPr sz="6000"/>
          </a:p>
          <a:p>
            <a:pPr indent="-238125" lvl="1" marL="433387" rtl="0" algn="l">
              <a:lnSpc>
                <a:spcPct val="115000"/>
              </a:lnSpc>
              <a:spcBef>
                <a:spcPts val="375"/>
              </a:spcBef>
              <a:spcAft>
                <a:spcPts val="0"/>
              </a:spcAft>
              <a:buClr>
                <a:srgbClr val="004282"/>
              </a:buClr>
              <a:buSzPct val="100000"/>
              <a:buFont typeface="Courier New"/>
              <a:buChar char="❏"/>
            </a:pPr>
            <a:r>
              <a:rPr lang="en-SG" sz="6000"/>
              <a:t>Graph-based model including Twitter follower graph improving polarity classification [7]</a:t>
            </a:r>
            <a:endParaRPr sz="6000"/>
          </a:p>
          <a:p>
            <a:pPr indent="-238125" lvl="1" marL="433387" rtl="0" algn="l">
              <a:lnSpc>
                <a:spcPct val="115000"/>
              </a:lnSpc>
              <a:spcBef>
                <a:spcPts val="375"/>
              </a:spcBef>
              <a:spcAft>
                <a:spcPts val="0"/>
              </a:spcAft>
              <a:buClr>
                <a:srgbClr val="004282"/>
              </a:buClr>
              <a:buSzPct val="100000"/>
              <a:buFont typeface="Courier New"/>
              <a:buChar char="❏"/>
            </a:pPr>
            <a:r>
              <a:rPr lang="en-SG" sz="6000"/>
              <a:t>Regression model</a:t>
            </a:r>
            <a:endParaRPr sz="6000"/>
          </a:p>
          <a:p>
            <a:pPr indent="-285750" lvl="2" marL="804862" rtl="0" algn="l">
              <a:lnSpc>
                <a:spcPct val="115000"/>
              </a:lnSpc>
              <a:spcBef>
                <a:spcPts val="375"/>
              </a:spcBef>
              <a:spcAft>
                <a:spcPts val="0"/>
              </a:spcAft>
              <a:buClr>
                <a:srgbClr val="ED7F0D"/>
              </a:buClr>
              <a:buSzPct val="100000"/>
              <a:buFont typeface="Noto Sans Symbols"/>
              <a:buChar char="❏"/>
            </a:pPr>
            <a:r>
              <a:rPr lang="en-SG" sz="6000">
                <a:solidFill>
                  <a:srgbClr val="ED7F0D"/>
                </a:solidFill>
              </a:rPr>
              <a:t>SVM and regression models </a:t>
            </a:r>
            <a:r>
              <a:rPr lang="en-SG" sz="6000"/>
              <a:t>are used to predict Bitcoin prices [4].</a:t>
            </a:r>
            <a:endParaRPr sz="6000"/>
          </a:p>
          <a:p>
            <a:pPr indent="-285750" lvl="2" marL="804862" rtl="0" algn="l">
              <a:lnSpc>
                <a:spcPct val="115000"/>
              </a:lnSpc>
              <a:spcBef>
                <a:spcPts val="375"/>
              </a:spcBef>
              <a:spcAft>
                <a:spcPts val="0"/>
              </a:spcAft>
              <a:buClr>
                <a:srgbClr val="004282"/>
              </a:buClr>
              <a:buSzPct val="100000"/>
              <a:buFont typeface="Noto Sans Symbols"/>
              <a:buChar char="❏"/>
            </a:pPr>
            <a:r>
              <a:rPr lang="en-SG" sz="6000"/>
              <a:t>Price is positively affected by positive Twitter sentiments in the short run [8].</a:t>
            </a:r>
            <a:endParaRPr sz="6000"/>
          </a:p>
          <a:p>
            <a:pPr indent="-190500" lvl="2" marL="804863" rtl="0" algn="l">
              <a:lnSpc>
                <a:spcPct val="90000"/>
              </a:lnSpc>
              <a:spcBef>
                <a:spcPts val="375"/>
              </a:spcBef>
              <a:spcAft>
                <a:spcPts val="0"/>
              </a:spcAft>
              <a:buClr>
                <a:srgbClr val="004282"/>
              </a:buClr>
              <a:buSzPct val="100000"/>
              <a:buFont typeface="Noto Sans Symbols"/>
              <a:buNone/>
            </a:pPr>
            <a:r>
              <a:t/>
            </a:r>
            <a:endParaRPr b="1"/>
          </a:p>
          <a:p>
            <a:pPr indent="-142875" lvl="1" marL="433388" rtl="0" algn="l">
              <a:lnSpc>
                <a:spcPct val="90000"/>
              </a:lnSpc>
              <a:spcBef>
                <a:spcPts val="375"/>
              </a:spcBef>
              <a:spcAft>
                <a:spcPts val="0"/>
              </a:spcAft>
              <a:buClr>
                <a:srgbClr val="004282"/>
              </a:buClr>
              <a:buSzPct val="100000"/>
              <a:buFont typeface="Courier New"/>
              <a:buNone/>
            </a:pPr>
            <a:r>
              <a:t/>
            </a:r>
            <a:endParaRPr/>
          </a:p>
          <a:p>
            <a:pPr indent="-142875" lvl="1" marL="433388" rtl="0" algn="l">
              <a:lnSpc>
                <a:spcPct val="90000"/>
              </a:lnSpc>
              <a:spcBef>
                <a:spcPts val="375"/>
              </a:spcBef>
              <a:spcAft>
                <a:spcPts val="0"/>
              </a:spcAft>
              <a:buClr>
                <a:srgbClr val="004282"/>
              </a:buClr>
              <a:buSzPct val="100000"/>
              <a:buFont typeface="Courier New"/>
              <a:buNone/>
            </a:pPr>
            <a:r>
              <a:t/>
            </a:r>
            <a:endParaRPr/>
          </a:p>
          <a:p>
            <a:pPr indent="0" lvl="1" marL="176213" rtl="0" algn="l">
              <a:lnSpc>
                <a:spcPct val="90000"/>
              </a:lnSpc>
              <a:spcBef>
                <a:spcPts val="375"/>
              </a:spcBef>
              <a:spcAft>
                <a:spcPts val="0"/>
              </a:spcAft>
              <a:buClr>
                <a:srgbClr val="004282"/>
              </a:buClr>
              <a:buSzPct val="100000"/>
              <a:buNone/>
            </a:pPr>
            <a:r>
              <a:t/>
            </a:r>
            <a:endParaRPr/>
          </a:p>
          <a:p>
            <a:pPr indent="0" lvl="1" marL="176213" rtl="0" algn="l">
              <a:lnSpc>
                <a:spcPct val="90000"/>
              </a:lnSpc>
              <a:spcBef>
                <a:spcPts val="375"/>
              </a:spcBef>
              <a:spcAft>
                <a:spcPts val="0"/>
              </a:spcAft>
              <a:buClr>
                <a:srgbClr val="004282"/>
              </a:buClr>
              <a:buSzPct val="100000"/>
              <a:buNone/>
            </a:pPr>
            <a:r>
              <a:t/>
            </a:r>
            <a:endParaRPr sz="2100"/>
          </a:p>
          <a:p>
            <a:pPr indent="0" lvl="1" marL="176213" rtl="0" algn="l">
              <a:lnSpc>
                <a:spcPct val="90000"/>
              </a:lnSpc>
              <a:spcBef>
                <a:spcPts val="375"/>
              </a:spcBef>
              <a:spcAft>
                <a:spcPts val="0"/>
              </a:spcAft>
              <a:buClr>
                <a:srgbClr val="004282"/>
              </a:buClr>
              <a:buSzPct val="100000"/>
              <a:buNone/>
            </a:pPr>
            <a:r>
              <a:t/>
            </a:r>
            <a:endParaRPr sz="2100"/>
          </a:p>
        </p:txBody>
      </p:sp>
      <p:sp>
        <p:nvSpPr>
          <p:cNvPr id="122" name="Google Shape;122;p5"/>
          <p:cNvSpPr txBox="1"/>
          <p:nvPr/>
        </p:nvSpPr>
        <p:spPr>
          <a:xfrm>
            <a:off x="51655" y="273845"/>
            <a:ext cx="576995" cy="994172"/>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02</a:t>
            </a:r>
            <a:endParaRPr/>
          </a:p>
        </p:txBody>
      </p:sp>
      <p:sp>
        <p:nvSpPr>
          <p:cNvPr id="123" name="Google Shape;123;p5"/>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Literature Review</a:t>
            </a:r>
            <a:endParaRPr/>
          </a:p>
        </p:txBody>
      </p:sp>
      <p:sp>
        <p:nvSpPr>
          <p:cNvPr id="130" name="Google Shape;130;p6"/>
          <p:cNvSpPr txBox="1"/>
          <p:nvPr>
            <p:ph idx="1" type="body"/>
          </p:nvPr>
        </p:nvSpPr>
        <p:spPr>
          <a:xfrm>
            <a:off x="628650" y="1369225"/>
            <a:ext cx="3798900" cy="32634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rgbClr val="ED7F0D"/>
              </a:buClr>
              <a:buSzPts val="2100"/>
              <a:buChar char="❏"/>
            </a:pPr>
            <a:r>
              <a:rPr lang="en-SG">
                <a:solidFill>
                  <a:srgbClr val="ED7F0D"/>
                </a:solidFill>
              </a:rPr>
              <a:t>Graph analysis</a:t>
            </a:r>
            <a:endParaRPr/>
          </a:p>
          <a:p>
            <a:pPr indent="0" lvl="1" marL="176213" rtl="0" algn="l">
              <a:lnSpc>
                <a:spcPct val="90000"/>
              </a:lnSpc>
              <a:spcBef>
                <a:spcPts val="375"/>
              </a:spcBef>
              <a:spcAft>
                <a:spcPts val="0"/>
              </a:spcAft>
              <a:buClr>
                <a:srgbClr val="004282"/>
              </a:buClr>
              <a:buSzPts val="2100"/>
              <a:buNone/>
            </a:pPr>
            <a:r>
              <a:t/>
            </a:r>
            <a:endParaRPr sz="2100"/>
          </a:p>
          <a:p>
            <a:pPr indent="-257175" lvl="1" marL="433388" rtl="0" algn="l">
              <a:lnSpc>
                <a:spcPct val="90000"/>
              </a:lnSpc>
              <a:spcBef>
                <a:spcPts val="375"/>
              </a:spcBef>
              <a:spcAft>
                <a:spcPts val="0"/>
              </a:spcAft>
              <a:buClr>
                <a:srgbClr val="004282"/>
              </a:buClr>
              <a:buSzPts val="1800"/>
              <a:buFont typeface="Courier New"/>
              <a:buChar char="❏"/>
            </a:pPr>
            <a:r>
              <a:rPr lang="en-SG"/>
              <a:t>Graph of social media</a:t>
            </a:r>
            <a:endParaRPr/>
          </a:p>
          <a:p>
            <a:pPr indent="0" lvl="1" marL="176213" rtl="0" algn="l">
              <a:lnSpc>
                <a:spcPct val="90000"/>
              </a:lnSpc>
              <a:spcBef>
                <a:spcPts val="375"/>
              </a:spcBef>
              <a:spcAft>
                <a:spcPts val="0"/>
              </a:spcAft>
              <a:buClr>
                <a:srgbClr val="004282"/>
              </a:buClr>
              <a:buSzPts val="1800"/>
              <a:buNone/>
            </a:pPr>
            <a:r>
              <a:t/>
            </a:r>
            <a:endParaRPr/>
          </a:p>
          <a:p>
            <a:pPr indent="-142875" lvl="1" marL="433388" rtl="0" algn="l">
              <a:lnSpc>
                <a:spcPct val="90000"/>
              </a:lnSpc>
              <a:spcBef>
                <a:spcPts val="375"/>
              </a:spcBef>
              <a:spcAft>
                <a:spcPts val="0"/>
              </a:spcAft>
              <a:buClr>
                <a:srgbClr val="004282"/>
              </a:buClr>
              <a:buSzPts val="1800"/>
              <a:buFont typeface="Courier New"/>
              <a:buNone/>
            </a:pPr>
            <a:r>
              <a:t/>
            </a:r>
            <a:endParaRPr/>
          </a:p>
          <a:p>
            <a:pPr indent="0" lvl="1" marL="176213" rtl="0" algn="l">
              <a:lnSpc>
                <a:spcPct val="90000"/>
              </a:lnSpc>
              <a:spcBef>
                <a:spcPts val="375"/>
              </a:spcBef>
              <a:spcAft>
                <a:spcPts val="0"/>
              </a:spcAft>
              <a:buClr>
                <a:srgbClr val="004282"/>
              </a:buClr>
              <a:buSzPts val="1800"/>
              <a:buNone/>
            </a:pPr>
            <a:r>
              <a:t/>
            </a:r>
            <a:endParaRPr/>
          </a:p>
          <a:p>
            <a:pPr indent="0" lvl="1" marL="176213" rtl="0" algn="l">
              <a:lnSpc>
                <a:spcPct val="90000"/>
              </a:lnSpc>
              <a:spcBef>
                <a:spcPts val="375"/>
              </a:spcBef>
              <a:spcAft>
                <a:spcPts val="0"/>
              </a:spcAft>
              <a:buClr>
                <a:srgbClr val="004282"/>
              </a:buClr>
              <a:buSzPts val="2100"/>
              <a:buNone/>
            </a:pPr>
            <a:r>
              <a:t/>
            </a:r>
            <a:endParaRPr sz="2100"/>
          </a:p>
          <a:p>
            <a:pPr indent="0" lvl="1" marL="176213" rtl="0" algn="l">
              <a:lnSpc>
                <a:spcPct val="90000"/>
              </a:lnSpc>
              <a:spcBef>
                <a:spcPts val="375"/>
              </a:spcBef>
              <a:spcAft>
                <a:spcPts val="0"/>
              </a:spcAft>
              <a:buClr>
                <a:srgbClr val="004282"/>
              </a:buClr>
              <a:buSzPts val="2100"/>
              <a:buNone/>
            </a:pPr>
            <a:r>
              <a:t/>
            </a:r>
            <a:endParaRPr sz="2100"/>
          </a:p>
        </p:txBody>
      </p:sp>
      <p:sp>
        <p:nvSpPr>
          <p:cNvPr id="131" name="Google Shape;131;p6"/>
          <p:cNvSpPr txBox="1"/>
          <p:nvPr/>
        </p:nvSpPr>
        <p:spPr>
          <a:xfrm>
            <a:off x="51655" y="273845"/>
            <a:ext cx="576995" cy="994172"/>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02</a:t>
            </a:r>
            <a:endParaRPr/>
          </a:p>
        </p:txBody>
      </p:sp>
      <p:sp>
        <p:nvSpPr>
          <p:cNvPr id="132" name="Google Shape;132;p6"/>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pic>
        <p:nvPicPr>
          <p:cNvPr id="133" name="Google Shape;133;p6"/>
          <p:cNvPicPr preferRelativeResize="0"/>
          <p:nvPr/>
        </p:nvPicPr>
        <p:blipFill rotWithShape="1">
          <a:blip r:embed="rId3">
            <a:alphaModFix/>
          </a:blip>
          <a:srcRect b="0" l="0" r="0" t="0"/>
          <a:stretch/>
        </p:blipFill>
        <p:spPr>
          <a:xfrm>
            <a:off x="978147" y="2571750"/>
            <a:ext cx="2569024" cy="1864203"/>
          </a:xfrm>
          <a:prstGeom prst="rect">
            <a:avLst/>
          </a:prstGeom>
          <a:noFill/>
          <a:ln>
            <a:noFill/>
          </a:ln>
        </p:spPr>
      </p:pic>
      <p:sp>
        <p:nvSpPr>
          <p:cNvPr id="134" name="Google Shape;134;p6"/>
          <p:cNvSpPr txBox="1"/>
          <p:nvPr>
            <p:ph idx="1" type="body"/>
          </p:nvPr>
        </p:nvSpPr>
        <p:spPr>
          <a:xfrm>
            <a:off x="5029600" y="1369225"/>
            <a:ext cx="3798900" cy="3263400"/>
          </a:xfrm>
          <a:prstGeom prst="rect">
            <a:avLst/>
          </a:prstGeom>
          <a:noFill/>
          <a:ln>
            <a:noFill/>
          </a:ln>
        </p:spPr>
        <p:txBody>
          <a:bodyPr anchorCtr="0" anchor="t" bIns="45700" lIns="91425" spcFirstLastPara="1" rIns="91425" wrap="square" tIns="45700">
            <a:normAutofit/>
          </a:bodyPr>
          <a:lstStyle/>
          <a:p>
            <a:pPr indent="0" lvl="0" marL="171450" rtl="0" algn="l">
              <a:lnSpc>
                <a:spcPct val="90000"/>
              </a:lnSpc>
              <a:spcBef>
                <a:spcPts val="0"/>
              </a:spcBef>
              <a:spcAft>
                <a:spcPts val="0"/>
              </a:spcAft>
              <a:buNone/>
            </a:pPr>
            <a:r>
              <a:t/>
            </a:r>
            <a:endParaRPr/>
          </a:p>
          <a:p>
            <a:pPr indent="0" lvl="1" marL="176212" rtl="0" algn="l">
              <a:lnSpc>
                <a:spcPct val="90000"/>
              </a:lnSpc>
              <a:spcBef>
                <a:spcPts val="375"/>
              </a:spcBef>
              <a:spcAft>
                <a:spcPts val="0"/>
              </a:spcAft>
              <a:buClr>
                <a:srgbClr val="004282"/>
              </a:buClr>
              <a:buSzPts val="2100"/>
              <a:buNone/>
            </a:pPr>
            <a:r>
              <a:t/>
            </a:r>
            <a:endParaRPr sz="2100"/>
          </a:p>
          <a:p>
            <a:pPr indent="-257175" lvl="1" marL="433387" rtl="0" algn="l">
              <a:lnSpc>
                <a:spcPct val="90000"/>
              </a:lnSpc>
              <a:spcBef>
                <a:spcPts val="375"/>
              </a:spcBef>
              <a:spcAft>
                <a:spcPts val="0"/>
              </a:spcAft>
              <a:buClr>
                <a:srgbClr val="004282"/>
              </a:buClr>
              <a:buSzPts val="1800"/>
              <a:buFont typeface="Courier New"/>
              <a:buChar char="❏"/>
            </a:pPr>
            <a:r>
              <a:rPr lang="en-SG"/>
              <a:t>PageRank</a:t>
            </a:r>
            <a:endParaRPr/>
          </a:p>
          <a:p>
            <a:pPr indent="0" lvl="1" marL="176212" rtl="0" algn="l">
              <a:lnSpc>
                <a:spcPct val="90000"/>
              </a:lnSpc>
              <a:spcBef>
                <a:spcPts val="375"/>
              </a:spcBef>
              <a:spcAft>
                <a:spcPts val="0"/>
              </a:spcAft>
              <a:buClr>
                <a:srgbClr val="004282"/>
              </a:buClr>
              <a:buSzPts val="1800"/>
              <a:buNone/>
            </a:pPr>
            <a:r>
              <a:t/>
            </a:r>
            <a:endParaRPr/>
          </a:p>
          <a:p>
            <a:pPr indent="-142875" lvl="1" marL="433387" rtl="0" algn="l">
              <a:lnSpc>
                <a:spcPct val="90000"/>
              </a:lnSpc>
              <a:spcBef>
                <a:spcPts val="375"/>
              </a:spcBef>
              <a:spcAft>
                <a:spcPts val="0"/>
              </a:spcAft>
              <a:buClr>
                <a:srgbClr val="004282"/>
              </a:buClr>
              <a:buSzPts val="1800"/>
              <a:buFont typeface="Courier New"/>
              <a:buNone/>
            </a:pPr>
            <a:r>
              <a:t/>
            </a:r>
            <a:endParaRPr/>
          </a:p>
          <a:p>
            <a:pPr indent="0" lvl="1" marL="176212" rtl="0" algn="l">
              <a:lnSpc>
                <a:spcPct val="90000"/>
              </a:lnSpc>
              <a:spcBef>
                <a:spcPts val="375"/>
              </a:spcBef>
              <a:spcAft>
                <a:spcPts val="0"/>
              </a:spcAft>
              <a:buClr>
                <a:srgbClr val="004282"/>
              </a:buClr>
              <a:buSzPts val="1800"/>
              <a:buNone/>
            </a:pPr>
            <a:r>
              <a:t/>
            </a:r>
            <a:endParaRPr/>
          </a:p>
          <a:p>
            <a:pPr indent="0" lvl="1" marL="176212" rtl="0" algn="l">
              <a:lnSpc>
                <a:spcPct val="90000"/>
              </a:lnSpc>
              <a:spcBef>
                <a:spcPts val="375"/>
              </a:spcBef>
              <a:spcAft>
                <a:spcPts val="0"/>
              </a:spcAft>
              <a:buClr>
                <a:srgbClr val="004282"/>
              </a:buClr>
              <a:buSzPts val="2100"/>
              <a:buNone/>
            </a:pPr>
            <a:r>
              <a:t/>
            </a:r>
            <a:endParaRPr sz="2100"/>
          </a:p>
          <a:p>
            <a:pPr indent="0" lvl="1" marL="176212" rtl="0" algn="l">
              <a:lnSpc>
                <a:spcPct val="90000"/>
              </a:lnSpc>
              <a:spcBef>
                <a:spcPts val="375"/>
              </a:spcBef>
              <a:spcAft>
                <a:spcPts val="0"/>
              </a:spcAft>
              <a:buClr>
                <a:srgbClr val="004282"/>
              </a:buClr>
              <a:buSzPts val="2100"/>
              <a:buNone/>
            </a:pPr>
            <a:r>
              <a:t/>
            </a:r>
            <a:endParaRPr sz="2100"/>
          </a:p>
        </p:txBody>
      </p:sp>
      <p:pic>
        <p:nvPicPr>
          <p:cNvPr id="135" name="Google Shape;135;p6"/>
          <p:cNvPicPr preferRelativeResize="0"/>
          <p:nvPr/>
        </p:nvPicPr>
        <p:blipFill>
          <a:blip r:embed="rId4">
            <a:alphaModFix/>
          </a:blip>
          <a:stretch>
            <a:fillRect/>
          </a:stretch>
        </p:blipFill>
        <p:spPr>
          <a:xfrm>
            <a:off x="5297725" y="2468725"/>
            <a:ext cx="3142876" cy="2363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Literature Review</a:t>
            </a:r>
            <a:endParaRPr/>
          </a:p>
        </p:txBody>
      </p:sp>
      <p:sp>
        <p:nvSpPr>
          <p:cNvPr id="142" name="Google Shape;142;p7"/>
          <p:cNvSpPr txBox="1"/>
          <p:nvPr>
            <p:ph idx="1" type="body"/>
          </p:nvPr>
        </p:nvSpPr>
        <p:spPr>
          <a:xfrm>
            <a:off x="628650" y="1369219"/>
            <a:ext cx="8413750" cy="3263504"/>
          </a:xfrm>
          <a:prstGeom prst="rect">
            <a:avLst/>
          </a:prstGeom>
          <a:noFill/>
          <a:ln>
            <a:noFill/>
          </a:ln>
        </p:spPr>
        <p:txBody>
          <a:bodyPr anchorCtr="0" anchor="t" bIns="45700" lIns="91425" spcFirstLastPara="1" rIns="91425" wrap="square" tIns="45700">
            <a:normAutofit fontScale="32500" lnSpcReduction="20000"/>
          </a:bodyPr>
          <a:lstStyle/>
          <a:p>
            <a:pPr indent="-171211" lvl="0" marL="171450" rtl="0" algn="l">
              <a:lnSpc>
                <a:spcPct val="115000"/>
              </a:lnSpc>
              <a:spcBef>
                <a:spcPts val="0"/>
              </a:spcBef>
              <a:spcAft>
                <a:spcPts val="0"/>
              </a:spcAft>
              <a:buClr>
                <a:srgbClr val="ED7F0D"/>
              </a:buClr>
              <a:buSzPct val="100000"/>
              <a:buChar char="❏"/>
            </a:pPr>
            <a:r>
              <a:rPr lang="en-SG" sz="6450">
                <a:solidFill>
                  <a:srgbClr val="ED7F0D"/>
                </a:solidFill>
              </a:rPr>
              <a:t>Graph analysis</a:t>
            </a:r>
            <a:endParaRPr sz="6450"/>
          </a:p>
          <a:p>
            <a:pPr indent="-235743" lvl="1" marL="433388" rtl="0" algn="l">
              <a:lnSpc>
                <a:spcPct val="115000"/>
              </a:lnSpc>
              <a:spcBef>
                <a:spcPts val="375"/>
              </a:spcBef>
              <a:spcAft>
                <a:spcPts val="0"/>
              </a:spcAft>
              <a:buClr>
                <a:srgbClr val="004282"/>
              </a:buClr>
              <a:buSzPct val="100000"/>
              <a:buFont typeface="Courier New"/>
              <a:buChar char="❏"/>
            </a:pPr>
            <a:r>
              <a:rPr lang="en-SG" sz="4500"/>
              <a:t>Graph Embedding</a:t>
            </a:r>
            <a:endParaRPr sz="4500"/>
          </a:p>
          <a:p>
            <a:pPr indent="-283368" lvl="2" marL="804863" rtl="0" algn="l">
              <a:lnSpc>
                <a:spcPct val="115000"/>
              </a:lnSpc>
              <a:spcBef>
                <a:spcPts val="375"/>
              </a:spcBef>
              <a:spcAft>
                <a:spcPts val="0"/>
              </a:spcAft>
              <a:buClr>
                <a:srgbClr val="004282"/>
              </a:buClr>
              <a:buSzPct val="100000"/>
              <a:buFont typeface="Noto Sans Symbols"/>
              <a:buChar char="❏"/>
            </a:pPr>
            <a:r>
              <a:rPr lang="en-SG" sz="4500"/>
              <a:t>Project nodes to low-dimensional vector space to represent relationships [9]</a:t>
            </a:r>
            <a:endParaRPr sz="4500"/>
          </a:p>
          <a:p>
            <a:pPr indent="-283368" lvl="2" marL="804863" rtl="0" algn="l">
              <a:lnSpc>
                <a:spcPct val="115000"/>
              </a:lnSpc>
              <a:spcBef>
                <a:spcPts val="375"/>
              </a:spcBef>
              <a:spcAft>
                <a:spcPts val="0"/>
              </a:spcAft>
              <a:buClr>
                <a:srgbClr val="004282"/>
              </a:buClr>
              <a:buSzPct val="100000"/>
              <a:buFont typeface="Noto Sans Symbols"/>
              <a:buChar char="❏"/>
            </a:pPr>
            <a:r>
              <a:rPr lang="en-SG" sz="4500"/>
              <a:t>Homogeneous graph: deep learning with random walk, Node2Vec, metapath2vec</a:t>
            </a:r>
            <a:r>
              <a:rPr lang="en-SG" sz="4500"/>
              <a:t> [10]</a:t>
            </a:r>
            <a:endParaRPr sz="4500"/>
          </a:p>
          <a:p>
            <a:pPr indent="-283368" lvl="2" marL="804863" rtl="0" algn="l">
              <a:lnSpc>
                <a:spcPct val="115000"/>
              </a:lnSpc>
              <a:spcBef>
                <a:spcPts val="375"/>
              </a:spcBef>
              <a:spcAft>
                <a:spcPts val="0"/>
              </a:spcAft>
              <a:buClr>
                <a:srgbClr val="004282"/>
              </a:buClr>
              <a:buSzPct val="100000"/>
              <a:buFont typeface="Noto Sans Symbols"/>
              <a:buChar char="❏"/>
            </a:pPr>
            <a:r>
              <a:rPr lang="en-SG" sz="4500"/>
              <a:t>Heterogeneous graph: proximity-preserving, message-passing, and relation-learning methods [11]</a:t>
            </a:r>
            <a:endParaRPr sz="4500"/>
          </a:p>
          <a:p>
            <a:pPr indent="-235743" lvl="1" marL="433388" rtl="0" algn="l">
              <a:lnSpc>
                <a:spcPct val="115000"/>
              </a:lnSpc>
              <a:spcBef>
                <a:spcPts val="375"/>
              </a:spcBef>
              <a:spcAft>
                <a:spcPts val="0"/>
              </a:spcAft>
              <a:buClr>
                <a:srgbClr val="004282"/>
              </a:buClr>
              <a:buSzPct val="100000"/>
              <a:buFont typeface="Courier New"/>
              <a:buChar char="❏"/>
            </a:pPr>
            <a:r>
              <a:rPr lang="en-SG" sz="4500"/>
              <a:t>Graph Neural Network</a:t>
            </a:r>
            <a:endParaRPr sz="4500"/>
          </a:p>
          <a:p>
            <a:pPr indent="-283368" lvl="2" marL="804863" rtl="0" algn="l">
              <a:lnSpc>
                <a:spcPct val="115000"/>
              </a:lnSpc>
              <a:spcBef>
                <a:spcPts val="375"/>
              </a:spcBef>
              <a:spcAft>
                <a:spcPts val="0"/>
              </a:spcAft>
              <a:buClr>
                <a:srgbClr val="004282"/>
              </a:buClr>
              <a:buSzPct val="100000"/>
              <a:buFont typeface="Noto Sans Symbols"/>
              <a:buChar char="❏"/>
            </a:pPr>
            <a:r>
              <a:rPr lang="en-SG" sz="4500"/>
              <a:t>Node’s neighbors’ influences are not the sam</a:t>
            </a:r>
            <a:r>
              <a:rPr lang="en-SG" sz="4500"/>
              <a:t>e</a:t>
            </a:r>
            <a:endParaRPr sz="4500"/>
          </a:p>
          <a:p>
            <a:pPr indent="-283368" lvl="2" marL="804863" rtl="0" algn="l">
              <a:lnSpc>
                <a:spcPct val="115000"/>
              </a:lnSpc>
              <a:spcBef>
                <a:spcPts val="375"/>
              </a:spcBef>
              <a:spcAft>
                <a:spcPts val="0"/>
              </a:spcAft>
              <a:buClr>
                <a:srgbClr val="004282"/>
              </a:buClr>
              <a:buSzPct val="100000"/>
              <a:buFont typeface="Noto Sans Symbols"/>
              <a:buChar char="❏"/>
            </a:pPr>
            <a:r>
              <a:rPr lang="en-SG" sz="4500"/>
              <a:t>Iteratively aggregate features from node’s neighbors</a:t>
            </a:r>
            <a:endParaRPr sz="4500"/>
          </a:p>
          <a:p>
            <a:pPr indent="-283368" lvl="2" marL="804863" rtl="0" algn="l">
              <a:lnSpc>
                <a:spcPct val="115000"/>
              </a:lnSpc>
              <a:spcBef>
                <a:spcPts val="375"/>
              </a:spcBef>
              <a:spcAft>
                <a:spcPts val="0"/>
              </a:spcAft>
              <a:buClr>
                <a:srgbClr val="004282"/>
              </a:buClr>
              <a:buSzPct val="100000"/>
              <a:buFont typeface="Noto Sans Symbols"/>
              <a:buChar char="❏"/>
            </a:pPr>
            <a:r>
              <a:rPr lang="en-SG" sz="4500"/>
              <a:t>Node level for node classification tasks; edge level for link prediction tasks</a:t>
            </a:r>
            <a:endParaRPr b="1" sz="4500"/>
          </a:p>
          <a:p>
            <a:pPr indent="-142875" lvl="1" marL="433388" rtl="0" algn="l">
              <a:lnSpc>
                <a:spcPct val="90000"/>
              </a:lnSpc>
              <a:spcBef>
                <a:spcPts val="375"/>
              </a:spcBef>
              <a:spcAft>
                <a:spcPts val="0"/>
              </a:spcAft>
              <a:buClr>
                <a:srgbClr val="004282"/>
              </a:buClr>
              <a:buSzPct val="100000"/>
              <a:buFont typeface="Courier New"/>
              <a:buNone/>
            </a:pPr>
            <a:r>
              <a:t/>
            </a:r>
            <a:endParaRPr/>
          </a:p>
          <a:p>
            <a:pPr indent="-142875" lvl="1" marL="433388" rtl="0" algn="l">
              <a:lnSpc>
                <a:spcPct val="90000"/>
              </a:lnSpc>
              <a:spcBef>
                <a:spcPts val="375"/>
              </a:spcBef>
              <a:spcAft>
                <a:spcPts val="0"/>
              </a:spcAft>
              <a:buClr>
                <a:srgbClr val="004282"/>
              </a:buClr>
              <a:buSzPct val="100000"/>
              <a:buFont typeface="Courier New"/>
              <a:buNone/>
            </a:pPr>
            <a:r>
              <a:t/>
            </a:r>
            <a:endParaRPr/>
          </a:p>
          <a:p>
            <a:pPr indent="0" lvl="1" marL="176213" rtl="0" algn="l">
              <a:lnSpc>
                <a:spcPct val="90000"/>
              </a:lnSpc>
              <a:spcBef>
                <a:spcPts val="375"/>
              </a:spcBef>
              <a:spcAft>
                <a:spcPts val="0"/>
              </a:spcAft>
              <a:buClr>
                <a:srgbClr val="004282"/>
              </a:buClr>
              <a:buSzPct val="100000"/>
              <a:buNone/>
            </a:pPr>
            <a:r>
              <a:t/>
            </a:r>
            <a:endParaRPr/>
          </a:p>
          <a:p>
            <a:pPr indent="0" lvl="1" marL="176213" rtl="0" algn="l">
              <a:lnSpc>
                <a:spcPct val="90000"/>
              </a:lnSpc>
              <a:spcBef>
                <a:spcPts val="375"/>
              </a:spcBef>
              <a:spcAft>
                <a:spcPts val="0"/>
              </a:spcAft>
              <a:buClr>
                <a:srgbClr val="004282"/>
              </a:buClr>
              <a:buSzPct val="100000"/>
              <a:buNone/>
            </a:pPr>
            <a:r>
              <a:t/>
            </a:r>
            <a:endParaRPr sz="2100"/>
          </a:p>
          <a:p>
            <a:pPr indent="0" lvl="1" marL="176213" rtl="0" algn="l">
              <a:lnSpc>
                <a:spcPct val="90000"/>
              </a:lnSpc>
              <a:spcBef>
                <a:spcPts val="375"/>
              </a:spcBef>
              <a:spcAft>
                <a:spcPts val="0"/>
              </a:spcAft>
              <a:buClr>
                <a:srgbClr val="004282"/>
              </a:buClr>
              <a:buSzPct val="100000"/>
              <a:buNone/>
            </a:pPr>
            <a:r>
              <a:t/>
            </a:r>
            <a:endParaRPr sz="2100"/>
          </a:p>
        </p:txBody>
      </p:sp>
      <p:sp>
        <p:nvSpPr>
          <p:cNvPr id="143" name="Google Shape;143;p7"/>
          <p:cNvSpPr txBox="1"/>
          <p:nvPr/>
        </p:nvSpPr>
        <p:spPr>
          <a:xfrm>
            <a:off x="51655" y="273845"/>
            <a:ext cx="576995" cy="994172"/>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02</a:t>
            </a:r>
            <a:endParaRPr/>
          </a:p>
        </p:txBody>
      </p:sp>
      <p:sp>
        <p:nvSpPr>
          <p:cNvPr id="144" name="Google Shape;144;p7"/>
          <p:cNvSpPr txBox="1"/>
          <p:nvPr>
            <p:ph idx="12" type="sldNum"/>
          </p:nvPr>
        </p:nvSpPr>
        <p:spPr>
          <a:xfrm>
            <a:off x="7772400" y="4767263"/>
            <a:ext cx="7429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83db2a25fe_0_1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300"/>
              <a:buFont typeface="Arial"/>
              <a:buNone/>
            </a:pPr>
            <a:r>
              <a:rPr b="1" lang="en-SG"/>
              <a:t>Literature Review</a:t>
            </a:r>
            <a:endParaRPr/>
          </a:p>
        </p:txBody>
      </p:sp>
      <p:sp>
        <p:nvSpPr>
          <p:cNvPr id="151" name="Google Shape;151;g183db2a25fe_0_19"/>
          <p:cNvSpPr txBox="1"/>
          <p:nvPr>
            <p:ph idx="1" type="body"/>
          </p:nvPr>
        </p:nvSpPr>
        <p:spPr>
          <a:xfrm>
            <a:off x="628650" y="1369219"/>
            <a:ext cx="8413800" cy="3263400"/>
          </a:xfrm>
          <a:prstGeom prst="rect">
            <a:avLst/>
          </a:prstGeom>
          <a:noFill/>
          <a:ln>
            <a:noFill/>
          </a:ln>
        </p:spPr>
        <p:txBody>
          <a:bodyPr anchorCtr="0" anchor="t" bIns="45700" lIns="91425" spcFirstLastPara="1" rIns="91425" wrap="square" tIns="45700">
            <a:normAutofit fontScale="25000" lnSpcReduction="20000"/>
          </a:bodyPr>
          <a:lstStyle/>
          <a:p>
            <a:pPr indent="-171450" lvl="0" marL="171450" rtl="0" algn="l">
              <a:lnSpc>
                <a:spcPct val="90000"/>
              </a:lnSpc>
              <a:spcBef>
                <a:spcPts val="0"/>
              </a:spcBef>
              <a:spcAft>
                <a:spcPts val="0"/>
              </a:spcAft>
              <a:buClr>
                <a:srgbClr val="ED7F0D"/>
              </a:buClr>
              <a:buSzPct val="100000"/>
              <a:buChar char="❏"/>
            </a:pPr>
            <a:r>
              <a:rPr lang="en-SG" sz="8400">
                <a:solidFill>
                  <a:srgbClr val="ED7F0D"/>
                </a:solidFill>
              </a:rPr>
              <a:t>Blockchain analysis</a:t>
            </a:r>
            <a:endParaRPr sz="5965"/>
          </a:p>
          <a:p>
            <a:pPr indent="-237575" lvl="1" marL="433387" rtl="0" algn="l">
              <a:lnSpc>
                <a:spcPct val="115000"/>
              </a:lnSpc>
              <a:spcBef>
                <a:spcPts val="375"/>
              </a:spcBef>
              <a:spcAft>
                <a:spcPts val="0"/>
              </a:spcAft>
              <a:buClr>
                <a:srgbClr val="004282"/>
              </a:buClr>
              <a:buSzPct val="100000"/>
              <a:buFont typeface="Courier New"/>
              <a:buChar char="❏"/>
            </a:pPr>
            <a:r>
              <a:rPr lang="en-SG" sz="5965"/>
              <a:t>Blockchain Characteristics</a:t>
            </a:r>
            <a:endParaRPr sz="5965"/>
          </a:p>
          <a:p>
            <a:pPr indent="-285200" lvl="2" marL="804862" rtl="0" algn="l">
              <a:lnSpc>
                <a:spcPct val="115000"/>
              </a:lnSpc>
              <a:spcBef>
                <a:spcPts val="375"/>
              </a:spcBef>
              <a:spcAft>
                <a:spcPts val="0"/>
              </a:spcAft>
              <a:buClr>
                <a:srgbClr val="004282"/>
              </a:buClr>
              <a:buSzPct val="100000"/>
              <a:buFont typeface="Noto Sans Symbols"/>
              <a:buChar char="❏"/>
            </a:pPr>
            <a:r>
              <a:rPr lang="en-SG" sz="5965"/>
              <a:t>Anonymity: A user interacts with the blockchain with one or several addresses to hide himself [12]</a:t>
            </a:r>
            <a:endParaRPr sz="5965"/>
          </a:p>
          <a:p>
            <a:pPr indent="-285200" lvl="2" marL="804862" rtl="0" algn="l">
              <a:lnSpc>
                <a:spcPct val="115000"/>
              </a:lnSpc>
              <a:spcBef>
                <a:spcPts val="375"/>
              </a:spcBef>
              <a:spcAft>
                <a:spcPts val="0"/>
              </a:spcAft>
              <a:buClr>
                <a:srgbClr val="004282"/>
              </a:buClr>
              <a:buSzPct val="100000"/>
              <a:buFont typeface="Noto Sans Symbols"/>
              <a:buChar char="❏"/>
            </a:pPr>
            <a:r>
              <a:rPr lang="en-SG" sz="5965"/>
              <a:t>Persistency: Each transaction is verified by distributed network. Records can’t be tampered with [12]</a:t>
            </a:r>
            <a:endParaRPr sz="5965"/>
          </a:p>
          <a:p>
            <a:pPr indent="-285200" lvl="2" marL="804862" rtl="0" algn="l">
              <a:lnSpc>
                <a:spcPct val="115000"/>
              </a:lnSpc>
              <a:spcBef>
                <a:spcPts val="375"/>
              </a:spcBef>
              <a:spcAft>
                <a:spcPts val="0"/>
              </a:spcAft>
              <a:buClr>
                <a:srgbClr val="004282"/>
              </a:buClr>
              <a:buSzPct val="100000"/>
              <a:buFont typeface="Noto Sans Symbols"/>
              <a:buChar char="❏"/>
            </a:pPr>
            <a:r>
              <a:rPr lang="en-SG" sz="5965"/>
              <a:t>Decentralization: A transaction is done by two peers [12]</a:t>
            </a:r>
            <a:endParaRPr sz="5965"/>
          </a:p>
          <a:p>
            <a:pPr indent="-285200" lvl="2" marL="804862" rtl="0" algn="l">
              <a:lnSpc>
                <a:spcPct val="115000"/>
              </a:lnSpc>
              <a:spcBef>
                <a:spcPts val="375"/>
              </a:spcBef>
              <a:spcAft>
                <a:spcPts val="0"/>
              </a:spcAft>
              <a:buSzPct val="100000"/>
              <a:buChar char="❏"/>
            </a:pPr>
            <a:r>
              <a:rPr lang="en-SG" sz="5965"/>
              <a:t>Auditability: Users can trace the records iteratively until genesis block [12]</a:t>
            </a:r>
            <a:endParaRPr sz="5965"/>
          </a:p>
          <a:p>
            <a:pPr indent="-237575" lvl="1" marL="433387" rtl="0" algn="l">
              <a:lnSpc>
                <a:spcPct val="115000"/>
              </a:lnSpc>
              <a:spcBef>
                <a:spcPts val="375"/>
              </a:spcBef>
              <a:spcAft>
                <a:spcPts val="0"/>
              </a:spcAft>
              <a:buClr>
                <a:srgbClr val="004282"/>
              </a:buClr>
              <a:buSzPct val="100000"/>
              <a:buFont typeface="Courier New"/>
              <a:buChar char="❏"/>
            </a:pPr>
            <a:r>
              <a:rPr lang="en-SG" sz="5965"/>
              <a:t>Ethereum</a:t>
            </a:r>
            <a:endParaRPr sz="5965"/>
          </a:p>
          <a:p>
            <a:pPr indent="-285200" lvl="2" marL="804862" rtl="0" algn="l">
              <a:lnSpc>
                <a:spcPct val="115000"/>
              </a:lnSpc>
              <a:spcBef>
                <a:spcPts val="375"/>
              </a:spcBef>
              <a:spcAft>
                <a:spcPts val="0"/>
              </a:spcAft>
              <a:buClr>
                <a:srgbClr val="004282"/>
              </a:buClr>
              <a:buSzPct val="100000"/>
              <a:buFont typeface="Noto Sans Symbols"/>
              <a:buChar char="❏"/>
            </a:pPr>
            <a:r>
              <a:rPr lang="en-SG" sz="5965"/>
              <a:t>A public blockchain with smart contracts</a:t>
            </a:r>
            <a:endParaRPr sz="5965"/>
          </a:p>
          <a:p>
            <a:pPr indent="-285200" lvl="2" marL="804862" rtl="0" algn="l">
              <a:lnSpc>
                <a:spcPct val="115000"/>
              </a:lnSpc>
              <a:spcBef>
                <a:spcPts val="375"/>
              </a:spcBef>
              <a:spcAft>
                <a:spcPts val="0"/>
              </a:spcAft>
              <a:buClr>
                <a:srgbClr val="004282"/>
              </a:buClr>
              <a:buSzPct val="100000"/>
              <a:buFont typeface="Noto Sans Symbols"/>
              <a:buChar char="❏"/>
            </a:pPr>
            <a:r>
              <a:rPr lang="en-SG" sz="5965"/>
              <a:t>NFT is under ERC721 standard, distinguished by their ID</a:t>
            </a:r>
            <a:endParaRPr sz="5965"/>
          </a:p>
          <a:p>
            <a:pPr indent="-285200" lvl="2" marL="804862" rtl="0" algn="l">
              <a:lnSpc>
                <a:spcPct val="115000"/>
              </a:lnSpc>
              <a:spcBef>
                <a:spcPts val="375"/>
              </a:spcBef>
              <a:spcAft>
                <a:spcPts val="0"/>
              </a:spcAft>
              <a:buClr>
                <a:srgbClr val="004282"/>
              </a:buClr>
              <a:buSzPct val="100000"/>
              <a:buFont typeface="Noto Sans Symbols"/>
              <a:buChar char="❏"/>
            </a:pPr>
            <a:r>
              <a:rPr lang="en-SG" sz="5965"/>
              <a:t>ENS: celebrities obtain is to show their identities on Twitter</a:t>
            </a:r>
            <a:endParaRPr sz="5965"/>
          </a:p>
          <a:p>
            <a:pPr indent="0" lvl="1" marL="290512" rtl="0" algn="l">
              <a:lnSpc>
                <a:spcPct val="90000"/>
              </a:lnSpc>
              <a:spcBef>
                <a:spcPts val="375"/>
              </a:spcBef>
              <a:spcAft>
                <a:spcPts val="0"/>
              </a:spcAft>
              <a:buClr>
                <a:srgbClr val="004282"/>
              </a:buClr>
              <a:buSzPct val="100000"/>
              <a:buFont typeface="Courier New"/>
              <a:buNone/>
            </a:pPr>
            <a:r>
              <a:t/>
            </a:r>
            <a:endParaRPr/>
          </a:p>
          <a:p>
            <a:pPr indent="-142875" lvl="1" marL="433387" rtl="0" algn="l">
              <a:lnSpc>
                <a:spcPct val="90000"/>
              </a:lnSpc>
              <a:spcBef>
                <a:spcPts val="375"/>
              </a:spcBef>
              <a:spcAft>
                <a:spcPts val="0"/>
              </a:spcAft>
              <a:buClr>
                <a:srgbClr val="004282"/>
              </a:buClr>
              <a:buSzPct val="100000"/>
              <a:buFont typeface="Courier New"/>
              <a:buNone/>
            </a:pPr>
            <a:r>
              <a:t/>
            </a:r>
            <a:endParaRPr/>
          </a:p>
          <a:p>
            <a:pPr indent="0" lvl="1" marL="176212" rtl="0" algn="l">
              <a:lnSpc>
                <a:spcPct val="90000"/>
              </a:lnSpc>
              <a:spcBef>
                <a:spcPts val="375"/>
              </a:spcBef>
              <a:spcAft>
                <a:spcPts val="0"/>
              </a:spcAft>
              <a:buClr>
                <a:srgbClr val="004282"/>
              </a:buClr>
              <a:buSzPct val="100000"/>
              <a:buNone/>
            </a:pPr>
            <a:r>
              <a:t/>
            </a:r>
            <a:endParaRPr/>
          </a:p>
          <a:p>
            <a:pPr indent="0" lvl="1" marL="176212" rtl="0" algn="l">
              <a:lnSpc>
                <a:spcPct val="90000"/>
              </a:lnSpc>
              <a:spcBef>
                <a:spcPts val="375"/>
              </a:spcBef>
              <a:spcAft>
                <a:spcPts val="0"/>
              </a:spcAft>
              <a:buClr>
                <a:srgbClr val="004282"/>
              </a:buClr>
              <a:buSzPct val="100000"/>
              <a:buNone/>
            </a:pPr>
            <a:r>
              <a:t/>
            </a:r>
            <a:endParaRPr sz="2100"/>
          </a:p>
          <a:p>
            <a:pPr indent="0" lvl="1" marL="176212" rtl="0" algn="l">
              <a:lnSpc>
                <a:spcPct val="90000"/>
              </a:lnSpc>
              <a:spcBef>
                <a:spcPts val="375"/>
              </a:spcBef>
              <a:spcAft>
                <a:spcPts val="0"/>
              </a:spcAft>
              <a:buClr>
                <a:srgbClr val="004282"/>
              </a:buClr>
              <a:buSzPct val="100000"/>
              <a:buNone/>
            </a:pPr>
            <a:r>
              <a:t/>
            </a:r>
            <a:endParaRPr sz="2100"/>
          </a:p>
        </p:txBody>
      </p:sp>
      <p:sp>
        <p:nvSpPr>
          <p:cNvPr id="152" name="Google Shape;152;g183db2a25fe_0_19"/>
          <p:cNvSpPr txBox="1"/>
          <p:nvPr/>
        </p:nvSpPr>
        <p:spPr>
          <a:xfrm>
            <a:off x="51655" y="273845"/>
            <a:ext cx="5769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1" lang="en-SG" sz="2100">
                <a:solidFill>
                  <a:schemeClr val="lt1"/>
                </a:solidFill>
                <a:latin typeface="Arial"/>
                <a:ea typeface="Arial"/>
                <a:cs typeface="Arial"/>
                <a:sym typeface="Arial"/>
              </a:rPr>
              <a:t>02</a:t>
            </a:r>
            <a:endParaRPr/>
          </a:p>
        </p:txBody>
      </p:sp>
      <p:sp>
        <p:nvSpPr>
          <p:cNvPr id="153" name="Google Shape;153;g183db2a25fe_0_19"/>
          <p:cNvSpPr txBox="1"/>
          <p:nvPr>
            <p:ph idx="12" type="sldNum"/>
          </p:nvPr>
        </p:nvSpPr>
        <p:spPr>
          <a:xfrm>
            <a:off x="7772400" y="4767263"/>
            <a:ext cx="7431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2018-08-16T03:57:50Z</dcterms:created>
  <dc:creator>Yihan LIAN</dc:creator>
</cp:coreProperties>
</file>