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67" r:id="rId5"/>
    <p:sldId id="273" r:id="rId6"/>
    <p:sldId id="268" r:id="rId7"/>
    <p:sldId id="274" r:id="rId8"/>
    <p:sldId id="276" r:id="rId9"/>
    <p:sldId id="275" r:id="rId10"/>
    <p:sldId id="269" r:id="rId11"/>
    <p:sldId id="277" r:id="rId12"/>
    <p:sldId id="278" r:id="rId13"/>
    <p:sldId id="27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eal.dk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pic>
        <p:nvPicPr>
          <p:cNvPr id="9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0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668" y="8965"/>
            <a:ext cx="1066800" cy="971550"/>
          </a:xfrm>
          <a:prstGeom prst="rect">
            <a:avLst/>
          </a:prstGeom>
          <a:noFill/>
        </p:spPr>
      </p:pic>
      <p:sp>
        <p:nvSpPr>
          <p:cNvPr id="11" name="Undertitel 2"/>
          <p:cNvSpPr txBox="1">
            <a:spLocks/>
          </p:cNvSpPr>
          <p:nvPr userDrawn="1"/>
        </p:nvSpPr>
        <p:spPr>
          <a:xfrm>
            <a:off x="1043608" y="8965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Undertitel 2"/>
          <p:cNvSpPr txBox="1">
            <a:spLocks/>
          </p:cNvSpPr>
          <p:nvPr userDrawn="1"/>
        </p:nvSpPr>
        <p:spPr>
          <a:xfrm>
            <a:off x="8404171" y="3196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093694"/>
            <a:ext cx="6492240" cy="4895626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2" descr="eal-log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525" y="0"/>
            <a:ext cx="1066800" cy="971550"/>
          </a:xfrm>
          <a:prstGeom prst="rect">
            <a:avLst/>
          </a:prstGeom>
          <a:noFill/>
        </p:spPr>
      </p:pic>
      <p:sp>
        <p:nvSpPr>
          <p:cNvPr id="14" name="Undertitel 2"/>
          <p:cNvSpPr txBox="1">
            <a:spLocks/>
          </p:cNvSpPr>
          <p:nvPr userDrawn="1"/>
        </p:nvSpPr>
        <p:spPr>
          <a:xfrm>
            <a:off x="5282550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al.dk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al-logo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668" y="0"/>
            <a:ext cx="1066800" cy="971550"/>
          </a:xfrm>
          <a:prstGeom prst="rect">
            <a:avLst/>
          </a:prstGeom>
          <a:noFill/>
        </p:spPr>
      </p:pic>
      <p:sp>
        <p:nvSpPr>
          <p:cNvPr id="12" name="Undertitel 2"/>
          <p:cNvSpPr txBox="1">
            <a:spLocks/>
          </p:cNvSpPr>
          <p:nvPr userDrawn="1"/>
        </p:nvSpPr>
        <p:spPr>
          <a:xfrm>
            <a:off x="1043608" y="0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a-DK" sz="1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Lotte Alstrup Andersen</a:t>
            </a:r>
            <a:endParaRPr kumimoji="0" lang="da-DK" sz="12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Undertitel 2"/>
          <p:cNvSpPr txBox="1">
            <a:spLocks/>
          </p:cNvSpPr>
          <p:nvPr userDrawn="1"/>
        </p:nvSpPr>
        <p:spPr>
          <a:xfrm>
            <a:off x="8404171" y="-5769"/>
            <a:ext cx="2808312" cy="262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a-DK" sz="1200" b="1" i="1" dirty="0" smtClean="0"/>
              <a:t>Datamatikeruddannelsen Vejle</a:t>
            </a:r>
            <a:endParaRPr lang="da-DK" sz="1200" b="1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Iterative modeller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Et udvalg</a:t>
            </a:r>
            <a:endParaRPr lang="da-DK" dirty="0"/>
          </a:p>
        </p:txBody>
      </p:sp>
      <p:pic>
        <p:nvPicPr>
          <p:cNvPr id="1026" name="Picture 2" descr="Billedresultat for gentag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95" y="301036"/>
            <a:ext cx="3707317" cy="26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	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1316736" y="2304288"/>
            <a:ext cx="42511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Fordele</a:t>
            </a:r>
          </a:p>
          <a:p>
            <a:r>
              <a:rPr lang="da-DK" dirty="0" smtClean="0"/>
              <a:t>Forfine krav løbende</a:t>
            </a:r>
          </a:p>
          <a:p>
            <a:r>
              <a:rPr lang="da-DK" dirty="0" smtClean="0"/>
              <a:t>Model fleksibilitet</a:t>
            </a:r>
          </a:p>
          <a:p>
            <a:r>
              <a:rPr lang="da-DK" dirty="0" smtClean="0"/>
              <a:t>Dokumentation</a:t>
            </a:r>
          </a:p>
          <a:p>
            <a:r>
              <a:rPr lang="da-DK" dirty="0" err="1" smtClean="0"/>
              <a:t>Inkremental</a:t>
            </a:r>
            <a:r>
              <a:rPr lang="da-DK" dirty="0" smtClean="0"/>
              <a:t> </a:t>
            </a:r>
            <a:r>
              <a:rPr lang="da-DK" dirty="0" err="1" smtClean="0"/>
              <a:t>release</a:t>
            </a:r>
            <a:endParaRPr lang="da-DK" dirty="0" smtClean="0"/>
          </a:p>
          <a:p>
            <a:endParaRPr lang="da-DK" dirty="0"/>
          </a:p>
          <a:p>
            <a:r>
              <a:rPr lang="da-DK" b="1" dirty="0" smtClean="0"/>
              <a:t>Ulemper</a:t>
            </a:r>
          </a:p>
          <a:p>
            <a:r>
              <a:rPr lang="da-DK" dirty="0" smtClean="0"/>
              <a:t>Risikostyring er vanskeligt</a:t>
            </a:r>
          </a:p>
          <a:p>
            <a:r>
              <a:rPr lang="da-DK" dirty="0" smtClean="0"/>
              <a:t>Kompleksitet kan ikke altid betale sig</a:t>
            </a:r>
          </a:p>
          <a:p>
            <a:r>
              <a:rPr lang="da-DK" dirty="0" smtClean="0"/>
              <a:t>Mange ressourcer</a:t>
            </a:r>
          </a:p>
          <a:p>
            <a:r>
              <a:rPr lang="da-DK" dirty="0" smtClean="0"/>
              <a:t>Bedst til store projekter (for </a:t>
            </a:r>
            <a:r>
              <a:rPr lang="da-DK" dirty="0"/>
              <a:t>tidskrævende)</a:t>
            </a:r>
          </a:p>
          <a:p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206240" y="1882310"/>
            <a:ext cx="4343400" cy="4023360"/>
          </a:xfrm>
        </p:spPr>
        <p:txBody>
          <a:bodyPr/>
          <a:lstStyle/>
          <a:p>
            <a:r>
              <a:rPr lang="da-DK" dirty="0" smtClean="0"/>
              <a:t> </a:t>
            </a:r>
            <a:endParaRPr lang="da-D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136" y="2304288"/>
            <a:ext cx="6323305" cy="2529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3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UP Faser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03" y="1894713"/>
            <a:ext cx="7576757" cy="4371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3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+ Klassediskussion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2- 4 personer, gerne </a:t>
            </a:r>
            <a:r>
              <a:rPr lang="da-DK" dirty="0" smtClean="0"/>
              <a:t>blandet i forhold til tidligere grupper</a:t>
            </a:r>
          </a:p>
          <a:p>
            <a:r>
              <a:rPr lang="da-DK" dirty="0" smtClean="0"/>
              <a:t>Diskuter hvordan I brugte UP i 1. års projektet. Hvilke fordele og ulemper oplevede I med processen? </a:t>
            </a:r>
            <a:endParaRPr lang="da-DK" dirty="0"/>
          </a:p>
          <a:p>
            <a:endParaRPr lang="da-DK" dirty="0" smtClean="0"/>
          </a:p>
          <a:p>
            <a:r>
              <a:rPr lang="da-DK" dirty="0" smtClean="0"/>
              <a:t>Hvis I skulle bruge </a:t>
            </a:r>
            <a:r>
              <a:rPr lang="da-DK" dirty="0" err="1" smtClean="0"/>
              <a:t>prototyping</a:t>
            </a:r>
            <a:r>
              <a:rPr lang="da-DK" dirty="0" smtClean="0"/>
              <a:t> hvordan ville I så planlægge det?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72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Opgave(Gruppe)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Lav en sammenligning imellem </a:t>
            </a:r>
            <a:r>
              <a:rPr lang="da-DK" dirty="0" err="1" smtClean="0"/>
              <a:t>prædektiv</a:t>
            </a:r>
            <a:r>
              <a:rPr lang="da-DK" dirty="0" smtClean="0"/>
              <a:t>, iterativ og </a:t>
            </a:r>
            <a:r>
              <a:rPr lang="da-DK" dirty="0" err="1" smtClean="0"/>
              <a:t>inkrementelle</a:t>
            </a:r>
            <a:r>
              <a:rPr lang="da-DK" dirty="0" smtClean="0"/>
              <a:t> metoder (gerne visuel). </a:t>
            </a:r>
          </a:p>
          <a:p>
            <a:r>
              <a:rPr lang="da-DK" dirty="0" smtClean="0"/>
              <a:t>Punkter I f.eks. kan sammenligne på: Metoder, organisering, brugerinddragelse, fordele, ulemper.</a:t>
            </a:r>
            <a:endParaRPr lang="da-DK" dirty="0"/>
          </a:p>
          <a:p>
            <a:pPr marL="0" indent="0">
              <a:buNone/>
            </a:pPr>
            <a:endParaRPr lang="da-DK" b="1" dirty="0" smtClean="0"/>
          </a:p>
        </p:txBody>
      </p:sp>
    </p:spTree>
    <p:extLst>
      <p:ext uri="{BB962C8B-B14F-4D97-AF65-F5344CB8AC3E}">
        <p14:creationId xmlns:p14="http://schemas.microsoft.com/office/powerpoint/2010/main" val="27699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Repetitionsopgaver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Opgaver </a:t>
            </a:r>
            <a:r>
              <a:rPr lang="da-DK" dirty="0"/>
              <a:t>side </a:t>
            </a:r>
            <a:r>
              <a:rPr lang="da-DK" dirty="0" smtClean="0"/>
              <a:t>299-300: </a:t>
            </a:r>
            <a:r>
              <a:rPr lang="da-DK" dirty="0"/>
              <a:t>Fokuser på 1, </a:t>
            </a:r>
            <a:r>
              <a:rPr lang="da-DK" dirty="0" smtClean="0"/>
              <a:t>10, 11 </a:t>
            </a:r>
            <a:r>
              <a:rPr lang="da-DK" dirty="0"/>
              <a:t>og </a:t>
            </a:r>
            <a:r>
              <a:rPr lang="da-DK" dirty="0" smtClean="0"/>
              <a:t>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31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Fordele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 err="1" smtClean="0"/>
              <a:t>Krav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bliver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tydeligere</a:t>
            </a:r>
            <a:r>
              <a:rPr lang="en-US" altLang="en-US" sz="2000" dirty="0" smtClean="0"/>
              <a:t> over </a:t>
            </a:r>
            <a:r>
              <a:rPr lang="en-US" altLang="en-US" sz="2000" dirty="0" err="1" smtClean="0"/>
              <a:t>tid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Krav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kan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ændres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Tidlig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første</a:t>
            </a:r>
            <a:r>
              <a:rPr lang="en-US" altLang="en-US" sz="2000" dirty="0" smtClean="0"/>
              <a:t> release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Større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sandsynlighed</a:t>
            </a:r>
            <a:r>
              <a:rPr lang="en-US" altLang="en-US" sz="2000" dirty="0" smtClean="0"/>
              <a:t> for success (</a:t>
            </a:r>
            <a:r>
              <a:rPr lang="en-US" altLang="en-US" sz="2000" dirty="0" err="1" smtClean="0"/>
              <a:t>påstand</a:t>
            </a:r>
            <a:r>
              <a:rPr lang="en-US" altLang="en-US" sz="2000" dirty="0" smtClean="0"/>
              <a:t>!)</a:t>
            </a:r>
            <a:endParaRPr lang="en-US" altLang="en-US" sz="2000" dirty="0"/>
          </a:p>
          <a:p>
            <a:pPr lvl="1"/>
            <a:r>
              <a:rPr lang="en-US" altLang="en-US" sz="2000" dirty="0" err="1" smtClean="0"/>
              <a:t>Mindre</a:t>
            </a:r>
            <a:r>
              <a:rPr lang="en-US" altLang="en-US" sz="2000" dirty="0" smtClean="0"/>
              <a:t> tab </a:t>
            </a:r>
            <a:r>
              <a:rPr lang="en-US" altLang="en-US" sz="2000" dirty="0" err="1" smtClean="0"/>
              <a:t>hvis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projektet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nedlægges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(</a:t>
            </a:r>
            <a:r>
              <a:rPr lang="en-US" altLang="en-US" sz="2000" dirty="0" err="1"/>
              <a:t>påstand</a:t>
            </a:r>
            <a:r>
              <a:rPr lang="en-US" altLang="en-US" sz="2000" dirty="0"/>
              <a:t>!)</a:t>
            </a:r>
          </a:p>
          <a:p>
            <a:endParaRPr lang="da-DK" dirty="0"/>
          </a:p>
        </p:txBody>
      </p:sp>
      <p:pic>
        <p:nvPicPr>
          <p:cNvPr id="2050" name="Picture 2" descr="Vi kan udvikle dine ideer til virkelighed i WordPress og Umbraco udvik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52" y="3755572"/>
            <a:ext cx="5513581" cy="24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5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000" dirty="0" err="1" smtClean="0"/>
              <a:t>Horisontal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vs. </a:t>
            </a:r>
            <a:r>
              <a:rPr lang="en-US" altLang="en-US" sz="2000" dirty="0" err="1" smtClean="0"/>
              <a:t>Vertikal</a:t>
            </a:r>
            <a:endParaRPr lang="en-US" altLang="en-US" sz="2000" dirty="0"/>
          </a:p>
          <a:p>
            <a:pPr lvl="1"/>
            <a:r>
              <a:rPr lang="en-US" altLang="en-US" sz="2000" dirty="0"/>
              <a:t>Types:</a:t>
            </a:r>
          </a:p>
          <a:p>
            <a:pPr lvl="2"/>
            <a:r>
              <a:rPr lang="en-US" altLang="en-US" sz="2000" dirty="0" err="1" smtClean="0"/>
              <a:t>Smid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ud</a:t>
            </a:r>
            <a:endParaRPr lang="en-US" altLang="en-US" sz="2000" dirty="0"/>
          </a:p>
          <a:p>
            <a:pPr lvl="2"/>
            <a:r>
              <a:rPr lang="en-US" altLang="en-US" sz="2000" dirty="0" err="1" smtClean="0"/>
              <a:t>Evolutionære</a:t>
            </a:r>
            <a:endParaRPr lang="en-US" altLang="en-US" sz="2000" dirty="0"/>
          </a:p>
          <a:p>
            <a:pPr lvl="2"/>
            <a:r>
              <a:rPr lang="en-US" altLang="en-US" sz="2000" dirty="0" err="1" smtClean="0"/>
              <a:t>Inkrementelle</a:t>
            </a:r>
            <a:endParaRPr lang="en-US" altLang="en-US" sz="2000" dirty="0"/>
          </a:p>
          <a:p>
            <a:endParaRPr lang="da-DK" dirty="0"/>
          </a:p>
        </p:txBody>
      </p:sp>
      <p:sp>
        <p:nvSpPr>
          <p:cNvPr id="4" name="AutoShape 2" descr="Billedresultat for Horisontal vertik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3078" name="Picture 6" descr="Billedresultat for Horisontal verti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23" y="1307069"/>
            <a:ext cx="4645153" cy="44361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91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Forudsigelig: Giver alt med fuld </a:t>
            </a:r>
            <a:r>
              <a:rPr lang="da-DK" dirty="0" err="1" smtClean="0"/>
              <a:t>fuktionalitet</a:t>
            </a:r>
            <a:endParaRPr lang="da-DK" dirty="0" smtClean="0"/>
          </a:p>
          <a:p>
            <a:r>
              <a:rPr lang="da-DK" dirty="0" smtClean="0"/>
              <a:t>på en gang</a:t>
            </a:r>
          </a:p>
          <a:p>
            <a:r>
              <a:rPr lang="da-DK" dirty="0" smtClean="0"/>
              <a:t>Fidelity: Hvor tæt man er på at kravene er </a:t>
            </a:r>
          </a:p>
          <a:p>
            <a:r>
              <a:rPr lang="da-DK" dirty="0" smtClean="0"/>
              <a:t>implementeret</a:t>
            </a:r>
          </a:p>
          <a:p>
            <a:r>
              <a:rPr lang="da-DK" dirty="0" smtClean="0"/>
              <a:t>Iterative: Alle features med lille komplethed.</a:t>
            </a:r>
          </a:p>
          <a:p>
            <a:r>
              <a:rPr lang="da-DK" dirty="0" smtClean="0"/>
              <a:t>Mere og mere komplet med tiden</a:t>
            </a:r>
          </a:p>
          <a:p>
            <a:r>
              <a:rPr lang="da-DK" dirty="0" err="1" smtClean="0"/>
              <a:t>Inkremental</a:t>
            </a:r>
            <a:r>
              <a:rPr lang="da-DK" dirty="0" smtClean="0"/>
              <a:t>: Fuld funktionalitet for en del af</a:t>
            </a:r>
          </a:p>
          <a:p>
            <a:r>
              <a:rPr lang="da-DK" dirty="0" smtClean="0"/>
              <a:t>projektet</a:t>
            </a:r>
          </a:p>
          <a:p>
            <a:r>
              <a:rPr lang="da-DK" dirty="0" smtClean="0"/>
              <a:t>Agil: Mindst mulig funktionalitet så lidt</a:t>
            </a:r>
          </a:p>
          <a:p>
            <a:r>
              <a:rPr lang="da-DK" dirty="0" smtClean="0"/>
              <a:t>komplet som muligt</a:t>
            </a:r>
            <a:endParaRPr lang="da-DK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04" y="463296"/>
            <a:ext cx="6149619" cy="5297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3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Prototyper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a-DK" b="1" dirty="0" smtClean="0">
                <a:solidFill>
                  <a:schemeClr val="bg1"/>
                </a:solidFill>
              </a:rPr>
              <a:t>Fordele</a:t>
            </a:r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 altLang="en-US" sz="2800" dirty="0" err="1" smtClean="0"/>
              <a:t>Forbedrede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krav</a:t>
            </a:r>
            <a:endParaRPr lang="en-US" altLang="en-US" sz="2800" dirty="0"/>
          </a:p>
          <a:p>
            <a:pPr lvl="2"/>
            <a:r>
              <a:rPr lang="en-US" altLang="en-US" sz="2800" dirty="0" err="1" smtClean="0"/>
              <a:t>Fælles</a:t>
            </a:r>
            <a:r>
              <a:rPr lang="en-US" altLang="en-US" sz="2800" dirty="0" smtClean="0"/>
              <a:t> vision</a:t>
            </a:r>
            <a:endParaRPr lang="en-US" altLang="en-US" sz="2800" dirty="0"/>
          </a:p>
          <a:p>
            <a:pPr lvl="2"/>
            <a:r>
              <a:rPr lang="en-US" altLang="en-US" sz="2800" dirty="0" err="1" smtClean="0"/>
              <a:t>Bedre</a:t>
            </a:r>
            <a:r>
              <a:rPr lang="en-US" altLang="en-US" sz="2800" dirty="0" smtClean="0"/>
              <a:t> design (</a:t>
            </a:r>
            <a:r>
              <a:rPr lang="en-US" altLang="en-US" sz="2800" dirty="0" err="1" smtClean="0"/>
              <a:t>Vertikale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a-DK" b="1" dirty="0" smtClean="0">
                <a:solidFill>
                  <a:schemeClr val="bg1"/>
                </a:solidFill>
              </a:rPr>
              <a:t>Ulemper</a:t>
            </a:r>
            <a:endParaRPr lang="da-DK" b="1" dirty="0">
              <a:solidFill>
                <a:schemeClr val="bg1"/>
              </a:solidFill>
            </a:endParaRP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2"/>
            <a:r>
              <a:rPr lang="en-US" altLang="en-US" sz="2800" dirty="0" err="1" smtClean="0"/>
              <a:t>Begrænset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udsyn</a:t>
            </a:r>
            <a:r>
              <a:rPr lang="en-US" altLang="en-US" sz="2800" dirty="0" smtClean="0"/>
              <a:t>/</a:t>
            </a:r>
            <a:r>
              <a:rPr lang="en-US" altLang="en-US" sz="2800" dirty="0" err="1" smtClean="0"/>
              <a:t>idéer</a:t>
            </a:r>
            <a:endParaRPr lang="en-US" altLang="en-US" sz="2800" dirty="0"/>
          </a:p>
          <a:p>
            <a:pPr lvl="2"/>
            <a:r>
              <a:rPr lang="en-US" altLang="en-US" sz="2800" dirty="0" err="1" smtClean="0"/>
              <a:t>Kunden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utålmodig</a:t>
            </a:r>
            <a:endParaRPr lang="en-US" altLang="en-US" sz="2800" dirty="0"/>
          </a:p>
          <a:p>
            <a:pPr lvl="2"/>
            <a:r>
              <a:rPr lang="en-US" altLang="en-US" sz="2800" dirty="0" err="1" smtClean="0"/>
              <a:t>Presset</a:t>
            </a:r>
            <a:r>
              <a:rPr lang="en-US" altLang="en-US" sz="2800" dirty="0" smtClean="0"/>
              <a:t> plan</a:t>
            </a:r>
            <a:endParaRPr lang="en-US" altLang="en-US" sz="2800" dirty="0"/>
          </a:p>
          <a:p>
            <a:pPr lvl="2"/>
            <a:r>
              <a:rPr lang="en-US" altLang="en-US" sz="2800" dirty="0" err="1" smtClean="0"/>
              <a:t>Høje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forventninger</a:t>
            </a:r>
            <a:endParaRPr lang="en-US" altLang="en-US" sz="2800" dirty="0"/>
          </a:p>
          <a:p>
            <a:pPr lvl="2"/>
            <a:r>
              <a:rPr lang="en-US" altLang="en-US" sz="2800" dirty="0" err="1" smtClean="0"/>
              <a:t>Høj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tilknytning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til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koden</a:t>
            </a: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smid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væk</a:t>
            </a:r>
            <a:r>
              <a:rPr lang="en-US" altLang="en-US" sz="2800" dirty="0" smtClean="0"/>
              <a:t> prototype)</a:t>
            </a:r>
            <a:endParaRPr lang="en-US" altLang="en-US" sz="2800" dirty="0"/>
          </a:p>
          <a:p>
            <a:pPr lvl="2"/>
            <a:r>
              <a:rPr lang="en-US" altLang="en-US" sz="2800" dirty="0"/>
              <a:t>Never-ending prototypes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618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Spiral modellen</a:t>
            </a:r>
            <a:endParaRPr lang="da-DK" dirty="0"/>
          </a:p>
        </p:txBody>
      </p:sp>
      <p:sp>
        <p:nvSpPr>
          <p:cNvPr id="5" name="Tekstfelt 4"/>
          <p:cNvSpPr txBox="1"/>
          <p:nvPr/>
        </p:nvSpPr>
        <p:spPr>
          <a:xfrm>
            <a:off x="1097280" y="1883664"/>
            <a:ext cx="418063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Barry </a:t>
            </a:r>
            <a:r>
              <a:rPr lang="da-DK" b="1" dirty="0" err="1" smtClean="0"/>
              <a:t>Boehm</a:t>
            </a:r>
            <a:r>
              <a:rPr lang="da-DK" b="1" dirty="0" smtClean="0"/>
              <a:t> - 1986</a:t>
            </a:r>
          </a:p>
          <a:p>
            <a:endParaRPr lang="da-DK" b="1" dirty="0" smtClean="0"/>
          </a:p>
          <a:p>
            <a:r>
              <a:rPr lang="da-DK" b="1" dirty="0" smtClean="0"/>
              <a:t>Fordele</a:t>
            </a:r>
          </a:p>
          <a:p>
            <a:r>
              <a:rPr lang="da-DK" dirty="0" smtClean="0"/>
              <a:t>Prototyper</a:t>
            </a:r>
          </a:p>
          <a:p>
            <a:r>
              <a:rPr lang="da-DK" dirty="0" smtClean="0"/>
              <a:t>Risikostyring</a:t>
            </a:r>
          </a:p>
          <a:p>
            <a:r>
              <a:rPr lang="da-DK" dirty="0" smtClean="0"/>
              <a:t>Mulighed for at springe fra</a:t>
            </a:r>
          </a:p>
          <a:p>
            <a:r>
              <a:rPr lang="da-DK" dirty="0" smtClean="0"/>
              <a:t>Håndtere ændringer rimeligt godt</a:t>
            </a:r>
          </a:p>
          <a:p>
            <a:r>
              <a:rPr lang="da-DK" dirty="0" smtClean="0"/>
              <a:t>Estimering forbedres</a:t>
            </a:r>
            <a:endParaRPr lang="da-DK" dirty="0"/>
          </a:p>
          <a:p>
            <a:endParaRPr lang="da-DK" dirty="0"/>
          </a:p>
          <a:p>
            <a:r>
              <a:rPr lang="da-DK" b="1" dirty="0" smtClean="0"/>
              <a:t>Ulemper</a:t>
            </a:r>
          </a:p>
          <a:p>
            <a:r>
              <a:rPr lang="da-DK" dirty="0" smtClean="0"/>
              <a:t>Kompleks</a:t>
            </a:r>
          </a:p>
          <a:p>
            <a:r>
              <a:rPr lang="da-DK" dirty="0" smtClean="0"/>
              <a:t>Flere ressourcer</a:t>
            </a:r>
          </a:p>
          <a:p>
            <a:r>
              <a:rPr lang="da-DK" dirty="0" smtClean="0"/>
              <a:t>Kompleksitet for stor til lav risiko projekter</a:t>
            </a:r>
          </a:p>
          <a:p>
            <a:r>
              <a:rPr lang="da-DK" dirty="0" smtClean="0"/>
              <a:t>Estimaterne kan være upræcise i starten</a:t>
            </a:r>
          </a:p>
          <a:p>
            <a:r>
              <a:rPr lang="da-DK" dirty="0" smtClean="0"/>
              <a:t>Bedst til store projekter (for tidskrævende)</a:t>
            </a:r>
            <a:endParaRPr lang="da-D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96" y="1376983"/>
            <a:ext cx="5876191" cy="42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4105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Spiral modellen</a:t>
            </a:r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52" y="286603"/>
            <a:ext cx="5824728" cy="562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4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Spiral: Boehm </a:t>
            </a:r>
            <a:r>
              <a:rPr lang="en-US" altLang="en-US" dirty="0" err="1" smtClean="0"/>
              <a:t>uddybning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en-US" dirty="0" err="1" smtClean="0"/>
              <a:t>Ikke</a:t>
            </a:r>
            <a:r>
              <a:rPr lang="en-US" altLang="en-US" dirty="0" smtClean="0"/>
              <a:t> bare </a:t>
            </a:r>
            <a:r>
              <a:rPr lang="en-US" altLang="en-US" dirty="0" err="1" smtClean="0"/>
              <a:t>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serie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vandfald</a:t>
            </a:r>
            <a:endParaRPr lang="en-US" altLang="en-US" dirty="0"/>
          </a:p>
          <a:p>
            <a:pPr lvl="1"/>
            <a:r>
              <a:rPr lang="en-US" altLang="en-US" dirty="0" err="1" smtClean="0"/>
              <a:t>Aktiviteterne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være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flere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spiraler</a:t>
            </a:r>
            <a:r>
              <a:rPr lang="en-US" altLang="en-US" dirty="0" smtClean="0"/>
              <a:t> (Database, </a:t>
            </a:r>
            <a:r>
              <a:rPr lang="en-US" altLang="en-US" dirty="0" err="1" smtClean="0"/>
              <a:t>brugergrænseflade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lvl="1"/>
            <a:r>
              <a:rPr lang="en-US" altLang="en-US" dirty="0" err="1" smtClean="0"/>
              <a:t>Aktiviteter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flyttes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tilføjes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udelades</a:t>
            </a:r>
            <a:endParaRPr lang="en-US" altLang="en-US" dirty="0"/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400" dirty="0" err="1" smtClean="0"/>
              <a:t>Opgaver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kan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tilføjes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efterhånden</a:t>
            </a:r>
            <a:endParaRPr lang="en-US" alt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400" dirty="0" err="1" smtClean="0"/>
              <a:t>Gennemfør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disse</a:t>
            </a:r>
            <a:r>
              <a:rPr lang="en-US" altLang="en-US" sz="2400" dirty="0" smtClean="0"/>
              <a:t> I </a:t>
            </a:r>
            <a:r>
              <a:rPr lang="en-US" altLang="en-US" sz="2400" dirty="0" err="1" smtClean="0"/>
              <a:t>hver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cyklus</a:t>
            </a:r>
            <a:r>
              <a:rPr lang="en-US" altLang="en-US" sz="2400" dirty="0" smtClean="0"/>
              <a:t>:</a:t>
            </a:r>
          </a:p>
          <a:p>
            <a:pPr lvl="2"/>
            <a:r>
              <a:rPr lang="en-US" altLang="en-US" sz="2000" dirty="0" err="1" smtClean="0"/>
              <a:t>Overvej</a:t>
            </a:r>
            <a:r>
              <a:rPr lang="en-US" altLang="en-US" sz="2000" dirty="0" smtClean="0"/>
              <a:t> </a:t>
            </a:r>
            <a:r>
              <a:rPr lang="da-DK" altLang="en-US" sz="2000" dirty="0" smtClean="0"/>
              <a:t>interessenternes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behov</a:t>
            </a:r>
            <a:r>
              <a:rPr lang="en-US" altLang="en-US" sz="2000" dirty="0" smtClean="0"/>
              <a:t> </a:t>
            </a:r>
          </a:p>
          <a:p>
            <a:pPr lvl="2"/>
            <a:r>
              <a:rPr lang="en-US" altLang="en-US" sz="2000" dirty="0" err="1" smtClean="0"/>
              <a:t>Evaluer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alternativer</a:t>
            </a:r>
            <a:endParaRPr lang="en-US" altLang="en-US" sz="2000" dirty="0" smtClean="0"/>
          </a:p>
          <a:p>
            <a:pPr lvl="2"/>
            <a:r>
              <a:rPr lang="en-US" altLang="en-US" sz="2000" dirty="0" smtClean="0"/>
              <a:t>Find/</a:t>
            </a:r>
            <a:r>
              <a:rPr lang="en-US" altLang="en-US" sz="2000" dirty="0" err="1" smtClean="0"/>
              <a:t>løs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risici</a:t>
            </a:r>
            <a:endParaRPr lang="en-US" altLang="en-US" sz="2000" dirty="0" smtClean="0"/>
          </a:p>
          <a:p>
            <a:pPr lvl="2"/>
            <a:r>
              <a:rPr lang="en-US" altLang="en-US" sz="2000" dirty="0" err="1" smtClean="0"/>
              <a:t>Interessenter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godkender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næste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cyklus</a:t>
            </a:r>
            <a:endParaRPr lang="en-US" altLang="en-US" sz="2000" dirty="0" smtClean="0"/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400" dirty="0" err="1" smtClean="0"/>
              <a:t>Brug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ricisi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til</a:t>
            </a:r>
            <a:r>
              <a:rPr lang="en-US" altLang="en-US" sz="2400" dirty="0" smtClean="0"/>
              <a:t> at </a:t>
            </a:r>
            <a:r>
              <a:rPr lang="en-US" altLang="en-US" sz="2400" dirty="0" err="1" smtClean="0"/>
              <a:t>kende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indsatsen</a:t>
            </a:r>
            <a:r>
              <a:rPr lang="en-US" altLang="en-US" sz="2400" dirty="0" smtClean="0"/>
              <a:t> (effort </a:t>
            </a:r>
            <a:r>
              <a:rPr lang="en-US" altLang="en-US" sz="2400" dirty="0" err="1" smtClean="0"/>
              <a:t>f.eks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kodereviews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400" dirty="0" err="1"/>
              <a:t>Brug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ricisi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til</a:t>
            </a:r>
            <a:r>
              <a:rPr lang="en-US" altLang="en-US" sz="2400" dirty="0" smtClean="0"/>
              <a:t> at </a:t>
            </a:r>
            <a:r>
              <a:rPr lang="en-US" altLang="en-US" sz="2400" dirty="0" err="1" smtClean="0"/>
              <a:t>finde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detaljeniveau</a:t>
            </a:r>
            <a:r>
              <a:rPr lang="en-US" altLang="en-US" sz="2400" dirty="0" smtClean="0"/>
              <a:t> (</a:t>
            </a:r>
            <a:r>
              <a:rPr lang="da-DK" altLang="en-US" sz="2400" dirty="0" smtClean="0"/>
              <a:t>dokumentation</a:t>
            </a:r>
            <a:r>
              <a:rPr lang="en-US" altLang="en-US" sz="2400" dirty="0" smtClean="0"/>
              <a:t> vs </a:t>
            </a:r>
            <a:r>
              <a:rPr lang="en-US" altLang="en-US" sz="2400" dirty="0" err="1" smtClean="0"/>
              <a:t>fleksibilitet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400" dirty="0" err="1" smtClean="0"/>
              <a:t>Brug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anchor milestones (to be continued...)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400" dirty="0" err="1" smtClean="0"/>
              <a:t>Fokuser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på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systemet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and </a:t>
            </a:r>
            <a:r>
              <a:rPr lang="en-US" altLang="en-US" sz="2400" dirty="0" err="1" smtClean="0"/>
              <a:t>dets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livscyklus</a:t>
            </a:r>
            <a:endParaRPr lang="en-US" altLang="en-US" sz="2400" dirty="0"/>
          </a:p>
          <a:p>
            <a:pPr lvl="1"/>
            <a:endParaRPr lang="en-US" altLang="en-US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749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Spiral: Boehm </a:t>
            </a:r>
            <a:r>
              <a:rPr lang="en-US" altLang="en-US" dirty="0" smtClean="0"/>
              <a:t>milestones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sz="2400" dirty="0" smtClean="0"/>
              <a:t>Lifecycle </a:t>
            </a:r>
            <a:r>
              <a:rPr lang="en-US" altLang="en-US" sz="2400" dirty="0"/>
              <a:t>objectives (LCO) – Stakeholders agree that technical and management approach is sufficiently defined to satisfy stakeholder requirements</a:t>
            </a:r>
          </a:p>
          <a:p>
            <a:pPr lvl="1"/>
            <a:r>
              <a:rPr lang="en-US" altLang="en-US" sz="2400" dirty="0"/>
              <a:t>Lifecycle architecture (LCA) – Stakeholders agree that the approach can satisfy stakeholder goals and all significant risks have been addressed</a:t>
            </a:r>
          </a:p>
          <a:p>
            <a:pPr lvl="1"/>
            <a:r>
              <a:rPr lang="en-US" altLang="en-US" sz="2400" dirty="0"/>
              <a:t>Initial Operational Capability (IOC) – There has been sufficient preparation to satisfy everyone’s goals and the project should be deployed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935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3158</TotalTime>
  <Words>454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</vt:lpstr>
      <vt:lpstr>Iterative modeller</vt:lpstr>
      <vt:lpstr>Fordele</vt:lpstr>
      <vt:lpstr>Prototyper</vt:lpstr>
      <vt:lpstr>Sammenligning</vt:lpstr>
      <vt:lpstr>Prototyper</vt:lpstr>
      <vt:lpstr>Spiral modellen</vt:lpstr>
      <vt:lpstr>Spiral modellen</vt:lpstr>
      <vt:lpstr>Spiral: Boehm uddybning</vt:lpstr>
      <vt:lpstr>Spiral: Boehm milestones</vt:lpstr>
      <vt:lpstr>UP </vt:lpstr>
      <vt:lpstr>UP Faser</vt:lpstr>
      <vt:lpstr>Gruppe + Klassediskussion</vt:lpstr>
      <vt:lpstr>Opgave(Gruppe)</vt:lpstr>
      <vt:lpstr>Repetitionsopgaver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 faget</dc:title>
  <dc:creator>Lotte Alstrup Andersen</dc:creator>
  <cp:lastModifiedBy>Lotte Alstrup Andersen</cp:lastModifiedBy>
  <cp:revision>102</cp:revision>
  <dcterms:created xsi:type="dcterms:W3CDTF">2015-08-14T12:54:27Z</dcterms:created>
  <dcterms:modified xsi:type="dcterms:W3CDTF">2018-08-23T12:01:42Z</dcterms:modified>
</cp:coreProperties>
</file>