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324" r:id="rId4"/>
    <p:sldId id="325" r:id="rId5"/>
    <p:sldId id="326" r:id="rId6"/>
    <p:sldId id="309" r:id="rId7"/>
    <p:sldId id="310" r:id="rId8"/>
    <p:sldId id="311" r:id="rId9"/>
    <p:sldId id="312" r:id="rId10"/>
    <p:sldId id="274" r:id="rId11"/>
    <p:sldId id="275" r:id="rId12"/>
    <p:sldId id="276" r:id="rId13"/>
    <p:sldId id="260" r:id="rId14"/>
    <p:sldId id="261" r:id="rId15"/>
    <p:sldId id="263" r:id="rId16"/>
    <p:sldId id="264" r:id="rId17"/>
    <p:sldId id="266" r:id="rId18"/>
    <p:sldId id="267" r:id="rId19"/>
    <p:sldId id="269" r:id="rId20"/>
    <p:sldId id="331" r:id="rId21"/>
    <p:sldId id="280" r:id="rId22"/>
    <p:sldId id="282" r:id="rId23"/>
    <p:sldId id="283" r:id="rId24"/>
    <p:sldId id="303" r:id="rId25"/>
    <p:sldId id="321" r:id="rId26"/>
    <p:sldId id="322" r:id="rId27"/>
    <p:sldId id="323" r:id="rId28"/>
    <p:sldId id="284" r:id="rId29"/>
    <p:sldId id="288" r:id="rId30"/>
    <p:sldId id="329" r:id="rId31"/>
    <p:sldId id="332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7A9F9-567F-49CE-9B30-7ABB344E7D33}" type="datetimeFigureOut">
              <a:rPr lang="da-DK" smtClean="0"/>
              <a:t>23-08-2018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0FFC-3BAC-4C40-AC76-10517347EA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441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73CC-E796-4683-BC3D-9729E0EAFA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73CC-E796-4683-BC3D-9729E0EAFA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73CC-E796-4683-BC3D-9729E0EAFA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73CC-E796-4683-BC3D-9729E0EAFA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73CC-E796-4683-BC3D-9729E0EAFA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753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eal.dk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anifesto.org/principles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anifesto.org/principles.html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3YNjQL-j0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what-are-self-organising-team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s://da.wikipedia.org/wiki/T%C3%A6nkem%C3%A5de" TargetMode="External"/><Relationship Id="rId7" Type="http://schemas.openxmlformats.org/officeDocument/2006/relationships/hyperlink" Target="https://da.wikipedia.org/wiki/Paradigme" TargetMode="External"/><Relationship Id="rId2" Type="http://schemas.openxmlformats.org/officeDocument/2006/relationships/hyperlink" Target="https://da.wikipedia.org/wiki/Gr%C3%A6sk_(spro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.wikipedia.org/w/index.php?title=Sammenh%C3%A6ng&amp;action=edit&amp;redlink=1" TargetMode="External"/><Relationship Id="rId5" Type="http://schemas.openxmlformats.org/officeDocument/2006/relationships/hyperlink" Target="https://da.wikipedia.org/wiki/Tanke" TargetMode="External"/><Relationship Id="rId4" Type="http://schemas.openxmlformats.org/officeDocument/2006/relationships/hyperlink" Target="https://da.wikipedia.org/wiki/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iso/dk/manifest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valu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valu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valu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4839668"/>
          </a:xfrm>
        </p:spPr>
        <p:txBody>
          <a:bodyPr/>
          <a:lstStyle/>
          <a:p>
            <a:r>
              <a:rPr lang="da-DK" dirty="0" smtClean="0"/>
              <a:t>RAD Metoder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3" y="400240"/>
            <a:ext cx="10047067" cy="3124010"/>
          </a:xfrm>
          <a:prstGeom prst="rect">
            <a:avLst/>
          </a:prstGeom>
        </p:spPr>
      </p:pic>
      <p:sp>
        <p:nvSpPr>
          <p:cNvPr id="8" name="U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410665" y="5417324"/>
            <a:ext cx="518443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Lærings mål</a:t>
            </a:r>
          </a:p>
          <a:p>
            <a:r>
              <a:rPr lang="da-DK" sz="1400" dirty="0" smtClean="0">
                <a:solidFill>
                  <a:schemeClr val="bg1"/>
                </a:solidFill>
              </a:rPr>
              <a:t>I skal </a:t>
            </a:r>
            <a:r>
              <a:rPr lang="da-DK" sz="2000" b="1" dirty="0" smtClean="0">
                <a:solidFill>
                  <a:schemeClr val="bg1"/>
                </a:solidFill>
              </a:rPr>
              <a:t>kende</a:t>
            </a:r>
            <a:r>
              <a:rPr lang="da-DK" sz="2000" dirty="0" smtClean="0">
                <a:solidFill>
                  <a:schemeClr val="bg1"/>
                </a:solidFill>
              </a:rPr>
              <a:t> </a:t>
            </a:r>
            <a:r>
              <a:rPr lang="da-DK" sz="1600" dirty="0" smtClean="0">
                <a:solidFill>
                  <a:schemeClr val="bg1"/>
                </a:solidFill>
              </a:rPr>
              <a:t>til forskellige agile metoder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9225070" y="4238271"/>
            <a:ext cx="2537162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a-DK" sz="3600" b="1" dirty="0" smtClean="0">
                <a:solidFill>
                  <a:schemeClr val="bg1"/>
                </a:solidFill>
              </a:rPr>
              <a:t>Litteratur:</a:t>
            </a:r>
          </a:p>
          <a:p>
            <a:r>
              <a:rPr lang="da-DK" sz="2400" b="1" smtClean="0">
                <a:solidFill>
                  <a:schemeClr val="bg1"/>
                </a:solidFill>
              </a:rPr>
              <a:t>Kap 14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219200" y="1219201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168" lvl="1" indent="0">
              <a:buNone/>
            </a:pPr>
            <a:r>
              <a:rPr lang="en-US" altLang="en-US" sz="3200" dirty="0" smtClean="0">
                <a:solidFill>
                  <a:schemeClr val="tx1"/>
                </a:solidFill>
              </a:rPr>
              <a:t>Agile concepts</a:t>
            </a:r>
          </a:p>
          <a:p>
            <a:pPr marL="201168" lvl="1" indent="0">
              <a:buNone/>
            </a:pPr>
            <a:endParaRPr lang="en-US" altLang="en-US" sz="3200" dirty="0" smtClean="0">
              <a:solidFill>
                <a:schemeClr val="tx1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Agile is not a methodology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Modeling </a:t>
            </a:r>
            <a:r>
              <a:rPr lang="en-US" sz="2400" dirty="0">
                <a:solidFill>
                  <a:schemeClr val="tx1"/>
                </a:solidFill>
              </a:rPr>
              <a:t>is okay, but not just for the sake of </a:t>
            </a:r>
            <a:r>
              <a:rPr lang="en-US" sz="2400" dirty="0" smtClean="0">
                <a:solidFill>
                  <a:schemeClr val="tx1"/>
                </a:solidFill>
              </a:rPr>
              <a:t>modeling.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Documentation is great, but not hundreds of pages that will never be used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Planning </a:t>
            </a:r>
            <a:r>
              <a:rPr lang="en-US" sz="2400" dirty="0">
                <a:solidFill>
                  <a:schemeClr val="tx1"/>
                </a:solidFill>
              </a:rPr>
              <a:t>is good, but be aware that plans </a:t>
            </a:r>
            <a:r>
              <a:rPr lang="en-US" sz="2400" dirty="0" smtClean="0">
                <a:solidFill>
                  <a:schemeClr val="tx1"/>
                </a:solidFill>
              </a:rPr>
              <a:t>change.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219200" y="1092201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01168" lvl="1" indent="0">
              <a:buNone/>
            </a:pPr>
            <a:r>
              <a:rPr lang="en-US" altLang="en-US" sz="3200" b="1" dirty="0" smtClean="0">
                <a:solidFill>
                  <a:schemeClr val="tx1"/>
                </a:solidFill>
              </a:rPr>
              <a:t>Agile principles: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>
                <a:solidFill>
                  <a:schemeClr val="tx1"/>
                </a:solidFill>
              </a:rPr>
              <a:t>highest priority is to satisfy the customer through early and continuous delivery of valuable software.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Welcome changing requirements, even late in development. Agile processes harness change for the customer's competitive advantage.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Deliver working software frequently, from a couple of weeks to a couple of months, with a preference to the shorter timescale.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Business people and developers must work together daily throughout the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Build projects around motivated individuals. Give them the environment and support they need, and trust them to get the job done.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most efficient and effective method of conveying information to and within a development team is face-to-face conversation.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  <a:hlinkClick r:id="rId2"/>
              </a:rPr>
              <a:t>www.agilemanifesto.org/principles.html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219200" y="1092201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01168" lvl="1" indent="0">
              <a:buNone/>
            </a:pPr>
            <a:r>
              <a:rPr lang="en-US" altLang="en-US" sz="3200" b="1" dirty="0" smtClean="0">
                <a:solidFill>
                  <a:schemeClr val="tx1"/>
                </a:solidFill>
              </a:rPr>
              <a:t>Agile principles (continued):</a:t>
            </a:r>
          </a:p>
          <a:p>
            <a:pPr marL="1371600" lvl="2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2000" dirty="0">
                <a:solidFill>
                  <a:schemeClr val="tx1"/>
                </a:solidFill>
              </a:rPr>
              <a:t>software is the primary measure of progress.</a:t>
            </a: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Agile processes promote sustainable development. The sponsors, developers, and users should be able to maintain a constant pace indefinitely.</a:t>
            </a: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Continuous attention to technical excellence and good design enhances agility.</a:t>
            </a: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Simplicity--the art of maximizing the amount of work not done--is essential.</a:t>
            </a: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The best architectures, requirements, and designs emerge from self-organizing teams.</a:t>
            </a:r>
          </a:p>
          <a:p>
            <a:pPr marL="1371600" lvl="2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At regular intervals, the team reflects on how to become more effective, then tunes and adjusts its behavior accordingly.</a:t>
            </a: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  <a:hlinkClick r:id="rId2"/>
              </a:rPr>
              <a:t>www.agilemanifesto.org/principles.html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2722880" cy="2147146"/>
          </a:xfrm>
        </p:spPr>
        <p:txBody>
          <a:bodyPr>
            <a:normAutofit/>
          </a:bodyPr>
          <a:lstStyle/>
          <a:p>
            <a:r>
              <a:rPr lang="da-DK" dirty="0" smtClean="0"/>
              <a:t>Manifestet (meget generelt)</a:t>
            </a:r>
          </a:p>
          <a:p>
            <a:r>
              <a:rPr lang="da-DK" dirty="0" smtClean="0"/>
              <a:t>Det handler om graden ikke enten eller. </a:t>
            </a:r>
          </a:p>
          <a:p>
            <a:r>
              <a:rPr lang="da-DK" dirty="0" smtClean="0"/>
              <a:t>Manifestet viser en retning.</a:t>
            </a:r>
          </a:p>
          <a:p>
            <a:endParaRPr lang="da-DK" dirty="0" smtClean="0"/>
          </a:p>
        </p:txBody>
      </p:sp>
      <p:pic>
        <p:nvPicPr>
          <p:cNvPr id="7" name="_3YNjQL-j0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42080" y="1845734"/>
            <a:ext cx="7158660" cy="40267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1219200" y="860849"/>
            <a:ext cx="10525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Er hurtighed et </a:t>
            </a:r>
            <a:r>
              <a:rPr lang="da-DK" sz="3600" dirty="0" smtClean="0"/>
              <a:t>Mål?   </a:t>
            </a:r>
            <a:r>
              <a:rPr lang="da-DK" dirty="0" smtClean="0"/>
              <a:t>Der </a:t>
            </a:r>
            <a:r>
              <a:rPr lang="da-DK" dirty="0"/>
              <a:t>er i hver tilfælde en </a:t>
            </a:r>
            <a:r>
              <a:rPr lang="da-DK" sz="4000" dirty="0"/>
              <a:t>fordel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37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Selvorganiserende teams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12" y="1737360"/>
            <a:ext cx="4234447" cy="4022725"/>
          </a:xfrm>
        </p:spPr>
      </p:pic>
      <p:sp>
        <p:nvSpPr>
          <p:cNvPr id="5" name="Rektangel 4"/>
          <p:cNvSpPr/>
          <p:nvPr/>
        </p:nvSpPr>
        <p:spPr>
          <a:xfrm>
            <a:off x="1504300" y="5608559"/>
            <a:ext cx="6076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http://</a:t>
            </a:r>
            <a:r>
              <a:rPr lang="da-DK" dirty="0" smtClean="0">
                <a:hlinkClick r:id="rId3"/>
              </a:rPr>
              <a:t>www.infoq.com/articles/what-are-self-organising-teams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53" y="286603"/>
            <a:ext cx="4751516" cy="26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Agilt vs. traditionelt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737360"/>
            <a:ext cx="5185839" cy="4474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Virker det? Er der et produkt?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7400925" cy="378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 skal vi hen?</a:t>
            </a:r>
            <a:endParaRPr lang="da-D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76743"/>
            <a:ext cx="5586738" cy="402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Levering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36103"/>
            <a:ext cx="5570967" cy="402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Paradigme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370" cy="4023360"/>
          </a:xfrm>
        </p:spPr>
        <p:txBody>
          <a:bodyPr/>
          <a:lstStyle/>
          <a:p>
            <a:r>
              <a:rPr lang="da-DK" dirty="0"/>
              <a:t>Ordet </a:t>
            </a:r>
            <a:r>
              <a:rPr lang="da-DK" b="1" dirty="0"/>
              <a:t>paradigme</a:t>
            </a:r>
            <a:r>
              <a:rPr lang="da-DK" dirty="0"/>
              <a:t> kommer fra </a:t>
            </a:r>
            <a:r>
              <a:rPr lang="da-DK" dirty="0">
                <a:hlinkClick r:id="rId2" tooltip="Græsk (sprog)"/>
              </a:rPr>
              <a:t>græsk</a:t>
            </a:r>
            <a:r>
              <a:rPr lang="da-DK" dirty="0"/>
              <a:t> (πα</a:t>
            </a:r>
            <a:r>
              <a:rPr lang="da-DK" dirty="0" err="1"/>
              <a:t>ράδειγμ</a:t>
            </a:r>
            <a:r>
              <a:rPr lang="da-DK" dirty="0"/>
              <a:t>α </a:t>
            </a:r>
            <a:r>
              <a:rPr lang="da-DK" i="1" dirty="0"/>
              <a:t>parádeigma</a:t>
            </a:r>
            <a:r>
              <a:rPr lang="da-DK" dirty="0"/>
              <a:t>, som er samensat af </a:t>
            </a:r>
            <a:r>
              <a:rPr lang="da-DK" i="1" dirty="0"/>
              <a:t>para</a:t>
            </a:r>
            <a:r>
              <a:rPr lang="da-DK" dirty="0"/>
              <a:t> = "hos" + </a:t>
            </a:r>
            <a:r>
              <a:rPr lang="da-DK" i="1" dirty="0"/>
              <a:t>deiknynai</a:t>
            </a:r>
            <a:r>
              <a:rPr lang="da-DK" dirty="0"/>
              <a:t> = "vise", og det betyder tilsammen "forbillede" eller "mønster"), heraf kommer nutidens brug: en </a:t>
            </a:r>
            <a:r>
              <a:rPr lang="da-DK" dirty="0">
                <a:hlinkClick r:id="rId3" tooltip="Tænkemåde"/>
              </a:rPr>
              <a:t>tænkemåde</a:t>
            </a:r>
            <a:r>
              <a:rPr lang="da-DK" dirty="0"/>
              <a:t> eller et </a:t>
            </a:r>
            <a:r>
              <a:rPr lang="da-DK" dirty="0">
                <a:hlinkClick r:id="rId4" tooltip="System"/>
              </a:rPr>
              <a:t>system</a:t>
            </a:r>
            <a:r>
              <a:rPr lang="da-DK" dirty="0"/>
              <a:t> af </a:t>
            </a:r>
            <a:r>
              <a:rPr lang="da-DK" dirty="0">
                <a:hlinkClick r:id="rId5" tooltip="Tanke"/>
              </a:rPr>
              <a:t>tanker</a:t>
            </a:r>
            <a:r>
              <a:rPr lang="da-DK" dirty="0"/>
              <a:t> og </a:t>
            </a:r>
            <a:r>
              <a:rPr lang="da-DK" dirty="0">
                <a:hlinkClick r:id="rId6" tooltip="Sammenhæng (ikke skrevet endnu)"/>
              </a:rPr>
              <a:t>sammenhænge</a:t>
            </a:r>
            <a:r>
              <a:rPr lang="da-DK" dirty="0" smtClean="0"/>
              <a:t>.</a:t>
            </a:r>
          </a:p>
          <a:p>
            <a:r>
              <a:rPr lang="da-DK" dirty="0">
                <a:hlinkClick r:id="rId7"/>
              </a:rPr>
              <a:t>https://</a:t>
            </a:r>
            <a:r>
              <a:rPr lang="da-DK" dirty="0" smtClean="0">
                <a:hlinkClick r:id="rId7"/>
              </a:rPr>
              <a:t>da.wikipedia.org/wiki/Paradigme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1890813"/>
            <a:ext cx="3912870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71472" y="2130552"/>
            <a:ext cx="7772400" cy="3767328"/>
          </a:xfrm>
          <a:prstGeom prst="rect">
            <a:avLst/>
          </a:prstGeom>
        </p:spPr>
        <p:txBody>
          <a:bodyPr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600" i="1" dirty="0" smtClean="0"/>
              <a:t>Excellent </a:t>
            </a:r>
            <a:r>
              <a:rPr lang="en-US" sz="3600" i="1" dirty="0"/>
              <a:t>firms don’t believe in excellence–only in constant improvement and constant change.</a:t>
            </a:r>
            <a:r>
              <a:rPr lang="en-US" sz="3600" dirty="0"/>
              <a:t>—Tom Peters</a:t>
            </a:r>
          </a:p>
        </p:txBody>
      </p:sp>
    </p:spTree>
    <p:extLst>
      <p:ext uri="{BB962C8B-B14F-4D97-AF65-F5344CB8AC3E}">
        <p14:creationId xmlns:p14="http://schemas.microsoft.com/office/powerpoint/2010/main" val="7140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 – det agile manifest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Gennemlæs det agile manifest og dets </a:t>
            </a:r>
            <a:r>
              <a:rPr lang="da-DK" dirty="0"/>
              <a:t>principper </a:t>
            </a:r>
            <a:r>
              <a:rPr lang="da-DK" dirty="0">
                <a:hlinkClick r:id="rId2"/>
              </a:rPr>
              <a:t>http://</a:t>
            </a:r>
            <a:r>
              <a:rPr lang="da-DK" dirty="0" smtClean="0">
                <a:hlinkClick r:id="rId2"/>
              </a:rPr>
              <a:t>agilemanifesto.org/iso/dk/manifesto.html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Sammenlign med de tre øvrige udviklingsprincipper.</a:t>
            </a:r>
          </a:p>
          <a:p>
            <a:endParaRPr lang="da-DK" dirty="0"/>
          </a:p>
          <a:p>
            <a:r>
              <a:rPr lang="da-DK" dirty="0" smtClean="0"/>
              <a:t>Diskuter tre punkter i manifestet I undrer jer over.</a:t>
            </a:r>
            <a:endParaRPr lang="da-DK" dirty="0"/>
          </a:p>
          <a:p>
            <a:endParaRPr lang="da-DK" b="1" dirty="0" smtClean="0"/>
          </a:p>
        </p:txBody>
      </p:sp>
    </p:spTree>
    <p:extLst>
      <p:ext uri="{BB962C8B-B14F-4D97-AF65-F5344CB8AC3E}">
        <p14:creationId xmlns:p14="http://schemas.microsoft.com/office/powerpoint/2010/main" val="3234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100328" y="1216153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Example: Crystal (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Alistar</a:t>
            </a:r>
            <a:r>
              <a:rPr lang="en-US" altLang="en-US" sz="3200" dirty="0" smtClean="0">
                <a:solidFill>
                  <a:schemeClr val="tx1"/>
                </a:solidFill>
              </a:rPr>
              <a:t> Cockburn)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tabLst>
                <a:tab pos="5943600" algn="r"/>
              </a:tabLst>
            </a:pPr>
            <a:r>
              <a:rPr lang="en-US" altLang="en-US" sz="2800" dirty="0" smtClean="0">
                <a:solidFill>
                  <a:schemeClr val="tx1"/>
                </a:solidFill>
              </a:rPr>
              <a:t>Crystal Clear	1-6</a:t>
            </a:r>
          </a:p>
          <a:p>
            <a:pPr lvl="1">
              <a:tabLst>
                <a:tab pos="5943600" algn="r"/>
              </a:tabLst>
            </a:pPr>
            <a:r>
              <a:rPr lang="en-US" altLang="en-US" sz="2800" dirty="0" smtClean="0">
                <a:solidFill>
                  <a:schemeClr val="tx1"/>
                </a:solidFill>
              </a:rPr>
              <a:t>Crystal Yellow	7-20</a:t>
            </a:r>
          </a:p>
          <a:p>
            <a:pPr lvl="1">
              <a:tabLst>
                <a:tab pos="5943600" algn="r"/>
              </a:tabLst>
            </a:pPr>
            <a:r>
              <a:rPr lang="en-US" altLang="en-US" sz="2800" dirty="0" smtClean="0">
                <a:solidFill>
                  <a:schemeClr val="tx1"/>
                </a:solidFill>
              </a:rPr>
              <a:t>Crystal Orange	21-40</a:t>
            </a:r>
          </a:p>
          <a:p>
            <a:pPr lvl="1">
              <a:tabLst>
                <a:tab pos="5943600" algn="r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Crystal </a:t>
            </a:r>
            <a:r>
              <a:rPr lang="en-US" altLang="en-US" sz="2800" dirty="0" smtClean="0">
                <a:solidFill>
                  <a:schemeClr val="tx1"/>
                </a:solidFill>
              </a:rPr>
              <a:t>Orange Web	21-40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tabLst>
                <a:tab pos="5943600" algn="r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Crystal </a:t>
            </a:r>
            <a:r>
              <a:rPr lang="en-US" altLang="en-US" sz="2800" dirty="0" smtClean="0">
                <a:solidFill>
                  <a:schemeClr val="tx1"/>
                </a:solidFill>
              </a:rPr>
              <a:t>Red	41-80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tabLst>
                <a:tab pos="5943600" algn="r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Crystal </a:t>
            </a:r>
            <a:r>
              <a:rPr lang="en-US" altLang="en-US" sz="2800" dirty="0" smtClean="0">
                <a:solidFill>
                  <a:schemeClr val="tx1"/>
                </a:solidFill>
              </a:rPr>
              <a:t>Maroon	81-200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tabLst>
                <a:tab pos="5943600" algn="r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Crystal </a:t>
            </a:r>
            <a:r>
              <a:rPr lang="en-US" altLang="en-US" sz="2800" dirty="0" smtClean="0">
                <a:solidFill>
                  <a:schemeClr val="tx1"/>
                </a:solidFill>
              </a:rPr>
              <a:t>Diamond	201-500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tabLst>
                <a:tab pos="5943600" algn="r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Crystal </a:t>
            </a:r>
            <a:r>
              <a:rPr lang="en-US" altLang="en-US" sz="2800" dirty="0" smtClean="0">
                <a:solidFill>
                  <a:schemeClr val="tx1"/>
                </a:solidFill>
              </a:rPr>
              <a:t>Sapphire	501-1,000</a:t>
            </a:r>
          </a:p>
        </p:txBody>
      </p:sp>
    </p:spTree>
    <p:extLst>
      <p:ext uri="{BB962C8B-B14F-4D97-AF65-F5344CB8AC3E}">
        <p14:creationId xmlns:p14="http://schemas.microsoft.com/office/powerpoint/2010/main" val="5645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100328" y="1197865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Example: Crystal</a:t>
            </a:r>
          </a:p>
          <a:p>
            <a:pPr lvl="1"/>
            <a:r>
              <a:rPr lang="en-US" altLang="en-US" sz="3200" dirty="0" smtClean="0">
                <a:solidFill>
                  <a:schemeClr val="tx1"/>
                </a:solidFill>
              </a:rPr>
              <a:t>Project criticality:</a:t>
            </a: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</a:rPr>
              <a:t>Comfort</a:t>
            </a: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</a:rPr>
              <a:t>Discretionary money</a:t>
            </a: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</a:rPr>
              <a:t>Essential money</a:t>
            </a: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</a:rPr>
              <a:t>Life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82" y="2258568"/>
            <a:ext cx="6272580" cy="22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091184" y="960121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Crystal Features</a:t>
            </a:r>
          </a:p>
          <a:p>
            <a:endParaRPr lang="en-US" alt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Frequent iterations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Constant feedback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Constant communication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Safety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Focus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Easy access to expert users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Testing support</a:t>
            </a: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Larger projects need more formality</a:t>
            </a:r>
          </a:p>
        </p:txBody>
      </p:sp>
    </p:spTree>
    <p:extLst>
      <p:ext uri="{BB962C8B-B14F-4D97-AF65-F5344CB8AC3E}">
        <p14:creationId xmlns:p14="http://schemas.microsoft.com/office/powerpoint/2010/main" val="27406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dsholder til indho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4545" y="347472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2204545" y="5131593"/>
            <a:ext cx="7772400" cy="940594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Everything should be made as simple as possible, but not simpler.</a:t>
            </a:r>
            <a:r>
              <a:rPr lang="en-US" sz="2000" dirty="0"/>
              <a:t>—Albert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3657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Kanban</a:t>
            </a:r>
            <a:r>
              <a:rPr lang="da-DK" dirty="0" smtClean="0"/>
              <a:t> Principper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Starte med nuværende arbejdsgange – Kan indarbejdes i andre systemer</a:t>
            </a:r>
          </a:p>
          <a:p>
            <a:r>
              <a:rPr lang="da-DK" sz="2800" dirty="0" err="1" smtClean="0"/>
              <a:t>Inkrementielle</a:t>
            </a:r>
            <a:r>
              <a:rPr lang="da-DK" sz="2800" dirty="0" smtClean="0"/>
              <a:t> ændringer</a:t>
            </a:r>
          </a:p>
          <a:p>
            <a:r>
              <a:rPr lang="da-DK" sz="2800" dirty="0" smtClean="0"/>
              <a:t>Respekter den nuværende proces – behold evt. roller og ansvar</a:t>
            </a:r>
          </a:p>
          <a:p>
            <a:r>
              <a:rPr lang="da-DK" sz="2800" dirty="0" smtClean="0"/>
              <a:t>Opfordre til selvledelse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3246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Kanban</a:t>
            </a:r>
            <a:r>
              <a:rPr lang="da-DK" dirty="0" smtClean="0"/>
              <a:t> metoder (</a:t>
            </a:r>
            <a:r>
              <a:rPr lang="da-DK" dirty="0" err="1" smtClean="0"/>
              <a:t>practices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Visualiser arbejdsgange/</a:t>
            </a:r>
            <a:r>
              <a:rPr lang="da-DK" sz="2800" dirty="0" err="1" smtClean="0"/>
              <a:t>workflow</a:t>
            </a:r>
            <a:endParaRPr lang="da-DK" sz="2800" dirty="0" smtClean="0"/>
          </a:p>
          <a:p>
            <a:r>
              <a:rPr lang="da-DK" sz="2800" dirty="0" smtClean="0"/>
              <a:t>Begræns Work In Progress (WIP): Ikke for meget/lidt opgaver med i f.eks. et sprint</a:t>
            </a:r>
          </a:p>
          <a:p>
            <a:r>
              <a:rPr lang="da-DK" sz="2800" dirty="0" smtClean="0"/>
              <a:t>Øg flowet: Når færdig -&gt; hent den næste </a:t>
            </a:r>
            <a:r>
              <a:rPr lang="da-DK" sz="2800" dirty="0" err="1" smtClean="0"/>
              <a:t>user</a:t>
            </a:r>
            <a:r>
              <a:rPr lang="da-DK" sz="2800" dirty="0" smtClean="0"/>
              <a:t> story fra din </a:t>
            </a:r>
            <a:r>
              <a:rPr lang="da-DK" sz="2800" dirty="0" err="1" smtClean="0"/>
              <a:t>backlog</a:t>
            </a:r>
            <a:endParaRPr lang="da-DK" sz="2800" dirty="0" smtClean="0"/>
          </a:p>
          <a:p>
            <a:endParaRPr lang="da-DK" sz="2800" dirty="0"/>
          </a:p>
          <a:p>
            <a:r>
              <a:rPr lang="da-DK" sz="2800" dirty="0" err="1" smtClean="0"/>
              <a:t>Continously</a:t>
            </a:r>
            <a:r>
              <a:rPr lang="da-DK" sz="2800" dirty="0" smtClean="0"/>
              <a:t> </a:t>
            </a:r>
            <a:r>
              <a:rPr lang="da-DK" sz="2800" dirty="0" err="1" smtClean="0"/>
              <a:t>delivery</a:t>
            </a:r>
            <a:r>
              <a:rPr lang="da-DK" sz="2800" dirty="0" smtClean="0"/>
              <a:t> (ikke i sprints)</a:t>
            </a:r>
          </a:p>
          <a:p>
            <a:r>
              <a:rPr lang="da-DK" sz="2800" dirty="0" smtClean="0"/>
              <a:t>Hvert item er sit eget sprint!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593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Kanban</a:t>
            </a:r>
            <a:r>
              <a:rPr lang="da-DK" dirty="0" smtClean="0"/>
              <a:t> Board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2728486" cy="4023360"/>
          </a:xfrm>
        </p:spPr>
        <p:txBody>
          <a:bodyPr/>
          <a:lstStyle/>
          <a:p>
            <a:r>
              <a:rPr lang="da-DK" dirty="0" smtClean="0"/>
              <a:t>To do, in </a:t>
            </a:r>
            <a:r>
              <a:rPr lang="da-DK" dirty="0" err="1" smtClean="0"/>
              <a:t>progress</a:t>
            </a:r>
            <a:r>
              <a:rPr lang="da-DK" dirty="0" smtClean="0"/>
              <a:t>, done</a:t>
            </a:r>
          </a:p>
          <a:p>
            <a:r>
              <a:rPr lang="da-DK" dirty="0" smtClean="0"/>
              <a:t>Softwareprogram</a:t>
            </a:r>
          </a:p>
          <a:p>
            <a:r>
              <a:rPr lang="da-DK" dirty="0" err="1" smtClean="0"/>
              <a:t>Whiteboard</a:t>
            </a:r>
            <a:r>
              <a:rPr lang="da-DK" dirty="0" smtClean="0"/>
              <a:t>/</a:t>
            </a:r>
            <a:r>
              <a:rPr lang="da-DK" dirty="0" err="1" smtClean="0"/>
              <a:t>postits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35" y="1933412"/>
            <a:ext cx="5534397" cy="433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7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164336" y="1252729"/>
            <a:ext cx="9753600" cy="52852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Feature-Driven </a:t>
            </a:r>
            <a:r>
              <a:rPr lang="en-US" altLang="en-US" sz="3200" dirty="0" smtClean="0">
                <a:solidFill>
                  <a:schemeClr val="tx1"/>
                </a:solidFill>
              </a:rPr>
              <a:t>Development</a:t>
            </a: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Develop a model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Build a feature list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Plan by feature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Design by feature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Build by feature</a:t>
            </a: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Billedresultat for Feature-Driven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89" y="180136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 bwMode="auto">
          <a:xfrm>
            <a:off x="1136904" y="1225297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Agile Unified Process (AUP)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Serial in the large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</a:rPr>
              <a:t>terative in the small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More releases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More and smaller iterations</a:t>
            </a:r>
          </a:p>
        </p:txBody>
      </p:sp>
    </p:spTree>
    <p:extLst>
      <p:ext uri="{BB962C8B-B14F-4D97-AF65-F5344CB8AC3E}">
        <p14:creationId xmlns:p14="http://schemas.microsoft.com/office/powerpoint/2010/main" val="6079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RAD principper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Små teams (5-6)</a:t>
            </a:r>
          </a:p>
          <a:p>
            <a:r>
              <a:rPr lang="da-DK" dirty="0" smtClean="0"/>
              <a:t>Fokusgrupper, workshops, </a:t>
            </a:r>
            <a:r>
              <a:rPr lang="da-DK" dirty="0" err="1" smtClean="0"/>
              <a:t>prototyping</a:t>
            </a:r>
            <a:r>
              <a:rPr lang="da-DK" dirty="0" smtClean="0"/>
              <a:t>, </a:t>
            </a:r>
            <a:r>
              <a:rPr lang="da-DK" dirty="0" err="1" smtClean="0"/>
              <a:t>brainstormin</a:t>
            </a:r>
            <a:r>
              <a:rPr lang="da-DK" dirty="0" smtClean="0"/>
              <a:t>, </a:t>
            </a:r>
            <a:r>
              <a:rPr lang="da-DK" dirty="0" err="1" smtClean="0"/>
              <a:t>usecases</a:t>
            </a:r>
            <a:endParaRPr lang="da-DK" dirty="0" smtClean="0"/>
          </a:p>
          <a:p>
            <a:r>
              <a:rPr lang="da-DK" dirty="0" smtClean="0"/>
              <a:t>Gentagen testning (Brugerne tester applikationen efterhånden som den bliver færdig)</a:t>
            </a:r>
          </a:p>
          <a:p>
            <a:r>
              <a:rPr lang="da-DK" dirty="0" smtClean="0"/>
              <a:t>Konstant integration</a:t>
            </a:r>
          </a:p>
          <a:p>
            <a:r>
              <a:rPr lang="da-DK" dirty="0" err="1" smtClean="0"/>
              <a:t>Review</a:t>
            </a:r>
            <a:r>
              <a:rPr lang="da-DK" dirty="0" smtClean="0"/>
              <a:t> og kommunikation</a:t>
            </a:r>
          </a:p>
          <a:p>
            <a:r>
              <a:rPr lang="da-DK" dirty="0" smtClean="0"/>
              <a:t>Korte </a:t>
            </a:r>
            <a:r>
              <a:rPr lang="da-DK" dirty="0" err="1" smtClean="0"/>
              <a:t>iterationer</a:t>
            </a:r>
            <a:r>
              <a:rPr lang="da-DK" dirty="0" smtClean="0"/>
              <a:t> (1 uge – få måneder)</a:t>
            </a:r>
          </a:p>
          <a:p>
            <a:r>
              <a:rPr lang="da-DK" dirty="0" smtClean="0"/>
              <a:t>Kun udvikle der er nødvendigt NU</a:t>
            </a:r>
          </a:p>
          <a:p>
            <a:r>
              <a:rPr lang="da-DK" dirty="0" err="1" smtClean="0"/>
              <a:t>Timeboxing</a:t>
            </a:r>
            <a:r>
              <a:rPr lang="da-DK" dirty="0" smtClean="0"/>
              <a:t> (en funktionalitet kan godt flyttes til næste </a:t>
            </a:r>
            <a:r>
              <a:rPr lang="da-DK" dirty="0" err="1" smtClean="0"/>
              <a:t>iteration</a:t>
            </a:r>
            <a:r>
              <a:rPr lang="da-DK" dirty="0"/>
              <a:t>)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6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Lean Software Development (Lean or LSD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Eliminate waste. Remove:</a:t>
            </a:r>
          </a:p>
          <a:p>
            <a:pPr lvl="2"/>
            <a:r>
              <a:rPr lang="en-US" altLang="en-US" sz="2800" dirty="0">
                <a:solidFill>
                  <a:schemeClr val="tx1"/>
                </a:solidFill>
              </a:rPr>
              <a:t>Unclear requirements</a:t>
            </a:r>
          </a:p>
          <a:p>
            <a:pPr lvl="2"/>
            <a:r>
              <a:rPr lang="en-US" altLang="en-US" sz="2800" dirty="0">
                <a:solidFill>
                  <a:schemeClr val="tx1"/>
                </a:solidFill>
              </a:rPr>
              <a:t>Unnecessary features and code</a:t>
            </a:r>
          </a:p>
          <a:p>
            <a:pPr lvl="2"/>
            <a:r>
              <a:rPr lang="en-US" altLang="en-US" sz="2800" dirty="0">
                <a:solidFill>
                  <a:schemeClr val="tx1"/>
                </a:solidFill>
              </a:rPr>
              <a:t>Unnecessary repetition</a:t>
            </a:r>
          </a:p>
          <a:p>
            <a:pPr lvl="2"/>
            <a:r>
              <a:rPr lang="en-US" altLang="en-US" sz="2800" dirty="0">
                <a:solidFill>
                  <a:schemeClr val="tx1"/>
                </a:solidFill>
              </a:rPr>
              <a:t>Unnecessary meetings and bureaucracy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Respect the team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Defer commitment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Delivery quickly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Build knowledge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Build quality in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See the whole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Opgaver kapitel 14, side </a:t>
            </a:r>
            <a:r>
              <a:rPr lang="da-DK" dirty="0" smtClean="0"/>
              <a:t>356: 6 - 9</a:t>
            </a:r>
          </a:p>
        </p:txBody>
      </p:sp>
    </p:spTree>
    <p:extLst>
      <p:ext uri="{BB962C8B-B14F-4D97-AF65-F5344CB8AC3E}">
        <p14:creationId xmlns:p14="http://schemas.microsoft.com/office/powerpoint/2010/main" val="2511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Repetitionsopgaver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Opgaver side 280-281: 1-3 + 11</a:t>
            </a:r>
          </a:p>
        </p:txBody>
      </p:sp>
    </p:spTree>
    <p:extLst>
      <p:ext uri="{BB962C8B-B14F-4D97-AF65-F5344CB8AC3E}">
        <p14:creationId xmlns:p14="http://schemas.microsoft.com/office/powerpoint/2010/main" val="17548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RAD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Fordele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Mere korrekte krav</a:t>
            </a:r>
          </a:p>
          <a:p>
            <a:r>
              <a:rPr lang="da-DK" dirty="0" smtClean="0"/>
              <a:t>Spore krav ændringer</a:t>
            </a:r>
          </a:p>
          <a:p>
            <a:r>
              <a:rPr lang="da-DK" dirty="0" smtClean="0"/>
              <a:t>Hyppig kundefeedback</a:t>
            </a:r>
          </a:p>
          <a:p>
            <a:r>
              <a:rPr lang="da-DK" dirty="0" smtClean="0"/>
              <a:t>Reduceret udviklingstid (mindre dokumentation)</a:t>
            </a:r>
          </a:p>
          <a:p>
            <a:r>
              <a:rPr lang="da-DK" dirty="0" smtClean="0"/>
              <a:t>Opfordre til genbrug af kode</a:t>
            </a:r>
          </a:p>
          <a:p>
            <a:r>
              <a:rPr lang="da-DK" dirty="0" smtClean="0"/>
              <a:t>Tidligere første </a:t>
            </a:r>
            <a:r>
              <a:rPr lang="da-DK" dirty="0" err="1" smtClean="0"/>
              <a:t>release</a:t>
            </a:r>
            <a:endParaRPr lang="da-DK" dirty="0" smtClean="0"/>
          </a:p>
          <a:p>
            <a:r>
              <a:rPr lang="da-DK" dirty="0" smtClean="0"/>
              <a:t>Konstant testning (kvalitet og integration)</a:t>
            </a:r>
          </a:p>
          <a:p>
            <a:r>
              <a:rPr lang="da-DK" dirty="0" smtClean="0"/>
              <a:t>Risikohåndtering (Hver </a:t>
            </a:r>
            <a:r>
              <a:rPr lang="da-DK" dirty="0" err="1" smtClean="0"/>
              <a:t>iteration</a:t>
            </a:r>
            <a:r>
              <a:rPr lang="da-DK" dirty="0" smtClean="0"/>
              <a:t>)</a:t>
            </a:r>
          </a:p>
          <a:p>
            <a:r>
              <a:rPr lang="da-DK" dirty="0" smtClean="0"/>
              <a:t>Større chance for succes (Påstand)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smtClean="0"/>
              <a:t>Ulemper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smtClean="0"/>
              <a:t>Svært at tilpasse sig (nogle metoder virker mærkelige)</a:t>
            </a:r>
          </a:p>
          <a:p>
            <a:r>
              <a:rPr lang="da-DK" dirty="0" smtClean="0"/>
              <a:t>Ikke så god til store systemer (evt. opdeling)</a:t>
            </a:r>
          </a:p>
          <a:p>
            <a:r>
              <a:rPr lang="da-DK" dirty="0" smtClean="0"/>
              <a:t>Dygtigere team medlemmer</a:t>
            </a:r>
          </a:p>
          <a:p>
            <a:r>
              <a:rPr lang="da-DK" dirty="0" smtClean="0"/>
              <a:t>Knappe ressourcer (f.eks. Ekspertbruger)</a:t>
            </a:r>
          </a:p>
          <a:p>
            <a:r>
              <a:rPr lang="da-DK" dirty="0" smtClean="0"/>
              <a:t>Hvis kravene er kendte</a:t>
            </a:r>
          </a:p>
          <a:p>
            <a:r>
              <a:rPr lang="da-DK" dirty="0" smtClean="0"/>
              <a:t>Mindre godt design (ikke altid)</a:t>
            </a:r>
          </a:p>
          <a:p>
            <a:r>
              <a:rPr lang="da-DK" dirty="0" smtClean="0"/>
              <a:t>Uforudsigelig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93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14" y="1864773"/>
            <a:ext cx="42767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ktangel 3"/>
          <p:cNvSpPr/>
          <p:nvPr/>
        </p:nvSpPr>
        <p:spPr>
          <a:xfrm>
            <a:off x="2549989" y="656582"/>
            <a:ext cx="4972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</a:rPr>
              <a:t>Example: James Martin RAD</a:t>
            </a:r>
            <a:endParaRPr lang="da-DK" sz="3200" b="1" dirty="0">
              <a:solidFill>
                <a:schemeClr val="accent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551688" y="18647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dirty="0"/>
              <a:t>Four phases:</a:t>
            </a:r>
          </a:p>
          <a:p>
            <a:pPr lvl="2"/>
            <a:r>
              <a:rPr lang="en-US" altLang="en-US" dirty="0"/>
              <a:t>Requirements planning</a:t>
            </a:r>
          </a:p>
          <a:p>
            <a:pPr lvl="2"/>
            <a:r>
              <a:rPr lang="en-US" altLang="en-US" dirty="0"/>
              <a:t>User design</a:t>
            </a:r>
          </a:p>
          <a:p>
            <a:pPr lvl="2"/>
            <a:r>
              <a:rPr lang="en-US" altLang="en-US" dirty="0"/>
              <a:t>Construction</a:t>
            </a:r>
          </a:p>
          <a:p>
            <a:pPr lvl="2"/>
            <a:r>
              <a:rPr lang="en-US" altLang="en-US" dirty="0"/>
              <a:t>Cutover</a:t>
            </a:r>
          </a:p>
        </p:txBody>
      </p:sp>
    </p:spTree>
    <p:extLst>
      <p:ext uri="{BB962C8B-B14F-4D97-AF65-F5344CB8AC3E}">
        <p14:creationId xmlns:p14="http://schemas.microsoft.com/office/powerpoint/2010/main" val="3927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Agilt manifest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b="1" dirty="0"/>
              <a:t>Manifest for agil softwareudvikling</a:t>
            </a:r>
          </a:p>
          <a:p>
            <a:r>
              <a:rPr lang="da-DK" dirty="0"/>
              <a:t/>
            </a:r>
            <a:br>
              <a:rPr lang="da-DK" dirty="0"/>
            </a:br>
            <a:r>
              <a:rPr lang="da-DK" dirty="0"/>
              <a:t>Vi afdækker bedre måder at udvikle software på</a:t>
            </a:r>
            <a:br>
              <a:rPr lang="da-DK" dirty="0"/>
            </a:br>
            <a:r>
              <a:rPr lang="da-DK" dirty="0"/>
              <a:t>ved at gøre det og ved at hjælpe andre med at gøre det.</a:t>
            </a:r>
            <a:br>
              <a:rPr lang="da-DK" dirty="0"/>
            </a:br>
            <a:r>
              <a:rPr lang="da-DK" dirty="0"/>
              <a:t>Gennem dette arbejde har vi lært at værdsætte:</a:t>
            </a:r>
            <a:br>
              <a:rPr lang="da-DK" dirty="0"/>
            </a:br>
            <a:endParaRPr lang="da-DK" dirty="0"/>
          </a:p>
          <a:p>
            <a:r>
              <a:rPr lang="da-DK" sz="3000" b="1" dirty="0"/>
              <a:t>Individer og samarbejde </a:t>
            </a:r>
            <a:r>
              <a:rPr lang="da-DK" dirty="0"/>
              <a:t>frem for processer og værktøjer</a:t>
            </a:r>
            <a:br>
              <a:rPr lang="da-DK" dirty="0"/>
            </a:br>
            <a:r>
              <a:rPr lang="da-DK" sz="3000" b="1" dirty="0"/>
              <a:t>Velfungerende software </a:t>
            </a:r>
            <a:r>
              <a:rPr lang="da-DK" dirty="0"/>
              <a:t>frem for omfattende dokumentation</a:t>
            </a:r>
            <a:br>
              <a:rPr lang="da-DK" dirty="0"/>
            </a:br>
            <a:r>
              <a:rPr lang="da-DK" sz="3000" b="1" dirty="0"/>
              <a:t>Samarbejde med kunden</a:t>
            </a:r>
            <a:r>
              <a:rPr lang="da-DK" dirty="0"/>
              <a:t> frem for kontraktforhandling</a:t>
            </a:r>
            <a:br>
              <a:rPr lang="da-DK" dirty="0"/>
            </a:br>
            <a:r>
              <a:rPr lang="da-DK" sz="3000" b="1" dirty="0"/>
              <a:t>Håndtering af forandringer</a:t>
            </a:r>
            <a:r>
              <a:rPr lang="da-DK" dirty="0"/>
              <a:t> frem for fastholdelse af en plan</a:t>
            </a:r>
            <a:br>
              <a:rPr lang="da-DK" dirty="0"/>
            </a:br>
            <a:endParaRPr lang="da-DK" dirty="0"/>
          </a:p>
          <a:p>
            <a:r>
              <a:rPr lang="da-DK" dirty="0"/>
              <a:t>Der er værdi i punkterne til højre,</a:t>
            </a:r>
            <a:br>
              <a:rPr lang="da-DK" dirty="0"/>
            </a:br>
            <a:r>
              <a:rPr lang="da-DK" dirty="0"/>
              <a:t>men vi værdsætter punkterne til venstre højere.</a:t>
            </a:r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://agilemanifesto.org/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27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Værdier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b="1" dirty="0" smtClean="0"/>
              <a:t>Simpelt: </a:t>
            </a:r>
          </a:p>
          <a:p>
            <a:r>
              <a:rPr lang="da-DK" dirty="0" smtClean="0"/>
              <a:t>Vi gør det vi skal og som er efterspurgt – ikke mere</a:t>
            </a:r>
          </a:p>
          <a:p>
            <a:r>
              <a:rPr lang="da-DK" dirty="0" smtClean="0"/>
              <a:t>Vi tager små skridt imod målet og retter fejlene undervejs</a:t>
            </a:r>
          </a:p>
          <a:p>
            <a:r>
              <a:rPr lang="da-DK" dirty="0" smtClean="0"/>
              <a:t>Vi vil skabe noget vi er stolte af og vedligeholde for rimelige udgifter</a:t>
            </a:r>
            <a:endParaRPr lang="da-DK" dirty="0"/>
          </a:p>
          <a:p>
            <a:endParaRPr lang="da-DK" dirty="0" smtClean="0"/>
          </a:p>
          <a:p>
            <a:r>
              <a:rPr lang="da-DK" b="1" dirty="0" smtClean="0"/>
              <a:t>Kommunikation</a:t>
            </a:r>
            <a:endParaRPr lang="da-DK" b="1" dirty="0"/>
          </a:p>
          <a:p>
            <a:r>
              <a:rPr lang="da-DK" dirty="0" smtClean="0"/>
              <a:t>Alle er en del af teamet. </a:t>
            </a:r>
          </a:p>
          <a:p>
            <a:r>
              <a:rPr lang="da-DK" dirty="0" smtClean="0"/>
              <a:t>Daglig kommunikation – ansigt til ansigt</a:t>
            </a:r>
          </a:p>
          <a:p>
            <a:r>
              <a:rPr lang="da-DK" dirty="0" smtClean="0"/>
              <a:t>Arbejder sammen om alt fra krav til kode</a:t>
            </a:r>
          </a:p>
          <a:p>
            <a:r>
              <a:rPr lang="da-DK" dirty="0" smtClean="0"/>
              <a:t>Vi vil skabe den bedste løsning  på problemet i samarbejde</a:t>
            </a:r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://www.extremeprogramming.org/values.html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02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Værdier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b="1" dirty="0" smtClean="0"/>
              <a:t>Feedback</a:t>
            </a:r>
          </a:p>
          <a:p>
            <a:r>
              <a:rPr lang="da-DK" dirty="0" smtClean="0"/>
              <a:t>Vi tager aftaler seriøst ved at levere software der virker</a:t>
            </a:r>
          </a:p>
          <a:p>
            <a:r>
              <a:rPr lang="da-DK" dirty="0" smtClean="0"/>
              <a:t>Vi fremviser vores software tidligt, lytter efter behov og udføre nødvendige ændringer.</a:t>
            </a:r>
          </a:p>
          <a:p>
            <a:r>
              <a:rPr lang="da-DK" dirty="0" smtClean="0"/>
              <a:t>Vi taler om projektet og tilpasser vores proces, ikke omvendt.</a:t>
            </a:r>
          </a:p>
          <a:p>
            <a:endParaRPr lang="da-DK" dirty="0"/>
          </a:p>
          <a:p>
            <a:r>
              <a:rPr lang="da-DK" b="1" dirty="0" smtClean="0"/>
              <a:t>Respekt</a:t>
            </a:r>
          </a:p>
          <a:p>
            <a:r>
              <a:rPr lang="da-DK" dirty="0" smtClean="0"/>
              <a:t>Alle giver og modtager respekt som et værdifuldt team medlem.</a:t>
            </a:r>
          </a:p>
          <a:p>
            <a:r>
              <a:rPr lang="da-DK" dirty="0" smtClean="0"/>
              <a:t>Alle bidrager med værdi og hvis det simpelthen er entusiasme.</a:t>
            </a:r>
          </a:p>
          <a:p>
            <a:r>
              <a:rPr lang="da-DK" dirty="0" smtClean="0"/>
              <a:t>Udviklere respekterer kundens ekspertise og omvendt.</a:t>
            </a:r>
          </a:p>
          <a:p>
            <a:r>
              <a:rPr lang="da-DK" dirty="0" smtClean="0"/>
              <a:t>Ledelsen respektere vores ret til ansvaret og autoritet over vores eget arbejde.</a:t>
            </a:r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://www.extremeprogramming.org/values.html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59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Værdier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smtClean="0"/>
              <a:t>Mod:</a:t>
            </a:r>
          </a:p>
          <a:p>
            <a:r>
              <a:rPr lang="da-DK" dirty="0" smtClean="0"/>
              <a:t>Vi vil sige sandheden om fremdrift og estamater.</a:t>
            </a:r>
          </a:p>
          <a:p>
            <a:r>
              <a:rPr lang="da-DK" dirty="0" smtClean="0"/>
              <a:t>Vi giver ikke undskyldninger for fejl fordi vil have succes. </a:t>
            </a:r>
          </a:p>
          <a:p>
            <a:r>
              <a:rPr lang="da-DK" dirty="0" smtClean="0"/>
              <a:t>Vi er ikke bange for noget fordi vi altid arbejder sammen. </a:t>
            </a:r>
          </a:p>
          <a:p>
            <a:r>
              <a:rPr lang="da-DK" dirty="0" smtClean="0"/>
              <a:t>Vi vil tilpasse os ændringer når de opstår.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://www.extremeprogramming.org/values.html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34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</TotalTime>
  <Words>1056</Words>
  <Application>Microsoft Office PowerPoint</Application>
  <PresentationFormat>Widescreen</PresentationFormat>
  <Paragraphs>199</Paragraphs>
  <Slides>32</Slides>
  <Notes>5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</vt:lpstr>
      <vt:lpstr>RAD Metoder</vt:lpstr>
      <vt:lpstr>PowerPoint-præsentation</vt:lpstr>
      <vt:lpstr>RAD principper</vt:lpstr>
      <vt:lpstr>RAD</vt:lpstr>
      <vt:lpstr>PowerPoint-præsentation</vt:lpstr>
      <vt:lpstr>Agilt manifest</vt:lpstr>
      <vt:lpstr>Værdier</vt:lpstr>
      <vt:lpstr>Værdier</vt:lpstr>
      <vt:lpstr>Værdier</vt:lpstr>
      <vt:lpstr>PowerPoint-præsentation</vt:lpstr>
      <vt:lpstr>PowerPoint-præsentation</vt:lpstr>
      <vt:lpstr>PowerPoint-præsentation</vt:lpstr>
      <vt:lpstr>PowerPoint-præsentation</vt:lpstr>
      <vt:lpstr>Selvorganiserende teams</vt:lpstr>
      <vt:lpstr>Agilt vs. traditionelt</vt:lpstr>
      <vt:lpstr>Virker det? Er der et produkt?</vt:lpstr>
      <vt:lpstr>Hvor skal vi hen?</vt:lpstr>
      <vt:lpstr>Levering</vt:lpstr>
      <vt:lpstr>Paradigme</vt:lpstr>
      <vt:lpstr>Opgave – det agile manifest</vt:lpstr>
      <vt:lpstr>PowerPoint-præsentation</vt:lpstr>
      <vt:lpstr>PowerPoint-præsentation</vt:lpstr>
      <vt:lpstr>PowerPoint-præsentation</vt:lpstr>
      <vt:lpstr>PowerPoint-præsentation</vt:lpstr>
      <vt:lpstr>Kanban Principper</vt:lpstr>
      <vt:lpstr>Kanban metoder (practices)</vt:lpstr>
      <vt:lpstr>Kanban Board</vt:lpstr>
      <vt:lpstr>PowerPoint-præsentation</vt:lpstr>
      <vt:lpstr>PowerPoint-præsentation</vt:lpstr>
      <vt:lpstr>Lean Software Development (Lean or LSD)</vt:lpstr>
      <vt:lpstr>Opgaver</vt:lpstr>
      <vt:lpstr>Repetitionsopgaver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122</cp:revision>
  <dcterms:created xsi:type="dcterms:W3CDTF">2015-08-14T12:54:27Z</dcterms:created>
  <dcterms:modified xsi:type="dcterms:W3CDTF">2018-08-23T12:29:17Z</dcterms:modified>
</cp:coreProperties>
</file>