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75" r:id="rId7"/>
    <p:sldId id="273" r:id="rId8"/>
    <p:sldId id="260" r:id="rId9"/>
    <p:sldId id="276" r:id="rId10"/>
    <p:sldId id="262" r:id="rId11"/>
    <p:sldId id="271" r:id="rId12"/>
    <p:sldId id="277" r:id="rId13"/>
    <p:sldId id="264" r:id="rId14"/>
    <p:sldId id="266" r:id="rId15"/>
    <p:sldId id="279" r:id="rId16"/>
    <p:sldId id="265" r:id="rId17"/>
    <p:sldId id="270" r:id="rId18"/>
    <p:sldId id="267" r:id="rId19"/>
    <p:sldId id="268" r:id="rId20"/>
    <p:sldId id="269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9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0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8965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8965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3196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093694"/>
            <a:ext cx="6492240" cy="4895626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3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2525" y="0"/>
            <a:ext cx="1066800" cy="971550"/>
          </a:xfrm>
          <a:prstGeom prst="rect">
            <a:avLst/>
          </a:prstGeom>
          <a:noFill/>
        </p:spPr>
      </p:pic>
      <p:sp>
        <p:nvSpPr>
          <p:cNvPr id="14" name="Undertitel 2"/>
          <p:cNvSpPr txBox="1">
            <a:spLocks/>
          </p:cNvSpPr>
          <p:nvPr userDrawn="1"/>
        </p:nvSpPr>
        <p:spPr>
          <a:xfrm>
            <a:off x="5282550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eal.dk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eal-logo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2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Complexity_uncertainty_todd_little_ContextAdaptiveAgilityIEEE20S3028.pdf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Complexity_uncertainty_todd_little_ContextAdaptiveAgilityIEEE20S3028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www.scrumalliance.org/community/articles/2007/may/advice-on-conducting-the-scrum-of-scrums-meet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Sammenligning og valg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Metoder, projekter </a:t>
            </a:r>
            <a:r>
              <a:rPr lang="da-DK" smtClean="0"/>
              <a:t>og værktøjer</a:t>
            </a:r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779" y="0"/>
            <a:ext cx="65722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Principper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46539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err="1" smtClean="0"/>
              <a:t>Princip</a:t>
            </a:r>
            <a:r>
              <a:rPr lang="en-US" u="sng" dirty="0" smtClean="0"/>
              <a:t> </a:t>
            </a:r>
            <a:r>
              <a:rPr lang="en-US" u="sng" dirty="0"/>
              <a:t>1</a:t>
            </a:r>
            <a:r>
              <a:rPr lang="en-US" dirty="0" smtClean="0"/>
              <a:t>. </a:t>
            </a:r>
            <a:r>
              <a:rPr lang="en-US" dirty="0" err="1" smtClean="0"/>
              <a:t>Flere</a:t>
            </a:r>
            <a:r>
              <a:rPr lang="en-US" dirty="0" smtClean="0"/>
              <a:t> </a:t>
            </a:r>
            <a:r>
              <a:rPr lang="en-US" dirty="0" err="1" smtClean="0"/>
              <a:t>personer</a:t>
            </a:r>
            <a:r>
              <a:rPr lang="en-US" dirty="0" smtClean="0"/>
              <a:t> </a:t>
            </a:r>
            <a:r>
              <a:rPr lang="en-US" dirty="0" err="1" smtClean="0"/>
              <a:t>kræver</a:t>
            </a:r>
            <a:r>
              <a:rPr lang="en-US" dirty="0" smtClean="0"/>
              <a:t> </a:t>
            </a:r>
            <a:r>
              <a:rPr lang="en-US" dirty="0" err="1" smtClean="0"/>
              <a:t>større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Mere </a:t>
            </a:r>
            <a:r>
              <a:rPr lang="en-US" dirty="0" err="1" smtClean="0"/>
              <a:t>kommunikation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04" y="2192273"/>
            <a:ext cx="4778312" cy="337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pp0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600" y="3317282"/>
            <a:ext cx="4048123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ktangel 2"/>
          <p:cNvSpPr/>
          <p:nvPr/>
        </p:nvSpPr>
        <p:spPr>
          <a:xfrm>
            <a:off x="1097280" y="180075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 err="1"/>
              <a:t>Princip</a:t>
            </a:r>
            <a:r>
              <a:rPr lang="en-US" u="sng" dirty="0"/>
              <a:t> 2</a:t>
            </a:r>
            <a:r>
              <a:rPr lang="en-US" dirty="0"/>
              <a:t>. </a:t>
            </a:r>
            <a:r>
              <a:rPr lang="en-US" i="1" dirty="0" err="1"/>
              <a:t>Kritisk</a:t>
            </a:r>
            <a:r>
              <a:rPr lang="en-US" i="1" dirty="0"/>
              <a:t> project </a:t>
            </a:r>
            <a:r>
              <a:rPr lang="en-US" i="1" dirty="0" err="1"/>
              <a:t>kræver</a:t>
            </a:r>
            <a:r>
              <a:rPr lang="en-US" i="1" dirty="0"/>
              <a:t> </a:t>
            </a:r>
            <a:r>
              <a:rPr lang="en-US" i="1" dirty="0" err="1"/>
              <a:t>metode</a:t>
            </a:r>
            <a:r>
              <a:rPr lang="en-US" i="1" dirty="0"/>
              <a:t> med </a:t>
            </a:r>
            <a:r>
              <a:rPr lang="en-US" i="1" dirty="0" err="1"/>
              <a:t>større</a:t>
            </a:r>
            <a:r>
              <a:rPr lang="en-US" i="1" dirty="0"/>
              <a:t> </a:t>
            </a:r>
            <a:r>
              <a:rPr lang="en-US" i="1" dirty="0" err="1"/>
              <a:t>vægt</a:t>
            </a:r>
            <a:endParaRPr lang="en-US" dirty="0"/>
          </a:p>
          <a:p>
            <a:endParaRPr lang="en-US" dirty="0"/>
          </a:p>
          <a:p>
            <a:r>
              <a:rPr lang="en-US" u="sng" dirty="0" err="1"/>
              <a:t>Princip</a:t>
            </a:r>
            <a:r>
              <a:rPr lang="en-US" u="sng" dirty="0"/>
              <a:t> 3</a:t>
            </a:r>
            <a:r>
              <a:rPr lang="en-US" dirty="0"/>
              <a:t>. </a:t>
            </a:r>
            <a:r>
              <a:rPr lang="en-US" i="1" dirty="0"/>
              <a:t>“</a:t>
            </a:r>
            <a:r>
              <a:rPr lang="en-US" i="1" dirty="0" err="1"/>
              <a:t>Vægt</a:t>
            </a:r>
            <a:r>
              <a:rPr lang="en-US" i="1" dirty="0"/>
              <a:t> </a:t>
            </a:r>
            <a:r>
              <a:rPr lang="en-US" i="1" dirty="0" err="1"/>
              <a:t>koster</a:t>
            </a:r>
            <a:r>
              <a:rPr lang="en-US" i="1" dirty="0"/>
              <a:t>”: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relativt</a:t>
            </a:r>
            <a:r>
              <a:rPr lang="en-US" i="1" dirty="0"/>
              <a:t> </a:t>
            </a:r>
            <a:r>
              <a:rPr lang="en-US" i="1" dirty="0" err="1"/>
              <a:t>lille</a:t>
            </a:r>
            <a:r>
              <a:rPr lang="en-US" i="1" dirty="0"/>
              <a:t> </a:t>
            </a:r>
            <a:r>
              <a:rPr lang="en-US" i="1" dirty="0" err="1"/>
              <a:t>forøgning</a:t>
            </a:r>
            <a:r>
              <a:rPr lang="en-US" i="1" dirty="0"/>
              <a:t> </a:t>
            </a:r>
            <a:r>
              <a:rPr lang="en-US" i="1" dirty="0" err="1"/>
              <a:t>af</a:t>
            </a:r>
            <a:r>
              <a:rPr lang="en-US" i="1" dirty="0"/>
              <a:t> </a:t>
            </a:r>
            <a:r>
              <a:rPr lang="en-US" i="1" dirty="0" err="1"/>
              <a:t>metodevægt</a:t>
            </a:r>
            <a:r>
              <a:rPr lang="en-US" i="1" dirty="0"/>
              <a:t> giver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relativt</a:t>
            </a:r>
            <a:r>
              <a:rPr lang="en-US" i="1" dirty="0"/>
              <a:t> </a:t>
            </a:r>
            <a:r>
              <a:rPr lang="en-US" i="1" dirty="0" err="1"/>
              <a:t>større</a:t>
            </a:r>
            <a:r>
              <a:rPr lang="en-US" i="1" dirty="0"/>
              <a:t> </a:t>
            </a:r>
            <a:r>
              <a:rPr lang="en-US" i="1" dirty="0" err="1"/>
              <a:t>omkostning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Overhead </a:t>
            </a:r>
            <a:r>
              <a:rPr lang="en-US" dirty="0" err="1"/>
              <a:t>stiger</a:t>
            </a:r>
            <a:r>
              <a:rPr lang="en-US" dirty="0"/>
              <a:t> </a:t>
            </a:r>
            <a:r>
              <a:rPr lang="en-US" dirty="0" err="1"/>
              <a:t>progressivt</a:t>
            </a:r>
            <a:r>
              <a:rPr lang="en-US" dirty="0"/>
              <a:t>, - </a:t>
            </a:r>
            <a:r>
              <a:rPr lang="en-US" dirty="0" err="1"/>
              <a:t>kommunikation</a:t>
            </a:r>
            <a:r>
              <a:rPr lang="en-US" dirty="0"/>
              <a:t>/</a:t>
            </a:r>
            <a:r>
              <a:rPr lang="en-US" dirty="0" err="1"/>
              <a:t>koordinering</a:t>
            </a:r>
            <a:r>
              <a:rPr lang="en-US" dirty="0"/>
              <a:t> </a:t>
            </a:r>
            <a:r>
              <a:rPr lang="en-US" dirty="0" err="1"/>
              <a:t>m.v</a:t>
            </a:r>
            <a:r>
              <a:rPr lang="en-US" dirty="0"/>
              <a:t>.</a:t>
            </a:r>
          </a:p>
          <a:p>
            <a:endParaRPr lang="da-DK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Principper</a:t>
            </a:r>
            <a:endParaRPr lang="da-DK" dirty="0"/>
          </a:p>
        </p:txBody>
      </p:sp>
      <p:pic>
        <p:nvPicPr>
          <p:cNvPr id="1028" name="Picture 4" descr="Mpp00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11" y="3317282"/>
            <a:ext cx="4110101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8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err="1" smtClean="0"/>
              <a:t>Princip</a:t>
            </a:r>
            <a:r>
              <a:rPr lang="en-US" u="sng" dirty="0" smtClean="0"/>
              <a:t> </a:t>
            </a:r>
            <a:r>
              <a:rPr lang="en-US" u="sng" dirty="0"/>
              <a:t>4</a:t>
            </a:r>
            <a:r>
              <a:rPr lang="en-US" dirty="0"/>
              <a:t>. </a:t>
            </a:r>
            <a:r>
              <a:rPr lang="en-US" i="1" dirty="0"/>
              <a:t>Den </a:t>
            </a:r>
            <a:r>
              <a:rPr lang="en-US" i="1" dirty="0" err="1"/>
              <a:t>mest</a:t>
            </a:r>
            <a:r>
              <a:rPr lang="en-US" i="1" dirty="0"/>
              <a:t> effective form for </a:t>
            </a:r>
            <a:r>
              <a:rPr lang="en-US" i="1" dirty="0" err="1"/>
              <a:t>kommunikation</a:t>
            </a:r>
            <a:r>
              <a:rPr lang="en-US" i="1" dirty="0"/>
              <a:t> (</a:t>
            </a:r>
            <a:r>
              <a:rPr lang="en-US" i="1" dirty="0" err="1"/>
              <a:t>udveksling</a:t>
            </a:r>
            <a:r>
              <a:rPr lang="en-US" i="1" dirty="0"/>
              <a:t> </a:t>
            </a:r>
            <a:r>
              <a:rPr lang="en-US" i="1" dirty="0" err="1"/>
              <a:t>af</a:t>
            </a:r>
            <a:r>
              <a:rPr lang="en-US" i="1" dirty="0"/>
              <a:t> </a:t>
            </a:r>
            <a:r>
              <a:rPr lang="en-US" i="1" dirty="0" err="1"/>
              <a:t>idéer</a:t>
            </a:r>
            <a:r>
              <a:rPr lang="en-US" i="1" dirty="0"/>
              <a:t>) </a:t>
            </a:r>
            <a:r>
              <a:rPr lang="en-US" i="1" dirty="0" err="1"/>
              <a:t>er</a:t>
            </a:r>
            <a:r>
              <a:rPr lang="en-US" i="1" dirty="0"/>
              <a:t> </a:t>
            </a:r>
            <a:r>
              <a:rPr lang="en-US" i="1" dirty="0" err="1"/>
              <a:t>interaktiv</a:t>
            </a:r>
            <a:r>
              <a:rPr lang="en-US" i="1" dirty="0"/>
              <a:t>, face-to-face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Små</a:t>
            </a:r>
            <a:r>
              <a:rPr lang="en-US" dirty="0"/>
              <a:t> teams </a:t>
            </a:r>
            <a:r>
              <a:rPr lang="en-US" dirty="0" err="1"/>
              <a:t>placeret</a:t>
            </a:r>
            <a:r>
              <a:rPr lang="en-US" dirty="0"/>
              <a:t> </a:t>
            </a:r>
            <a:r>
              <a:rPr lang="en-US" dirty="0" err="1"/>
              <a:t>tæt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hinanden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Forskellige</a:t>
            </a:r>
            <a:r>
              <a:rPr lang="en-US" dirty="0" smtClean="0"/>
              <a:t> </a:t>
            </a:r>
            <a:r>
              <a:rPr lang="en-US" dirty="0" err="1"/>
              <a:t>metoder</a:t>
            </a:r>
            <a:r>
              <a:rPr lang="en-US" dirty="0"/>
              <a:t> </a:t>
            </a:r>
            <a:r>
              <a:rPr lang="en-US" dirty="0" err="1"/>
              <a:t>optimerer</a:t>
            </a:r>
            <a:r>
              <a:rPr lang="en-US" dirty="0"/>
              <a:t> </a:t>
            </a:r>
            <a:r>
              <a:rPr lang="en-US" dirty="0" err="1"/>
              <a:t>forskellige</a:t>
            </a:r>
            <a:r>
              <a:rPr lang="en-US" dirty="0"/>
              <a:t> </a:t>
            </a:r>
            <a:r>
              <a:rPr lang="en-US" dirty="0" err="1"/>
              <a:t>krav</a:t>
            </a:r>
            <a:r>
              <a:rPr lang="en-US" dirty="0"/>
              <a:t> (</a:t>
            </a:r>
            <a:r>
              <a:rPr lang="en-US" dirty="0" err="1"/>
              <a:t>f.eks</a:t>
            </a:r>
            <a:r>
              <a:rPr lang="en-US" dirty="0"/>
              <a:t>. XP: </a:t>
            </a:r>
            <a:r>
              <a:rPr lang="en-US" dirty="0" err="1"/>
              <a:t>produktivitet</a:t>
            </a:r>
            <a:r>
              <a:rPr lang="en-US" dirty="0"/>
              <a:t>/</a:t>
            </a:r>
            <a:r>
              <a:rPr lang="en-US" dirty="0" err="1"/>
              <a:t>værdi</a:t>
            </a:r>
            <a:r>
              <a:rPr lang="en-US" dirty="0"/>
              <a:t>/</a:t>
            </a:r>
            <a:r>
              <a:rPr lang="en-US" dirty="0" err="1"/>
              <a:t>kvalitet</a:t>
            </a:r>
            <a:r>
              <a:rPr lang="en-US" dirty="0"/>
              <a:t>, </a:t>
            </a:r>
            <a:r>
              <a:rPr lang="en-US" dirty="0" err="1"/>
              <a:t>vandfald</a:t>
            </a:r>
            <a:r>
              <a:rPr lang="en-US" dirty="0"/>
              <a:t>: </a:t>
            </a:r>
            <a:r>
              <a:rPr lang="en-US" dirty="0" err="1"/>
              <a:t>sammenhæng</a:t>
            </a:r>
            <a:r>
              <a:rPr lang="en-US" dirty="0"/>
              <a:t>/</a:t>
            </a:r>
            <a:r>
              <a:rPr lang="en-US" dirty="0" err="1"/>
              <a:t>effektivitet</a:t>
            </a:r>
            <a:r>
              <a:rPr lang="en-US" dirty="0"/>
              <a:t>, SCRUM: </a:t>
            </a:r>
            <a:r>
              <a:rPr lang="en-US" dirty="0" err="1"/>
              <a:t>produktivitet</a:t>
            </a:r>
            <a:r>
              <a:rPr lang="en-US" dirty="0"/>
              <a:t>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2457746"/>
            <a:ext cx="3486342" cy="24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3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i="1" dirty="0" err="1">
                <a:cs typeface="Arial" pitchFamily="34" charset="0"/>
              </a:rPr>
              <a:t>Cockburns</a:t>
            </a:r>
            <a:r>
              <a:rPr lang="da-DK" b="1" i="1" dirty="0">
                <a:cs typeface="Arial" pitchFamily="34" charset="0"/>
              </a:rPr>
              <a:t> metodeklassifikation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467" y="1737360"/>
            <a:ext cx="4731013" cy="398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1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Kompleksitet</a:t>
            </a:r>
            <a:r>
              <a:rPr lang="en-US" dirty="0"/>
              <a:t> vs. </a:t>
            </a:r>
            <a:r>
              <a:rPr lang="en-US" dirty="0" err="1" smtClean="0"/>
              <a:t>usikkerhed</a:t>
            </a:r>
            <a:endParaRPr lang="da-DK" dirty="0"/>
          </a:p>
        </p:txBody>
      </p:sp>
      <p:sp>
        <p:nvSpPr>
          <p:cNvPr id="4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a-DK" dirty="0" smtClean="0"/>
              <a:t>Nøgleord </a:t>
            </a:r>
            <a:r>
              <a:rPr lang="da-DK" dirty="0"/>
              <a:t>i forbindelse med valg af procesmodel</a:t>
            </a:r>
            <a:r>
              <a:rPr lang="da-DK" dirty="0" smtClean="0"/>
              <a:t>.</a:t>
            </a:r>
            <a:endParaRPr lang="da-DK" dirty="0"/>
          </a:p>
          <a:p>
            <a:pPr>
              <a:buFont typeface="Wingdings" panose="05000000000000000000" pitchFamily="2" charset="2"/>
              <a:buChar char="Ø"/>
            </a:pPr>
            <a:r>
              <a:rPr lang="da-DK" dirty="0"/>
              <a:t>Kompleksitet er resultatet af at mange komponenter , dele eller systemer skal arbejde sammen om noget</a:t>
            </a:r>
            <a:r>
              <a:rPr lang="da-DK" dirty="0" smtClean="0"/>
              <a:t>.</a:t>
            </a:r>
            <a:endParaRPr lang="da-DK" dirty="0"/>
          </a:p>
          <a:p>
            <a:pPr>
              <a:buFont typeface="Wingdings" panose="05000000000000000000" pitchFamily="2" charset="2"/>
              <a:buChar char="Ø"/>
            </a:pPr>
            <a:r>
              <a:rPr lang="da-DK" dirty="0"/>
              <a:t>Usikkerhed hænger sammen med risiko, dvs. en given sandsynlighed for at noget kan ‘gå galt’ (</a:t>
            </a:r>
            <a:r>
              <a:rPr lang="da-DK" dirty="0" err="1"/>
              <a:t>worst</a:t>
            </a:r>
            <a:r>
              <a:rPr lang="da-DK" dirty="0"/>
              <a:t> case&lt;&gt; </a:t>
            </a:r>
            <a:r>
              <a:rPr lang="da-DK" dirty="0" err="1"/>
              <a:t>best</a:t>
            </a:r>
            <a:r>
              <a:rPr lang="da-DK" dirty="0"/>
              <a:t> case).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a-DK" dirty="0" smtClean="0"/>
              <a:t>Hvis </a:t>
            </a:r>
            <a:r>
              <a:rPr lang="da-DK" dirty="0"/>
              <a:t>vi forsøger at reducere kompleksiteten så stiger usikkerheden . Vi forsimpler via en reduceret model , ‘fjerner noget’, derfor stiger usikkerhed.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a-DK" dirty="0" smtClean="0"/>
              <a:t>Hvis </a:t>
            </a:r>
            <a:r>
              <a:rPr lang="da-DK" dirty="0"/>
              <a:t>vi forsøger at reducere usikkerhed, så øges kompleksiteten, fordi der skal flere komponenter til for at håndtere usikkerheden, - derved øges kompleksitet.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a-DK" i="1" dirty="0" smtClean="0"/>
              <a:t>’Princippet </a:t>
            </a:r>
            <a:r>
              <a:rPr lang="da-DK" i="1" dirty="0"/>
              <a:t>om begrænset reduktion’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69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 på Fronter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Sysudviklingsmodeller_eksempler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014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Kompleksitet</a:t>
            </a:r>
            <a:r>
              <a:rPr lang="en-US" dirty="0" smtClean="0"/>
              <a:t> - Todd Little</a:t>
            </a:r>
            <a:endParaRPr lang="da-DK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48" y="1911287"/>
            <a:ext cx="8482520" cy="368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ktangel 4"/>
          <p:cNvSpPr/>
          <p:nvPr/>
        </p:nvSpPr>
        <p:spPr>
          <a:xfrm>
            <a:off x="1703832" y="5522448"/>
            <a:ext cx="89763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da-DK" dirty="0">
                <a:sym typeface="Wingdings" pitchFamily="2" charset="2"/>
                <a:hlinkClick r:id="rId3" action="ppaction://hlinkfile"/>
              </a:rPr>
              <a:t>Kilde: Complexity_uncertainty_todd_little_ContextAdaptiveAgilityIEEE20S3028.pdf</a:t>
            </a:r>
            <a:endParaRPr lang="da-DK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512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Usikkerhed – Todd Little</a:t>
            </a:r>
            <a:endParaRPr lang="da-DK" dirty="0"/>
          </a:p>
        </p:txBody>
      </p:sp>
      <p:sp>
        <p:nvSpPr>
          <p:cNvPr id="4" name="Rektangel 3"/>
          <p:cNvSpPr/>
          <p:nvPr/>
        </p:nvSpPr>
        <p:spPr>
          <a:xfrm>
            <a:off x="1097280" y="5671640"/>
            <a:ext cx="821719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da-DK" dirty="0">
                <a:sym typeface="Wingdings" pitchFamily="2" charset="2"/>
                <a:hlinkClick r:id="rId2" action="ppaction://hlinkfile"/>
              </a:rPr>
              <a:t>Kilde: Complexity_uncertainty_todd_little_ContextAdaptiveAgilityIEEE20S3028.pdf</a:t>
            </a:r>
            <a:endParaRPr lang="da-DK" dirty="0">
              <a:sym typeface="Wingdings" pitchFamily="2" charset="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71" y="1869711"/>
            <a:ext cx="7652637" cy="366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3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77459"/>
            <a:ext cx="10058400" cy="1450757"/>
          </a:xfrm>
        </p:spPr>
        <p:txBody>
          <a:bodyPr/>
          <a:lstStyle/>
          <a:p>
            <a:r>
              <a:rPr lang="en-US" dirty="0" err="1" smtClean="0"/>
              <a:t>Hvilken</a:t>
            </a:r>
            <a:r>
              <a:rPr lang="en-US" dirty="0" smtClean="0"/>
              <a:t> </a:t>
            </a:r>
            <a:r>
              <a:rPr lang="en-US" dirty="0" err="1" smtClean="0"/>
              <a:t>procesmodel</a:t>
            </a:r>
            <a:r>
              <a:rPr lang="en-US" dirty="0"/>
              <a:t>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1845734"/>
            <a:ext cx="3886200" cy="4023360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a-DK" dirty="0">
                <a:sym typeface="Wingdings" pitchFamily="2" charset="2"/>
              </a:rPr>
              <a:t>Colts (nye projekter, energi, frihed): XP, </a:t>
            </a:r>
            <a:r>
              <a:rPr lang="da-DK" dirty="0" err="1">
                <a:sym typeface="Wingdings" pitchFamily="2" charset="2"/>
              </a:rPr>
              <a:t>Scrum</a:t>
            </a:r>
            <a:endParaRPr lang="da-DK" dirty="0">
              <a:sym typeface="Wingdings" pitchFamily="2" charset="2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a-DK" dirty="0" err="1">
                <a:sym typeface="Wingdings" pitchFamily="2" charset="2"/>
              </a:rPr>
              <a:t>Cows</a:t>
            </a:r>
            <a:r>
              <a:rPr lang="da-DK" dirty="0">
                <a:sym typeface="Wingdings" pitchFamily="2" charset="2"/>
              </a:rPr>
              <a:t>: Langsom, stor: Vandfald, evt. med brug af </a:t>
            </a:r>
            <a:r>
              <a:rPr lang="da-DK" dirty="0" err="1">
                <a:sym typeface="Wingdings" pitchFamily="2" charset="2"/>
              </a:rPr>
              <a:t>Scrum</a:t>
            </a:r>
            <a:r>
              <a:rPr lang="da-DK" dirty="0">
                <a:sym typeface="Wingdings" pitchFamily="2" charset="2"/>
              </a:rPr>
              <a:t> of </a:t>
            </a:r>
            <a:r>
              <a:rPr lang="da-DK" dirty="0" err="1">
                <a:sym typeface="Wingdings" pitchFamily="2" charset="2"/>
              </a:rPr>
              <a:t>scrums</a:t>
            </a:r>
            <a:r>
              <a:rPr lang="da-DK" dirty="0">
                <a:sym typeface="Wingdings" pitchFamily="2" charset="2"/>
              </a:rPr>
              <a:t> i indgående </a:t>
            </a:r>
            <a:r>
              <a:rPr lang="da-DK" dirty="0" smtClean="0">
                <a:sym typeface="Wingdings" pitchFamily="2" charset="2"/>
              </a:rPr>
              <a:t>projekter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a-DK" dirty="0" smtClean="0">
                <a:sym typeface="Wingdings" pitchFamily="2" charset="2"/>
              </a:rPr>
              <a:t>Bulls </a:t>
            </a:r>
            <a:r>
              <a:rPr lang="da-DK" dirty="0">
                <a:sym typeface="Wingdings" pitchFamily="2" charset="2"/>
              </a:rPr>
              <a:t>(store, risikable): Tunge metoder med agil mulighed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a-DK" dirty="0">
                <a:sym typeface="Wingdings" pitchFamily="2" charset="2"/>
              </a:rPr>
              <a:t>Dogs &amp; skunks (sikre, simple): Minimal model, hverken typisk agil eller typisk vandfald (laissez </a:t>
            </a:r>
            <a:r>
              <a:rPr lang="da-DK" dirty="0" err="1">
                <a:sym typeface="Wingdings" pitchFamily="2" charset="2"/>
              </a:rPr>
              <a:t>faire</a:t>
            </a:r>
            <a:r>
              <a:rPr lang="da-DK" dirty="0">
                <a:sym typeface="Wingdings" pitchFamily="2" charset="2"/>
              </a:rPr>
              <a:t>).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a-DK" dirty="0">
                <a:sym typeface="Wingdings" pitchFamily="2" charset="2"/>
              </a:rPr>
              <a:t>Et projekt kan kræve andre modeller i andre faser af sit liv: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a-DK" dirty="0">
              <a:sym typeface="Wingdings" pitchFamily="2" charset="2"/>
            </a:endParaRPr>
          </a:p>
          <a:p>
            <a:endParaRPr lang="da-D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40" y="1845734"/>
            <a:ext cx="5791040" cy="300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955" y="5156924"/>
            <a:ext cx="3534575" cy="101527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699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of Scrum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147304" y="1926676"/>
            <a:ext cx="3355848" cy="4023360"/>
          </a:xfrm>
        </p:spPr>
        <p:txBody>
          <a:bodyPr/>
          <a:lstStyle/>
          <a:p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www.scrumalliance.org/community/articles/2007/may/advice-on-conducting-the-scrum-of-scrums-meeting</a:t>
            </a:r>
            <a:endParaRPr lang="da-DK" dirty="0" smtClean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96" y="1862668"/>
            <a:ext cx="6133434" cy="39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cs typeface="Arial" pitchFamily="34" charset="0"/>
              </a:rPr>
              <a:t>Larmans</a:t>
            </a:r>
            <a:r>
              <a:rPr lang="da-DK" b="1" dirty="0">
                <a:cs typeface="Arial" pitchFamily="34" charset="0"/>
              </a:rPr>
              <a:t> </a:t>
            </a:r>
            <a:r>
              <a:rPr lang="da-DK" b="1" dirty="0" smtClean="0">
                <a:cs typeface="Arial" pitchFamily="34" charset="0"/>
              </a:rPr>
              <a:t>metodeklassifikation</a:t>
            </a:r>
            <a:endParaRPr lang="da-DK" b="1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1845734"/>
            <a:ext cx="369417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a-DK" dirty="0"/>
              <a:t> Antal </a:t>
            </a:r>
            <a:r>
              <a:rPr lang="da-DK" dirty="0" err="1"/>
              <a:t>iterationer</a:t>
            </a:r>
            <a:r>
              <a:rPr lang="da-DK" dirty="0"/>
              <a:t>  kombineret med antal ’planfaser’.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a-DK" dirty="0"/>
              <a:t> De forskellige procesmodeller kan plottes ind mod akserne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a-DK" dirty="0"/>
              <a:t> Herved fås en oversigt over forskelle/ligheder</a:t>
            </a:r>
          </a:p>
          <a:p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7280" y="1895264"/>
            <a:ext cx="6248400" cy="3924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14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of Waterfall???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Nogle</a:t>
            </a:r>
            <a:r>
              <a:rPr lang="en-US" dirty="0" smtClean="0"/>
              <a:t> </a:t>
            </a:r>
            <a:r>
              <a:rPr lang="en-US" dirty="0" err="1" smtClean="0"/>
              <a:t>modsætninger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Vandfald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agilt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scrum</a:t>
            </a:r>
          </a:p>
          <a:p>
            <a:r>
              <a:rPr lang="en-US" dirty="0" err="1" smtClean="0"/>
              <a:t>Hvis</a:t>
            </a:r>
            <a:r>
              <a:rPr lang="en-US" dirty="0" smtClean="0"/>
              <a:t> du </a:t>
            </a:r>
            <a:r>
              <a:rPr lang="en-US" dirty="0" err="1" smtClean="0"/>
              <a:t>kender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krav</a:t>
            </a:r>
            <a:r>
              <a:rPr lang="en-US" dirty="0" smtClean="0"/>
              <a:t> </a:t>
            </a:r>
            <a:r>
              <a:rPr lang="en-US" dirty="0" err="1" smtClean="0"/>
              <a:t>behøver</a:t>
            </a:r>
            <a:r>
              <a:rPr lang="en-US" dirty="0" smtClean="0"/>
              <a:t> du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være</a:t>
            </a:r>
            <a:r>
              <a:rPr lang="en-US" dirty="0" smtClean="0"/>
              <a:t> </a:t>
            </a:r>
            <a:r>
              <a:rPr lang="en-US" dirty="0" err="1" smtClean="0"/>
              <a:t>agil</a:t>
            </a:r>
            <a:r>
              <a:rPr lang="en-US" dirty="0" smtClean="0"/>
              <a:t>.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hvad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du med Scrum?</a:t>
            </a:r>
          </a:p>
          <a:p>
            <a:r>
              <a:rPr lang="en-US" dirty="0" err="1" smtClean="0"/>
              <a:t>Hvis</a:t>
            </a:r>
            <a:r>
              <a:rPr lang="en-US" dirty="0" smtClean="0"/>
              <a:t> du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brug</a:t>
            </a:r>
            <a:r>
              <a:rPr lang="en-US" dirty="0" smtClean="0"/>
              <a:t> for at </a:t>
            </a:r>
            <a:r>
              <a:rPr lang="en-US" dirty="0" err="1" smtClean="0"/>
              <a:t>bruge</a:t>
            </a:r>
            <a:r>
              <a:rPr lang="en-US" dirty="0" smtClean="0"/>
              <a:t> </a:t>
            </a:r>
            <a:r>
              <a:rPr lang="en-US" dirty="0" err="1" smtClean="0"/>
              <a:t>vandfald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et Item I Backlog,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for </a:t>
            </a:r>
            <a:r>
              <a:rPr lang="en-US" dirty="0" err="1" smtClean="0"/>
              <a:t>kompliceret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opdeles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Overvej</a:t>
            </a:r>
            <a:r>
              <a:rPr lang="en-US" dirty="0" smtClean="0"/>
              <a:t> </a:t>
            </a:r>
            <a:r>
              <a:rPr lang="en-US" dirty="0" err="1" smtClean="0"/>
              <a:t>hellere</a:t>
            </a:r>
            <a:r>
              <a:rPr lang="en-US" dirty="0" smtClean="0"/>
              <a:t> </a:t>
            </a:r>
            <a:r>
              <a:rPr lang="en-US" dirty="0" err="1" smtClean="0"/>
              <a:t>graden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smtClean="0"/>
              <a:t>dokumentation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seremoni</a:t>
            </a:r>
            <a:r>
              <a:rPr lang="en-US" dirty="0" smtClean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0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Opgave: På Fronter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Systemudviklingsmodeller_todd_little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97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>
                <a:cs typeface="Arial" pitchFamily="34" charset="0"/>
              </a:rPr>
              <a:t>Klassifikation</a:t>
            </a:r>
            <a:endParaRPr lang="da-DK" b="1" dirty="0"/>
          </a:p>
        </p:txBody>
      </p:sp>
      <p:sp>
        <p:nvSpPr>
          <p:cNvPr id="8" name="Tekstboks 19"/>
          <p:cNvSpPr txBox="1"/>
          <p:nvPr/>
        </p:nvSpPr>
        <p:spPr>
          <a:xfrm>
            <a:off x="1135211" y="2281109"/>
            <a:ext cx="1158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 smtClean="0"/>
              <a:t>’Tunge metoder’</a:t>
            </a:r>
            <a:endParaRPr lang="da-DK" i="1" dirty="0"/>
          </a:p>
        </p:txBody>
      </p:sp>
      <p:sp>
        <p:nvSpPr>
          <p:cNvPr id="9" name="Tekstboks 20"/>
          <p:cNvSpPr txBox="1"/>
          <p:nvPr/>
        </p:nvSpPr>
        <p:spPr>
          <a:xfrm>
            <a:off x="1147613" y="3363050"/>
            <a:ext cx="1158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 smtClean="0"/>
              <a:t>’Lette metoder’</a:t>
            </a:r>
            <a:endParaRPr lang="da-DK" i="1" dirty="0"/>
          </a:p>
        </p:txBody>
      </p:sp>
      <p:sp>
        <p:nvSpPr>
          <p:cNvPr id="10" name="Ellipse 9"/>
          <p:cNvSpPr/>
          <p:nvPr/>
        </p:nvSpPr>
        <p:spPr>
          <a:xfrm>
            <a:off x="1097280" y="2227946"/>
            <a:ext cx="978195" cy="7017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/>
          <p:cNvSpPr/>
          <p:nvPr/>
        </p:nvSpPr>
        <p:spPr>
          <a:xfrm>
            <a:off x="1186600" y="3339531"/>
            <a:ext cx="978195" cy="7017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2345548" y="2315263"/>
            <a:ext cx="6262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i="1" dirty="0" smtClean="0"/>
              <a:t>Typisk få </a:t>
            </a:r>
            <a:r>
              <a:rPr lang="da-DK" i="1" dirty="0" err="1"/>
              <a:t>iterationer</a:t>
            </a:r>
            <a:r>
              <a:rPr lang="da-DK" i="1" dirty="0"/>
              <a:t>, </a:t>
            </a:r>
            <a:r>
              <a:rPr lang="da-DK" i="1" dirty="0" smtClean="0"/>
              <a:t> mange planfaser, mange ‘dokumenter’/frembringelser, mange ‘ceremonier’ – </a:t>
            </a:r>
            <a:r>
              <a:rPr lang="da-DK" i="1" dirty="0" err="1" smtClean="0"/>
              <a:t>methodology</a:t>
            </a:r>
            <a:r>
              <a:rPr lang="da-DK" i="1" dirty="0" smtClean="0"/>
              <a:t> </a:t>
            </a:r>
            <a:r>
              <a:rPr lang="da-DK" i="1" dirty="0" err="1" smtClean="0"/>
              <a:t>weight</a:t>
            </a:r>
            <a:endParaRPr lang="da-DK" i="1" dirty="0"/>
          </a:p>
        </p:txBody>
      </p:sp>
      <p:sp>
        <p:nvSpPr>
          <p:cNvPr id="13" name="Rektangel 12"/>
          <p:cNvSpPr/>
          <p:nvPr/>
        </p:nvSpPr>
        <p:spPr>
          <a:xfrm>
            <a:off x="2345548" y="3501549"/>
            <a:ext cx="626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i="1" dirty="0" smtClean="0"/>
              <a:t>Typisk mange </a:t>
            </a:r>
            <a:r>
              <a:rPr lang="da-DK" i="1" dirty="0" err="1" smtClean="0"/>
              <a:t>iterationer</a:t>
            </a:r>
            <a:r>
              <a:rPr lang="da-DK" i="1" dirty="0" smtClean="0"/>
              <a:t>, få </a:t>
            </a:r>
            <a:r>
              <a:rPr lang="da-DK" i="1" dirty="0"/>
              <a:t>planfaser, </a:t>
            </a:r>
            <a:r>
              <a:rPr lang="da-DK" i="1" dirty="0" smtClean="0"/>
              <a:t>få ‘ceremonier’</a:t>
            </a:r>
            <a:endParaRPr lang="da-DK" i="1" dirty="0"/>
          </a:p>
        </p:txBody>
      </p:sp>
      <p:pic>
        <p:nvPicPr>
          <p:cNvPr id="14" name="Billed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702" y="3816496"/>
            <a:ext cx="3596098" cy="23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879978"/>
            <a:ext cx="11313579" cy="3194942"/>
          </a:xfrm>
          <a:prstGeom prst="rect">
            <a:avLst/>
          </a:prstGeom>
        </p:spPr>
      </p:pic>
      <p:sp>
        <p:nvSpPr>
          <p:cNvPr id="3" name="Rektangel 2"/>
          <p:cNvSpPr/>
          <p:nvPr/>
        </p:nvSpPr>
        <p:spPr>
          <a:xfrm>
            <a:off x="5674778" y="45871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ArialMT"/>
              </a:rPr>
              <a:t>Ceremony:</a:t>
            </a:r>
          </a:p>
          <a:p>
            <a:r>
              <a:rPr lang="en-US" dirty="0" smtClean="0">
                <a:latin typeface="ArialMT"/>
              </a:rPr>
              <a:t>“</a:t>
            </a:r>
            <a:r>
              <a:rPr lang="en-US" i="1" dirty="0">
                <a:latin typeface="Arial-ItalicMT"/>
              </a:rPr>
              <a:t>The amount of precision and the</a:t>
            </a:r>
          </a:p>
          <a:p>
            <a:r>
              <a:rPr lang="en-US" i="1" dirty="0">
                <a:latin typeface="Arial-ItalicMT"/>
              </a:rPr>
              <a:t>tightness of tolerance in the methodology</a:t>
            </a:r>
            <a:r>
              <a:rPr lang="en-US" dirty="0" smtClean="0">
                <a:latin typeface="ArialMT"/>
              </a:rPr>
              <a:t>”</a:t>
            </a:r>
          </a:p>
          <a:p>
            <a:r>
              <a:rPr lang="en-US" dirty="0" err="1" smtClean="0">
                <a:latin typeface="ArialMT"/>
              </a:rPr>
              <a:t>Citat</a:t>
            </a:r>
            <a:r>
              <a:rPr lang="en-US" dirty="0" smtClean="0">
                <a:latin typeface="ArialMT"/>
              </a:rPr>
              <a:t>: Cockburn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50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Renaud</a:t>
            </a:r>
            <a:r>
              <a:rPr lang="da-DK" dirty="0" smtClean="0"/>
              <a:t> </a:t>
            </a:r>
            <a:r>
              <a:rPr lang="da-DK" dirty="0"/>
              <a:t>FLORQUIN &amp; Isabelle </a:t>
            </a:r>
            <a:r>
              <a:rPr lang="da-DK" dirty="0" smtClean="0"/>
              <a:t>LECLERCQ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4512047"/>
            <a:ext cx="10058400" cy="14772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a-DK" dirty="0" smtClean="0"/>
              <a:t>De </a:t>
            </a:r>
            <a:r>
              <a:rPr lang="da-DK" dirty="0"/>
              <a:t>forskellige procesmodeller kan plottes ind mod akserne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a-DK" dirty="0" smtClean="0"/>
              <a:t>Oversigt </a:t>
            </a:r>
            <a:r>
              <a:rPr lang="da-DK" dirty="0"/>
              <a:t>over forskelle/ligheder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141" y="1845734"/>
            <a:ext cx="6066907" cy="255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7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150" y="1549884"/>
            <a:ext cx="6419476" cy="3045000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54" y="872575"/>
            <a:ext cx="3986034" cy="542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4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Øvelse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Hvor ligger de andre udviklingsmodeller?</a:t>
            </a:r>
          </a:p>
          <a:p>
            <a:r>
              <a:rPr lang="da-DK" dirty="0" smtClean="0"/>
              <a:t>Placer dem fra bogen i modellen. Brug ark på </a:t>
            </a:r>
            <a:r>
              <a:rPr lang="da-DK" dirty="0" smtClean="0"/>
              <a:t>Drev </a:t>
            </a:r>
            <a:r>
              <a:rPr lang="da-DK" dirty="0" smtClean="0"/>
              <a:t>eller udleveret.</a:t>
            </a:r>
          </a:p>
          <a:p>
            <a:r>
              <a:rPr lang="da-DK" dirty="0" smtClean="0"/>
              <a:t>Argumenter </a:t>
            </a:r>
            <a:r>
              <a:rPr lang="da-DK" dirty="0"/>
              <a:t>for hvorfor en </a:t>
            </a:r>
            <a:r>
              <a:rPr lang="da-DK" dirty="0" smtClean="0"/>
              <a:t>metode kan strække sig over flere akser.</a:t>
            </a:r>
          </a:p>
          <a:p>
            <a:endParaRPr lang="da-DK" dirty="0"/>
          </a:p>
          <a:p>
            <a:r>
              <a:rPr lang="da-DK" dirty="0" smtClean="0"/>
              <a:t>Hvad er ceremoni?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284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cs typeface="Arial" pitchFamily="34" charset="0"/>
              </a:rPr>
              <a:t>Cockburn’s</a:t>
            </a:r>
            <a:r>
              <a:rPr lang="da-DK" b="1" dirty="0">
                <a:cs typeface="Arial" pitchFamily="34" charset="0"/>
              </a:rPr>
              <a:t> </a:t>
            </a:r>
            <a:r>
              <a:rPr lang="da-DK" b="1" dirty="0" err="1">
                <a:cs typeface="Arial" pitchFamily="34" charset="0"/>
              </a:rPr>
              <a:t>criticality</a:t>
            </a:r>
            <a:r>
              <a:rPr lang="da-DK" b="1" dirty="0">
                <a:cs typeface="Arial" pitchFamily="34" charset="0"/>
              </a:rPr>
              <a:t> </a:t>
            </a:r>
            <a:r>
              <a:rPr lang="da-DK" b="1" dirty="0" smtClean="0">
                <a:cs typeface="Arial" pitchFamily="34" charset="0"/>
              </a:rPr>
              <a:t>matrix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1400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Big M</a:t>
            </a:r>
            <a:r>
              <a:rPr lang="en-US" dirty="0" smtClean="0"/>
              <a:t>: Roller, </a:t>
            </a:r>
            <a:r>
              <a:rPr lang="en-US" dirty="0" err="1" smtClean="0"/>
              <a:t>definitioner</a:t>
            </a:r>
            <a:r>
              <a:rPr lang="en-US" dirty="0" smtClean="0"/>
              <a:t>, job </a:t>
            </a:r>
            <a:r>
              <a:rPr lang="en-US" dirty="0" err="1" smtClean="0"/>
              <a:t>beskrivelser</a:t>
            </a:r>
            <a:r>
              <a:rPr lang="en-US" dirty="0" smtClean="0"/>
              <a:t>, </a:t>
            </a:r>
            <a:r>
              <a:rPr lang="en-US" dirty="0" err="1" smtClean="0"/>
              <a:t>aktiviteter</a:t>
            </a:r>
            <a:r>
              <a:rPr lang="en-US" dirty="0" smtClean="0"/>
              <a:t>, documentation, </a:t>
            </a:r>
            <a:r>
              <a:rPr lang="en-US" dirty="0" err="1" smtClean="0"/>
              <a:t>møder</a:t>
            </a:r>
            <a:r>
              <a:rPr lang="en-US" dirty="0" smtClean="0"/>
              <a:t>, </a:t>
            </a:r>
            <a:r>
              <a:rPr lang="en-US" dirty="0" err="1" smtClean="0"/>
              <a:t>træning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produkter</a:t>
            </a:r>
            <a:r>
              <a:rPr lang="en-US" dirty="0" smtClean="0"/>
              <a:t>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</p:txBody>
      </p:sp>
      <p:pic>
        <p:nvPicPr>
          <p:cNvPr id="4" name="Picture 2" descr="Mpp0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020" y="2806615"/>
            <a:ext cx="48387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Metode</a:t>
            </a:r>
            <a:r>
              <a:rPr lang="en-US" dirty="0"/>
              <a:t>: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mængde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relaterede</a:t>
            </a:r>
            <a:r>
              <a:rPr lang="en-US" dirty="0"/>
              <a:t> </a:t>
            </a:r>
            <a:r>
              <a:rPr lang="en-US" dirty="0" smtClean="0"/>
              <a:t>processer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teknikker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Metodestørrelse</a:t>
            </a:r>
            <a:r>
              <a:rPr lang="en-US" dirty="0"/>
              <a:t>: </a:t>
            </a:r>
            <a:r>
              <a:rPr lang="en-US" dirty="0" err="1"/>
              <a:t>Antallet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 smtClean="0"/>
              <a:t>kontrolelementer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metoden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Metodemasse</a:t>
            </a:r>
            <a:r>
              <a:rPr lang="en-US" dirty="0" smtClean="0"/>
              <a:t>: </a:t>
            </a:r>
            <a:r>
              <a:rPr lang="en-US" dirty="0" err="1"/>
              <a:t>Mængden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 smtClean="0"/>
              <a:t>præcision</a:t>
            </a:r>
            <a:r>
              <a:rPr lang="en-US" dirty="0" smtClean="0"/>
              <a:t> I </a:t>
            </a:r>
            <a:r>
              <a:rPr lang="en-US" dirty="0" err="1" smtClean="0"/>
              <a:t>metoden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  <a:r>
              <a:rPr lang="en-US" dirty="0" err="1"/>
              <a:t>Større</a:t>
            </a:r>
            <a:r>
              <a:rPr lang="en-US" dirty="0"/>
              <a:t> </a:t>
            </a:r>
            <a:r>
              <a:rPr lang="en-US" dirty="0" err="1"/>
              <a:t>præcision</a:t>
            </a:r>
            <a:r>
              <a:rPr lang="en-US" dirty="0"/>
              <a:t> giver </a:t>
            </a:r>
            <a:r>
              <a:rPr lang="en-US" dirty="0" err="1"/>
              <a:t>større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s</a:t>
            </a:r>
            <a:r>
              <a:rPr lang="en-US" dirty="0" err="1" smtClean="0"/>
              <a:t>eremoni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Metodevægt</a:t>
            </a:r>
            <a:r>
              <a:rPr lang="en-US" dirty="0"/>
              <a:t>: </a:t>
            </a:r>
            <a:r>
              <a:rPr lang="en-US" dirty="0" err="1"/>
              <a:t>produktet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 smtClean="0"/>
              <a:t>metodestørrelse</a:t>
            </a:r>
            <a:r>
              <a:rPr lang="en-US" dirty="0" smtClean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 smtClean="0"/>
              <a:t>metodemasse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Kritisk</a:t>
            </a:r>
            <a:r>
              <a:rPr lang="en-US" b="1" dirty="0"/>
              <a:t> </a:t>
            </a:r>
            <a:r>
              <a:rPr lang="en-US" b="1" dirty="0" err="1"/>
              <a:t>niveau</a:t>
            </a:r>
            <a:r>
              <a:rPr lang="en-US" dirty="0"/>
              <a:t>: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meget</a:t>
            </a:r>
            <a:r>
              <a:rPr lang="en-US" dirty="0"/>
              <a:t> der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ødelægges</a:t>
            </a:r>
            <a:r>
              <a:rPr lang="en-US" dirty="0"/>
              <a:t>: loss of comfort, loss of discretionary money, loss of irreplaceable money, loss of life.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Project </a:t>
            </a:r>
            <a:r>
              <a:rPr lang="en-US" b="1" dirty="0" err="1"/>
              <a:t>størrelse</a:t>
            </a:r>
            <a:r>
              <a:rPr lang="en-US" b="1" dirty="0"/>
              <a:t>: </a:t>
            </a:r>
            <a:r>
              <a:rPr lang="en-US" dirty="0" err="1"/>
              <a:t>antallet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personer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Problem </a:t>
            </a:r>
            <a:r>
              <a:rPr lang="en-US" b="1" dirty="0" err="1"/>
              <a:t>størrelse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Antallet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elementer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problemet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deres</a:t>
            </a:r>
            <a:r>
              <a:rPr lang="en-US" dirty="0"/>
              <a:t> </a:t>
            </a:r>
            <a:r>
              <a:rPr lang="en-US" dirty="0" err="1"/>
              <a:t>kryds</a:t>
            </a:r>
            <a:r>
              <a:rPr lang="en-US" dirty="0"/>
              <a:t> </a:t>
            </a:r>
            <a:r>
              <a:rPr lang="en-US" dirty="0" err="1"/>
              <a:t>kompleksitet</a:t>
            </a:r>
            <a:r>
              <a:rPr lang="en-US" dirty="0"/>
              <a:t>. Der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et </a:t>
            </a:r>
            <a:r>
              <a:rPr lang="en-US" dirty="0" err="1"/>
              <a:t>præcis</a:t>
            </a:r>
            <a:r>
              <a:rPr lang="en-US" dirty="0"/>
              <a:t> </a:t>
            </a:r>
            <a:r>
              <a:rPr lang="en-US" dirty="0" err="1"/>
              <a:t>mål</a:t>
            </a:r>
            <a:r>
              <a:rPr lang="en-US" dirty="0"/>
              <a:t> for </a:t>
            </a:r>
            <a:r>
              <a:rPr lang="en-US" dirty="0" err="1" smtClean="0"/>
              <a:t>dette</a:t>
            </a:r>
            <a:r>
              <a:rPr lang="en-US" dirty="0" smtClean="0"/>
              <a:t>. </a:t>
            </a:r>
            <a:r>
              <a:rPr lang="en-US" dirty="0" err="1" smtClean="0"/>
              <a:t>Kompleksitet</a:t>
            </a:r>
            <a:endParaRPr lang="en-US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Picture 4" descr="Scope of a methodolog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546" y="234879"/>
            <a:ext cx="3330870" cy="256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167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937</TotalTime>
  <Words>642</Words>
  <Application>Microsoft Office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8" baseType="lpstr">
      <vt:lpstr>Arial</vt:lpstr>
      <vt:lpstr>Arial-ItalicMT</vt:lpstr>
      <vt:lpstr>ArialMT</vt:lpstr>
      <vt:lpstr>Calibri</vt:lpstr>
      <vt:lpstr>Calibri Light</vt:lpstr>
      <vt:lpstr>Wingdings</vt:lpstr>
      <vt:lpstr>Retro</vt:lpstr>
      <vt:lpstr>Sammenligning og valg</vt:lpstr>
      <vt:lpstr>Larmans metodeklassifikation</vt:lpstr>
      <vt:lpstr>Klassifikation</vt:lpstr>
      <vt:lpstr>PowerPoint-præsentation</vt:lpstr>
      <vt:lpstr>Renaud FLORQUIN &amp; Isabelle LECLERCQ</vt:lpstr>
      <vt:lpstr>PowerPoint-præsentation</vt:lpstr>
      <vt:lpstr>Øvelse</vt:lpstr>
      <vt:lpstr>Cockburn’s criticality matrix</vt:lpstr>
      <vt:lpstr>PowerPoint-præsentation</vt:lpstr>
      <vt:lpstr>Principper</vt:lpstr>
      <vt:lpstr>Principper</vt:lpstr>
      <vt:lpstr>PowerPoint-præsentation</vt:lpstr>
      <vt:lpstr>Cockburns metodeklassifikation</vt:lpstr>
      <vt:lpstr>Kompleksitet vs. usikkerhed</vt:lpstr>
      <vt:lpstr>Opgave på Fronter</vt:lpstr>
      <vt:lpstr>Kompleksitet - Todd Little</vt:lpstr>
      <vt:lpstr>Usikkerhed – Todd Little</vt:lpstr>
      <vt:lpstr>Hvilken procesmodel?</vt:lpstr>
      <vt:lpstr>Scrum of Scrum</vt:lpstr>
      <vt:lpstr>Scrum of Waterfall???</vt:lpstr>
      <vt:lpstr>Opgave: På Fronter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 faget</dc:title>
  <dc:creator>Lotte Alstrup Andersen</dc:creator>
  <cp:lastModifiedBy>Lotte Alstrup Andersen</cp:lastModifiedBy>
  <cp:revision>131</cp:revision>
  <dcterms:created xsi:type="dcterms:W3CDTF">2015-08-14T12:54:27Z</dcterms:created>
  <dcterms:modified xsi:type="dcterms:W3CDTF">2017-09-01T06:03:19Z</dcterms:modified>
</cp:coreProperties>
</file>