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90" r:id="rId2"/>
    <p:sldId id="325" r:id="rId3"/>
    <p:sldId id="326" r:id="rId4"/>
    <p:sldId id="327" r:id="rId5"/>
    <p:sldId id="328" r:id="rId6"/>
    <p:sldId id="361" r:id="rId7"/>
    <p:sldId id="364" r:id="rId8"/>
    <p:sldId id="362" r:id="rId9"/>
    <p:sldId id="363" r:id="rId10"/>
    <p:sldId id="329" r:id="rId11"/>
    <p:sldId id="330" r:id="rId12"/>
    <p:sldId id="331" r:id="rId13"/>
    <p:sldId id="332" r:id="rId14"/>
    <p:sldId id="333" r:id="rId15"/>
    <p:sldId id="338" r:id="rId16"/>
    <p:sldId id="365" r:id="rId17"/>
    <p:sldId id="35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87356" autoAdjust="0"/>
  </p:normalViewPr>
  <p:slideViewPr>
    <p:cSldViewPr snapToGrid="0">
      <p:cViewPr varScale="1">
        <p:scale>
          <a:sx n="61" d="100"/>
          <a:sy n="61" d="100"/>
        </p:scale>
        <p:origin x="9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62DDC-11AD-46F2-8BE4-FDF862922C9F}" type="datetimeFigureOut">
              <a:rPr lang="da-DK" smtClean="0"/>
              <a:t>23-08-2018</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9D5E0-1711-4199-BA27-3EF138F65F42}" type="slidenum">
              <a:rPr lang="da-DK" smtClean="0"/>
              <a:t>‹nr.›</a:t>
            </a:fld>
            <a:endParaRPr lang="da-DK"/>
          </a:p>
        </p:txBody>
      </p:sp>
    </p:spTree>
    <p:extLst>
      <p:ext uri="{BB962C8B-B14F-4D97-AF65-F5344CB8AC3E}">
        <p14:creationId xmlns:p14="http://schemas.microsoft.com/office/powerpoint/2010/main" val="121487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fld id="{DA0557B4-FF74-411E-93F5-933884A4E34B}" type="slidenum">
              <a:rPr lang="da-DK" smtClean="0"/>
              <a:pPr/>
              <a:t>2</a:t>
            </a:fld>
            <a:endParaRPr lang="da-DK"/>
          </a:p>
        </p:txBody>
      </p:sp>
    </p:spTree>
    <p:extLst>
      <p:ext uri="{BB962C8B-B14F-4D97-AF65-F5344CB8AC3E}">
        <p14:creationId xmlns:p14="http://schemas.microsoft.com/office/powerpoint/2010/main" val="1248200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fld id="{DA0557B4-FF74-411E-93F5-933884A4E34B}" type="slidenum">
              <a:rPr lang="da-DK" smtClean="0"/>
              <a:pPr/>
              <a:t>15</a:t>
            </a:fld>
            <a:endParaRPr lang="da-DK"/>
          </a:p>
        </p:txBody>
      </p:sp>
    </p:spTree>
    <p:extLst>
      <p:ext uri="{BB962C8B-B14F-4D97-AF65-F5344CB8AC3E}">
        <p14:creationId xmlns:p14="http://schemas.microsoft.com/office/powerpoint/2010/main" val="1593953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fld id="{DA0557B4-FF74-411E-93F5-933884A4E34B}" type="slidenum">
              <a:rPr lang="da-DK" smtClean="0"/>
              <a:pPr/>
              <a:t>3</a:t>
            </a:fld>
            <a:endParaRPr lang="da-DK"/>
          </a:p>
        </p:txBody>
      </p:sp>
    </p:spTree>
    <p:extLst>
      <p:ext uri="{BB962C8B-B14F-4D97-AF65-F5344CB8AC3E}">
        <p14:creationId xmlns:p14="http://schemas.microsoft.com/office/powerpoint/2010/main" val="182558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fld id="{DA0557B4-FF74-411E-93F5-933884A4E34B}" type="slidenum">
              <a:rPr lang="da-DK" smtClean="0"/>
              <a:pPr/>
              <a:t>4</a:t>
            </a:fld>
            <a:endParaRPr lang="da-DK"/>
          </a:p>
        </p:txBody>
      </p:sp>
    </p:spTree>
    <p:extLst>
      <p:ext uri="{BB962C8B-B14F-4D97-AF65-F5344CB8AC3E}">
        <p14:creationId xmlns:p14="http://schemas.microsoft.com/office/powerpoint/2010/main" val="258482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fld id="{DA0557B4-FF74-411E-93F5-933884A4E34B}" type="slidenum">
              <a:rPr lang="da-DK" smtClean="0"/>
              <a:pPr/>
              <a:t>5</a:t>
            </a:fld>
            <a:endParaRPr lang="da-DK"/>
          </a:p>
        </p:txBody>
      </p:sp>
    </p:spTree>
    <p:extLst>
      <p:ext uri="{BB962C8B-B14F-4D97-AF65-F5344CB8AC3E}">
        <p14:creationId xmlns:p14="http://schemas.microsoft.com/office/powerpoint/2010/main" val="118124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fld id="{DA0557B4-FF74-411E-93F5-933884A4E34B}" type="slidenum">
              <a:rPr lang="da-DK" smtClean="0"/>
              <a:pPr/>
              <a:t>10</a:t>
            </a:fld>
            <a:endParaRPr lang="da-DK"/>
          </a:p>
        </p:txBody>
      </p:sp>
    </p:spTree>
    <p:extLst>
      <p:ext uri="{BB962C8B-B14F-4D97-AF65-F5344CB8AC3E}">
        <p14:creationId xmlns:p14="http://schemas.microsoft.com/office/powerpoint/2010/main" val="3422072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fld id="{DA0557B4-FF74-411E-93F5-933884A4E34B}" type="slidenum">
              <a:rPr lang="da-DK" smtClean="0"/>
              <a:pPr/>
              <a:t>11</a:t>
            </a:fld>
            <a:endParaRPr lang="da-DK"/>
          </a:p>
        </p:txBody>
      </p:sp>
    </p:spTree>
    <p:extLst>
      <p:ext uri="{BB962C8B-B14F-4D97-AF65-F5344CB8AC3E}">
        <p14:creationId xmlns:p14="http://schemas.microsoft.com/office/powerpoint/2010/main" val="4060853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fld id="{DA0557B4-FF74-411E-93F5-933884A4E34B}" type="slidenum">
              <a:rPr lang="da-DK" smtClean="0"/>
              <a:pPr/>
              <a:t>12</a:t>
            </a:fld>
            <a:endParaRPr lang="da-DK"/>
          </a:p>
        </p:txBody>
      </p:sp>
    </p:spTree>
    <p:extLst>
      <p:ext uri="{BB962C8B-B14F-4D97-AF65-F5344CB8AC3E}">
        <p14:creationId xmlns:p14="http://schemas.microsoft.com/office/powerpoint/2010/main" val="3762949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fld id="{DA0557B4-FF74-411E-93F5-933884A4E34B}" type="slidenum">
              <a:rPr lang="da-DK" smtClean="0"/>
              <a:pPr/>
              <a:t>13</a:t>
            </a:fld>
            <a:endParaRPr lang="da-DK"/>
          </a:p>
        </p:txBody>
      </p:sp>
    </p:spTree>
    <p:extLst>
      <p:ext uri="{BB962C8B-B14F-4D97-AF65-F5344CB8AC3E}">
        <p14:creationId xmlns:p14="http://schemas.microsoft.com/office/powerpoint/2010/main" val="3226851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fld id="{DA0557B4-FF74-411E-93F5-933884A4E34B}" type="slidenum">
              <a:rPr lang="da-DK" smtClean="0"/>
              <a:pPr/>
              <a:t>14</a:t>
            </a:fld>
            <a:endParaRPr lang="da-DK"/>
          </a:p>
        </p:txBody>
      </p:sp>
    </p:spTree>
    <p:extLst>
      <p:ext uri="{BB962C8B-B14F-4D97-AF65-F5344CB8AC3E}">
        <p14:creationId xmlns:p14="http://schemas.microsoft.com/office/powerpoint/2010/main" val="26204050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al.dk/"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al.dk/"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al.dk/"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al.dk/"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al.dk/"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smtClean="0"/>
              <a:t>Klik for at redigere i master</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smtClean="0"/>
              <a:t>Klik for at redigere i master</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eal-logo">
            <a:hlinkClick r:id="rId2"/>
          </p:cNvPr>
          <p:cNvPicPr>
            <a:picLocks noChangeAspect="1" noChangeArrowheads="1"/>
          </p:cNvPicPr>
          <p:nvPr userDrawn="1"/>
        </p:nvPicPr>
        <p:blipFill>
          <a:blip r:embed="rId3" cstate="print"/>
          <a:srcRect/>
          <a:stretch>
            <a:fillRect/>
          </a:stretch>
        </p:blipFill>
        <p:spPr bwMode="auto">
          <a:xfrm>
            <a:off x="25668" y="0"/>
            <a:ext cx="1066800" cy="971550"/>
          </a:xfrm>
          <a:prstGeom prst="rect">
            <a:avLst/>
          </a:prstGeom>
          <a:noFill/>
        </p:spPr>
      </p:pic>
      <p:sp>
        <p:nvSpPr>
          <p:cNvPr id="11" name="Undertitel 2"/>
          <p:cNvSpPr txBox="1">
            <a:spLocks/>
          </p:cNvSpPr>
          <p:nvPr userDrawn="1"/>
        </p:nvSpPr>
        <p:spPr>
          <a:xfrm>
            <a:off x="1043608" y="0"/>
            <a:ext cx="2808312" cy="26288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da-DK" sz="1200" b="1" i="1" u="none" strike="noStrike" kern="1200" cap="none" spc="0" normalizeH="0" baseline="0" noProof="0" dirty="0" smtClean="0">
                <a:ln>
                  <a:noFill/>
                </a:ln>
                <a:solidFill>
                  <a:schemeClr val="tx1">
                    <a:tint val="75000"/>
                  </a:schemeClr>
                </a:solidFill>
                <a:effectLst/>
                <a:uLnTx/>
                <a:uFillTx/>
                <a:latin typeface="+mn-lt"/>
                <a:ea typeface="+mn-ea"/>
                <a:cs typeface="+mn-cs"/>
              </a:rPr>
              <a:t>Lotte Alstrup Andersen</a:t>
            </a:r>
            <a:endParaRPr kumimoji="0" lang="da-DK" sz="1200" b="1" i="1"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2" name="Undertitel 2"/>
          <p:cNvSpPr txBox="1">
            <a:spLocks/>
          </p:cNvSpPr>
          <p:nvPr userDrawn="1"/>
        </p:nvSpPr>
        <p:spPr>
          <a:xfrm>
            <a:off x="8404171" y="-5769"/>
            <a:ext cx="2808312" cy="26288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da-DK" sz="1200" b="1" i="1" dirty="0" smtClean="0"/>
              <a:t>Datamatikeruddannelsen Vejle</a:t>
            </a:r>
            <a:endParaRPr lang="da-DK" sz="1200" b="1" i="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a-DK" dirty="0" smtClean="0"/>
              <a:t>Klik for at redigere i master</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a-DK" dirty="0" smtClean="0"/>
              <a:t>Klik for at redigere i master</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pic>
        <p:nvPicPr>
          <p:cNvPr id="9" name="Picture 2" descr="eal-logo">
            <a:hlinkClick r:id="rId2"/>
          </p:cNvPr>
          <p:cNvPicPr>
            <a:picLocks noChangeAspect="1" noChangeArrowheads="1"/>
          </p:cNvPicPr>
          <p:nvPr userDrawn="1"/>
        </p:nvPicPr>
        <p:blipFill>
          <a:blip r:embed="rId3" cstate="print"/>
          <a:srcRect/>
          <a:stretch>
            <a:fillRect/>
          </a:stretch>
        </p:blipFill>
        <p:spPr bwMode="auto">
          <a:xfrm>
            <a:off x="25668" y="0"/>
            <a:ext cx="1066800" cy="971550"/>
          </a:xfrm>
          <a:prstGeom prst="rect">
            <a:avLst/>
          </a:prstGeom>
          <a:noFill/>
        </p:spPr>
      </p:pic>
      <p:sp>
        <p:nvSpPr>
          <p:cNvPr id="10" name="Undertitel 2"/>
          <p:cNvSpPr txBox="1">
            <a:spLocks/>
          </p:cNvSpPr>
          <p:nvPr userDrawn="1"/>
        </p:nvSpPr>
        <p:spPr>
          <a:xfrm>
            <a:off x="1043608" y="0"/>
            <a:ext cx="2808312" cy="26288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da-DK" sz="1200" b="1" i="1" u="none" strike="noStrike" kern="1200" cap="none" spc="0" normalizeH="0" baseline="0" noProof="0" dirty="0" smtClean="0">
                <a:ln>
                  <a:noFill/>
                </a:ln>
                <a:solidFill>
                  <a:schemeClr val="tx1">
                    <a:tint val="75000"/>
                  </a:schemeClr>
                </a:solidFill>
                <a:effectLst/>
                <a:uLnTx/>
                <a:uFillTx/>
                <a:latin typeface="+mn-lt"/>
                <a:ea typeface="+mn-ea"/>
                <a:cs typeface="+mn-cs"/>
              </a:rPr>
              <a:t>Lotte Alstrup Andersen</a:t>
            </a:r>
            <a:endParaRPr kumimoji="0" lang="da-DK" sz="1200" b="1" i="1"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Undertitel 2"/>
          <p:cNvSpPr txBox="1">
            <a:spLocks/>
          </p:cNvSpPr>
          <p:nvPr userDrawn="1"/>
        </p:nvSpPr>
        <p:spPr>
          <a:xfrm>
            <a:off x="8404171" y="-5769"/>
            <a:ext cx="2808312" cy="26288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da-DK" sz="1200" b="1" i="1" dirty="0" smtClean="0"/>
              <a:t>Datamatikeruddannelsen Vejle</a:t>
            </a:r>
            <a:endParaRPr lang="da-DK" sz="1200" b="1" i="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a-DK" dirty="0" smtClean="0"/>
              <a:t>Klik for at redigere i master</a:t>
            </a:r>
            <a:endParaRPr lang="en-US" dirty="0"/>
          </a:p>
        </p:txBody>
      </p:sp>
      <p:sp>
        <p:nvSpPr>
          <p:cNvPr id="3" name="Content Placeholder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smtClean="0"/>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Date Placeholder 3"/>
          <p:cNvSpPr>
            <a:spLocks noGrp="1"/>
          </p:cNvSpPr>
          <p:nvPr>
            <p:ph type="dt" sz="half" idx="10"/>
          </p:nvPr>
        </p:nvSpPr>
        <p:spPr/>
        <p:txBody>
          <a:bodyPr/>
          <a:lstStyle/>
          <a:p>
            <a:fld id="{20EBB0C4-6273-4C6E-B9BD-2EDC30F1CD52}"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eal-logo">
            <a:hlinkClick r:id="rId2"/>
          </p:cNvPr>
          <p:cNvPicPr>
            <a:picLocks noChangeAspect="1" noChangeArrowheads="1"/>
          </p:cNvPicPr>
          <p:nvPr userDrawn="1"/>
        </p:nvPicPr>
        <p:blipFill>
          <a:blip r:embed="rId3" cstate="print"/>
          <a:srcRect/>
          <a:stretch>
            <a:fillRect/>
          </a:stretch>
        </p:blipFill>
        <p:spPr bwMode="auto">
          <a:xfrm>
            <a:off x="25668" y="0"/>
            <a:ext cx="1066800" cy="971550"/>
          </a:xfrm>
          <a:prstGeom prst="rect">
            <a:avLst/>
          </a:prstGeom>
          <a:noFill/>
        </p:spPr>
      </p:pic>
      <p:sp>
        <p:nvSpPr>
          <p:cNvPr id="11" name="Undertitel 2"/>
          <p:cNvSpPr txBox="1">
            <a:spLocks/>
          </p:cNvSpPr>
          <p:nvPr userDrawn="1"/>
        </p:nvSpPr>
        <p:spPr>
          <a:xfrm>
            <a:off x="1043608" y="0"/>
            <a:ext cx="2808312" cy="26288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da-DK" sz="1200" b="1" i="1" u="none" strike="noStrike" kern="1200" cap="none" spc="0" normalizeH="0" baseline="0" noProof="0" dirty="0" smtClean="0">
                <a:ln>
                  <a:noFill/>
                </a:ln>
                <a:solidFill>
                  <a:schemeClr val="tx1">
                    <a:tint val="75000"/>
                  </a:schemeClr>
                </a:solidFill>
                <a:effectLst/>
                <a:uLnTx/>
                <a:uFillTx/>
                <a:latin typeface="+mn-lt"/>
                <a:ea typeface="+mn-ea"/>
                <a:cs typeface="+mn-cs"/>
              </a:rPr>
              <a:t>Lotte Alstrup Andersen</a:t>
            </a:r>
            <a:endParaRPr kumimoji="0" lang="da-DK" sz="1200" b="1" i="1"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2" name="Undertitel 2"/>
          <p:cNvSpPr txBox="1">
            <a:spLocks/>
          </p:cNvSpPr>
          <p:nvPr userDrawn="1"/>
        </p:nvSpPr>
        <p:spPr>
          <a:xfrm>
            <a:off x="8404171" y="-5769"/>
            <a:ext cx="2808312" cy="26288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da-DK" sz="1200" b="1" i="1" dirty="0" smtClean="0"/>
              <a:t>Datamatikeruddannelsen Vejle</a:t>
            </a:r>
            <a:endParaRPr lang="da-DK" sz="1200" b="1" i="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109728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621792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8/23/2018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pic>
        <p:nvPicPr>
          <p:cNvPr id="10" name="Picture 2" descr="eal-logo">
            <a:hlinkClick r:id="rId2"/>
          </p:cNvPr>
          <p:cNvPicPr>
            <a:picLocks noChangeAspect="1" noChangeArrowheads="1"/>
          </p:cNvPicPr>
          <p:nvPr userDrawn="1"/>
        </p:nvPicPr>
        <p:blipFill>
          <a:blip r:embed="rId3" cstate="print"/>
          <a:srcRect/>
          <a:stretch>
            <a:fillRect/>
          </a:stretch>
        </p:blipFill>
        <p:spPr bwMode="auto">
          <a:xfrm>
            <a:off x="25668" y="8965"/>
            <a:ext cx="1066800" cy="971550"/>
          </a:xfrm>
          <a:prstGeom prst="rect">
            <a:avLst/>
          </a:prstGeom>
          <a:noFill/>
        </p:spPr>
      </p:pic>
      <p:sp>
        <p:nvSpPr>
          <p:cNvPr id="11" name="Undertitel 2"/>
          <p:cNvSpPr txBox="1">
            <a:spLocks/>
          </p:cNvSpPr>
          <p:nvPr userDrawn="1"/>
        </p:nvSpPr>
        <p:spPr>
          <a:xfrm>
            <a:off x="1043608" y="8965"/>
            <a:ext cx="2808312" cy="26288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da-DK" sz="1200" b="1" i="1" u="none" strike="noStrike" kern="1200" cap="none" spc="0" normalizeH="0" baseline="0" noProof="0" dirty="0" smtClean="0">
                <a:ln>
                  <a:noFill/>
                </a:ln>
                <a:solidFill>
                  <a:schemeClr val="tx1">
                    <a:tint val="75000"/>
                  </a:schemeClr>
                </a:solidFill>
                <a:effectLst/>
                <a:uLnTx/>
                <a:uFillTx/>
                <a:latin typeface="+mn-lt"/>
                <a:ea typeface="+mn-ea"/>
                <a:cs typeface="+mn-cs"/>
              </a:rPr>
              <a:t>Lotte Alstrup Andersen</a:t>
            </a:r>
            <a:endParaRPr kumimoji="0" lang="da-DK" sz="1200" b="1" i="1"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2" name="Undertitel 2"/>
          <p:cNvSpPr txBox="1">
            <a:spLocks/>
          </p:cNvSpPr>
          <p:nvPr userDrawn="1"/>
        </p:nvSpPr>
        <p:spPr>
          <a:xfrm>
            <a:off x="8404171" y="3196"/>
            <a:ext cx="2808312" cy="26288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da-DK" sz="1200" b="1" i="1" dirty="0" smtClean="0"/>
              <a:t>Datamatikeruddannelsen Vejle</a:t>
            </a:r>
            <a:endParaRPr lang="da-DK" sz="1200" b="1" i="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smtClean="0"/>
              <a:t>Klik for at redigere i master</a:t>
            </a:r>
            <a:endParaRPr lang="en-US" dirty="0"/>
          </a:p>
        </p:txBody>
      </p:sp>
      <p:sp>
        <p:nvSpPr>
          <p:cNvPr id="3" name="Content Placeholder 2"/>
          <p:cNvSpPr>
            <a:spLocks noGrp="1"/>
          </p:cNvSpPr>
          <p:nvPr>
            <p:ph idx="1"/>
          </p:nvPr>
        </p:nvSpPr>
        <p:spPr>
          <a:xfrm>
            <a:off x="4800600" y="1093694"/>
            <a:ext cx="6492240" cy="4895626"/>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8/23/2018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‹nr.›</a:t>
            </a:fld>
            <a:endParaRPr lang="en-US" dirty="0"/>
          </a:p>
        </p:txBody>
      </p:sp>
      <p:pic>
        <p:nvPicPr>
          <p:cNvPr id="13" name="Picture 2" descr="eal-logo">
            <a:hlinkClick r:id="rId2"/>
          </p:cNvPr>
          <p:cNvPicPr>
            <a:picLocks noChangeAspect="1" noChangeArrowheads="1"/>
          </p:cNvPicPr>
          <p:nvPr userDrawn="1"/>
        </p:nvPicPr>
        <p:blipFill>
          <a:blip r:embed="rId3" cstate="print"/>
          <a:srcRect/>
          <a:stretch>
            <a:fillRect/>
          </a:stretch>
        </p:blipFill>
        <p:spPr bwMode="auto">
          <a:xfrm>
            <a:off x="4122525" y="0"/>
            <a:ext cx="1066800" cy="971550"/>
          </a:xfrm>
          <a:prstGeom prst="rect">
            <a:avLst/>
          </a:prstGeom>
          <a:noFill/>
        </p:spPr>
      </p:pic>
      <p:sp>
        <p:nvSpPr>
          <p:cNvPr id="14" name="Undertitel 2"/>
          <p:cNvSpPr txBox="1">
            <a:spLocks/>
          </p:cNvSpPr>
          <p:nvPr userDrawn="1"/>
        </p:nvSpPr>
        <p:spPr>
          <a:xfrm>
            <a:off x="5282550" y="0"/>
            <a:ext cx="2808312" cy="26288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da-DK" sz="1200" b="1" i="1" u="none" strike="noStrike" kern="1200" cap="none" spc="0" normalizeH="0" baseline="0" noProof="0" dirty="0" smtClean="0">
                <a:ln>
                  <a:noFill/>
                </a:ln>
                <a:solidFill>
                  <a:schemeClr val="tx1">
                    <a:tint val="75000"/>
                  </a:schemeClr>
                </a:solidFill>
                <a:effectLst/>
                <a:uLnTx/>
                <a:uFillTx/>
                <a:latin typeface="+mn-lt"/>
                <a:ea typeface="+mn-ea"/>
                <a:cs typeface="+mn-cs"/>
              </a:rPr>
              <a:t>Lotte Alstrup Andersen</a:t>
            </a:r>
            <a:endParaRPr kumimoji="0" lang="da-DK" sz="1200" b="1" i="1"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Undertitel 2"/>
          <p:cNvSpPr txBox="1">
            <a:spLocks/>
          </p:cNvSpPr>
          <p:nvPr userDrawn="1"/>
        </p:nvSpPr>
        <p:spPr>
          <a:xfrm>
            <a:off x="8404171" y="-5769"/>
            <a:ext cx="2808312" cy="26288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da-DK" sz="1200" b="1" i="1" dirty="0" smtClean="0"/>
              <a:t>Datamatikeruddannelsen Vejle</a:t>
            </a:r>
            <a:endParaRPr lang="da-DK" sz="1200" b="1" i="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a-DK" smtClean="0"/>
              <a:t>Klik for at redigere i master</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C9CAD897-D46E-4AD2-BD9B-49DD3E640873}" type="datetimeFigureOut">
              <a:rPr lang="en-US" dirty="0"/>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eal.dk/"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dirty="0" smtClean="0"/>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8/23/2018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eal-logo">
            <a:hlinkClick r:id="rId13"/>
          </p:cNvPr>
          <p:cNvPicPr>
            <a:picLocks noChangeAspect="1" noChangeArrowheads="1"/>
          </p:cNvPicPr>
          <p:nvPr userDrawn="1"/>
        </p:nvPicPr>
        <p:blipFill>
          <a:blip r:embed="rId14" cstate="print"/>
          <a:srcRect/>
          <a:stretch>
            <a:fillRect/>
          </a:stretch>
        </p:blipFill>
        <p:spPr bwMode="auto">
          <a:xfrm>
            <a:off x="25668" y="0"/>
            <a:ext cx="1066800" cy="971550"/>
          </a:xfrm>
          <a:prstGeom prst="rect">
            <a:avLst/>
          </a:prstGeom>
          <a:noFill/>
        </p:spPr>
      </p:pic>
      <p:sp>
        <p:nvSpPr>
          <p:cNvPr id="12" name="Undertitel 2"/>
          <p:cNvSpPr txBox="1">
            <a:spLocks/>
          </p:cNvSpPr>
          <p:nvPr userDrawn="1"/>
        </p:nvSpPr>
        <p:spPr>
          <a:xfrm>
            <a:off x="1043608" y="0"/>
            <a:ext cx="2808312" cy="26288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da-DK" sz="1200" b="1" i="1" u="none" strike="noStrike" kern="1200" cap="none" spc="0" normalizeH="0" baseline="0" noProof="0" dirty="0" smtClean="0">
                <a:ln>
                  <a:noFill/>
                </a:ln>
                <a:solidFill>
                  <a:schemeClr val="tx1">
                    <a:tint val="75000"/>
                  </a:schemeClr>
                </a:solidFill>
                <a:effectLst/>
                <a:uLnTx/>
                <a:uFillTx/>
                <a:latin typeface="+mn-lt"/>
                <a:ea typeface="+mn-ea"/>
                <a:cs typeface="+mn-cs"/>
              </a:rPr>
              <a:t>Lotte Alstrup Andersen</a:t>
            </a:r>
            <a:endParaRPr kumimoji="0" lang="da-DK" sz="1200" b="1" i="1"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3" name="Undertitel 2"/>
          <p:cNvSpPr txBox="1">
            <a:spLocks/>
          </p:cNvSpPr>
          <p:nvPr userDrawn="1"/>
        </p:nvSpPr>
        <p:spPr>
          <a:xfrm>
            <a:off x="8404171" y="-5769"/>
            <a:ext cx="2808312" cy="26288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da-DK" sz="1200" b="1" i="1" dirty="0" smtClean="0"/>
              <a:t>Datamatikeruddannelsen Vejle</a:t>
            </a:r>
            <a:endParaRPr lang="da-DK" sz="1200" b="1" i="1"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vmGMpME_ph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www.agileforall.com/intro-to-agile/"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hyperlink" Target="Scrum%20Guide-2011.pdf"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www.planningpoker.com/"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a-DK" dirty="0"/>
              <a:t/>
            </a:r>
            <a:br>
              <a:rPr lang="da-DK" dirty="0"/>
            </a:br>
            <a:r>
              <a:rPr lang="da-DK" dirty="0"/>
              <a:t>SCRUM</a:t>
            </a:r>
            <a:endParaRPr lang="da-DK" dirty="0"/>
          </a:p>
        </p:txBody>
      </p:sp>
      <p:sp>
        <p:nvSpPr>
          <p:cNvPr id="3" name="Undertitel 2"/>
          <p:cNvSpPr>
            <a:spLocks noGrp="1"/>
          </p:cNvSpPr>
          <p:nvPr>
            <p:ph type="subTitle" idx="1"/>
          </p:nvPr>
        </p:nvSpPr>
        <p:spPr/>
        <p:txBody>
          <a:bodyPr/>
          <a:lstStyle/>
          <a:p>
            <a:endParaRPr lang="da-DK" dirty="0"/>
          </a:p>
        </p:txBody>
      </p:sp>
      <p:sp>
        <p:nvSpPr>
          <p:cNvPr id="6" name="Tekstfelt 5"/>
          <p:cNvSpPr txBox="1"/>
          <p:nvPr/>
        </p:nvSpPr>
        <p:spPr>
          <a:xfrm>
            <a:off x="4466423" y="758952"/>
            <a:ext cx="4258858" cy="861774"/>
          </a:xfrm>
          <a:prstGeom prst="rect">
            <a:avLst/>
          </a:prstGeom>
          <a:solidFill>
            <a:schemeClr val="accent1">
              <a:lumMod val="40000"/>
              <a:lumOff val="60000"/>
            </a:schemeClr>
          </a:solidFill>
        </p:spPr>
        <p:txBody>
          <a:bodyPr wrap="none" rtlCol="0">
            <a:spAutoFit/>
          </a:bodyPr>
          <a:lstStyle/>
          <a:p>
            <a:r>
              <a:rPr lang="da-DK" sz="3200" b="1" dirty="0" smtClean="0"/>
              <a:t>Læringsmål:</a:t>
            </a:r>
          </a:p>
          <a:p>
            <a:r>
              <a:rPr lang="da-DK" i="1" dirty="0" smtClean="0"/>
              <a:t>Kan </a:t>
            </a:r>
            <a:r>
              <a:rPr lang="da-DK" dirty="0" smtClean="0"/>
              <a:t>bruge SCRUM og UP som </a:t>
            </a:r>
            <a:r>
              <a:rPr lang="da-DK" dirty="0" smtClean="0"/>
              <a:t>projektmodel</a:t>
            </a:r>
            <a:endParaRPr lang="da-DK" dirty="0" smtClean="0"/>
          </a:p>
        </p:txBody>
      </p:sp>
      <p:sp>
        <p:nvSpPr>
          <p:cNvPr id="8" name="Tekstfelt 7"/>
          <p:cNvSpPr txBox="1"/>
          <p:nvPr/>
        </p:nvSpPr>
        <p:spPr>
          <a:xfrm>
            <a:off x="9426567" y="789381"/>
            <a:ext cx="2537162" cy="2400657"/>
          </a:xfrm>
          <a:prstGeom prst="rect">
            <a:avLst/>
          </a:prstGeom>
          <a:solidFill>
            <a:schemeClr val="accent2"/>
          </a:solidFill>
        </p:spPr>
        <p:txBody>
          <a:bodyPr wrap="square" rtlCol="0">
            <a:spAutoFit/>
          </a:bodyPr>
          <a:lstStyle/>
          <a:p>
            <a:r>
              <a:rPr lang="da-DK" sz="3600" b="1" dirty="0" smtClean="0">
                <a:solidFill>
                  <a:schemeClr val="bg1"/>
                </a:solidFill>
              </a:rPr>
              <a:t>Litteratur:</a:t>
            </a:r>
          </a:p>
          <a:p>
            <a:r>
              <a:rPr lang="da-DK" sz="2400" b="1" dirty="0" err="1" smtClean="0">
                <a:solidFill>
                  <a:schemeClr val="bg1"/>
                </a:solidFill>
              </a:rPr>
              <a:t>Scrum</a:t>
            </a:r>
            <a:r>
              <a:rPr lang="da-DK" sz="2400" b="1" dirty="0" smtClean="0">
                <a:solidFill>
                  <a:schemeClr val="bg1"/>
                </a:solidFill>
              </a:rPr>
              <a:t> Guide-2011</a:t>
            </a:r>
          </a:p>
          <a:p>
            <a:r>
              <a:rPr lang="da-DK" sz="2400" b="1" dirty="0" smtClean="0">
                <a:solidFill>
                  <a:schemeClr val="bg1"/>
                </a:solidFill>
              </a:rPr>
              <a:t>Core-</a:t>
            </a:r>
            <a:r>
              <a:rPr lang="da-DK" sz="2400" b="1" dirty="0" err="1" smtClean="0">
                <a:solidFill>
                  <a:schemeClr val="bg1"/>
                </a:solidFill>
              </a:rPr>
              <a:t>Scrum</a:t>
            </a:r>
            <a:r>
              <a:rPr lang="da-DK" sz="2400" b="1" dirty="0" smtClean="0">
                <a:solidFill>
                  <a:schemeClr val="bg1"/>
                </a:solidFill>
              </a:rPr>
              <a:t>-Danish </a:t>
            </a:r>
            <a:r>
              <a:rPr lang="da-DK" sz="2400" b="1" dirty="0">
                <a:solidFill>
                  <a:schemeClr val="bg1"/>
                </a:solidFill>
              </a:rPr>
              <a:t>	</a:t>
            </a:r>
          </a:p>
          <a:p>
            <a:r>
              <a:rPr lang="da-DK" sz="2400" b="1" dirty="0">
                <a:solidFill>
                  <a:schemeClr val="bg1"/>
                </a:solidFill>
              </a:rPr>
              <a:t>	</a:t>
            </a:r>
            <a:r>
              <a:rPr lang="da-DK" sz="2400" b="1" dirty="0" smtClean="0">
                <a:solidFill>
                  <a:schemeClr val="bg1"/>
                </a:solidFill>
              </a:rPr>
              <a:t> </a:t>
            </a:r>
            <a:r>
              <a:rPr lang="da-DK" sz="2400" b="1" dirty="0">
                <a:solidFill>
                  <a:schemeClr val="bg1"/>
                </a:solidFill>
              </a:rPr>
              <a:t>	</a:t>
            </a:r>
          </a:p>
          <a:p>
            <a:endParaRPr lang="da-DK" dirty="0"/>
          </a:p>
        </p:txBody>
      </p:sp>
    </p:spTree>
    <p:extLst>
      <p:ext uri="{BB962C8B-B14F-4D97-AF65-F5344CB8AC3E}">
        <p14:creationId xmlns:p14="http://schemas.microsoft.com/office/powerpoint/2010/main" val="1472216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ktangel 25"/>
          <p:cNvSpPr/>
          <p:nvPr/>
        </p:nvSpPr>
        <p:spPr>
          <a:xfrm>
            <a:off x="1864243" y="1332016"/>
            <a:ext cx="8803758" cy="646331"/>
          </a:xfrm>
          <a:prstGeom prst="rect">
            <a:avLst/>
          </a:prstGeom>
          <a:ln>
            <a:noFill/>
          </a:ln>
        </p:spPr>
        <p:txBody>
          <a:bodyPr wrap="square">
            <a:spAutoFit/>
          </a:bodyPr>
          <a:lstStyle/>
          <a:p>
            <a:pPr marL="342900" indent="-342900"/>
            <a:endParaRPr lang="en-US" dirty="0"/>
          </a:p>
          <a:p>
            <a:pPr marL="800100" lvl="1" indent="-342900">
              <a:buFont typeface="Wingdings" pitchFamily="2" charset="2"/>
              <a:buChar char="q"/>
            </a:pPr>
            <a:endParaRPr lang="en-US" dirty="0"/>
          </a:p>
        </p:txBody>
      </p:sp>
      <p:sp>
        <p:nvSpPr>
          <p:cNvPr id="20" name="Rectangle 3"/>
          <p:cNvSpPr txBox="1">
            <a:spLocks noChangeArrowheads="1"/>
          </p:cNvSpPr>
          <p:nvPr/>
        </p:nvSpPr>
        <p:spPr>
          <a:xfrm>
            <a:off x="1981200" y="1600201"/>
            <a:ext cx="8229600" cy="4525963"/>
          </a:xfrm>
          <a:prstGeom prst="rect">
            <a:avLst/>
          </a:prstGeom>
        </p:spPr>
        <p:txBody>
          <a:bodyPr vert="horz" lIns="91440" tIns="45720" rIns="91440" bIns="45720" rtlCol="0">
            <a:normAutofit/>
          </a:bodyPr>
          <a:lstStyle/>
          <a:p>
            <a:pPr defTabSz="914400">
              <a:lnSpc>
                <a:spcPct val="90000"/>
              </a:lnSpc>
              <a:spcBef>
                <a:spcPct val="20000"/>
              </a:spcBef>
              <a:buFont typeface="Wingdings" pitchFamily="2" charset="2"/>
              <a:buChar char="q"/>
              <a:defRPr/>
            </a:pPr>
            <a:endParaRPr lang="en-US" dirty="0"/>
          </a:p>
        </p:txBody>
      </p:sp>
      <p:sp>
        <p:nvSpPr>
          <p:cNvPr id="19" name="Rectangle 5"/>
          <p:cNvSpPr txBox="1">
            <a:spLocks noChangeArrowheads="1"/>
          </p:cNvSpPr>
          <p:nvPr/>
        </p:nvSpPr>
        <p:spPr>
          <a:xfrm>
            <a:off x="1981200" y="1600201"/>
            <a:ext cx="8261498" cy="4525963"/>
          </a:xfrm>
          <a:prstGeom prst="rect">
            <a:avLst/>
          </a:prstGeom>
        </p:spPr>
        <p:txBody>
          <a:bodyPr vert="horz" lIns="91440" tIns="45720" rIns="91440" bIns="45720" rtlCol="0">
            <a:normAutofit/>
          </a:bodyPr>
          <a:lstStyle/>
          <a:p>
            <a:pPr defTabSz="914400">
              <a:spcBef>
                <a:spcPct val="20000"/>
              </a:spcBef>
              <a:buFont typeface="Wingdings" pitchFamily="2" charset="2"/>
              <a:buChar char="q"/>
              <a:defRPr/>
            </a:pPr>
            <a:endParaRPr lang="en-US" dirty="0"/>
          </a:p>
        </p:txBody>
      </p:sp>
      <p:pic>
        <p:nvPicPr>
          <p:cNvPr id="15362" name="Picture 2"/>
          <p:cNvPicPr>
            <a:picLocks noChangeAspect="1" noChangeArrowheads="1"/>
          </p:cNvPicPr>
          <p:nvPr/>
        </p:nvPicPr>
        <p:blipFill>
          <a:blip r:embed="rId3" cstate="print"/>
          <a:srcRect/>
          <a:stretch>
            <a:fillRect/>
          </a:stretch>
        </p:blipFill>
        <p:spPr bwMode="auto">
          <a:xfrm>
            <a:off x="2208437" y="1600201"/>
            <a:ext cx="4371975" cy="3581400"/>
          </a:xfrm>
          <a:prstGeom prst="rect">
            <a:avLst/>
          </a:prstGeom>
          <a:noFill/>
          <a:ln w="9525">
            <a:solidFill>
              <a:schemeClr val="accent1">
                <a:shade val="95000"/>
                <a:satMod val="105000"/>
              </a:schemeClr>
            </a:solidFill>
            <a:miter lim="800000"/>
            <a:headEnd/>
            <a:tailEnd/>
          </a:ln>
        </p:spPr>
      </p:pic>
      <p:sp>
        <p:nvSpPr>
          <p:cNvPr id="21" name="Tekstboks 20"/>
          <p:cNvSpPr txBox="1"/>
          <p:nvPr/>
        </p:nvSpPr>
        <p:spPr>
          <a:xfrm>
            <a:off x="2046769" y="638480"/>
            <a:ext cx="8621232" cy="523220"/>
          </a:xfrm>
          <a:prstGeom prst="rect">
            <a:avLst/>
          </a:prstGeom>
          <a:noFill/>
        </p:spPr>
        <p:txBody>
          <a:bodyPr wrap="square" rtlCol="0">
            <a:spAutoFit/>
          </a:bodyPr>
          <a:lstStyle/>
          <a:p>
            <a:r>
              <a:rPr lang="da-DK" sz="2800" b="1" i="1" dirty="0">
                <a:latin typeface="+mj-lt"/>
                <a:cs typeface="Arial" pitchFamily="34" charset="0"/>
              </a:rPr>
              <a:t>Sprint </a:t>
            </a:r>
            <a:r>
              <a:rPr lang="da-DK" sz="2800" b="1" i="1" dirty="0" err="1">
                <a:latin typeface="+mj-lt"/>
                <a:cs typeface="Arial" pitchFamily="34" charset="0"/>
              </a:rPr>
              <a:t>planning</a:t>
            </a:r>
            <a:r>
              <a:rPr lang="da-DK" sz="2800" b="1" i="1" dirty="0">
                <a:latin typeface="+mj-lt"/>
                <a:cs typeface="Arial" pitchFamily="34" charset="0"/>
              </a:rPr>
              <a:t> meeting</a:t>
            </a:r>
          </a:p>
        </p:txBody>
      </p:sp>
    </p:spTree>
    <p:extLst>
      <p:ext uri="{BB962C8B-B14F-4D97-AF65-F5344CB8AC3E}">
        <p14:creationId xmlns:p14="http://schemas.microsoft.com/office/powerpoint/2010/main" val="4279391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497726" y="1328645"/>
            <a:ext cx="6836735" cy="380113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Wingdings" pitchFamily="2" charset="2"/>
              <a:buChar char="q"/>
            </a:pPr>
            <a:endParaRPr lang="en-US" sz="1800" dirty="0">
              <a:solidFill>
                <a:schemeClr val="tx1"/>
              </a:solidFill>
            </a:endParaRPr>
          </a:p>
        </p:txBody>
      </p:sp>
      <p:sp>
        <p:nvSpPr>
          <p:cNvPr id="26" name="Rektangel 25"/>
          <p:cNvSpPr/>
          <p:nvPr/>
        </p:nvSpPr>
        <p:spPr>
          <a:xfrm>
            <a:off x="1380768" y="911604"/>
            <a:ext cx="8803758" cy="646331"/>
          </a:xfrm>
          <a:prstGeom prst="rect">
            <a:avLst/>
          </a:prstGeom>
          <a:ln>
            <a:noFill/>
          </a:ln>
        </p:spPr>
        <p:txBody>
          <a:bodyPr wrap="square">
            <a:spAutoFit/>
          </a:bodyPr>
          <a:lstStyle/>
          <a:p>
            <a:pPr marL="342900" indent="-342900"/>
            <a:endParaRPr lang="en-US" dirty="0"/>
          </a:p>
          <a:p>
            <a:pPr marL="800100" lvl="1" indent="-342900">
              <a:buFont typeface="Wingdings" pitchFamily="2" charset="2"/>
              <a:buChar char="q"/>
            </a:pPr>
            <a:endParaRPr lang="en-US" dirty="0"/>
          </a:p>
        </p:txBody>
      </p:sp>
      <p:sp>
        <p:nvSpPr>
          <p:cNvPr id="20" name="Rectangle 3"/>
          <p:cNvSpPr txBox="1">
            <a:spLocks noChangeArrowheads="1"/>
          </p:cNvSpPr>
          <p:nvPr/>
        </p:nvSpPr>
        <p:spPr>
          <a:xfrm>
            <a:off x="1981200" y="1600201"/>
            <a:ext cx="8229600" cy="4525963"/>
          </a:xfrm>
          <a:prstGeom prst="rect">
            <a:avLst/>
          </a:prstGeom>
        </p:spPr>
        <p:txBody>
          <a:bodyPr vert="horz" lIns="91440" tIns="45720" rIns="91440" bIns="45720" rtlCol="0">
            <a:normAutofit/>
          </a:bodyPr>
          <a:lstStyle/>
          <a:p>
            <a:pPr defTabSz="914400">
              <a:lnSpc>
                <a:spcPct val="90000"/>
              </a:lnSpc>
              <a:spcBef>
                <a:spcPct val="20000"/>
              </a:spcBef>
              <a:buFont typeface="Wingdings" pitchFamily="2" charset="2"/>
              <a:buChar char="q"/>
              <a:defRPr/>
            </a:pPr>
            <a:endParaRPr lang="en-US" dirty="0"/>
          </a:p>
        </p:txBody>
      </p:sp>
      <p:sp>
        <p:nvSpPr>
          <p:cNvPr id="19" name="Rectangle 5"/>
          <p:cNvSpPr txBox="1">
            <a:spLocks noChangeArrowheads="1"/>
          </p:cNvSpPr>
          <p:nvPr/>
        </p:nvSpPr>
        <p:spPr>
          <a:xfrm>
            <a:off x="1981200" y="1600201"/>
            <a:ext cx="8261498" cy="4525963"/>
          </a:xfrm>
          <a:prstGeom prst="rect">
            <a:avLst/>
          </a:prstGeom>
        </p:spPr>
        <p:txBody>
          <a:bodyPr vert="horz" lIns="91440" tIns="45720" rIns="91440" bIns="45720" rtlCol="0">
            <a:normAutofit/>
          </a:bodyPr>
          <a:lstStyle/>
          <a:p>
            <a:pPr defTabSz="914400">
              <a:spcBef>
                <a:spcPct val="20000"/>
              </a:spcBef>
              <a:buFont typeface="Wingdings" pitchFamily="2" charset="2"/>
              <a:buChar char="q"/>
              <a:defRPr/>
            </a:pPr>
            <a:endParaRPr lang="en-US" dirty="0"/>
          </a:p>
        </p:txBody>
      </p:sp>
      <p:sp>
        <p:nvSpPr>
          <p:cNvPr id="21" name="Tekstboks 20"/>
          <p:cNvSpPr txBox="1"/>
          <p:nvPr/>
        </p:nvSpPr>
        <p:spPr>
          <a:xfrm>
            <a:off x="1403805" y="652962"/>
            <a:ext cx="8621232" cy="523220"/>
          </a:xfrm>
          <a:prstGeom prst="rect">
            <a:avLst/>
          </a:prstGeom>
          <a:noFill/>
        </p:spPr>
        <p:txBody>
          <a:bodyPr wrap="square" rtlCol="0">
            <a:spAutoFit/>
          </a:bodyPr>
          <a:lstStyle/>
          <a:p>
            <a:r>
              <a:rPr lang="da-DK" sz="2800" b="1" i="1" dirty="0">
                <a:latin typeface="+mj-lt"/>
                <a:cs typeface="Arial" pitchFamily="34" charset="0"/>
              </a:rPr>
              <a:t>Sprint </a:t>
            </a:r>
            <a:r>
              <a:rPr lang="da-DK" sz="2800" b="1" i="1" dirty="0" err="1">
                <a:latin typeface="+mj-lt"/>
                <a:cs typeface="Arial" pitchFamily="34" charset="0"/>
              </a:rPr>
              <a:t>backlog</a:t>
            </a:r>
            <a:endParaRPr lang="da-DK" sz="2800" b="1" i="1" dirty="0">
              <a:latin typeface="+mj-lt"/>
              <a:cs typeface="Arial"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179151" y="1328645"/>
            <a:ext cx="8866748" cy="3504424"/>
          </a:xfrm>
          <a:prstGeom prst="rect">
            <a:avLst/>
          </a:prstGeom>
          <a:noFill/>
          <a:ln w="9525">
            <a:solidFill>
              <a:schemeClr val="accent1"/>
            </a:solidFill>
            <a:miter lim="800000"/>
            <a:headEnd/>
            <a:tailEnd/>
          </a:ln>
        </p:spPr>
      </p:pic>
      <p:sp>
        <p:nvSpPr>
          <p:cNvPr id="2" name="Rektangel 1"/>
          <p:cNvSpPr/>
          <p:nvPr/>
        </p:nvSpPr>
        <p:spPr>
          <a:xfrm>
            <a:off x="1142421" y="5202834"/>
            <a:ext cx="4572000" cy="923330"/>
          </a:xfrm>
          <a:prstGeom prst="rect">
            <a:avLst/>
          </a:prstGeom>
        </p:spPr>
        <p:txBody>
          <a:bodyPr>
            <a:spAutoFit/>
          </a:bodyPr>
          <a:lstStyle/>
          <a:p>
            <a:pPr>
              <a:buFont typeface="Wingdings" pitchFamily="2" charset="2"/>
              <a:buChar char="q"/>
            </a:pPr>
            <a:r>
              <a:rPr lang="da-DK" dirty="0"/>
              <a:t> Nedbryd til ‘sprint </a:t>
            </a:r>
            <a:r>
              <a:rPr lang="da-DK" dirty="0" err="1"/>
              <a:t>tasks</a:t>
            </a:r>
            <a:r>
              <a:rPr lang="da-DK" dirty="0"/>
              <a:t>’</a:t>
            </a:r>
          </a:p>
          <a:p>
            <a:pPr>
              <a:buFont typeface="Wingdings" pitchFamily="2" charset="2"/>
              <a:buChar char="q"/>
            </a:pPr>
            <a:r>
              <a:rPr lang="da-DK" dirty="0"/>
              <a:t> Se visualisering på næste plancher</a:t>
            </a:r>
          </a:p>
          <a:p>
            <a:pPr>
              <a:buFont typeface="Wingdings" pitchFamily="2" charset="2"/>
              <a:buChar char="q"/>
            </a:pPr>
            <a:r>
              <a:rPr lang="da-DK" dirty="0"/>
              <a:t> </a:t>
            </a:r>
            <a:r>
              <a:rPr lang="da-DK" dirty="0" err="1"/>
              <a:t>Burndown</a:t>
            </a:r>
            <a:r>
              <a:rPr lang="da-DK" dirty="0"/>
              <a:t> data grundlag pr. dag.</a:t>
            </a:r>
          </a:p>
        </p:txBody>
      </p:sp>
    </p:spTree>
    <p:extLst>
      <p:ext uri="{BB962C8B-B14F-4D97-AF65-F5344CB8AC3E}">
        <p14:creationId xmlns:p14="http://schemas.microsoft.com/office/powerpoint/2010/main" val="1214421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981201" y="1749057"/>
            <a:ext cx="6836735" cy="380113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Wingdings" pitchFamily="2" charset="2"/>
              <a:buChar char="q"/>
            </a:pPr>
            <a:endParaRPr lang="en-US" sz="1800" dirty="0">
              <a:solidFill>
                <a:schemeClr val="tx1"/>
              </a:solidFill>
            </a:endParaRPr>
          </a:p>
        </p:txBody>
      </p:sp>
      <p:sp>
        <p:nvSpPr>
          <p:cNvPr id="26" name="Rektangel 25"/>
          <p:cNvSpPr/>
          <p:nvPr/>
        </p:nvSpPr>
        <p:spPr>
          <a:xfrm>
            <a:off x="1864243" y="1332016"/>
            <a:ext cx="8803758" cy="646331"/>
          </a:xfrm>
          <a:prstGeom prst="rect">
            <a:avLst/>
          </a:prstGeom>
          <a:ln>
            <a:noFill/>
          </a:ln>
        </p:spPr>
        <p:txBody>
          <a:bodyPr wrap="square">
            <a:spAutoFit/>
          </a:bodyPr>
          <a:lstStyle/>
          <a:p>
            <a:pPr marL="342900" indent="-342900"/>
            <a:endParaRPr lang="en-US" dirty="0"/>
          </a:p>
          <a:p>
            <a:pPr marL="800100" lvl="1" indent="-342900">
              <a:buFont typeface="Wingdings" pitchFamily="2" charset="2"/>
              <a:buChar char="q"/>
            </a:pPr>
            <a:endParaRPr lang="en-US" dirty="0"/>
          </a:p>
        </p:txBody>
      </p:sp>
      <p:sp>
        <p:nvSpPr>
          <p:cNvPr id="20" name="Rectangle 3"/>
          <p:cNvSpPr txBox="1">
            <a:spLocks noChangeArrowheads="1"/>
          </p:cNvSpPr>
          <p:nvPr/>
        </p:nvSpPr>
        <p:spPr>
          <a:xfrm>
            <a:off x="1981200" y="1600201"/>
            <a:ext cx="8229600" cy="4525963"/>
          </a:xfrm>
          <a:prstGeom prst="rect">
            <a:avLst/>
          </a:prstGeom>
        </p:spPr>
        <p:txBody>
          <a:bodyPr vert="horz" lIns="91440" tIns="45720" rIns="91440" bIns="45720" rtlCol="0">
            <a:normAutofit/>
          </a:bodyPr>
          <a:lstStyle/>
          <a:p>
            <a:pPr defTabSz="914400">
              <a:lnSpc>
                <a:spcPct val="90000"/>
              </a:lnSpc>
              <a:spcBef>
                <a:spcPct val="20000"/>
              </a:spcBef>
              <a:buFont typeface="Wingdings" pitchFamily="2" charset="2"/>
              <a:buChar char="q"/>
              <a:defRPr/>
            </a:pPr>
            <a:endParaRPr lang="en-US" dirty="0"/>
          </a:p>
        </p:txBody>
      </p:sp>
      <p:sp>
        <p:nvSpPr>
          <p:cNvPr id="19" name="Rectangle 5"/>
          <p:cNvSpPr txBox="1">
            <a:spLocks noChangeArrowheads="1"/>
          </p:cNvSpPr>
          <p:nvPr/>
        </p:nvSpPr>
        <p:spPr>
          <a:xfrm>
            <a:off x="1981200" y="1600201"/>
            <a:ext cx="8261498" cy="4525963"/>
          </a:xfrm>
          <a:prstGeom prst="rect">
            <a:avLst/>
          </a:prstGeom>
        </p:spPr>
        <p:txBody>
          <a:bodyPr vert="horz" lIns="91440" tIns="45720" rIns="91440" bIns="45720" rtlCol="0">
            <a:normAutofit/>
          </a:bodyPr>
          <a:lstStyle/>
          <a:p>
            <a:pPr defTabSz="914400">
              <a:spcBef>
                <a:spcPct val="20000"/>
              </a:spcBef>
              <a:buFont typeface="Wingdings" pitchFamily="2" charset="2"/>
              <a:buChar char="q"/>
              <a:defRPr/>
            </a:pP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630714" y="780156"/>
            <a:ext cx="7537708" cy="4956653"/>
          </a:xfrm>
          <a:prstGeom prst="rect">
            <a:avLst/>
          </a:prstGeom>
          <a:noFill/>
          <a:ln w="9525">
            <a:noFill/>
            <a:miter lim="800000"/>
            <a:headEnd/>
            <a:tailEnd/>
          </a:ln>
        </p:spPr>
      </p:pic>
    </p:spTree>
    <p:extLst>
      <p:ext uri="{BB962C8B-B14F-4D97-AF65-F5344CB8AC3E}">
        <p14:creationId xmlns:p14="http://schemas.microsoft.com/office/powerpoint/2010/main" val="4000470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981201" y="1749057"/>
            <a:ext cx="6836735" cy="380113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Wingdings" pitchFamily="2" charset="2"/>
              <a:buChar char="q"/>
            </a:pPr>
            <a:endParaRPr lang="en-US" sz="1800" dirty="0">
              <a:solidFill>
                <a:schemeClr val="tx1"/>
              </a:solidFill>
            </a:endParaRPr>
          </a:p>
        </p:txBody>
      </p:sp>
      <p:sp>
        <p:nvSpPr>
          <p:cNvPr id="26" name="Rektangel 25"/>
          <p:cNvSpPr/>
          <p:nvPr/>
        </p:nvSpPr>
        <p:spPr>
          <a:xfrm>
            <a:off x="1864243" y="1332016"/>
            <a:ext cx="8803758" cy="646331"/>
          </a:xfrm>
          <a:prstGeom prst="rect">
            <a:avLst/>
          </a:prstGeom>
          <a:ln>
            <a:noFill/>
          </a:ln>
        </p:spPr>
        <p:txBody>
          <a:bodyPr wrap="square">
            <a:spAutoFit/>
          </a:bodyPr>
          <a:lstStyle/>
          <a:p>
            <a:pPr marL="342900" indent="-342900"/>
            <a:endParaRPr lang="en-US" dirty="0"/>
          </a:p>
          <a:p>
            <a:pPr marL="800100" lvl="1" indent="-342900">
              <a:buFont typeface="Wingdings" pitchFamily="2" charset="2"/>
              <a:buChar char="q"/>
            </a:pPr>
            <a:endParaRPr lang="en-US" dirty="0"/>
          </a:p>
        </p:txBody>
      </p:sp>
      <p:sp>
        <p:nvSpPr>
          <p:cNvPr id="20" name="Rectangle 3"/>
          <p:cNvSpPr txBox="1">
            <a:spLocks noChangeArrowheads="1"/>
          </p:cNvSpPr>
          <p:nvPr/>
        </p:nvSpPr>
        <p:spPr>
          <a:xfrm>
            <a:off x="1981200" y="1600201"/>
            <a:ext cx="8229600" cy="4525963"/>
          </a:xfrm>
          <a:prstGeom prst="rect">
            <a:avLst/>
          </a:prstGeom>
        </p:spPr>
        <p:txBody>
          <a:bodyPr vert="horz" lIns="91440" tIns="45720" rIns="91440" bIns="45720" rtlCol="0">
            <a:normAutofit/>
          </a:bodyPr>
          <a:lstStyle/>
          <a:p>
            <a:pPr defTabSz="914400">
              <a:lnSpc>
                <a:spcPct val="90000"/>
              </a:lnSpc>
              <a:spcBef>
                <a:spcPct val="20000"/>
              </a:spcBef>
              <a:buFont typeface="Wingdings" pitchFamily="2" charset="2"/>
              <a:buChar char="q"/>
              <a:defRPr/>
            </a:pPr>
            <a:endParaRPr lang="en-US" dirty="0"/>
          </a:p>
        </p:txBody>
      </p:sp>
      <p:sp>
        <p:nvSpPr>
          <p:cNvPr id="19" name="Rectangle 5"/>
          <p:cNvSpPr txBox="1">
            <a:spLocks noChangeArrowheads="1"/>
          </p:cNvSpPr>
          <p:nvPr/>
        </p:nvSpPr>
        <p:spPr>
          <a:xfrm>
            <a:off x="1981200" y="1600201"/>
            <a:ext cx="8261498" cy="4525963"/>
          </a:xfrm>
          <a:prstGeom prst="rect">
            <a:avLst/>
          </a:prstGeom>
        </p:spPr>
        <p:txBody>
          <a:bodyPr vert="horz" lIns="91440" tIns="45720" rIns="91440" bIns="45720" rtlCol="0">
            <a:normAutofit/>
          </a:bodyPr>
          <a:lstStyle/>
          <a:p>
            <a:pPr defTabSz="914400">
              <a:spcBef>
                <a:spcPct val="20000"/>
              </a:spcBef>
              <a:buFont typeface="Wingdings" pitchFamily="2" charset="2"/>
              <a:buChar char="q"/>
              <a:defRPr/>
            </a:pP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1555897" y="590771"/>
            <a:ext cx="7574639" cy="4959424"/>
          </a:xfrm>
          <a:prstGeom prst="rect">
            <a:avLst/>
          </a:prstGeom>
          <a:noFill/>
          <a:ln w="9525">
            <a:noFill/>
            <a:miter lim="800000"/>
            <a:headEnd/>
            <a:tailEnd/>
          </a:ln>
        </p:spPr>
      </p:pic>
    </p:spTree>
    <p:extLst>
      <p:ext uri="{BB962C8B-B14F-4D97-AF65-F5344CB8AC3E}">
        <p14:creationId xmlns:p14="http://schemas.microsoft.com/office/powerpoint/2010/main" val="213833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392623" y="1065886"/>
            <a:ext cx="6836735" cy="380113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Wingdings" pitchFamily="2" charset="2"/>
              <a:buChar char="q"/>
            </a:pPr>
            <a:endParaRPr lang="en-US" sz="1800" dirty="0">
              <a:solidFill>
                <a:schemeClr val="tx1"/>
              </a:solidFill>
            </a:endParaRPr>
          </a:p>
        </p:txBody>
      </p:sp>
      <p:sp>
        <p:nvSpPr>
          <p:cNvPr id="26" name="Rektangel 25"/>
          <p:cNvSpPr/>
          <p:nvPr/>
        </p:nvSpPr>
        <p:spPr>
          <a:xfrm>
            <a:off x="1275665" y="648845"/>
            <a:ext cx="8803758" cy="646331"/>
          </a:xfrm>
          <a:prstGeom prst="rect">
            <a:avLst/>
          </a:prstGeom>
          <a:ln>
            <a:noFill/>
          </a:ln>
        </p:spPr>
        <p:txBody>
          <a:bodyPr wrap="square">
            <a:spAutoFit/>
          </a:bodyPr>
          <a:lstStyle/>
          <a:p>
            <a:pPr marL="342900" indent="-342900"/>
            <a:endParaRPr lang="en-US" dirty="0"/>
          </a:p>
          <a:p>
            <a:pPr marL="800100" lvl="1" indent="-342900">
              <a:buFont typeface="Wingdings" pitchFamily="2" charset="2"/>
              <a:buChar char="q"/>
            </a:pPr>
            <a:endParaRPr lang="en-US" dirty="0"/>
          </a:p>
        </p:txBody>
      </p:sp>
      <p:sp>
        <p:nvSpPr>
          <p:cNvPr id="20" name="Rectangle 3"/>
          <p:cNvSpPr txBox="1">
            <a:spLocks noChangeArrowheads="1"/>
          </p:cNvSpPr>
          <p:nvPr/>
        </p:nvSpPr>
        <p:spPr>
          <a:xfrm>
            <a:off x="1392622" y="917030"/>
            <a:ext cx="8229600" cy="4525963"/>
          </a:xfrm>
          <a:prstGeom prst="rect">
            <a:avLst/>
          </a:prstGeom>
        </p:spPr>
        <p:txBody>
          <a:bodyPr vert="horz" lIns="91440" tIns="45720" rIns="91440" bIns="45720" rtlCol="0">
            <a:normAutofit/>
          </a:bodyPr>
          <a:lstStyle/>
          <a:p>
            <a:pPr defTabSz="914400">
              <a:lnSpc>
                <a:spcPct val="90000"/>
              </a:lnSpc>
              <a:spcBef>
                <a:spcPct val="20000"/>
              </a:spcBef>
              <a:buFont typeface="Wingdings" pitchFamily="2" charset="2"/>
              <a:buChar char="q"/>
              <a:defRPr/>
            </a:pPr>
            <a:endParaRPr lang="en-US" dirty="0"/>
          </a:p>
        </p:txBody>
      </p:sp>
      <p:sp>
        <p:nvSpPr>
          <p:cNvPr id="19" name="Rectangle 5"/>
          <p:cNvSpPr txBox="1">
            <a:spLocks noChangeArrowheads="1"/>
          </p:cNvSpPr>
          <p:nvPr/>
        </p:nvSpPr>
        <p:spPr>
          <a:xfrm>
            <a:off x="1392622" y="917030"/>
            <a:ext cx="8261498" cy="4525963"/>
          </a:xfrm>
          <a:prstGeom prst="rect">
            <a:avLst/>
          </a:prstGeom>
        </p:spPr>
        <p:txBody>
          <a:bodyPr vert="horz" lIns="91440" tIns="45720" rIns="91440" bIns="45720" rtlCol="0">
            <a:normAutofit/>
          </a:bodyPr>
          <a:lstStyle/>
          <a:p>
            <a:pPr defTabSz="914400">
              <a:spcBef>
                <a:spcPct val="20000"/>
              </a:spcBef>
              <a:buFont typeface="Wingdings" pitchFamily="2" charset="2"/>
              <a:buChar char="q"/>
              <a:defRPr/>
            </a:pP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2545147" y="840829"/>
            <a:ext cx="5924550" cy="3810000"/>
          </a:xfrm>
          <a:prstGeom prst="rect">
            <a:avLst/>
          </a:prstGeom>
          <a:noFill/>
          <a:ln w="9525">
            <a:noFill/>
            <a:miter lim="800000"/>
            <a:headEnd/>
            <a:tailEnd/>
          </a:ln>
        </p:spPr>
      </p:pic>
      <p:sp>
        <p:nvSpPr>
          <p:cNvPr id="21" name="Tekstboks 20"/>
          <p:cNvSpPr txBox="1"/>
          <p:nvPr/>
        </p:nvSpPr>
        <p:spPr>
          <a:xfrm>
            <a:off x="1298702" y="390203"/>
            <a:ext cx="8621232" cy="523220"/>
          </a:xfrm>
          <a:prstGeom prst="rect">
            <a:avLst/>
          </a:prstGeom>
          <a:noFill/>
        </p:spPr>
        <p:txBody>
          <a:bodyPr wrap="square" rtlCol="0">
            <a:spAutoFit/>
          </a:bodyPr>
          <a:lstStyle/>
          <a:p>
            <a:r>
              <a:rPr lang="da-DK" sz="2800" b="1" i="1" dirty="0">
                <a:latin typeface="+mj-lt"/>
                <a:cs typeface="Arial" pitchFamily="34" charset="0"/>
              </a:rPr>
              <a:t>Sprint </a:t>
            </a:r>
            <a:r>
              <a:rPr lang="da-DK" sz="2800" b="1" i="1" dirty="0" err="1">
                <a:latin typeface="+mj-lt"/>
                <a:cs typeface="Arial" pitchFamily="34" charset="0"/>
              </a:rPr>
              <a:t>burndown</a:t>
            </a:r>
            <a:r>
              <a:rPr lang="da-DK" sz="2800" b="1" i="1" dirty="0">
                <a:latin typeface="+mj-lt"/>
                <a:cs typeface="Arial" pitchFamily="34" charset="0"/>
              </a:rPr>
              <a:t> </a:t>
            </a:r>
            <a:r>
              <a:rPr lang="da-DK" sz="2800" b="1" i="1" dirty="0" err="1">
                <a:latin typeface="+mj-lt"/>
                <a:cs typeface="Arial" pitchFamily="34" charset="0"/>
              </a:rPr>
              <a:t>chart</a:t>
            </a:r>
            <a:endParaRPr lang="da-DK" sz="2800" b="1" i="1" dirty="0">
              <a:latin typeface="+mj-lt"/>
              <a:cs typeface="Arial" pitchFamily="34" charset="0"/>
            </a:endParaRPr>
          </a:p>
        </p:txBody>
      </p:sp>
      <p:sp>
        <p:nvSpPr>
          <p:cNvPr id="22" name="Tekstboks 21"/>
          <p:cNvSpPr txBox="1"/>
          <p:nvPr/>
        </p:nvSpPr>
        <p:spPr>
          <a:xfrm>
            <a:off x="1562743" y="4952086"/>
            <a:ext cx="8335926" cy="1200329"/>
          </a:xfrm>
          <a:prstGeom prst="rect">
            <a:avLst/>
          </a:prstGeom>
          <a:noFill/>
        </p:spPr>
        <p:txBody>
          <a:bodyPr wrap="square" rtlCol="0">
            <a:spAutoFit/>
          </a:bodyPr>
          <a:lstStyle/>
          <a:p>
            <a:pPr>
              <a:buFont typeface="Wingdings" pitchFamily="2" charset="2"/>
              <a:buChar char="q"/>
            </a:pPr>
            <a:r>
              <a:rPr lang="da-DK" dirty="0" err="1"/>
              <a:t>Velocity</a:t>
            </a:r>
            <a:r>
              <a:rPr lang="da-DK" dirty="0"/>
              <a:t>: Antal  </a:t>
            </a:r>
            <a:r>
              <a:rPr lang="da-DK" dirty="0" err="1"/>
              <a:t>estimerings’points</a:t>
            </a:r>
            <a:r>
              <a:rPr lang="da-DK" dirty="0"/>
              <a:t>’ som teamet erfaringsmæssigt leverer pr. sprint</a:t>
            </a:r>
          </a:p>
          <a:p>
            <a:pPr>
              <a:buFont typeface="Wingdings" pitchFamily="2" charset="2"/>
              <a:buChar char="q"/>
            </a:pPr>
            <a:r>
              <a:rPr lang="da-DK" dirty="0"/>
              <a:t>Synlig fremdriftsmåling via </a:t>
            </a:r>
            <a:r>
              <a:rPr lang="da-DK" dirty="0" err="1"/>
              <a:t>whiteboard</a:t>
            </a:r>
            <a:r>
              <a:rPr lang="da-DK" dirty="0"/>
              <a:t>. </a:t>
            </a:r>
          </a:p>
          <a:p>
            <a:pPr>
              <a:buFont typeface="Wingdings" pitchFamily="2" charset="2"/>
              <a:buChar char="q"/>
            </a:pPr>
            <a:r>
              <a:rPr lang="da-DK" dirty="0" err="1"/>
              <a:t>DoD</a:t>
            </a:r>
            <a:r>
              <a:rPr lang="da-DK" dirty="0"/>
              <a:t> (!)</a:t>
            </a:r>
          </a:p>
          <a:p>
            <a:endParaRPr lang="da-DK" dirty="0"/>
          </a:p>
        </p:txBody>
      </p:sp>
    </p:spTree>
    <p:extLst>
      <p:ext uri="{BB962C8B-B14F-4D97-AF65-F5344CB8AC3E}">
        <p14:creationId xmlns:p14="http://schemas.microsoft.com/office/powerpoint/2010/main" val="3685700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981201" y="1749057"/>
            <a:ext cx="6836735" cy="380113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Wingdings" pitchFamily="2" charset="2"/>
              <a:buChar char="q"/>
            </a:pPr>
            <a:endParaRPr lang="en-US" sz="1800" dirty="0">
              <a:solidFill>
                <a:schemeClr val="tx1"/>
              </a:solidFill>
            </a:endParaRPr>
          </a:p>
        </p:txBody>
      </p:sp>
      <p:sp>
        <p:nvSpPr>
          <p:cNvPr id="26" name="Rektangel 25"/>
          <p:cNvSpPr/>
          <p:nvPr/>
        </p:nvSpPr>
        <p:spPr>
          <a:xfrm>
            <a:off x="1864243" y="1332016"/>
            <a:ext cx="8803758" cy="646331"/>
          </a:xfrm>
          <a:prstGeom prst="rect">
            <a:avLst/>
          </a:prstGeom>
          <a:ln>
            <a:noFill/>
          </a:ln>
        </p:spPr>
        <p:txBody>
          <a:bodyPr wrap="square">
            <a:spAutoFit/>
          </a:bodyPr>
          <a:lstStyle/>
          <a:p>
            <a:pPr marL="342900" indent="-342900"/>
            <a:endParaRPr lang="en-US" dirty="0"/>
          </a:p>
          <a:p>
            <a:pPr marL="800100" lvl="1" indent="-342900">
              <a:buFont typeface="Wingdings" pitchFamily="2" charset="2"/>
              <a:buChar char="q"/>
            </a:pPr>
            <a:endParaRPr lang="en-US" dirty="0"/>
          </a:p>
        </p:txBody>
      </p:sp>
      <p:sp>
        <p:nvSpPr>
          <p:cNvPr id="20" name="Rectangle 3"/>
          <p:cNvSpPr txBox="1">
            <a:spLocks noChangeArrowheads="1"/>
          </p:cNvSpPr>
          <p:nvPr/>
        </p:nvSpPr>
        <p:spPr>
          <a:xfrm>
            <a:off x="1981200" y="1600201"/>
            <a:ext cx="8229600" cy="4525963"/>
          </a:xfrm>
          <a:prstGeom prst="rect">
            <a:avLst/>
          </a:prstGeom>
        </p:spPr>
        <p:txBody>
          <a:bodyPr vert="horz" lIns="91440" tIns="45720" rIns="91440" bIns="45720" rtlCol="0">
            <a:normAutofit/>
          </a:bodyPr>
          <a:lstStyle/>
          <a:p>
            <a:pPr defTabSz="914400">
              <a:lnSpc>
                <a:spcPct val="90000"/>
              </a:lnSpc>
              <a:spcBef>
                <a:spcPct val="20000"/>
              </a:spcBef>
              <a:buFont typeface="Wingdings" pitchFamily="2" charset="2"/>
              <a:buChar char="q"/>
              <a:defRPr/>
            </a:pPr>
            <a:endParaRPr lang="en-US" dirty="0"/>
          </a:p>
        </p:txBody>
      </p:sp>
      <p:sp>
        <p:nvSpPr>
          <p:cNvPr id="19" name="Rectangle 5"/>
          <p:cNvSpPr txBox="1">
            <a:spLocks noChangeArrowheads="1"/>
          </p:cNvSpPr>
          <p:nvPr/>
        </p:nvSpPr>
        <p:spPr>
          <a:xfrm>
            <a:off x="1981200" y="1600201"/>
            <a:ext cx="8261498" cy="4525963"/>
          </a:xfrm>
          <a:prstGeom prst="rect">
            <a:avLst/>
          </a:prstGeom>
        </p:spPr>
        <p:txBody>
          <a:bodyPr vert="horz" lIns="91440" tIns="45720" rIns="91440" bIns="45720" rtlCol="0">
            <a:normAutofit/>
          </a:bodyPr>
          <a:lstStyle/>
          <a:p>
            <a:pPr defTabSz="914400">
              <a:spcBef>
                <a:spcPct val="20000"/>
              </a:spcBef>
              <a:buFont typeface="Wingdings" pitchFamily="2" charset="2"/>
              <a:buChar char="q"/>
              <a:defRPr/>
            </a:pP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1555897" y="542260"/>
            <a:ext cx="8272776" cy="5007935"/>
          </a:xfrm>
          <a:prstGeom prst="rect">
            <a:avLst/>
          </a:prstGeom>
          <a:noFill/>
          <a:ln w="9525">
            <a:noFill/>
            <a:miter lim="800000"/>
            <a:headEnd/>
            <a:tailEnd/>
          </a:ln>
        </p:spPr>
      </p:pic>
    </p:spTree>
    <p:extLst>
      <p:ext uri="{BB962C8B-B14F-4D97-AF65-F5344CB8AC3E}">
        <p14:creationId xmlns:p14="http://schemas.microsoft.com/office/powerpoint/2010/main" val="956176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Definition of Done (</a:t>
            </a:r>
            <a:r>
              <a:rPr lang="da-DK" dirty="0" err="1" smtClean="0"/>
              <a:t>DoD</a:t>
            </a:r>
            <a:r>
              <a:rPr lang="da-DK" dirty="0" smtClean="0"/>
              <a:t>)</a:t>
            </a:r>
            <a:endParaRPr lang="da-DK" dirty="0"/>
          </a:p>
        </p:txBody>
      </p:sp>
      <p:sp>
        <p:nvSpPr>
          <p:cNvPr id="3" name="Pladsholder til indhold 2"/>
          <p:cNvSpPr>
            <a:spLocks noGrp="1"/>
          </p:cNvSpPr>
          <p:nvPr>
            <p:ph idx="1"/>
          </p:nvPr>
        </p:nvSpPr>
        <p:spPr/>
        <p:txBody>
          <a:bodyPr/>
          <a:lstStyle/>
          <a:p>
            <a:r>
              <a:rPr lang="da-DK" dirty="0" smtClean="0"/>
              <a:t>Skal beskrives for hvert item – </a:t>
            </a:r>
            <a:r>
              <a:rPr lang="da-DK" dirty="0" err="1" smtClean="0"/>
              <a:t>Use</a:t>
            </a:r>
            <a:r>
              <a:rPr lang="da-DK" dirty="0" smtClean="0"/>
              <a:t> Case eller del af </a:t>
            </a:r>
            <a:r>
              <a:rPr lang="da-DK" dirty="0" err="1" smtClean="0"/>
              <a:t>Use</a:t>
            </a:r>
            <a:r>
              <a:rPr lang="da-DK" dirty="0" smtClean="0"/>
              <a:t> Case</a:t>
            </a:r>
          </a:p>
          <a:p>
            <a:endParaRPr lang="da-DK" dirty="0"/>
          </a:p>
          <a:p>
            <a:r>
              <a:rPr lang="da-DK" dirty="0" smtClean="0"/>
              <a:t>Ellers ved I ikke hvornår I skal flytte den til Done.</a:t>
            </a:r>
          </a:p>
          <a:p>
            <a:endParaRPr lang="da-DK" dirty="0"/>
          </a:p>
          <a:p>
            <a:r>
              <a:rPr lang="da-DK" dirty="0" smtClean="0"/>
              <a:t>Kan f.eks. være en Unit test eller en manuel test.</a:t>
            </a:r>
          </a:p>
          <a:p>
            <a:endParaRPr lang="da-DK" dirty="0"/>
          </a:p>
        </p:txBody>
      </p:sp>
    </p:spTree>
    <p:extLst>
      <p:ext uri="{BB962C8B-B14F-4D97-AF65-F5344CB8AC3E}">
        <p14:creationId xmlns:p14="http://schemas.microsoft.com/office/powerpoint/2010/main" val="2317008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Øvelse – Skal løses i grupper</a:t>
            </a:r>
            <a:endParaRPr lang="da-DK" dirty="0"/>
          </a:p>
        </p:txBody>
      </p:sp>
      <p:sp>
        <p:nvSpPr>
          <p:cNvPr id="3" name="Pladsholder til indhold 2"/>
          <p:cNvSpPr>
            <a:spLocks noGrp="1"/>
          </p:cNvSpPr>
          <p:nvPr>
            <p:ph idx="1"/>
          </p:nvPr>
        </p:nvSpPr>
        <p:spPr/>
        <p:txBody>
          <a:bodyPr/>
          <a:lstStyle/>
          <a:p>
            <a:r>
              <a:rPr lang="da-DK" dirty="0" smtClean="0"/>
              <a:t>SCRUM opgave på Fronter - Autofirma </a:t>
            </a:r>
            <a:endParaRPr lang="da-DK" dirty="0"/>
          </a:p>
        </p:txBody>
      </p:sp>
    </p:spTree>
    <p:extLst>
      <p:ext uri="{BB962C8B-B14F-4D97-AF65-F5344CB8AC3E}">
        <p14:creationId xmlns:p14="http://schemas.microsoft.com/office/powerpoint/2010/main" val="3614877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ktangel 25"/>
          <p:cNvSpPr/>
          <p:nvPr/>
        </p:nvSpPr>
        <p:spPr>
          <a:xfrm>
            <a:off x="1864243" y="1332016"/>
            <a:ext cx="8803758" cy="646331"/>
          </a:xfrm>
          <a:prstGeom prst="rect">
            <a:avLst/>
          </a:prstGeom>
          <a:ln>
            <a:noFill/>
          </a:ln>
        </p:spPr>
        <p:txBody>
          <a:bodyPr wrap="square">
            <a:spAutoFit/>
          </a:bodyPr>
          <a:lstStyle/>
          <a:p>
            <a:pPr marL="342900" indent="-342900"/>
            <a:endParaRPr lang="en-US" dirty="0"/>
          </a:p>
          <a:p>
            <a:pPr marL="800100" lvl="1" indent="-342900">
              <a:buFont typeface="Wingdings" pitchFamily="2" charset="2"/>
              <a:buChar char="q"/>
            </a:pPr>
            <a:endParaRPr lang="en-US" dirty="0"/>
          </a:p>
        </p:txBody>
      </p:sp>
      <p:sp>
        <p:nvSpPr>
          <p:cNvPr id="20" name="Rectangle 3"/>
          <p:cNvSpPr txBox="1">
            <a:spLocks noChangeArrowheads="1"/>
          </p:cNvSpPr>
          <p:nvPr/>
        </p:nvSpPr>
        <p:spPr>
          <a:xfrm>
            <a:off x="1981200" y="1600201"/>
            <a:ext cx="8229600" cy="4525963"/>
          </a:xfrm>
          <a:prstGeom prst="rect">
            <a:avLst/>
          </a:prstGeom>
        </p:spPr>
        <p:txBody>
          <a:bodyPr vert="horz" lIns="91440" tIns="45720" rIns="91440" bIns="45720" rtlCol="0">
            <a:normAutofit/>
          </a:bodyPr>
          <a:lstStyle/>
          <a:p>
            <a:pPr defTabSz="914400">
              <a:lnSpc>
                <a:spcPct val="90000"/>
              </a:lnSpc>
              <a:spcBef>
                <a:spcPct val="20000"/>
              </a:spcBef>
              <a:buFont typeface="Wingdings" pitchFamily="2" charset="2"/>
              <a:buChar char="q"/>
              <a:defRPr/>
            </a:pPr>
            <a:endParaRPr lang="en-US" dirty="0"/>
          </a:p>
        </p:txBody>
      </p:sp>
      <p:sp>
        <p:nvSpPr>
          <p:cNvPr id="21" name="Tekstboks 20"/>
          <p:cNvSpPr txBox="1"/>
          <p:nvPr/>
        </p:nvSpPr>
        <p:spPr>
          <a:xfrm>
            <a:off x="1589568" y="534984"/>
            <a:ext cx="8621232" cy="523220"/>
          </a:xfrm>
          <a:prstGeom prst="rect">
            <a:avLst/>
          </a:prstGeom>
          <a:noFill/>
        </p:spPr>
        <p:txBody>
          <a:bodyPr wrap="square" rtlCol="0">
            <a:spAutoFit/>
          </a:bodyPr>
          <a:lstStyle/>
          <a:p>
            <a:r>
              <a:rPr lang="da-DK" sz="2800" b="1" i="1" dirty="0">
                <a:latin typeface="+mj-lt"/>
                <a:cs typeface="Arial" pitchFamily="34" charset="0"/>
              </a:rPr>
              <a:t>SCRUM, - </a:t>
            </a:r>
            <a:r>
              <a:rPr lang="da-DK" sz="2800" b="1" i="1" dirty="0" err="1">
                <a:latin typeface="+mj-lt"/>
                <a:cs typeface="Arial" pitchFamily="34" charset="0"/>
              </a:rPr>
              <a:t>product</a:t>
            </a:r>
            <a:r>
              <a:rPr lang="da-DK" sz="2800" b="1" i="1" dirty="0">
                <a:latin typeface="+mj-lt"/>
                <a:cs typeface="Arial" pitchFamily="34" charset="0"/>
              </a:rPr>
              <a:t> </a:t>
            </a:r>
            <a:r>
              <a:rPr lang="da-DK" sz="2800" b="1" i="1" dirty="0" err="1">
                <a:latin typeface="+mj-lt"/>
                <a:cs typeface="Arial" pitchFamily="34" charset="0"/>
              </a:rPr>
              <a:t>backlog</a:t>
            </a:r>
            <a:r>
              <a:rPr lang="da-DK" sz="2800" b="1" i="1" dirty="0">
                <a:latin typeface="+mj-lt"/>
                <a:cs typeface="Arial" pitchFamily="34" charset="0"/>
              </a:rPr>
              <a:t> samt </a:t>
            </a:r>
            <a:r>
              <a:rPr lang="da-DK" sz="2800" b="1" i="1" dirty="0" err="1">
                <a:latin typeface="+mj-lt"/>
                <a:cs typeface="Arial" pitchFamily="34" charset="0"/>
              </a:rPr>
              <a:t>iterationsindhold</a:t>
            </a:r>
            <a:endParaRPr lang="da-DK" sz="2800" b="1" i="1" dirty="0">
              <a:latin typeface="+mj-lt"/>
              <a:cs typeface="Arial" pitchFamily="34" charset="0"/>
            </a:endParaRPr>
          </a:p>
        </p:txBody>
      </p:sp>
      <p:sp>
        <p:nvSpPr>
          <p:cNvPr id="2" name="Rektangel 1"/>
          <p:cNvSpPr/>
          <p:nvPr/>
        </p:nvSpPr>
        <p:spPr>
          <a:xfrm>
            <a:off x="8840239" y="3233824"/>
            <a:ext cx="2349297" cy="369332"/>
          </a:xfrm>
          <a:prstGeom prst="rect">
            <a:avLst/>
          </a:prstGeom>
        </p:spPr>
        <p:txBody>
          <a:bodyPr wrap="none">
            <a:spAutoFit/>
          </a:bodyPr>
          <a:lstStyle/>
          <a:p>
            <a:pPr marL="285750" lvl="1" indent="-285750">
              <a:buFont typeface="Wingdings" pitchFamily="2" charset="2"/>
              <a:buChar char="q"/>
            </a:pPr>
            <a:r>
              <a:rPr lang="da-DK" dirty="0">
                <a:sym typeface="Wingdings" pitchFamily="2" charset="2"/>
              </a:rPr>
              <a:t>Video: </a:t>
            </a:r>
            <a:r>
              <a:rPr lang="da-DK" dirty="0">
                <a:sym typeface="Wingdings" pitchFamily="2" charset="2"/>
                <a:hlinkClick r:id="rId3"/>
              </a:rPr>
              <a:t>SCRUM-intro</a:t>
            </a:r>
            <a:endParaRPr lang="da-DK" dirty="0">
              <a:sym typeface="Wingdings" pitchFamily="2" charset="2"/>
            </a:endParaRPr>
          </a:p>
        </p:txBody>
      </p:sp>
      <p:pic>
        <p:nvPicPr>
          <p:cNvPr id="19" name="Pladsholder til indhold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464" y="1345517"/>
            <a:ext cx="7163462" cy="4022725"/>
          </a:xfrm>
          <a:prstGeom prst="rect">
            <a:avLst/>
          </a:prstGeom>
        </p:spPr>
      </p:pic>
      <p:sp>
        <p:nvSpPr>
          <p:cNvPr id="22" name="Rektangel 21"/>
          <p:cNvSpPr/>
          <p:nvPr/>
        </p:nvSpPr>
        <p:spPr>
          <a:xfrm>
            <a:off x="279056" y="5368242"/>
            <a:ext cx="4142544" cy="369332"/>
          </a:xfrm>
          <a:prstGeom prst="rect">
            <a:avLst/>
          </a:prstGeom>
        </p:spPr>
        <p:txBody>
          <a:bodyPr wrap="none">
            <a:spAutoFit/>
          </a:bodyPr>
          <a:lstStyle/>
          <a:p>
            <a:r>
              <a:rPr lang="da-DK" dirty="0">
                <a:hlinkClick r:id="rId5"/>
              </a:rPr>
              <a:t>http://www.agileforall.com/intro-to-agile/</a:t>
            </a:r>
            <a:endParaRPr lang="da-DK" dirty="0"/>
          </a:p>
        </p:txBody>
      </p:sp>
    </p:spTree>
    <p:extLst>
      <p:ext uri="{BB962C8B-B14F-4D97-AF65-F5344CB8AC3E}">
        <p14:creationId xmlns:p14="http://schemas.microsoft.com/office/powerpoint/2010/main" val="202275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981201" y="1749057"/>
            <a:ext cx="6836735" cy="380113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Wingdings" pitchFamily="2" charset="2"/>
              <a:buChar char="q"/>
            </a:pPr>
            <a:endParaRPr lang="en-US" sz="1800" dirty="0">
              <a:solidFill>
                <a:schemeClr val="tx1"/>
              </a:solidFill>
            </a:endParaRPr>
          </a:p>
        </p:txBody>
      </p:sp>
      <p:sp>
        <p:nvSpPr>
          <p:cNvPr id="26" name="Rektangel 25"/>
          <p:cNvSpPr/>
          <p:nvPr/>
        </p:nvSpPr>
        <p:spPr>
          <a:xfrm>
            <a:off x="1802133" y="1124682"/>
            <a:ext cx="8803758" cy="646331"/>
          </a:xfrm>
          <a:prstGeom prst="rect">
            <a:avLst/>
          </a:prstGeom>
          <a:ln>
            <a:noFill/>
          </a:ln>
        </p:spPr>
        <p:txBody>
          <a:bodyPr wrap="square">
            <a:spAutoFit/>
          </a:bodyPr>
          <a:lstStyle/>
          <a:p>
            <a:pPr marL="342900" indent="-342900"/>
            <a:endParaRPr lang="en-US" dirty="0"/>
          </a:p>
          <a:p>
            <a:pPr marL="800100" lvl="1" indent="-342900">
              <a:buFont typeface="Wingdings" pitchFamily="2" charset="2"/>
              <a:buChar char="q"/>
            </a:pPr>
            <a:endParaRPr lang="en-US" dirty="0"/>
          </a:p>
        </p:txBody>
      </p:sp>
      <p:sp>
        <p:nvSpPr>
          <p:cNvPr id="20" name="Rectangle 3"/>
          <p:cNvSpPr txBox="1">
            <a:spLocks noChangeArrowheads="1"/>
          </p:cNvSpPr>
          <p:nvPr/>
        </p:nvSpPr>
        <p:spPr>
          <a:xfrm>
            <a:off x="1981200" y="1600201"/>
            <a:ext cx="8229600" cy="4525963"/>
          </a:xfrm>
          <a:prstGeom prst="rect">
            <a:avLst/>
          </a:prstGeom>
        </p:spPr>
        <p:txBody>
          <a:bodyPr vert="horz" lIns="91440" tIns="45720" rIns="91440" bIns="45720" rtlCol="0">
            <a:normAutofit/>
          </a:bodyPr>
          <a:lstStyle/>
          <a:p>
            <a:pPr defTabSz="914400">
              <a:lnSpc>
                <a:spcPct val="90000"/>
              </a:lnSpc>
              <a:spcBef>
                <a:spcPct val="20000"/>
              </a:spcBef>
              <a:buFont typeface="Wingdings" pitchFamily="2" charset="2"/>
              <a:buChar char="q"/>
              <a:defRPr/>
            </a:pPr>
            <a:endParaRPr lang="en-US" dirty="0"/>
          </a:p>
        </p:txBody>
      </p:sp>
      <p:sp>
        <p:nvSpPr>
          <p:cNvPr id="19" name="Rectangle 5"/>
          <p:cNvSpPr txBox="1">
            <a:spLocks noChangeArrowheads="1"/>
          </p:cNvSpPr>
          <p:nvPr/>
        </p:nvSpPr>
        <p:spPr>
          <a:xfrm>
            <a:off x="1981200" y="1600201"/>
            <a:ext cx="8261498" cy="4525963"/>
          </a:xfrm>
          <a:prstGeom prst="rect">
            <a:avLst/>
          </a:prstGeom>
        </p:spPr>
        <p:txBody>
          <a:bodyPr vert="horz" lIns="91440" tIns="45720" rIns="91440" bIns="45720" rtlCol="0">
            <a:normAutofit/>
          </a:bodyPr>
          <a:lstStyle/>
          <a:p>
            <a:pPr defTabSz="914400">
              <a:spcBef>
                <a:spcPct val="20000"/>
              </a:spcBef>
              <a:buFont typeface="Wingdings" pitchFamily="2" charset="2"/>
              <a:buChar char="q"/>
              <a:defRPr/>
            </a:pPr>
            <a:endParaRPr lang="en-US" dirty="0"/>
          </a:p>
        </p:txBody>
      </p:sp>
      <p:sp>
        <p:nvSpPr>
          <p:cNvPr id="21" name="Tekstboks 20"/>
          <p:cNvSpPr txBox="1"/>
          <p:nvPr/>
        </p:nvSpPr>
        <p:spPr>
          <a:xfrm>
            <a:off x="1887280" y="1073374"/>
            <a:ext cx="8621232" cy="523220"/>
          </a:xfrm>
          <a:prstGeom prst="rect">
            <a:avLst/>
          </a:prstGeom>
          <a:noFill/>
        </p:spPr>
        <p:txBody>
          <a:bodyPr wrap="square" rtlCol="0">
            <a:spAutoFit/>
          </a:bodyPr>
          <a:lstStyle/>
          <a:p>
            <a:r>
              <a:rPr lang="da-DK" sz="2800" b="1" i="1" dirty="0">
                <a:latin typeface="+mj-lt"/>
                <a:cs typeface="Arial" pitchFamily="34" charset="0"/>
                <a:hlinkClick r:id="rId3" action="ppaction://hlinkfile"/>
              </a:rPr>
              <a:t>Roller</a:t>
            </a:r>
            <a:endParaRPr lang="da-DK" sz="2800" b="1" i="1" dirty="0">
              <a:latin typeface="+mj-lt"/>
              <a:cs typeface="Arial" pitchFamily="34" charset="0"/>
            </a:endParaRPr>
          </a:p>
        </p:txBody>
      </p:sp>
      <p:sp>
        <p:nvSpPr>
          <p:cNvPr id="2" name="Tekstboks 1"/>
          <p:cNvSpPr txBox="1"/>
          <p:nvPr/>
        </p:nvSpPr>
        <p:spPr>
          <a:xfrm>
            <a:off x="2057400" y="1967023"/>
            <a:ext cx="6558517" cy="1754326"/>
          </a:xfrm>
          <a:prstGeom prst="rect">
            <a:avLst/>
          </a:prstGeom>
          <a:noFill/>
        </p:spPr>
        <p:txBody>
          <a:bodyPr wrap="square" rtlCol="0">
            <a:spAutoFit/>
          </a:bodyPr>
          <a:lstStyle/>
          <a:p>
            <a:pPr marL="285750" indent="-285750">
              <a:buFont typeface="Wingdings" pitchFamily="2" charset="2"/>
              <a:buChar char="q"/>
            </a:pPr>
            <a:r>
              <a:rPr lang="da-DK" dirty="0"/>
              <a:t>Product </a:t>
            </a:r>
            <a:r>
              <a:rPr lang="da-DK" dirty="0" err="1"/>
              <a:t>Owner</a:t>
            </a:r>
            <a:r>
              <a:rPr lang="da-DK" dirty="0"/>
              <a:t> – repræsenterer ‘forretning’, business </a:t>
            </a:r>
            <a:r>
              <a:rPr lang="da-DK" dirty="0" err="1"/>
              <a:t>value</a:t>
            </a:r>
            <a:r>
              <a:rPr lang="da-DK" dirty="0"/>
              <a:t> + prioritering</a:t>
            </a:r>
          </a:p>
          <a:p>
            <a:pPr marL="285750" indent="-285750">
              <a:buFont typeface="Wingdings" pitchFamily="2" charset="2"/>
              <a:buChar char="q"/>
            </a:pPr>
            <a:endParaRPr lang="da-DK" dirty="0"/>
          </a:p>
          <a:p>
            <a:pPr marL="285750" indent="-285750">
              <a:buFont typeface="Wingdings" pitchFamily="2" charset="2"/>
              <a:buChar char="q"/>
            </a:pPr>
            <a:r>
              <a:rPr lang="da-DK" dirty="0" err="1"/>
              <a:t>Scrum</a:t>
            </a:r>
            <a:r>
              <a:rPr lang="da-DK" dirty="0"/>
              <a:t> master – beskytter team, SCRUM- proceskonsulent</a:t>
            </a:r>
          </a:p>
          <a:p>
            <a:pPr marL="285750" indent="-285750">
              <a:buFont typeface="Wingdings" pitchFamily="2" charset="2"/>
              <a:buChar char="q"/>
            </a:pPr>
            <a:endParaRPr lang="da-DK" dirty="0"/>
          </a:p>
          <a:p>
            <a:pPr marL="285750" indent="-285750">
              <a:buFont typeface="Wingdings" pitchFamily="2" charset="2"/>
              <a:buChar char="q"/>
            </a:pPr>
            <a:r>
              <a:rPr lang="da-DK" dirty="0"/>
              <a:t>Team</a:t>
            </a:r>
          </a:p>
        </p:txBody>
      </p:sp>
    </p:spTree>
    <p:extLst>
      <p:ext uri="{BB962C8B-B14F-4D97-AF65-F5344CB8AC3E}">
        <p14:creationId xmlns:p14="http://schemas.microsoft.com/office/powerpoint/2010/main" val="3388307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981201" y="1749057"/>
            <a:ext cx="6836735" cy="380113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Wingdings" pitchFamily="2" charset="2"/>
              <a:buChar char="q"/>
            </a:pPr>
            <a:endParaRPr lang="en-US" sz="1800" dirty="0">
              <a:solidFill>
                <a:schemeClr val="tx1"/>
              </a:solidFill>
            </a:endParaRPr>
          </a:p>
        </p:txBody>
      </p:sp>
      <p:sp>
        <p:nvSpPr>
          <p:cNvPr id="26" name="Rektangel 25"/>
          <p:cNvSpPr/>
          <p:nvPr/>
        </p:nvSpPr>
        <p:spPr>
          <a:xfrm>
            <a:off x="1864243" y="1332016"/>
            <a:ext cx="8803758" cy="646331"/>
          </a:xfrm>
          <a:prstGeom prst="rect">
            <a:avLst/>
          </a:prstGeom>
          <a:ln>
            <a:noFill/>
          </a:ln>
        </p:spPr>
        <p:txBody>
          <a:bodyPr wrap="square">
            <a:spAutoFit/>
          </a:bodyPr>
          <a:lstStyle/>
          <a:p>
            <a:pPr marL="342900" indent="-342900"/>
            <a:endParaRPr lang="en-US" dirty="0"/>
          </a:p>
          <a:p>
            <a:pPr marL="800100" lvl="1" indent="-342900">
              <a:buFont typeface="Wingdings" pitchFamily="2" charset="2"/>
              <a:buChar char="q"/>
            </a:pPr>
            <a:endParaRPr lang="en-US" dirty="0"/>
          </a:p>
        </p:txBody>
      </p:sp>
      <p:sp>
        <p:nvSpPr>
          <p:cNvPr id="20" name="Rectangle 3"/>
          <p:cNvSpPr txBox="1">
            <a:spLocks noChangeArrowheads="1"/>
          </p:cNvSpPr>
          <p:nvPr/>
        </p:nvSpPr>
        <p:spPr>
          <a:xfrm>
            <a:off x="1981200" y="1600201"/>
            <a:ext cx="8229600" cy="4525963"/>
          </a:xfrm>
          <a:prstGeom prst="rect">
            <a:avLst/>
          </a:prstGeom>
        </p:spPr>
        <p:txBody>
          <a:bodyPr vert="horz" lIns="91440" tIns="45720" rIns="91440" bIns="45720" rtlCol="0">
            <a:normAutofit/>
          </a:bodyPr>
          <a:lstStyle/>
          <a:p>
            <a:pPr defTabSz="914400">
              <a:lnSpc>
                <a:spcPct val="90000"/>
              </a:lnSpc>
              <a:spcBef>
                <a:spcPct val="20000"/>
              </a:spcBef>
              <a:buFont typeface="Wingdings" pitchFamily="2" charset="2"/>
              <a:buChar char="q"/>
              <a:defRPr/>
            </a:pPr>
            <a:endParaRPr lang="en-US" dirty="0"/>
          </a:p>
        </p:txBody>
      </p:sp>
      <p:sp>
        <p:nvSpPr>
          <p:cNvPr id="19" name="Rectangle 5"/>
          <p:cNvSpPr txBox="1">
            <a:spLocks noChangeArrowheads="1"/>
          </p:cNvSpPr>
          <p:nvPr/>
        </p:nvSpPr>
        <p:spPr>
          <a:xfrm>
            <a:off x="1981200" y="1600201"/>
            <a:ext cx="8261498" cy="4525963"/>
          </a:xfrm>
          <a:prstGeom prst="rect">
            <a:avLst/>
          </a:prstGeom>
        </p:spPr>
        <p:txBody>
          <a:bodyPr vert="horz" lIns="91440" tIns="45720" rIns="91440" bIns="45720" rtlCol="0">
            <a:normAutofit/>
          </a:bodyPr>
          <a:lstStyle/>
          <a:p>
            <a:pPr defTabSz="914400">
              <a:spcBef>
                <a:spcPct val="20000"/>
              </a:spcBef>
              <a:buFont typeface="Wingdings" pitchFamily="2" charset="2"/>
              <a:buChar char="q"/>
              <a:defRPr/>
            </a:pP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88678" y="1907244"/>
            <a:ext cx="8829009" cy="3215130"/>
          </a:xfrm>
          <a:prstGeom prst="rect">
            <a:avLst/>
          </a:prstGeom>
          <a:noFill/>
          <a:ln w="9525">
            <a:solidFill>
              <a:schemeClr val="accent1"/>
            </a:solidFill>
            <a:miter lim="800000"/>
            <a:headEnd/>
            <a:tailEnd/>
          </a:ln>
        </p:spPr>
      </p:pic>
      <p:sp>
        <p:nvSpPr>
          <p:cNvPr id="21" name="Tekstboks 20"/>
          <p:cNvSpPr txBox="1"/>
          <p:nvPr/>
        </p:nvSpPr>
        <p:spPr>
          <a:xfrm>
            <a:off x="1288678" y="1249932"/>
            <a:ext cx="8621232" cy="523220"/>
          </a:xfrm>
          <a:prstGeom prst="rect">
            <a:avLst/>
          </a:prstGeom>
          <a:noFill/>
        </p:spPr>
        <p:txBody>
          <a:bodyPr wrap="square" rtlCol="0">
            <a:spAutoFit/>
          </a:bodyPr>
          <a:lstStyle/>
          <a:p>
            <a:r>
              <a:rPr lang="da-DK" sz="2800" b="1" i="1" dirty="0" err="1">
                <a:latin typeface="+mj-lt"/>
                <a:cs typeface="Arial" pitchFamily="34" charset="0"/>
              </a:rPr>
              <a:t>Product</a:t>
            </a:r>
            <a:r>
              <a:rPr lang="da-DK" sz="2800" b="1" i="1" dirty="0">
                <a:latin typeface="+mj-lt"/>
                <a:cs typeface="Arial" pitchFamily="34" charset="0"/>
              </a:rPr>
              <a:t> </a:t>
            </a:r>
            <a:r>
              <a:rPr lang="da-DK" sz="2800" b="1" i="1" dirty="0" err="1">
                <a:latin typeface="+mj-lt"/>
                <a:cs typeface="Arial" pitchFamily="34" charset="0"/>
              </a:rPr>
              <a:t>backlog</a:t>
            </a:r>
            <a:endParaRPr lang="da-DK" sz="2800" b="1" i="1" dirty="0">
              <a:latin typeface="+mj-lt"/>
              <a:cs typeface="Arial" pitchFamily="34" charset="0"/>
            </a:endParaRPr>
          </a:p>
        </p:txBody>
      </p:sp>
    </p:spTree>
    <p:extLst>
      <p:ext uri="{BB962C8B-B14F-4D97-AF65-F5344CB8AC3E}">
        <p14:creationId xmlns:p14="http://schemas.microsoft.com/office/powerpoint/2010/main" val="3423112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958164" y="1181498"/>
            <a:ext cx="6836735" cy="380113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Wingdings" pitchFamily="2" charset="2"/>
              <a:buChar char="q"/>
            </a:pPr>
            <a:endParaRPr lang="en-US" sz="1800" dirty="0">
              <a:solidFill>
                <a:schemeClr val="tx1"/>
              </a:solidFill>
            </a:endParaRPr>
          </a:p>
        </p:txBody>
      </p:sp>
      <p:sp>
        <p:nvSpPr>
          <p:cNvPr id="26" name="Rektangel 25"/>
          <p:cNvSpPr/>
          <p:nvPr/>
        </p:nvSpPr>
        <p:spPr>
          <a:xfrm>
            <a:off x="1864243" y="1332016"/>
            <a:ext cx="8803758" cy="646331"/>
          </a:xfrm>
          <a:prstGeom prst="rect">
            <a:avLst/>
          </a:prstGeom>
          <a:ln>
            <a:noFill/>
          </a:ln>
        </p:spPr>
        <p:txBody>
          <a:bodyPr wrap="square">
            <a:spAutoFit/>
          </a:bodyPr>
          <a:lstStyle/>
          <a:p>
            <a:pPr marL="342900" indent="-342900"/>
            <a:endParaRPr lang="en-US" dirty="0"/>
          </a:p>
          <a:p>
            <a:pPr marL="800100" lvl="1" indent="-342900">
              <a:buFont typeface="Wingdings" pitchFamily="2" charset="2"/>
              <a:buChar char="q"/>
            </a:pPr>
            <a:endParaRPr lang="en-US" dirty="0"/>
          </a:p>
        </p:txBody>
      </p:sp>
      <p:sp>
        <p:nvSpPr>
          <p:cNvPr id="20" name="Rectangle 3"/>
          <p:cNvSpPr txBox="1">
            <a:spLocks noChangeArrowheads="1"/>
          </p:cNvSpPr>
          <p:nvPr/>
        </p:nvSpPr>
        <p:spPr>
          <a:xfrm>
            <a:off x="1981200" y="1600201"/>
            <a:ext cx="8229600" cy="4525963"/>
          </a:xfrm>
          <a:prstGeom prst="rect">
            <a:avLst/>
          </a:prstGeom>
        </p:spPr>
        <p:txBody>
          <a:bodyPr vert="horz" lIns="91440" tIns="45720" rIns="91440" bIns="45720" rtlCol="0">
            <a:normAutofit/>
          </a:bodyPr>
          <a:lstStyle/>
          <a:p>
            <a:pPr defTabSz="914400">
              <a:lnSpc>
                <a:spcPct val="90000"/>
              </a:lnSpc>
              <a:spcBef>
                <a:spcPct val="20000"/>
              </a:spcBef>
              <a:buFont typeface="Wingdings" pitchFamily="2" charset="2"/>
              <a:buChar char="q"/>
              <a:defRPr/>
            </a:pPr>
            <a:endParaRPr lang="en-US" dirty="0"/>
          </a:p>
        </p:txBody>
      </p:sp>
      <p:sp>
        <p:nvSpPr>
          <p:cNvPr id="19" name="Rectangle 5"/>
          <p:cNvSpPr txBox="1">
            <a:spLocks noChangeArrowheads="1"/>
          </p:cNvSpPr>
          <p:nvPr/>
        </p:nvSpPr>
        <p:spPr>
          <a:xfrm>
            <a:off x="1981200" y="1600201"/>
            <a:ext cx="8261498" cy="4525963"/>
          </a:xfrm>
          <a:prstGeom prst="rect">
            <a:avLst/>
          </a:prstGeom>
        </p:spPr>
        <p:txBody>
          <a:bodyPr vert="horz" lIns="91440" tIns="45720" rIns="91440" bIns="45720" rtlCol="0">
            <a:normAutofit/>
          </a:bodyPr>
          <a:lstStyle/>
          <a:p>
            <a:pPr defTabSz="914400">
              <a:spcBef>
                <a:spcPct val="20000"/>
              </a:spcBef>
              <a:buFont typeface="Wingdings" pitchFamily="2" charset="2"/>
              <a:buChar char="q"/>
              <a:defRPr/>
            </a:pP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2370894" y="1825203"/>
            <a:ext cx="4754637" cy="3115458"/>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74922" y="4982636"/>
            <a:ext cx="5791200" cy="1285875"/>
          </a:xfrm>
          <a:prstGeom prst="rect">
            <a:avLst/>
          </a:prstGeom>
          <a:noFill/>
          <a:ln w="9525">
            <a:solidFill>
              <a:schemeClr val="accent1"/>
            </a:solidFill>
            <a:miter lim="800000"/>
            <a:headEnd/>
            <a:tailEnd/>
          </a:ln>
        </p:spPr>
      </p:pic>
      <p:sp>
        <p:nvSpPr>
          <p:cNvPr id="2" name="Rektangel 1"/>
          <p:cNvSpPr/>
          <p:nvPr/>
        </p:nvSpPr>
        <p:spPr>
          <a:xfrm>
            <a:off x="7568189" y="2411577"/>
            <a:ext cx="3232808" cy="923330"/>
          </a:xfrm>
          <a:prstGeom prst="rect">
            <a:avLst/>
          </a:prstGeom>
        </p:spPr>
        <p:txBody>
          <a:bodyPr wrap="none">
            <a:spAutoFit/>
          </a:bodyPr>
          <a:lstStyle/>
          <a:p>
            <a:r>
              <a:rPr lang="da-DK" dirty="0">
                <a:hlinkClick r:id="rId5"/>
              </a:rPr>
              <a:t>https://</a:t>
            </a:r>
            <a:r>
              <a:rPr lang="da-DK" dirty="0" smtClean="0">
                <a:hlinkClick r:id="rId5"/>
              </a:rPr>
              <a:t>www.planningpoker.com</a:t>
            </a:r>
            <a:endParaRPr lang="da-DK" dirty="0" smtClean="0"/>
          </a:p>
          <a:p>
            <a:r>
              <a:rPr lang="da-DK" dirty="0" smtClean="0"/>
              <a:t>Eller som manuelle kort </a:t>
            </a:r>
          </a:p>
          <a:p>
            <a:r>
              <a:rPr lang="da-DK" dirty="0" smtClean="0"/>
              <a:t>(Print eller skriv dem selv)</a:t>
            </a:r>
            <a:endParaRPr lang="da-DK" dirty="0"/>
          </a:p>
        </p:txBody>
      </p:sp>
      <p:sp>
        <p:nvSpPr>
          <p:cNvPr id="5" name="Titel 4"/>
          <p:cNvSpPr>
            <a:spLocks noGrp="1"/>
          </p:cNvSpPr>
          <p:nvPr>
            <p:ph type="title"/>
          </p:nvPr>
        </p:nvSpPr>
        <p:spPr/>
        <p:txBody>
          <a:bodyPr/>
          <a:lstStyle/>
          <a:p>
            <a:r>
              <a:rPr lang="da-DK" b="1" i="1" dirty="0">
                <a:cs typeface="Arial" pitchFamily="34" charset="0"/>
              </a:rPr>
              <a:t>Planning poker (’</a:t>
            </a:r>
            <a:r>
              <a:rPr lang="da-DK" b="1" i="1" dirty="0" err="1">
                <a:cs typeface="Arial" pitchFamily="34" charset="0"/>
              </a:rPr>
              <a:t>fibonacci</a:t>
            </a:r>
            <a:r>
              <a:rPr lang="da-DK" b="1" i="1" dirty="0" smtClean="0">
                <a:cs typeface="Arial" pitchFamily="34" charset="0"/>
              </a:rPr>
              <a:t>’)</a:t>
            </a:r>
            <a:endParaRPr lang="da-DK" dirty="0"/>
          </a:p>
        </p:txBody>
      </p:sp>
    </p:spTree>
    <p:extLst>
      <p:ext uri="{BB962C8B-B14F-4D97-AF65-F5344CB8AC3E}">
        <p14:creationId xmlns:p14="http://schemas.microsoft.com/office/powerpoint/2010/main" val="1667231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en-US" dirty="0"/>
              <a:t>Planning </a:t>
            </a:r>
            <a:r>
              <a:rPr lang="en-US" altLang="en-US" dirty="0" smtClean="0"/>
              <a:t>Poker</a:t>
            </a:r>
            <a:endParaRPr lang="da-DK" dirty="0"/>
          </a:p>
        </p:txBody>
      </p:sp>
      <p:sp>
        <p:nvSpPr>
          <p:cNvPr id="3" name="Pladsholder til indhold 2"/>
          <p:cNvSpPr>
            <a:spLocks noGrp="1"/>
          </p:cNvSpPr>
          <p:nvPr>
            <p:ph idx="1"/>
          </p:nvPr>
        </p:nvSpPr>
        <p:spPr/>
        <p:txBody>
          <a:bodyPr/>
          <a:lstStyle/>
          <a:p>
            <a:pPr lvl="2"/>
            <a:r>
              <a:rPr lang="en-US" altLang="en-US" sz="2000" dirty="0" smtClean="0"/>
              <a:t>Team </a:t>
            </a:r>
            <a:r>
              <a:rPr lang="en-US" altLang="en-US" sz="2000" dirty="0"/>
              <a:t>members assign durations to tasks:</a:t>
            </a:r>
          </a:p>
          <a:p>
            <a:pPr lvl="3"/>
            <a:r>
              <a:rPr lang="en-US" sz="2000" dirty="0"/>
              <a:t>0, 1, 2, 3, 5, 8, 13, 21, 34, 55, 89</a:t>
            </a:r>
          </a:p>
          <a:p>
            <a:pPr lvl="3"/>
            <a:r>
              <a:rPr lang="en-US" sz="2000" dirty="0"/>
              <a:t>0, ½, 1, 2, 3, 5, 8, 13, 20, 40, 100</a:t>
            </a:r>
          </a:p>
          <a:p>
            <a:pPr lvl="2"/>
            <a:r>
              <a:rPr lang="en-US" altLang="en-US" sz="2000" dirty="0"/>
              <a:t>Team members turn over their estimates at the same time to avoid anchoring</a:t>
            </a:r>
          </a:p>
          <a:p>
            <a:pPr lvl="2"/>
            <a:r>
              <a:rPr lang="en-US" altLang="en-US" sz="2000" dirty="0"/>
              <a:t>Highest and lowest estimators get a </a:t>
            </a:r>
            <a:r>
              <a:rPr lang="en-US" altLang="en-US" sz="2000" i="1" dirty="0"/>
              <a:t>soapbox</a:t>
            </a:r>
          </a:p>
          <a:p>
            <a:pPr lvl="2"/>
            <a:r>
              <a:rPr lang="en-US" altLang="en-US" sz="2000" dirty="0"/>
              <a:t>Repeat until consensus</a:t>
            </a:r>
          </a:p>
          <a:p>
            <a:pPr lvl="2"/>
            <a:r>
              <a:rPr lang="en-US" altLang="en-US" sz="2000" dirty="0"/>
              <a:t>Write down the task’s story </a:t>
            </a:r>
            <a:r>
              <a:rPr lang="en-US" altLang="en-US" sz="2000" dirty="0" smtClean="0"/>
              <a:t>points</a:t>
            </a:r>
          </a:p>
          <a:p>
            <a:pPr lvl="2"/>
            <a:r>
              <a:rPr lang="da-DK" sz="2000" b="1" dirty="0" smtClean="0"/>
              <a:t>Baseline story</a:t>
            </a:r>
            <a:r>
              <a:rPr lang="da-DK" sz="2000" dirty="0" smtClean="0"/>
              <a:t>: All </a:t>
            </a:r>
            <a:r>
              <a:rPr lang="da-DK" sz="2000" dirty="0" err="1" smtClean="0"/>
              <a:t>sizing</a:t>
            </a:r>
            <a:r>
              <a:rPr lang="da-DK" sz="2000" dirty="0" smtClean="0"/>
              <a:t> </a:t>
            </a:r>
            <a:r>
              <a:rPr lang="da-DK" sz="2000" dirty="0" err="1" smtClean="0"/>
              <a:t>compared</a:t>
            </a:r>
            <a:r>
              <a:rPr lang="da-DK" sz="2000" dirty="0" smtClean="0"/>
              <a:t> to </a:t>
            </a:r>
            <a:r>
              <a:rPr lang="da-DK" sz="2000" dirty="0" err="1" smtClean="0"/>
              <a:t>this</a:t>
            </a:r>
            <a:endParaRPr lang="en-US" altLang="en-US" sz="2000" dirty="0"/>
          </a:p>
          <a:p>
            <a:endParaRPr lang="en-US" altLang="en-US" dirty="0" smtClean="0"/>
          </a:p>
          <a:p>
            <a:r>
              <a:rPr lang="en-US" altLang="en-US" b="1" dirty="0" smtClean="0"/>
              <a:t>Velocity</a:t>
            </a:r>
            <a:r>
              <a:rPr lang="en-US" altLang="en-US" dirty="0" smtClean="0"/>
              <a:t> </a:t>
            </a:r>
            <a:r>
              <a:rPr lang="en-US" altLang="en-US" dirty="0"/>
              <a:t>– The amount of work (story points) the team can do per sprint</a:t>
            </a:r>
          </a:p>
          <a:p>
            <a:endParaRPr lang="da-DK" dirty="0"/>
          </a:p>
        </p:txBody>
      </p:sp>
    </p:spTree>
    <p:extLst>
      <p:ext uri="{BB962C8B-B14F-4D97-AF65-F5344CB8AC3E}">
        <p14:creationId xmlns:p14="http://schemas.microsoft.com/office/powerpoint/2010/main" val="4013061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Det handler om </a:t>
            </a:r>
            <a:r>
              <a:rPr lang="da-DK" dirty="0" err="1" smtClean="0"/>
              <a:t>effort</a:t>
            </a:r>
            <a:r>
              <a:rPr lang="da-DK" dirty="0" smtClean="0"/>
              <a:t>! Baseline Story</a:t>
            </a:r>
            <a:endParaRPr lang="da-DK" dirty="0"/>
          </a:p>
        </p:txBody>
      </p:sp>
      <p:sp>
        <p:nvSpPr>
          <p:cNvPr id="3" name="Pladsholder til indhold 2"/>
          <p:cNvSpPr>
            <a:spLocks noGrp="1"/>
          </p:cNvSpPr>
          <p:nvPr>
            <p:ph idx="1"/>
          </p:nvPr>
        </p:nvSpPr>
        <p:spPr/>
        <p:txBody>
          <a:bodyPr/>
          <a:lstStyle/>
          <a:p>
            <a:r>
              <a:rPr lang="da-DK" dirty="0" smtClean="0"/>
              <a:t>I estimere hvor svær og kompleks jeres item er. Dvs. det drejer sig ikke om timer.</a:t>
            </a:r>
          </a:p>
          <a:p>
            <a:endParaRPr lang="da-DK" dirty="0" smtClean="0"/>
          </a:p>
          <a:p>
            <a:r>
              <a:rPr lang="da-DK" dirty="0" smtClean="0"/>
              <a:t>Vælg en baseline story med værdien 3 eller 5. </a:t>
            </a:r>
          </a:p>
          <a:p>
            <a:endParaRPr lang="da-DK" dirty="0"/>
          </a:p>
          <a:p>
            <a:r>
              <a:rPr lang="da-DK" dirty="0" smtClean="0"/>
              <a:t>Det skal ikke være den mindste værdi.</a:t>
            </a:r>
          </a:p>
          <a:p>
            <a:endParaRPr lang="da-DK" dirty="0"/>
          </a:p>
          <a:p>
            <a:r>
              <a:rPr lang="da-DK" dirty="0" smtClean="0"/>
              <a:t>I vil kunne finde mindre </a:t>
            </a:r>
            <a:r>
              <a:rPr lang="da-DK" dirty="0" err="1" smtClean="0"/>
              <a:t>stories</a:t>
            </a:r>
            <a:r>
              <a:rPr lang="da-DK" dirty="0" smtClean="0"/>
              <a:t>.</a:t>
            </a:r>
          </a:p>
          <a:p>
            <a:endParaRPr lang="da-DK" dirty="0"/>
          </a:p>
          <a:p>
            <a:r>
              <a:rPr lang="da-DK" dirty="0" smtClean="0"/>
              <a:t>Sammenlign med den.</a:t>
            </a:r>
          </a:p>
        </p:txBody>
      </p:sp>
    </p:spTree>
    <p:extLst>
      <p:ext uri="{BB962C8B-B14F-4D97-AF65-F5344CB8AC3E}">
        <p14:creationId xmlns:p14="http://schemas.microsoft.com/office/powerpoint/2010/main" val="28696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Velocity</a:t>
            </a:r>
            <a:endParaRPr lang="da-DK" dirty="0"/>
          </a:p>
        </p:txBody>
      </p:sp>
      <p:sp>
        <p:nvSpPr>
          <p:cNvPr id="4" name="Tekstfelt 3"/>
          <p:cNvSpPr txBox="1"/>
          <p:nvPr/>
        </p:nvSpPr>
        <p:spPr>
          <a:xfrm>
            <a:off x="1254935" y="2007476"/>
            <a:ext cx="10253892" cy="4062651"/>
          </a:xfrm>
          <a:prstGeom prst="rect">
            <a:avLst/>
          </a:prstGeom>
          <a:noFill/>
        </p:spPr>
        <p:txBody>
          <a:bodyPr wrap="square" rtlCol="0">
            <a:spAutoFit/>
          </a:bodyPr>
          <a:lstStyle/>
          <a:p>
            <a:r>
              <a:rPr lang="en-US" dirty="0" smtClean="0"/>
              <a:t>Team </a:t>
            </a:r>
            <a:r>
              <a:rPr lang="en-US" dirty="0"/>
              <a:t>velocity is </a:t>
            </a:r>
            <a:r>
              <a:rPr lang="en-US" sz="3200" b="1" dirty="0">
                <a:solidFill>
                  <a:schemeClr val="accent2"/>
                </a:solidFill>
              </a:rPr>
              <a:t>the rate at which a team delivers stories </a:t>
            </a:r>
            <a:r>
              <a:rPr lang="en-US" dirty="0"/>
              <a:t>from the product backlog. </a:t>
            </a:r>
            <a:endParaRPr lang="en-US" dirty="0" smtClean="0"/>
          </a:p>
          <a:p>
            <a:r>
              <a:rPr lang="en-US" dirty="0" smtClean="0"/>
              <a:t>If </a:t>
            </a:r>
            <a:r>
              <a:rPr lang="en-US" dirty="0"/>
              <a:t>you know your velocity, you'll have an idea about: How </a:t>
            </a:r>
            <a:r>
              <a:rPr lang="en-US" sz="2800" b="1" dirty="0">
                <a:solidFill>
                  <a:schemeClr val="accent2"/>
                </a:solidFill>
              </a:rPr>
              <a:t>much value you've delivered </a:t>
            </a:r>
            <a:r>
              <a:rPr lang="en-US" dirty="0"/>
              <a:t>until now (in story points and done user stories), and When you'll be able to deliver all user stories in the product backlog, and How many story points will you be able to deliver by a certain date</a:t>
            </a:r>
            <a:r>
              <a:rPr lang="en-US" dirty="0" smtClean="0"/>
              <a:t>.</a:t>
            </a:r>
          </a:p>
          <a:p>
            <a:endParaRPr lang="en-US" dirty="0"/>
          </a:p>
          <a:p>
            <a:r>
              <a:rPr lang="en-US" b="1" dirty="0"/>
              <a:t>How do we calculate velocity?</a:t>
            </a:r>
            <a:r>
              <a:rPr lang="en-US" dirty="0"/>
              <a:t/>
            </a:r>
            <a:br>
              <a:rPr lang="en-US" dirty="0"/>
            </a:br>
            <a:r>
              <a:rPr lang="en-US" dirty="0"/>
              <a:t/>
            </a:r>
            <a:br>
              <a:rPr lang="en-US" dirty="0"/>
            </a:br>
            <a:r>
              <a:rPr lang="en-US" i="1" dirty="0" smtClean="0"/>
              <a:t>Scenario</a:t>
            </a:r>
            <a:r>
              <a:rPr lang="en-US" dirty="0"/>
              <a:t>: Our team delivers 3 user stories. The sum of the story points equals </a:t>
            </a:r>
            <a:r>
              <a:rPr lang="en-US" b="1" dirty="0"/>
              <a:t>20</a:t>
            </a:r>
            <a:r>
              <a:rPr lang="en-US" dirty="0"/>
              <a:t>. Our velocity is then </a:t>
            </a:r>
            <a:r>
              <a:rPr lang="en-US" b="1" dirty="0"/>
              <a:t>20</a:t>
            </a:r>
            <a:r>
              <a:rPr lang="en-US" dirty="0"/>
              <a:t>.</a:t>
            </a:r>
            <a:br>
              <a:rPr lang="en-US" dirty="0"/>
            </a:br>
            <a:r>
              <a:rPr lang="en-US" dirty="0"/>
              <a:t/>
            </a:r>
            <a:br>
              <a:rPr lang="en-US" dirty="0"/>
            </a:br>
            <a:r>
              <a:rPr lang="en-US" dirty="0"/>
              <a:t>If, in the next iteration, our team delivers </a:t>
            </a:r>
            <a:r>
              <a:rPr lang="en-US" b="1" dirty="0"/>
              <a:t>30</a:t>
            </a:r>
            <a:r>
              <a:rPr lang="en-US" dirty="0"/>
              <a:t> story points, then our average velocity is </a:t>
            </a:r>
            <a:r>
              <a:rPr lang="en-US" b="1" dirty="0"/>
              <a:t>25</a:t>
            </a:r>
            <a:r>
              <a:rPr lang="en-US" dirty="0"/>
              <a:t>, or (20 SP + 30 SP) divided by 2 iterations = 25 SP.</a:t>
            </a:r>
            <a:br>
              <a:rPr lang="en-US" dirty="0"/>
            </a:br>
            <a:endParaRPr lang="da-DK" dirty="0"/>
          </a:p>
        </p:txBody>
      </p:sp>
    </p:spTree>
    <p:extLst>
      <p:ext uri="{BB962C8B-B14F-4D97-AF65-F5344CB8AC3E}">
        <p14:creationId xmlns:p14="http://schemas.microsoft.com/office/powerpoint/2010/main" val="41984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led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012" y="639161"/>
            <a:ext cx="6270078" cy="4965902"/>
          </a:xfrm>
          <a:prstGeom prst="rect">
            <a:avLst/>
          </a:prstGeom>
        </p:spPr>
      </p:pic>
    </p:spTree>
    <p:extLst>
      <p:ext uri="{BB962C8B-B14F-4D97-AF65-F5344CB8AC3E}">
        <p14:creationId xmlns:p14="http://schemas.microsoft.com/office/powerpoint/2010/main" val="507200307"/>
      </p:ext>
    </p:extLst>
  </p:cSld>
  <p:clrMapOvr>
    <a:masterClrMapping/>
  </p:clrMapOvr>
</p:sld>
</file>

<file path=ppt/theme/theme1.xml><?xml version="1.0" encoding="utf-8"?>
<a:theme xmlns:a="http://schemas.openxmlformats.org/drawingml/2006/main" name="Retro">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2462</TotalTime>
  <Words>423</Words>
  <Application>Microsoft Office PowerPoint</Application>
  <PresentationFormat>Widescreen</PresentationFormat>
  <Paragraphs>74</Paragraphs>
  <Slides>17</Slides>
  <Notes>10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17</vt:i4>
      </vt:variant>
    </vt:vector>
  </HeadingPairs>
  <TitlesOfParts>
    <vt:vector size="22" baseType="lpstr">
      <vt:lpstr>Arial</vt:lpstr>
      <vt:lpstr>Calibri</vt:lpstr>
      <vt:lpstr>Calibri Light</vt:lpstr>
      <vt:lpstr>Wingdings</vt:lpstr>
      <vt:lpstr>Retro</vt:lpstr>
      <vt:lpstr> SCRUM</vt:lpstr>
      <vt:lpstr>PowerPoint-præsentation</vt:lpstr>
      <vt:lpstr>PowerPoint-præsentation</vt:lpstr>
      <vt:lpstr>PowerPoint-præsentation</vt:lpstr>
      <vt:lpstr>Planning poker (’fibonacci’)</vt:lpstr>
      <vt:lpstr>Planning Poker</vt:lpstr>
      <vt:lpstr>Det handler om effort! Baseline Story</vt:lpstr>
      <vt:lpstr>Velocity</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Definition of Done (DoD)</vt:lpstr>
      <vt:lpstr>Øvelse – Skal løses i grupper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Introduktion til faget</dc:title>
  <dc:creator>Lotte Alstrup Andersen</dc:creator>
  <cp:lastModifiedBy>Lotte Alstrup Andersen</cp:lastModifiedBy>
  <cp:revision>279</cp:revision>
  <dcterms:created xsi:type="dcterms:W3CDTF">2015-08-14T12:54:27Z</dcterms:created>
  <dcterms:modified xsi:type="dcterms:W3CDTF">2018-08-23T12:34:43Z</dcterms:modified>
</cp:coreProperties>
</file>