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8" r:id="rId5"/>
    <p:sldId id="260" r:id="rId6"/>
    <p:sldId id="263" r:id="rId7"/>
    <p:sldId id="265" r:id="rId8"/>
    <p:sldId id="264" r:id="rId9"/>
    <p:sldId id="266" r:id="rId10"/>
    <p:sldId id="267" r:id="rId11"/>
    <p:sldId id="268" r:id="rId12"/>
    <p:sldId id="269" r:id="rId13"/>
    <p:sldId id="270" r:id="rId14"/>
    <p:sldId id="271" r:id="rId15"/>
    <p:sldId id="273" r:id="rId16"/>
    <p:sldId id="272" r:id="rId17"/>
    <p:sldId id="274" r:id="rId18"/>
    <p:sldId id="288" r:id="rId19"/>
    <p:sldId id="259" r:id="rId20"/>
    <p:sldId id="262" r:id="rId21"/>
    <p:sldId id="287"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256329A-042D-4F07-BF6A-334F5E148057}" type="datetimeFigureOut">
              <a:rPr lang="en-US" smtClean="0"/>
              <a:pPr/>
              <a:t>10/3/2019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4E34880-AE79-4686-B272-9D28B357CDC7}"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4E34880-AE79-4686-B272-9D28B357CDC7}"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4E34880-AE79-4686-B272-9D28B357CDC7}"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4E34880-AE79-4686-B272-9D28B357CDC7}"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4880-AE79-4686-B272-9D28B357CDC7}"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256329A-042D-4F07-BF6A-334F5E148057}" type="datetimeFigureOut">
              <a:rPr lang="en-US" smtClean="0"/>
              <a:pPr/>
              <a:t>10/3/2019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4E34880-AE79-4686-B272-9D28B357CDC7}"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56329A-042D-4F07-BF6A-334F5E148057}" type="datetimeFigureOut">
              <a:rPr lang="en-US" smtClean="0"/>
              <a:pPr/>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4E34880-AE79-4686-B272-9D28B357CD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256329A-042D-4F07-BF6A-334F5E148057}" type="datetimeFigureOut">
              <a:rPr lang="en-US" smtClean="0"/>
              <a:pPr/>
              <a:t>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4E34880-AE79-4686-B272-9D28B357CD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4E34880-AE79-4686-B272-9D28B357CDC7}"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4E34880-AE79-4686-B272-9D28B357CDC7}"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256329A-042D-4F07-BF6A-334F5E148057}" type="datetimeFigureOut">
              <a:rPr lang="en-US" smtClean="0"/>
              <a:pPr/>
              <a:t>10/3/2019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4E34880-AE79-4686-B272-9D28B357CDC7}"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By </a:t>
            </a:r>
            <a:r>
              <a:rPr lang="en-US" dirty="0" err="1" smtClean="0"/>
              <a:t>Taimoor</a:t>
            </a:r>
            <a:r>
              <a:rPr lang="en-US" dirty="0" smtClean="0"/>
              <a:t> </a:t>
            </a:r>
            <a:r>
              <a:rPr lang="en-US" dirty="0" err="1" smtClean="0"/>
              <a:t>Arshad</a:t>
            </a:r>
            <a:endParaRPr lang="en-US" dirty="0" smtClean="0"/>
          </a:p>
          <a:p>
            <a:r>
              <a:rPr lang="en-US" dirty="0" smtClean="0"/>
              <a:t>Charlene Gray</a:t>
            </a:r>
          </a:p>
          <a:p>
            <a:r>
              <a:rPr lang="en-US" dirty="0" err="1" smtClean="0"/>
              <a:t>Sathya</a:t>
            </a:r>
            <a:r>
              <a:rPr lang="en-US" dirty="0" smtClean="0"/>
              <a:t> </a:t>
            </a:r>
            <a:r>
              <a:rPr lang="en-US" dirty="0" err="1" smtClean="0"/>
              <a:t>Kulatunga</a:t>
            </a:r>
            <a:endParaRPr lang="en-US" dirty="0" smtClean="0"/>
          </a:p>
          <a:p>
            <a:r>
              <a:rPr lang="en-US" dirty="0" err="1" smtClean="0"/>
              <a:t>Nida</a:t>
            </a:r>
            <a:r>
              <a:rPr lang="en-US" dirty="0" smtClean="0"/>
              <a:t> </a:t>
            </a:r>
            <a:r>
              <a:rPr lang="en-US" dirty="0" err="1" smtClean="0"/>
              <a:t>Hussain</a:t>
            </a:r>
            <a:endParaRPr lang="en-US" dirty="0"/>
          </a:p>
        </p:txBody>
      </p:sp>
      <p:sp>
        <p:nvSpPr>
          <p:cNvPr id="2" name="Title 1"/>
          <p:cNvSpPr>
            <a:spLocks noGrp="1"/>
          </p:cNvSpPr>
          <p:nvPr>
            <p:ph type="ctrTitle"/>
          </p:nvPr>
        </p:nvSpPr>
        <p:spPr/>
        <p:txBody>
          <a:bodyPr/>
          <a:lstStyle/>
          <a:p>
            <a:r>
              <a:rPr lang="en-US" dirty="0" smtClean="0"/>
              <a:t>Does Forest Growth Correlate to Happiness?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Ratio</a:t>
            </a:r>
            <a:endParaRPr lang="en-US" dirty="0"/>
          </a:p>
        </p:txBody>
      </p:sp>
      <p:pic>
        <p:nvPicPr>
          <p:cNvPr id="4" name="Content Placeholder 3" descr="IR US.png"/>
          <p:cNvPicPr>
            <a:picLocks noGrp="1" noChangeAspect="1"/>
          </p:cNvPicPr>
          <p:nvPr>
            <p:ph sz="quarter" idx="1"/>
          </p:nvPr>
        </p:nvPicPr>
        <p:blipFill>
          <a:blip r:embed="rId2" cstate="print"/>
          <a:stretch>
            <a:fillRect/>
          </a:stretch>
        </p:blipFill>
        <p:spPr>
          <a:xfrm>
            <a:off x="1143000" y="1371600"/>
            <a:ext cx="6572827" cy="457956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Percentage of Population over 65 years old.</a:t>
            </a:r>
            <a:endParaRPr lang="en-US" dirty="0"/>
          </a:p>
        </p:txBody>
      </p:sp>
      <p:pic>
        <p:nvPicPr>
          <p:cNvPr id="4" name="Content Placeholder 3" descr="over 65 us.png"/>
          <p:cNvPicPr>
            <a:picLocks noGrp="1" noChangeAspect="1"/>
          </p:cNvPicPr>
          <p:nvPr>
            <p:ph sz="quarter" idx="1"/>
          </p:nvPr>
        </p:nvPicPr>
        <p:blipFill>
          <a:blip r:embed="rId2" cstate="print"/>
          <a:stretch>
            <a:fillRect/>
          </a:stretch>
        </p:blipFill>
        <p:spPr>
          <a:xfrm>
            <a:off x="838200" y="1371600"/>
            <a:ext cx="6934200" cy="483134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Percentage of Population under 18 years old.</a:t>
            </a:r>
            <a:endParaRPr lang="en-US" dirty="0"/>
          </a:p>
        </p:txBody>
      </p:sp>
      <p:pic>
        <p:nvPicPr>
          <p:cNvPr id="4" name="Content Placeholder 3" descr="under 18 us.png"/>
          <p:cNvPicPr>
            <a:picLocks noGrp="1" noChangeAspect="1"/>
          </p:cNvPicPr>
          <p:nvPr>
            <p:ph sz="quarter" idx="1"/>
          </p:nvPr>
        </p:nvPicPr>
        <p:blipFill>
          <a:blip r:embed="rId2" cstate="print"/>
          <a:stretch>
            <a:fillRect/>
          </a:stretch>
        </p:blipFill>
        <p:spPr>
          <a:xfrm>
            <a:off x="1219200" y="1600200"/>
            <a:ext cx="6553200" cy="456588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Overdose Mortality Rate</a:t>
            </a:r>
            <a:endParaRPr lang="en-US" dirty="0"/>
          </a:p>
        </p:txBody>
      </p:sp>
      <p:pic>
        <p:nvPicPr>
          <p:cNvPr id="4" name="Content Placeholder 3" descr="Drug_Overdose.png"/>
          <p:cNvPicPr>
            <a:picLocks noGrp="1" noChangeAspect="1"/>
          </p:cNvPicPr>
          <p:nvPr>
            <p:ph sz="quarter" idx="1"/>
          </p:nvPr>
        </p:nvPicPr>
        <p:blipFill>
          <a:blip r:embed="rId2" cstate="print"/>
          <a:stretch>
            <a:fillRect/>
          </a:stretch>
        </p:blipFill>
        <p:spPr>
          <a:xfrm>
            <a:off x="914400" y="1371600"/>
            <a:ext cx="7010400" cy="46736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Expectancy</a:t>
            </a:r>
            <a:endParaRPr lang="en-US" dirty="0"/>
          </a:p>
        </p:txBody>
      </p:sp>
      <p:pic>
        <p:nvPicPr>
          <p:cNvPr id="4" name="Content Placeholder 3" descr="Life_Expectancy.png"/>
          <p:cNvPicPr>
            <a:picLocks noGrp="1" noChangeAspect="1"/>
          </p:cNvPicPr>
          <p:nvPr>
            <p:ph sz="quarter" idx="1"/>
          </p:nvPr>
        </p:nvPicPr>
        <p:blipFill>
          <a:blip r:embed="rId2" cstate="print"/>
          <a:stretch>
            <a:fillRect/>
          </a:stretch>
        </p:blipFill>
        <p:spPr>
          <a:xfrm>
            <a:off x="838200" y="1295400"/>
            <a:ext cx="6858000" cy="45720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 of Homeowners</a:t>
            </a:r>
            <a:endParaRPr lang="en-US" dirty="0"/>
          </a:p>
        </p:txBody>
      </p:sp>
      <p:pic>
        <p:nvPicPr>
          <p:cNvPr id="4" name="Content Placeholder 3" descr="Percent_Homeowners.png"/>
          <p:cNvPicPr>
            <a:picLocks noGrp="1" noChangeAspect="1"/>
          </p:cNvPicPr>
          <p:nvPr>
            <p:ph sz="quarter" idx="1"/>
          </p:nvPr>
        </p:nvPicPr>
        <p:blipFill>
          <a:blip r:embed="rId2" cstate="print"/>
          <a:stretch>
            <a:fillRect/>
          </a:stretch>
        </p:blipFill>
        <p:spPr>
          <a:xfrm>
            <a:off x="1066800" y="1371600"/>
            <a:ext cx="6629400" cy="44196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Unemployed</a:t>
            </a:r>
            <a:endParaRPr lang="en-US" dirty="0"/>
          </a:p>
        </p:txBody>
      </p:sp>
      <p:pic>
        <p:nvPicPr>
          <p:cNvPr id="6" name="Content Placeholder 5" descr="Percent_Unemployed.png"/>
          <p:cNvPicPr>
            <a:picLocks noGrp="1" noChangeAspect="1"/>
          </p:cNvPicPr>
          <p:nvPr>
            <p:ph sz="quarter" idx="1"/>
          </p:nvPr>
        </p:nvPicPr>
        <p:blipFill>
          <a:blip r:embed="rId2" cstate="print"/>
          <a:stretch>
            <a:fillRect/>
          </a:stretch>
        </p:blipFill>
        <p:spPr>
          <a:xfrm>
            <a:off x="1447800" y="1828800"/>
            <a:ext cx="6096000" cy="4064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Rate (Amount of Community Services/Associations)</a:t>
            </a:r>
            <a:endParaRPr lang="en-US" dirty="0"/>
          </a:p>
        </p:txBody>
      </p:sp>
      <p:pic>
        <p:nvPicPr>
          <p:cNvPr id="6" name="Content Placeholder 5" descr="Association_Rate.png"/>
          <p:cNvPicPr>
            <a:picLocks noGrp="1" noChangeAspect="1"/>
          </p:cNvPicPr>
          <p:nvPr>
            <p:ph sz="quarter" idx="1"/>
          </p:nvPr>
        </p:nvPicPr>
        <p:blipFill>
          <a:blip r:embed="rId2" cstate="print"/>
          <a:stretch>
            <a:fillRect/>
          </a:stretch>
        </p:blipFill>
        <p:spPr>
          <a:xfrm>
            <a:off x="1143000" y="1600200"/>
            <a:ext cx="7010400" cy="46736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Household Income</a:t>
            </a:r>
            <a:endParaRPr lang="en-US" dirty="0"/>
          </a:p>
        </p:txBody>
      </p:sp>
      <p:pic>
        <p:nvPicPr>
          <p:cNvPr id="4" name="Content Placeholder 3" descr="Household_Income.png"/>
          <p:cNvPicPr>
            <a:picLocks noGrp="1" noChangeAspect="1"/>
          </p:cNvPicPr>
          <p:nvPr>
            <p:ph sz="quarter" idx="1"/>
          </p:nvPr>
        </p:nvPicPr>
        <p:blipFill>
          <a:blip r:embed="rId2" cstate="print"/>
          <a:stretch>
            <a:fillRect/>
          </a:stretch>
        </p:blipFill>
        <p:spPr>
          <a:xfrm>
            <a:off x="1143000" y="1676400"/>
            <a:ext cx="6781800" cy="45212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Canopy Cover (m</a:t>
            </a:r>
            <a:r>
              <a:rPr lang="en-US" baseline="30000" dirty="0" smtClean="0"/>
              <a:t>2</a:t>
            </a:r>
            <a:r>
              <a:rPr lang="en-US" dirty="0" smtClean="0"/>
              <a:t>/person)</a:t>
            </a:r>
            <a:endParaRPr lang="en-US" dirty="0"/>
          </a:p>
        </p:txBody>
      </p:sp>
      <p:pic>
        <p:nvPicPr>
          <p:cNvPr id="4" name="Content Placeholder 3" descr="Canopy Cover NJ Final.png"/>
          <p:cNvPicPr>
            <a:picLocks noGrp="1" noChangeAspect="1"/>
          </p:cNvPicPr>
          <p:nvPr>
            <p:ph sz="quarter" idx="1"/>
          </p:nvPr>
        </p:nvPicPr>
        <p:blipFill>
          <a:blip r:embed="rId2" cstate="print"/>
          <a:stretch>
            <a:fillRect/>
          </a:stretch>
        </p:blipFill>
        <p:spPr>
          <a:xfrm>
            <a:off x="301625" y="1687115"/>
            <a:ext cx="8504238" cy="425211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Question</a:t>
            </a:r>
            <a:endParaRPr lang="en-US" dirty="0"/>
          </a:p>
        </p:txBody>
      </p:sp>
      <p:sp>
        <p:nvSpPr>
          <p:cNvPr id="3" name="Content Placeholder 2"/>
          <p:cNvSpPr>
            <a:spLocks noGrp="1"/>
          </p:cNvSpPr>
          <p:nvPr>
            <p:ph sz="quarter" idx="1"/>
          </p:nvPr>
        </p:nvSpPr>
        <p:spPr/>
        <p:txBody>
          <a:bodyPr/>
          <a:lstStyle/>
          <a:p>
            <a:r>
              <a:rPr lang="en-US" dirty="0" smtClean="0"/>
              <a:t>We wanted to answer the question: does the environment have a strong correlation to happiness and/or economic growth?</a:t>
            </a:r>
          </a:p>
          <a:p>
            <a:r>
              <a:rPr lang="en-US" dirty="0" smtClean="0"/>
              <a:t>Does forest growth or the presence of any greenery have a tangible and measurable effect on it’s populace?</a:t>
            </a:r>
          </a:p>
          <a:p>
            <a:r>
              <a:rPr lang="en-US" dirty="0" smtClean="0"/>
              <a:t>Is it measureable?</a:t>
            </a:r>
          </a:p>
          <a:p>
            <a:r>
              <a:rPr lang="en-US" b="1" i="1" dirty="0" smtClean="0"/>
              <a:t>How</a:t>
            </a:r>
            <a:r>
              <a:rPr lang="en-US" dirty="0" smtClean="0"/>
              <a:t> can we measure this?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NJ County Wellness Ranking</a:t>
            </a:r>
            <a:endParaRPr lang="en-US" dirty="0"/>
          </a:p>
        </p:txBody>
      </p:sp>
      <p:pic>
        <p:nvPicPr>
          <p:cNvPr id="4" name="Content Placeholder 3" descr="NRankMapFinal.png"/>
          <p:cNvPicPr>
            <a:picLocks noGrp="1" noChangeAspect="1"/>
          </p:cNvPicPr>
          <p:nvPr>
            <p:ph sz="quarter" idx="1"/>
          </p:nvPr>
        </p:nvPicPr>
        <p:blipFill>
          <a:blip r:embed="rId2" cstate="print"/>
          <a:stretch>
            <a:fillRect/>
          </a:stretch>
        </p:blipFill>
        <p:spPr>
          <a:xfrm>
            <a:off x="301625" y="1687115"/>
            <a:ext cx="8504238" cy="4252119"/>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Calculations of Wellness Index</a:t>
            </a:r>
            <a:endParaRPr lang="en-US" dirty="0"/>
          </a:p>
        </p:txBody>
      </p:sp>
      <p:pic>
        <p:nvPicPr>
          <p:cNvPr id="4" name="Content Placeholder 3" descr="rankingxl.png"/>
          <p:cNvPicPr>
            <a:picLocks noGrp="1" noChangeAspect="1"/>
          </p:cNvPicPr>
          <p:nvPr>
            <p:ph sz="quarter" idx="1"/>
          </p:nvPr>
        </p:nvPicPr>
        <p:blipFill>
          <a:blip r:embed="rId2" cstate="print"/>
          <a:stretch>
            <a:fillRect/>
          </a:stretch>
        </p:blipFill>
        <p:spPr>
          <a:xfrm>
            <a:off x="301625" y="2395802"/>
            <a:ext cx="8504238" cy="283474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Child Poverty in NJ</a:t>
            </a:r>
            <a:endParaRPr lang="en-US" dirty="0"/>
          </a:p>
        </p:txBody>
      </p:sp>
      <p:pic>
        <p:nvPicPr>
          <p:cNvPr id="4" name="Content Placeholder 3" descr="child poverty NJ.png"/>
          <p:cNvPicPr>
            <a:picLocks noGrp="1" noChangeAspect="1"/>
          </p:cNvPicPr>
          <p:nvPr>
            <p:ph sz="quarter" idx="1"/>
          </p:nvPr>
        </p:nvPicPr>
        <p:blipFill>
          <a:blip r:embed="rId2" cstate="print"/>
          <a:stretch>
            <a:fillRect/>
          </a:stretch>
        </p:blipFill>
        <p:spPr>
          <a:xfrm>
            <a:off x="1600200" y="1828800"/>
            <a:ext cx="5970377" cy="4118524"/>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College Education in NJ</a:t>
            </a:r>
            <a:endParaRPr lang="en-US" dirty="0"/>
          </a:p>
        </p:txBody>
      </p:sp>
      <p:pic>
        <p:nvPicPr>
          <p:cNvPr id="4" name="Content Placeholder 3" descr="college_NJ.png"/>
          <p:cNvPicPr>
            <a:picLocks noGrp="1" noChangeAspect="1"/>
          </p:cNvPicPr>
          <p:nvPr>
            <p:ph sz="quarter" idx="1"/>
          </p:nvPr>
        </p:nvPicPr>
        <p:blipFill>
          <a:blip r:embed="rId2" cstate="print"/>
          <a:stretch>
            <a:fillRect/>
          </a:stretch>
        </p:blipFill>
        <p:spPr>
          <a:xfrm>
            <a:off x="1219200" y="1676400"/>
            <a:ext cx="6172200" cy="4433777"/>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Mentally Unhealthy Days in NJ</a:t>
            </a:r>
            <a:endParaRPr lang="en-US" dirty="0"/>
          </a:p>
        </p:txBody>
      </p:sp>
      <p:pic>
        <p:nvPicPr>
          <p:cNvPr id="4" name="Content Placeholder 3" descr="mentally unhealthy NJ.png"/>
          <p:cNvPicPr>
            <a:picLocks noGrp="1" noChangeAspect="1"/>
          </p:cNvPicPr>
          <p:nvPr>
            <p:ph sz="quarter" idx="1"/>
          </p:nvPr>
        </p:nvPicPr>
        <p:blipFill>
          <a:blip r:embed="rId2" cstate="print"/>
          <a:stretch>
            <a:fillRect/>
          </a:stretch>
        </p:blipFill>
        <p:spPr>
          <a:xfrm>
            <a:off x="914400" y="1600200"/>
            <a:ext cx="7315200" cy="48768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Ratio in NJ</a:t>
            </a:r>
            <a:endParaRPr lang="en-US" dirty="0"/>
          </a:p>
        </p:txBody>
      </p:sp>
      <p:pic>
        <p:nvPicPr>
          <p:cNvPr id="4" name="Content Placeholder 3" descr="IR__NJ.png"/>
          <p:cNvPicPr>
            <a:picLocks noGrp="1" noChangeAspect="1"/>
          </p:cNvPicPr>
          <p:nvPr>
            <p:ph sz="quarter" idx="1"/>
          </p:nvPr>
        </p:nvPicPr>
        <p:blipFill>
          <a:blip r:embed="rId2" cstate="print"/>
          <a:stretch>
            <a:fillRect/>
          </a:stretch>
        </p:blipFill>
        <p:spPr>
          <a:xfrm>
            <a:off x="838200" y="1676400"/>
            <a:ext cx="6629400" cy="4774543"/>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Violent Crime Rate in NJ</a:t>
            </a:r>
            <a:endParaRPr lang="en-US" dirty="0"/>
          </a:p>
        </p:txBody>
      </p:sp>
      <p:pic>
        <p:nvPicPr>
          <p:cNvPr id="4" name="Content Placeholder 3" descr="violent crime NJ.png"/>
          <p:cNvPicPr>
            <a:picLocks noGrp="1" noChangeAspect="1"/>
          </p:cNvPicPr>
          <p:nvPr>
            <p:ph sz="quarter" idx="1"/>
          </p:nvPr>
        </p:nvPicPr>
        <p:blipFill>
          <a:blip r:embed="rId2" cstate="print"/>
          <a:stretch>
            <a:fillRect/>
          </a:stretch>
        </p:blipFill>
        <p:spPr>
          <a:xfrm>
            <a:off x="1066800" y="1600200"/>
            <a:ext cx="6553200" cy="4543117"/>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Unemployed</a:t>
            </a:r>
            <a:endParaRPr lang="en-US" dirty="0"/>
          </a:p>
        </p:txBody>
      </p:sp>
      <p:pic>
        <p:nvPicPr>
          <p:cNvPr id="4" name="Content Placeholder 3" descr="Unemployed_nj.png"/>
          <p:cNvPicPr>
            <a:picLocks noGrp="1" noChangeAspect="1"/>
          </p:cNvPicPr>
          <p:nvPr>
            <p:ph sz="quarter" idx="1"/>
          </p:nvPr>
        </p:nvPicPr>
        <p:blipFill>
          <a:blip r:embed="rId2" cstate="print"/>
          <a:stretch>
            <a:fillRect/>
          </a:stretch>
        </p:blipFill>
        <p:spPr>
          <a:xfrm>
            <a:off x="1066800" y="1524000"/>
            <a:ext cx="6553200" cy="4832334"/>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Severe Housing Problems in NJ</a:t>
            </a:r>
            <a:endParaRPr lang="en-US" dirty="0"/>
          </a:p>
        </p:txBody>
      </p:sp>
      <p:pic>
        <p:nvPicPr>
          <p:cNvPr id="4" name="Content Placeholder 3" descr="housing problems NJ.png"/>
          <p:cNvPicPr>
            <a:picLocks noGrp="1" noChangeAspect="1"/>
          </p:cNvPicPr>
          <p:nvPr>
            <p:ph sz="quarter" idx="1"/>
          </p:nvPr>
        </p:nvPicPr>
        <p:blipFill>
          <a:blip r:embed="rId2" cstate="print"/>
          <a:stretch>
            <a:fillRect/>
          </a:stretch>
        </p:blipFill>
        <p:spPr>
          <a:xfrm>
            <a:off x="838200" y="1524000"/>
            <a:ext cx="7315200" cy="4740386"/>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Excessive Drinking in NJ</a:t>
            </a:r>
            <a:endParaRPr lang="en-US" dirty="0"/>
          </a:p>
        </p:txBody>
      </p:sp>
      <p:pic>
        <p:nvPicPr>
          <p:cNvPr id="4" name="Content Placeholder 3" descr="Xdrinking NJ.png"/>
          <p:cNvPicPr>
            <a:picLocks noGrp="1" noChangeAspect="1"/>
          </p:cNvPicPr>
          <p:nvPr>
            <p:ph sz="quarter" idx="1"/>
          </p:nvPr>
        </p:nvPicPr>
        <p:blipFill>
          <a:blip r:embed="rId2" cstate="print"/>
          <a:stretch>
            <a:fillRect/>
          </a:stretch>
        </p:blipFill>
        <p:spPr>
          <a:xfrm>
            <a:off x="990600" y="1600200"/>
            <a:ext cx="7010400" cy="4847989"/>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“Correlation Does Not Always Mean Causation”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correlation between forest and the social well being of a populace is complex and multilayered.</a:t>
            </a:r>
          </a:p>
          <a:p>
            <a:r>
              <a:rPr lang="en-US" dirty="0" smtClean="0"/>
              <a:t>For example does the presence of greenery affect the level of oxygen and therefore make people think clearer? If this were true, would it really translate to economic growth? Or would the effects be different for each person and thus be nearly impossible to measure?</a:t>
            </a:r>
          </a:p>
          <a:p>
            <a:r>
              <a:rPr lang="en-US" dirty="0" smtClean="0"/>
              <a:t>We hoped to better answer this question by comparing varied social statistics against local forest density in hopes of discerning a consistent pattern.</a:t>
            </a:r>
          </a:p>
          <a:p>
            <a:r>
              <a:rPr lang="en-US" dirty="0" smtClean="0"/>
              <a:t>However, we ultimately wanted a universal index to compare forest density to in order make a clearer comparison.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Physically Unhealthy  Days in NJ</a:t>
            </a:r>
            <a:endParaRPr lang="en-US" dirty="0"/>
          </a:p>
        </p:txBody>
      </p:sp>
      <p:pic>
        <p:nvPicPr>
          <p:cNvPr id="4" name="Content Placeholder 3" descr="physically unhealthy NJ.png"/>
          <p:cNvPicPr>
            <a:picLocks noGrp="1" noChangeAspect="1"/>
          </p:cNvPicPr>
          <p:nvPr>
            <p:ph sz="quarter" idx="1"/>
          </p:nvPr>
        </p:nvPicPr>
        <p:blipFill>
          <a:blip r:embed="rId2" cstate="print"/>
          <a:stretch>
            <a:fillRect/>
          </a:stretch>
        </p:blipFill>
        <p:spPr>
          <a:xfrm>
            <a:off x="1066800" y="1752600"/>
            <a:ext cx="6705600" cy="4427927"/>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Rates in NJ</a:t>
            </a:r>
            <a:endParaRPr lang="en-US" dirty="0"/>
          </a:p>
        </p:txBody>
      </p:sp>
      <p:pic>
        <p:nvPicPr>
          <p:cNvPr id="4" name="Content Placeholder 3" descr="association NJ.png"/>
          <p:cNvPicPr>
            <a:picLocks noGrp="1" noChangeAspect="1"/>
          </p:cNvPicPr>
          <p:nvPr>
            <p:ph sz="quarter" idx="1"/>
          </p:nvPr>
        </p:nvPicPr>
        <p:blipFill>
          <a:blip r:embed="rId2" cstate="print"/>
          <a:stretch>
            <a:fillRect/>
          </a:stretch>
        </p:blipFill>
        <p:spPr>
          <a:xfrm>
            <a:off x="1143000" y="1752600"/>
            <a:ext cx="6172200" cy="442235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Afterword</a:t>
            </a:r>
            <a:endParaRPr lang="en-US" dirty="0"/>
          </a:p>
        </p:txBody>
      </p:sp>
      <p:sp>
        <p:nvSpPr>
          <p:cNvPr id="3" name="Content Placeholder 2"/>
          <p:cNvSpPr>
            <a:spLocks noGrp="1"/>
          </p:cNvSpPr>
          <p:nvPr>
            <p:ph sz="quarter" idx="1"/>
          </p:nvPr>
        </p:nvSpPr>
        <p:spPr/>
        <p:txBody>
          <a:bodyPr/>
          <a:lstStyle/>
          <a:p>
            <a:r>
              <a:rPr lang="en-US" dirty="0" smtClean="0"/>
              <a:t>As stated earlier, we believed that the correlation between forest growth and the social states of different states would be complex. As well their interactions may have many layers.</a:t>
            </a:r>
          </a:p>
          <a:p>
            <a:r>
              <a:rPr lang="en-US" dirty="0" smtClean="0"/>
              <a:t>When it comes to national data, we see that there does exist slight correlations both expected and unexpected when plotted against forest growth.</a:t>
            </a:r>
          </a:p>
          <a:p>
            <a:r>
              <a:rPr lang="en-US" dirty="0" smtClean="0"/>
              <a:t>However, when it comes to national data, there may be multiple phenomenon occur within each dataset.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Afterword (Cont.)</a:t>
            </a:r>
            <a:endParaRPr lang="en-US" dirty="0"/>
          </a:p>
        </p:txBody>
      </p:sp>
      <p:sp>
        <p:nvSpPr>
          <p:cNvPr id="3" name="Content Placeholder 2"/>
          <p:cNvSpPr>
            <a:spLocks noGrp="1"/>
          </p:cNvSpPr>
          <p:nvPr>
            <p:ph sz="quarter" idx="1"/>
          </p:nvPr>
        </p:nvSpPr>
        <p:spPr/>
        <p:txBody>
          <a:bodyPr/>
          <a:lstStyle/>
          <a:p>
            <a:r>
              <a:rPr lang="en-US" dirty="0" smtClean="0"/>
              <a:t>Certain extraneous circumstances can exist that vary from state to state which can skew our data.</a:t>
            </a:r>
          </a:p>
          <a:p>
            <a:r>
              <a:rPr lang="en-US" dirty="0" smtClean="0"/>
              <a:t>Politics can have an affect on different metrics such as mental stress, unemployment, etc.</a:t>
            </a:r>
          </a:p>
          <a:p>
            <a:r>
              <a:rPr lang="en-US" dirty="0" smtClean="0"/>
              <a:t>Environmental stressors unique to certain geographic areas of the United States may cause “happiness” to be effected despite forest growth.</a:t>
            </a:r>
          </a:p>
          <a:p>
            <a:r>
              <a:rPr lang="en-US" dirty="0" smtClean="0"/>
              <a:t>A further study may want to look at datasets specific to states or certain contiguous geographic locations that share very similar features.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Happiness</a:t>
            </a:r>
            <a:endParaRPr lang="en-US" dirty="0"/>
          </a:p>
        </p:txBody>
      </p:sp>
      <p:sp>
        <p:nvSpPr>
          <p:cNvPr id="3" name="Content Placeholder 2"/>
          <p:cNvSpPr>
            <a:spLocks noGrp="1"/>
          </p:cNvSpPr>
          <p:nvPr>
            <p:ph sz="quarter" idx="1"/>
          </p:nvPr>
        </p:nvSpPr>
        <p:spPr/>
        <p:txBody>
          <a:bodyPr>
            <a:normAutofit/>
          </a:bodyPr>
          <a:lstStyle/>
          <a:p>
            <a:r>
              <a:rPr lang="en-US" dirty="0" smtClean="0"/>
              <a:t>We needed to make a quantitative measure of happiness and economic growth.</a:t>
            </a:r>
          </a:p>
          <a:p>
            <a:pPr lvl="1"/>
            <a:r>
              <a:rPr lang="en-US" dirty="0" smtClean="0"/>
              <a:t>Is it salary based, health based, property based, or something else?</a:t>
            </a:r>
          </a:p>
          <a:p>
            <a:r>
              <a:rPr lang="en-US" dirty="0" smtClean="0"/>
              <a:t>We decided to use various social, health, poverty, and crime statistics as measures of “happiness”.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Forest?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Defining what we considered to be forest was a little bit more straightforward.</a:t>
            </a:r>
          </a:p>
          <a:p>
            <a:r>
              <a:rPr lang="en-US" dirty="0" smtClean="0"/>
              <a:t>However, there were some variations as to what was considered “greenery”.</a:t>
            </a:r>
          </a:p>
          <a:p>
            <a:r>
              <a:rPr lang="en-US" dirty="0" smtClean="0"/>
              <a:t>We decided on using the definitions measured by various state and federal agencies as our definitions.</a:t>
            </a:r>
          </a:p>
          <a:p>
            <a:r>
              <a:rPr lang="en-US" dirty="0" smtClean="0"/>
              <a:t>We also found it was important to distinguish between number/amount of “greenery” and the ratio between “greenery” and local population. In essence, having a forest density measure.</a:t>
            </a:r>
          </a:p>
          <a:p>
            <a:r>
              <a:rPr lang="en-US" dirty="0" smtClean="0"/>
              <a:t>In our study we used square meters of tree canopy cover per person.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Violent Crime Rate</a:t>
            </a:r>
            <a:endParaRPr lang="en-US" dirty="0"/>
          </a:p>
        </p:txBody>
      </p:sp>
      <p:pic>
        <p:nvPicPr>
          <p:cNvPr id="4" name="Content Placeholder 3" descr="crime rate us .png"/>
          <p:cNvPicPr>
            <a:picLocks noGrp="1" noChangeAspect="1"/>
          </p:cNvPicPr>
          <p:nvPr>
            <p:ph sz="quarter" idx="1"/>
          </p:nvPr>
        </p:nvPicPr>
        <p:blipFill>
          <a:blip r:embed="rId2" cstate="print"/>
          <a:stretch>
            <a:fillRect/>
          </a:stretch>
        </p:blipFill>
        <p:spPr>
          <a:xfrm>
            <a:off x="990600" y="1295400"/>
            <a:ext cx="6807796" cy="4593611"/>
          </a:xfrm>
        </p:spPr>
      </p:pic>
      <p:sp>
        <p:nvSpPr>
          <p:cNvPr id="6" name="TextBox 5"/>
          <p:cNvSpPr txBox="1"/>
          <p:nvPr/>
        </p:nvSpPr>
        <p:spPr>
          <a:xfrm>
            <a:off x="685800" y="5791200"/>
            <a:ext cx="8153400" cy="646331"/>
          </a:xfrm>
          <a:prstGeom prst="rect">
            <a:avLst/>
          </a:prstGeom>
          <a:noFill/>
        </p:spPr>
        <p:txBody>
          <a:bodyPr wrap="square" rtlCol="0">
            <a:spAutoFit/>
          </a:bodyPr>
          <a:lstStyle/>
          <a:p>
            <a:r>
              <a:rPr lang="en-US" dirty="0" smtClean="0"/>
              <a:t>We can roughly see that there is a negative correlation between Violent Crime Rate and Forest Density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Rates</a:t>
            </a:r>
            <a:endParaRPr lang="en-US" dirty="0"/>
          </a:p>
        </p:txBody>
      </p:sp>
      <p:pic>
        <p:nvPicPr>
          <p:cNvPr id="4" name="Content Placeholder 3" descr="crime rate us .png"/>
          <p:cNvPicPr>
            <a:picLocks noGrp="1" noChangeAspect="1"/>
          </p:cNvPicPr>
          <p:nvPr>
            <p:ph sz="quarter" idx="1"/>
          </p:nvPr>
        </p:nvPicPr>
        <p:blipFill>
          <a:blip r:embed="rId2" cstate="print"/>
          <a:stretch>
            <a:fillRect/>
          </a:stretch>
        </p:blipFill>
        <p:spPr>
          <a:xfrm>
            <a:off x="914400" y="1143000"/>
            <a:ext cx="7082088" cy="4778692"/>
          </a:xfrm>
        </p:spPr>
      </p:pic>
      <p:sp>
        <p:nvSpPr>
          <p:cNvPr id="5" name="TextBox 4"/>
          <p:cNvSpPr txBox="1"/>
          <p:nvPr/>
        </p:nvSpPr>
        <p:spPr>
          <a:xfrm>
            <a:off x="685800" y="6172200"/>
            <a:ext cx="7772400" cy="369332"/>
          </a:xfrm>
          <a:prstGeom prst="rect">
            <a:avLst/>
          </a:prstGeom>
          <a:noFill/>
        </p:spPr>
        <p:txBody>
          <a:bodyPr wrap="square" rtlCol="0">
            <a:spAutoFit/>
          </a:bodyPr>
          <a:lstStyle/>
          <a:p>
            <a:r>
              <a:rPr lang="en-US" dirty="0" smtClean="0"/>
              <a:t>As with violent crime rates, we see a rough negative correlation.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Suicide Rates</a:t>
            </a:r>
            <a:endParaRPr lang="en-US" dirty="0"/>
          </a:p>
        </p:txBody>
      </p:sp>
      <p:pic>
        <p:nvPicPr>
          <p:cNvPr id="4" name="Content Placeholder 3" descr="suicide crude rate us.png"/>
          <p:cNvPicPr>
            <a:picLocks noGrp="1" noChangeAspect="1"/>
          </p:cNvPicPr>
          <p:nvPr>
            <p:ph sz="quarter" idx="1"/>
          </p:nvPr>
        </p:nvPicPr>
        <p:blipFill>
          <a:blip r:embed="rId2" cstate="print"/>
          <a:stretch>
            <a:fillRect/>
          </a:stretch>
        </p:blipFill>
        <p:spPr>
          <a:xfrm>
            <a:off x="990600" y="1219200"/>
            <a:ext cx="6781800" cy="4478245"/>
          </a:xfrm>
        </p:spPr>
      </p:pic>
      <p:sp>
        <p:nvSpPr>
          <p:cNvPr id="5" name="TextBox 4"/>
          <p:cNvSpPr txBox="1"/>
          <p:nvPr/>
        </p:nvSpPr>
        <p:spPr>
          <a:xfrm>
            <a:off x="762000" y="5715000"/>
            <a:ext cx="7772400" cy="646331"/>
          </a:xfrm>
          <a:prstGeom prst="rect">
            <a:avLst/>
          </a:prstGeom>
          <a:noFill/>
        </p:spPr>
        <p:txBody>
          <a:bodyPr wrap="square" rtlCol="0">
            <a:spAutoFit/>
          </a:bodyPr>
          <a:lstStyle/>
          <a:p>
            <a:r>
              <a:rPr lang="en-US" dirty="0" smtClean="0"/>
              <a:t>Here again, we see a rough negative correlation between Suicide Rates and Forest Density.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Poverty Rates</a:t>
            </a:r>
            <a:endParaRPr lang="en-US" dirty="0"/>
          </a:p>
        </p:txBody>
      </p:sp>
      <p:pic>
        <p:nvPicPr>
          <p:cNvPr id="4" name="Content Placeholder 3" descr="download.png"/>
          <p:cNvPicPr>
            <a:picLocks noGrp="1" noChangeAspect="1"/>
          </p:cNvPicPr>
          <p:nvPr>
            <p:ph sz="quarter" idx="1"/>
          </p:nvPr>
        </p:nvPicPr>
        <p:blipFill>
          <a:blip r:embed="rId2" cstate="print"/>
          <a:stretch>
            <a:fillRect/>
          </a:stretch>
        </p:blipFill>
        <p:spPr>
          <a:xfrm>
            <a:off x="990600" y="1371600"/>
            <a:ext cx="6629400" cy="4618981"/>
          </a:xfrm>
        </p:spPr>
      </p:pic>
      <p:sp>
        <p:nvSpPr>
          <p:cNvPr id="5" name="TextBox 4"/>
          <p:cNvSpPr txBox="1"/>
          <p:nvPr/>
        </p:nvSpPr>
        <p:spPr>
          <a:xfrm>
            <a:off x="609600" y="5943600"/>
            <a:ext cx="7924800" cy="369332"/>
          </a:xfrm>
          <a:prstGeom prst="rect">
            <a:avLst/>
          </a:prstGeom>
          <a:noFill/>
        </p:spPr>
        <p:txBody>
          <a:bodyPr wrap="square" rtlCol="0">
            <a:spAutoFit/>
          </a:bodyPr>
          <a:lstStyle/>
          <a:p>
            <a:r>
              <a:rPr lang="en-US" dirty="0" smtClean="0"/>
              <a:t>Poverty Rates have a negative correlation to Forest Density.</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158</TotalTime>
  <Words>656</Words>
  <Application>Microsoft Office PowerPoint</Application>
  <PresentationFormat>On-screen Show (4:3)</PresentationFormat>
  <Paragraphs>64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Civic</vt:lpstr>
      <vt:lpstr>Does Forest Growth Correlate to Happiness?</vt:lpstr>
      <vt:lpstr>Our Question</vt:lpstr>
      <vt:lpstr>“Correlation Does Not Always Mean Causation”</vt:lpstr>
      <vt:lpstr>Defining Happiness</vt:lpstr>
      <vt:lpstr>Defining Forest?</vt:lpstr>
      <vt:lpstr>Violent Crime Rate</vt:lpstr>
      <vt:lpstr>Crime Rates</vt:lpstr>
      <vt:lpstr>Suicide Rates</vt:lpstr>
      <vt:lpstr>Poverty Rates</vt:lpstr>
      <vt:lpstr>Income Ratio</vt:lpstr>
      <vt:lpstr>Percentage of Population over 65 years old.</vt:lpstr>
      <vt:lpstr>Percentage of Population under 18 years old.</vt:lpstr>
      <vt:lpstr>Drug Overdose Mortality Rate</vt:lpstr>
      <vt:lpstr>Life Expectancy</vt:lpstr>
      <vt:lpstr>Percentage of Homeowners</vt:lpstr>
      <vt:lpstr>Percent Unemployed</vt:lpstr>
      <vt:lpstr>Association Rate (Amount of Community Services/Associations)</vt:lpstr>
      <vt:lpstr>Household Income</vt:lpstr>
      <vt:lpstr>Tree Canopy Cover (m2/person)</vt:lpstr>
      <vt:lpstr>NJ County Wellness Ranking</vt:lpstr>
      <vt:lpstr>Calculations of Wellness Index</vt:lpstr>
      <vt:lpstr>Percent Child Poverty in NJ</vt:lpstr>
      <vt:lpstr>Percent College Education in NJ</vt:lpstr>
      <vt:lpstr>Mentally Unhealthy Days in NJ</vt:lpstr>
      <vt:lpstr>Income Ratio in NJ</vt:lpstr>
      <vt:lpstr>Violent Crime Rate in NJ</vt:lpstr>
      <vt:lpstr>Percent Unemployed</vt:lpstr>
      <vt:lpstr>Percent Severe Housing Problems in NJ</vt:lpstr>
      <vt:lpstr>Percent Excessive Drinking in NJ</vt:lpstr>
      <vt:lpstr>Physically Unhealthy  Days in NJ</vt:lpstr>
      <vt:lpstr>Association Rates in NJ</vt:lpstr>
      <vt:lpstr>Afterword</vt:lpstr>
      <vt:lpstr>Afterword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Forest Growth Correlate to Happiness?</dc:title>
  <dc:creator>Taimoor</dc:creator>
  <cp:lastModifiedBy>Taimoor</cp:lastModifiedBy>
  <cp:revision>25</cp:revision>
  <dcterms:created xsi:type="dcterms:W3CDTF">2019-10-02T00:20:22Z</dcterms:created>
  <dcterms:modified xsi:type="dcterms:W3CDTF">2019-10-03T21:20:49Z</dcterms:modified>
</cp:coreProperties>
</file>