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61" r:id="rId4"/>
    <p:sldId id="258" r:id="rId5"/>
    <p:sldId id="260" r:id="rId6"/>
    <p:sldId id="263" r:id="rId7"/>
    <p:sldId id="264" r:id="rId8"/>
    <p:sldId id="266" r:id="rId9"/>
    <p:sldId id="267" r:id="rId10"/>
    <p:sldId id="268" r:id="rId11"/>
    <p:sldId id="269" r:id="rId12"/>
    <p:sldId id="270" r:id="rId13"/>
    <p:sldId id="271" r:id="rId14"/>
    <p:sldId id="273" r:id="rId15"/>
    <p:sldId id="272" r:id="rId16"/>
    <p:sldId id="274" r:id="rId17"/>
    <p:sldId id="288" r:id="rId18"/>
    <p:sldId id="259" r:id="rId19"/>
    <p:sldId id="262" r:id="rId20"/>
    <p:sldId id="287"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7" d="100"/>
          <a:sy n="77" d="100"/>
        </p:scale>
        <p:origin x="898" y="1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256329A-042D-4F07-BF6A-334F5E148057}" type="datetimeFigureOut">
              <a:rPr lang="en-US" smtClean="0"/>
              <a:pPr/>
              <a:t>10/3/2019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E34880-AE79-4686-B272-9D28B357CDC7}" type="slidenum">
              <a:rPr lang="en-US" smtClean="0"/>
              <a:pPr/>
              <a:t>‹#›</a:t>
            </a:fld>
            <a:endParaRPr lang="en-US"/>
          </a:p>
        </p:txBody>
      </p:sp>
    </p:spTree>
    <p:extLst>
      <p:ext uri="{BB962C8B-B14F-4D97-AF65-F5344CB8AC3E}">
        <p14:creationId xmlns:p14="http://schemas.microsoft.com/office/powerpoint/2010/main" val="2239091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56329A-042D-4F07-BF6A-334F5E148057}" type="datetimeFigureOut">
              <a:rPr lang="en-US" smtClean="0"/>
              <a:pPr/>
              <a:t>10/3/2019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E34880-AE79-4686-B272-9D28B357CDC7}" type="slidenum">
              <a:rPr lang="en-US" smtClean="0"/>
              <a:pPr/>
              <a:t>‹#›</a:t>
            </a:fld>
            <a:endParaRPr lang="en-US"/>
          </a:p>
        </p:txBody>
      </p:sp>
    </p:spTree>
    <p:extLst>
      <p:ext uri="{BB962C8B-B14F-4D97-AF65-F5344CB8AC3E}">
        <p14:creationId xmlns:p14="http://schemas.microsoft.com/office/powerpoint/2010/main" val="3220649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256329A-042D-4F07-BF6A-334F5E148057}" type="datetimeFigureOut">
              <a:rPr lang="en-US" smtClean="0"/>
              <a:pPr/>
              <a:t>10/3/2019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E34880-AE79-4686-B272-9D28B357CDC7}" type="slidenum">
              <a:rPr lang="en-US" smtClean="0"/>
              <a:pPr/>
              <a:t>‹#›</a:t>
            </a:fld>
            <a:endParaRPr lang="en-US"/>
          </a:p>
        </p:txBody>
      </p:sp>
    </p:spTree>
    <p:extLst>
      <p:ext uri="{BB962C8B-B14F-4D97-AF65-F5344CB8AC3E}">
        <p14:creationId xmlns:p14="http://schemas.microsoft.com/office/powerpoint/2010/main" val="11652296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448177" y="3771174"/>
            <a:ext cx="5540814"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256329A-042D-4F07-BF6A-334F5E148057}" type="datetimeFigureOut">
              <a:rPr lang="en-US" smtClean="0"/>
              <a:pPr/>
              <a:t>10/3/2019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E34880-AE79-4686-B272-9D28B357CDC7}" type="slidenum">
              <a:rPr lang="en-US" smtClean="0"/>
              <a:pPr/>
              <a:t>‹#›</a:t>
            </a:fld>
            <a:endParaRPr lang="en-US"/>
          </a:p>
        </p:txBody>
      </p:sp>
      <p:sp>
        <p:nvSpPr>
          <p:cNvPr id="11" name="TextBox 10"/>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2200" dirty="0"/>
              <a:t>“</a:t>
            </a:r>
          </a:p>
        </p:txBody>
      </p:sp>
      <p:sp>
        <p:nvSpPr>
          <p:cNvPr id="13" name="TextBox 12"/>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36095748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2" y="3124201"/>
            <a:ext cx="6620968"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56329A-042D-4F07-BF6A-334F5E148057}" type="datetimeFigureOut">
              <a:rPr lang="en-US" smtClean="0"/>
              <a:pPr/>
              <a:t>10/3/2019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E34880-AE79-4686-B272-9D28B357CDC7}" type="slidenum">
              <a:rPr lang="en-US" smtClean="0"/>
              <a:pPr/>
              <a:t>‹#›</a:t>
            </a:fld>
            <a:endParaRPr lang="en-US"/>
          </a:p>
        </p:txBody>
      </p:sp>
    </p:spTree>
    <p:extLst>
      <p:ext uri="{BB962C8B-B14F-4D97-AF65-F5344CB8AC3E}">
        <p14:creationId xmlns:p14="http://schemas.microsoft.com/office/powerpoint/2010/main" val="20657291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256329A-042D-4F07-BF6A-334F5E148057}" type="datetimeFigureOut">
              <a:rPr lang="en-US" smtClean="0"/>
              <a:pPr/>
              <a:t>10/3/2019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E34880-AE79-4686-B272-9D28B357CDC7}" type="slidenum">
              <a:rPr lang="en-US" smtClean="0"/>
              <a:pPr/>
              <a:t>‹#›</a:t>
            </a:fld>
            <a:endParaRPr lang="en-US"/>
          </a:p>
        </p:txBody>
      </p:sp>
    </p:spTree>
    <p:extLst>
      <p:ext uri="{BB962C8B-B14F-4D97-AF65-F5344CB8AC3E}">
        <p14:creationId xmlns:p14="http://schemas.microsoft.com/office/powerpoint/2010/main" val="2300506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256329A-042D-4F07-BF6A-334F5E148057}" type="datetimeFigureOut">
              <a:rPr lang="en-US" smtClean="0"/>
              <a:pPr/>
              <a:t>10/3/2019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E34880-AE79-4686-B272-9D28B357CDC7}" type="slidenum">
              <a:rPr lang="en-US" smtClean="0"/>
              <a:pPr/>
              <a:t>‹#›</a:t>
            </a:fld>
            <a:endParaRPr lang="en-US"/>
          </a:p>
        </p:txBody>
      </p:sp>
    </p:spTree>
    <p:extLst>
      <p:ext uri="{BB962C8B-B14F-4D97-AF65-F5344CB8AC3E}">
        <p14:creationId xmlns:p14="http://schemas.microsoft.com/office/powerpoint/2010/main" val="18319725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56329A-042D-4F07-BF6A-334F5E148057}" type="datetimeFigureOut">
              <a:rPr lang="en-US" smtClean="0"/>
              <a:pPr/>
              <a:t>10/3/2019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E34880-AE79-4686-B272-9D28B357CDC7}" type="slidenum">
              <a:rPr lang="en-US" smtClean="0"/>
              <a:pPr/>
              <a:t>‹#›</a:t>
            </a:fld>
            <a:endParaRPr lang="en-US"/>
          </a:p>
        </p:txBody>
      </p:sp>
    </p:spTree>
    <p:extLst>
      <p:ext uri="{BB962C8B-B14F-4D97-AF65-F5344CB8AC3E}">
        <p14:creationId xmlns:p14="http://schemas.microsoft.com/office/powerpoint/2010/main" val="40273918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56329A-042D-4F07-BF6A-334F5E148057}" type="datetimeFigureOut">
              <a:rPr lang="en-US" smtClean="0"/>
              <a:pPr/>
              <a:t>10/3/2019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E34880-AE79-4686-B272-9D28B357CDC7}" type="slidenum">
              <a:rPr lang="en-US" smtClean="0"/>
              <a:pPr/>
              <a:t>‹#›</a:t>
            </a:fld>
            <a:endParaRPr lang="en-US"/>
          </a:p>
        </p:txBody>
      </p:sp>
    </p:spTree>
    <p:extLst>
      <p:ext uri="{BB962C8B-B14F-4D97-AF65-F5344CB8AC3E}">
        <p14:creationId xmlns:p14="http://schemas.microsoft.com/office/powerpoint/2010/main" val="2152079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256329A-042D-4F07-BF6A-334F5E148057}" type="datetimeFigureOut">
              <a:rPr lang="en-US" smtClean="0"/>
              <a:pPr/>
              <a:t>10/3/2019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E34880-AE79-4686-B272-9D28B357CDC7}" type="slidenum">
              <a:rPr lang="en-US" smtClean="0"/>
              <a:pPr/>
              <a:t>‹#›</a:t>
            </a:fld>
            <a:endParaRPr lang="en-US"/>
          </a:p>
        </p:txBody>
      </p:sp>
    </p:spTree>
    <p:extLst>
      <p:ext uri="{BB962C8B-B14F-4D97-AF65-F5344CB8AC3E}">
        <p14:creationId xmlns:p14="http://schemas.microsoft.com/office/powerpoint/2010/main" val="965069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56329A-042D-4F07-BF6A-334F5E148057}" type="datetimeFigureOut">
              <a:rPr lang="en-US" smtClean="0"/>
              <a:pPr/>
              <a:t>10/3/2019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E34880-AE79-4686-B272-9D28B357CDC7}" type="slidenum">
              <a:rPr lang="en-US" smtClean="0"/>
              <a:pPr/>
              <a:t>‹#›</a:t>
            </a:fld>
            <a:endParaRPr lang="en-US"/>
          </a:p>
        </p:txBody>
      </p:sp>
    </p:spTree>
    <p:extLst>
      <p:ext uri="{BB962C8B-B14F-4D97-AF65-F5344CB8AC3E}">
        <p14:creationId xmlns:p14="http://schemas.microsoft.com/office/powerpoint/2010/main" val="1334603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256329A-042D-4F07-BF6A-334F5E148057}" type="datetimeFigureOut">
              <a:rPr lang="en-US" smtClean="0"/>
              <a:pPr/>
              <a:t>10/3/2019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E34880-AE79-4686-B272-9D28B357CDC7}" type="slidenum">
              <a:rPr lang="en-US" smtClean="0"/>
              <a:pPr/>
              <a:t>‹#›</a:t>
            </a:fld>
            <a:endParaRPr lang="en-US"/>
          </a:p>
        </p:txBody>
      </p:sp>
    </p:spTree>
    <p:extLst>
      <p:ext uri="{BB962C8B-B14F-4D97-AF65-F5344CB8AC3E}">
        <p14:creationId xmlns:p14="http://schemas.microsoft.com/office/powerpoint/2010/main" val="2828168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256329A-042D-4F07-BF6A-334F5E148057}" type="datetimeFigureOut">
              <a:rPr lang="en-US" smtClean="0"/>
              <a:pPr/>
              <a:t>10/3/2019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E34880-AE79-4686-B272-9D28B357CDC7}" type="slidenum">
              <a:rPr lang="en-US" smtClean="0"/>
              <a:pPr/>
              <a:t>‹#›</a:t>
            </a:fld>
            <a:endParaRPr lang="en-US"/>
          </a:p>
        </p:txBody>
      </p:sp>
    </p:spTree>
    <p:extLst>
      <p:ext uri="{BB962C8B-B14F-4D97-AF65-F5344CB8AC3E}">
        <p14:creationId xmlns:p14="http://schemas.microsoft.com/office/powerpoint/2010/main" val="411598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256329A-042D-4F07-BF6A-334F5E148057}" type="datetimeFigureOut">
              <a:rPr lang="en-US" smtClean="0"/>
              <a:pPr/>
              <a:t>10/3/2019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44E34880-AE79-4686-B272-9D28B357CDC7}" type="slidenum">
              <a:rPr lang="en-US" smtClean="0"/>
              <a:pPr/>
              <a:t>‹#›</a:t>
            </a:fld>
            <a:endParaRPr lang="en-US"/>
          </a:p>
        </p:txBody>
      </p:sp>
    </p:spTree>
    <p:extLst>
      <p:ext uri="{BB962C8B-B14F-4D97-AF65-F5344CB8AC3E}">
        <p14:creationId xmlns:p14="http://schemas.microsoft.com/office/powerpoint/2010/main" val="2282273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256329A-042D-4F07-BF6A-334F5E148057}" type="datetimeFigureOut">
              <a:rPr lang="en-US" smtClean="0"/>
              <a:pPr/>
              <a:t>10/3/2019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44E34880-AE79-4686-B272-9D28B357CDC7}" type="slidenum">
              <a:rPr lang="en-US" smtClean="0"/>
              <a:pPr/>
              <a:t>‹#›</a:t>
            </a:fld>
            <a:endParaRPr lang="en-US"/>
          </a:p>
        </p:txBody>
      </p:sp>
    </p:spTree>
    <p:extLst>
      <p:ext uri="{BB962C8B-B14F-4D97-AF65-F5344CB8AC3E}">
        <p14:creationId xmlns:p14="http://schemas.microsoft.com/office/powerpoint/2010/main" val="1012210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256329A-042D-4F07-BF6A-334F5E148057}" type="datetimeFigureOut">
              <a:rPr lang="en-US" smtClean="0"/>
              <a:pPr/>
              <a:t>10/3/2019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44E34880-AE79-4686-B272-9D28B357CDC7}" type="slidenum">
              <a:rPr lang="en-US" smtClean="0"/>
              <a:pPr/>
              <a:t>‹#›</a:t>
            </a:fld>
            <a:endParaRPr lang="en-US"/>
          </a:p>
        </p:txBody>
      </p:sp>
    </p:spTree>
    <p:extLst>
      <p:ext uri="{BB962C8B-B14F-4D97-AF65-F5344CB8AC3E}">
        <p14:creationId xmlns:p14="http://schemas.microsoft.com/office/powerpoint/2010/main" val="2310045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56329A-042D-4F07-BF6A-334F5E148057}" type="datetimeFigureOut">
              <a:rPr lang="en-US" smtClean="0"/>
              <a:pPr/>
              <a:t>10/3/2019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E34880-AE79-4686-B272-9D28B357CDC7}" type="slidenum">
              <a:rPr lang="en-US" smtClean="0"/>
              <a:pPr/>
              <a:t>‹#›</a:t>
            </a:fld>
            <a:endParaRPr lang="en-US"/>
          </a:p>
        </p:txBody>
      </p:sp>
    </p:spTree>
    <p:extLst>
      <p:ext uri="{BB962C8B-B14F-4D97-AF65-F5344CB8AC3E}">
        <p14:creationId xmlns:p14="http://schemas.microsoft.com/office/powerpoint/2010/main" val="844789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accent1">
                  <a:lumMod val="60000"/>
                  <a:lumOff val="40000"/>
                  <a:alpha val="8000"/>
                </a:schemeClr>
              </a:gs>
              <a:gs pos="72000">
                <a:schemeClr val="accent1">
                  <a:lumMod val="60000"/>
                  <a:lumOff val="40000"/>
                  <a:alpha val="0"/>
                </a:schemeClr>
              </a:gs>
              <a:gs pos="36000">
                <a:schemeClr val="accent1">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256329A-042D-4F07-BF6A-334F5E148057}" type="datetimeFigureOut">
              <a:rPr lang="en-US" smtClean="0"/>
              <a:pPr/>
              <a:t>10/3/2019</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44E34880-AE79-4686-B272-9D28B357CDC7}" type="slidenum">
              <a:rPr lang="en-US" smtClean="0"/>
              <a:pPr/>
              <a:t>‹#›</a:t>
            </a:fld>
            <a:endParaRPr lang="en-US"/>
          </a:p>
        </p:txBody>
      </p:sp>
    </p:spTree>
    <p:extLst>
      <p:ext uri="{BB962C8B-B14F-4D97-AF65-F5344CB8AC3E}">
        <p14:creationId xmlns:p14="http://schemas.microsoft.com/office/powerpoint/2010/main" val="340183301"/>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85800"/>
            <a:ext cx="6620968" cy="3329581"/>
          </a:xfrm>
        </p:spPr>
        <p:txBody>
          <a:bodyPr/>
          <a:lstStyle/>
          <a:p>
            <a:r>
              <a:rPr lang="en-US" sz="6000" dirty="0"/>
              <a:t>Does Forest Growth Correlate to Happiness?</a:t>
            </a:r>
          </a:p>
        </p:txBody>
      </p:sp>
      <p:sp>
        <p:nvSpPr>
          <p:cNvPr id="3" name="Subtitle 2"/>
          <p:cNvSpPr>
            <a:spLocks noGrp="1"/>
          </p:cNvSpPr>
          <p:nvPr>
            <p:ph type="subTitle" idx="1"/>
          </p:nvPr>
        </p:nvSpPr>
        <p:spPr>
          <a:xfrm>
            <a:off x="866442" y="4777380"/>
            <a:ext cx="7515558" cy="1775820"/>
          </a:xfrm>
        </p:spPr>
        <p:txBody>
          <a:bodyPr>
            <a:normAutofit/>
          </a:bodyPr>
          <a:lstStyle/>
          <a:p>
            <a:r>
              <a:rPr lang="en-US" sz="1800" b="1" dirty="0">
                <a:solidFill>
                  <a:schemeClr val="bg1"/>
                </a:solidFill>
              </a:rPr>
              <a:t>By </a:t>
            </a:r>
            <a:r>
              <a:rPr lang="en-US" sz="1800" b="1" dirty="0" err="1">
                <a:solidFill>
                  <a:schemeClr val="bg1"/>
                </a:solidFill>
              </a:rPr>
              <a:t>Taimoor</a:t>
            </a:r>
            <a:r>
              <a:rPr lang="en-US" sz="1800" b="1" dirty="0">
                <a:solidFill>
                  <a:schemeClr val="bg1"/>
                </a:solidFill>
              </a:rPr>
              <a:t> </a:t>
            </a:r>
            <a:r>
              <a:rPr lang="en-US" sz="1800" b="1" dirty="0" err="1">
                <a:solidFill>
                  <a:schemeClr val="bg1"/>
                </a:solidFill>
              </a:rPr>
              <a:t>Arshad</a:t>
            </a:r>
            <a:endParaRPr lang="en-US" sz="1800" b="1" dirty="0">
              <a:solidFill>
                <a:schemeClr val="bg1"/>
              </a:solidFill>
            </a:endParaRPr>
          </a:p>
          <a:p>
            <a:r>
              <a:rPr lang="en-US" sz="1800" b="1" dirty="0">
                <a:solidFill>
                  <a:schemeClr val="bg1"/>
                </a:solidFill>
              </a:rPr>
              <a:t>Charlene Gray</a:t>
            </a:r>
          </a:p>
          <a:p>
            <a:r>
              <a:rPr lang="en-US" sz="1800" b="1" dirty="0" err="1">
                <a:solidFill>
                  <a:schemeClr val="bg1"/>
                </a:solidFill>
              </a:rPr>
              <a:t>Sathya</a:t>
            </a:r>
            <a:r>
              <a:rPr lang="en-US" sz="1800" b="1" dirty="0">
                <a:solidFill>
                  <a:schemeClr val="bg1"/>
                </a:solidFill>
              </a:rPr>
              <a:t> </a:t>
            </a:r>
            <a:r>
              <a:rPr lang="en-US" sz="1800" b="1" dirty="0" err="1">
                <a:solidFill>
                  <a:schemeClr val="bg1"/>
                </a:solidFill>
              </a:rPr>
              <a:t>Kulatunga</a:t>
            </a:r>
            <a:endParaRPr lang="en-US" sz="1800" b="1" dirty="0">
              <a:solidFill>
                <a:schemeClr val="bg1"/>
              </a:solidFill>
            </a:endParaRPr>
          </a:p>
          <a:p>
            <a:r>
              <a:rPr lang="en-US" sz="1800" b="1" dirty="0" err="1">
                <a:solidFill>
                  <a:schemeClr val="bg1"/>
                </a:solidFill>
              </a:rPr>
              <a:t>Nida</a:t>
            </a:r>
            <a:r>
              <a:rPr lang="en-US" sz="1800" b="1" dirty="0">
                <a:solidFill>
                  <a:schemeClr val="bg1"/>
                </a:solidFill>
              </a:rPr>
              <a:t> </a:t>
            </a:r>
            <a:r>
              <a:rPr lang="en-US" sz="1800" b="1" dirty="0" err="1">
                <a:solidFill>
                  <a:schemeClr val="bg1"/>
                </a:solidFill>
              </a:rPr>
              <a:t>Hussain</a:t>
            </a:r>
            <a:endParaRPr lang="en-US" sz="1800" b="1"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Percentage of Population over 65 years old.</a:t>
            </a:r>
          </a:p>
        </p:txBody>
      </p:sp>
      <p:pic>
        <p:nvPicPr>
          <p:cNvPr id="4" name="Content Placeholder 3" descr="over 65 us.png"/>
          <p:cNvPicPr>
            <a:picLocks noGrp="1" noChangeAspect="1"/>
          </p:cNvPicPr>
          <p:nvPr>
            <p:ph idx="1"/>
          </p:nvPr>
        </p:nvPicPr>
        <p:blipFill>
          <a:blip r:embed="rId2" cstate="print"/>
          <a:stretch>
            <a:fillRect/>
          </a:stretch>
        </p:blipFill>
        <p:spPr>
          <a:xfrm>
            <a:off x="1104900" y="1853248"/>
            <a:ext cx="6934200" cy="4831348"/>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Percentage of Population under 18 years old.</a:t>
            </a:r>
          </a:p>
        </p:txBody>
      </p:sp>
      <p:pic>
        <p:nvPicPr>
          <p:cNvPr id="4" name="Content Placeholder 3" descr="under 18 us.png"/>
          <p:cNvPicPr>
            <a:picLocks noGrp="1" noChangeAspect="1"/>
          </p:cNvPicPr>
          <p:nvPr>
            <p:ph idx="1"/>
          </p:nvPr>
        </p:nvPicPr>
        <p:blipFill>
          <a:blip r:embed="rId2" cstate="print"/>
          <a:stretch>
            <a:fillRect/>
          </a:stretch>
        </p:blipFill>
        <p:spPr>
          <a:xfrm>
            <a:off x="1066800" y="2057400"/>
            <a:ext cx="6553200" cy="4565889"/>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Drug Overdose Mortality Rate</a:t>
            </a:r>
          </a:p>
        </p:txBody>
      </p:sp>
      <p:pic>
        <p:nvPicPr>
          <p:cNvPr id="4" name="Content Placeholder 3" descr="Drug_Overdose.png"/>
          <p:cNvPicPr>
            <a:picLocks noGrp="1" noChangeAspect="1"/>
          </p:cNvPicPr>
          <p:nvPr>
            <p:ph idx="1"/>
          </p:nvPr>
        </p:nvPicPr>
        <p:blipFill>
          <a:blip r:embed="rId2" cstate="print"/>
          <a:stretch>
            <a:fillRect/>
          </a:stretch>
        </p:blipFill>
        <p:spPr>
          <a:xfrm>
            <a:off x="1219200" y="1853248"/>
            <a:ext cx="7010400" cy="4673600"/>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Life Expectancy</a:t>
            </a:r>
          </a:p>
        </p:txBody>
      </p:sp>
      <p:pic>
        <p:nvPicPr>
          <p:cNvPr id="4" name="Content Placeholder 3" descr="Life_Expectancy.png"/>
          <p:cNvPicPr>
            <a:picLocks noGrp="1" noChangeAspect="1"/>
          </p:cNvPicPr>
          <p:nvPr>
            <p:ph idx="1"/>
          </p:nvPr>
        </p:nvPicPr>
        <p:blipFill>
          <a:blip r:embed="rId2" cstate="print"/>
          <a:stretch>
            <a:fillRect/>
          </a:stretch>
        </p:blipFill>
        <p:spPr>
          <a:xfrm>
            <a:off x="1295400" y="1676400"/>
            <a:ext cx="6858000" cy="4572000"/>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Percentage of Homeowners</a:t>
            </a:r>
          </a:p>
        </p:txBody>
      </p:sp>
      <p:pic>
        <p:nvPicPr>
          <p:cNvPr id="4" name="Content Placeholder 3" descr="Percent_Homeowners.png"/>
          <p:cNvPicPr>
            <a:picLocks noGrp="1" noChangeAspect="1"/>
          </p:cNvPicPr>
          <p:nvPr>
            <p:ph idx="1"/>
          </p:nvPr>
        </p:nvPicPr>
        <p:blipFill>
          <a:blip r:embed="rId2" cstate="print"/>
          <a:stretch>
            <a:fillRect/>
          </a:stretch>
        </p:blipFill>
        <p:spPr>
          <a:xfrm>
            <a:off x="1524000" y="1883065"/>
            <a:ext cx="6629400" cy="4419600"/>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Percent Unemployed</a:t>
            </a:r>
          </a:p>
        </p:txBody>
      </p:sp>
      <p:pic>
        <p:nvPicPr>
          <p:cNvPr id="6" name="Content Placeholder 5" descr="Percent_Unemployed.png"/>
          <p:cNvPicPr>
            <a:picLocks noGrp="1" noChangeAspect="1"/>
          </p:cNvPicPr>
          <p:nvPr>
            <p:ph idx="1"/>
          </p:nvPr>
        </p:nvPicPr>
        <p:blipFill>
          <a:blip r:embed="rId2" cstate="print"/>
          <a:stretch>
            <a:fillRect/>
          </a:stretch>
        </p:blipFill>
        <p:spPr>
          <a:xfrm>
            <a:off x="1444090" y="1676400"/>
            <a:ext cx="6096000" cy="4064000"/>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Association Rate (Amount of Community Services/Associations)</a:t>
            </a:r>
          </a:p>
        </p:txBody>
      </p:sp>
      <p:pic>
        <p:nvPicPr>
          <p:cNvPr id="6" name="Content Placeholder 5" descr="Association_Rate.png"/>
          <p:cNvPicPr>
            <a:picLocks noGrp="1" noChangeAspect="1"/>
          </p:cNvPicPr>
          <p:nvPr>
            <p:ph idx="1"/>
          </p:nvPr>
        </p:nvPicPr>
        <p:blipFill>
          <a:blip r:embed="rId2" cstate="print"/>
          <a:stretch>
            <a:fillRect/>
          </a:stretch>
        </p:blipFill>
        <p:spPr>
          <a:xfrm>
            <a:off x="1905000" y="2362200"/>
            <a:ext cx="5487650" cy="3658433"/>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Household Income</a:t>
            </a:r>
          </a:p>
        </p:txBody>
      </p:sp>
      <p:pic>
        <p:nvPicPr>
          <p:cNvPr id="4" name="Content Placeholder 3" descr="Household_Income.png"/>
          <p:cNvPicPr>
            <a:picLocks noGrp="1" noChangeAspect="1"/>
          </p:cNvPicPr>
          <p:nvPr>
            <p:ph idx="1"/>
          </p:nvPr>
        </p:nvPicPr>
        <p:blipFill>
          <a:blip r:embed="rId2" cstate="print"/>
          <a:stretch>
            <a:fillRect/>
          </a:stretch>
        </p:blipFill>
        <p:spPr>
          <a:xfrm>
            <a:off x="1143000" y="1676400"/>
            <a:ext cx="6781800" cy="4521200"/>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Tree Canopy Cover (m</a:t>
            </a:r>
            <a:r>
              <a:rPr lang="en-US" baseline="30000" dirty="0"/>
              <a:t>2</a:t>
            </a:r>
            <a:r>
              <a:rPr lang="en-US" dirty="0"/>
              <a:t>/person)</a:t>
            </a:r>
          </a:p>
        </p:txBody>
      </p:sp>
      <p:pic>
        <p:nvPicPr>
          <p:cNvPr id="4" name="Content Placeholder 3" descr="Canopy Cover NJ Final.png"/>
          <p:cNvPicPr>
            <a:picLocks noGrp="1" noChangeAspect="1"/>
          </p:cNvPicPr>
          <p:nvPr>
            <p:ph idx="1"/>
          </p:nvPr>
        </p:nvPicPr>
        <p:blipFill>
          <a:blip r:embed="rId2" cstate="print"/>
          <a:stretch>
            <a:fillRect/>
          </a:stretch>
        </p:blipFill>
        <p:spPr>
          <a:xfrm>
            <a:off x="827088" y="2472531"/>
            <a:ext cx="6711950" cy="3355975"/>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NJ County Wellness Ranking</a:t>
            </a:r>
          </a:p>
        </p:txBody>
      </p:sp>
      <p:pic>
        <p:nvPicPr>
          <p:cNvPr id="4" name="Content Placeholder 3" descr="NRankMapFinal.png"/>
          <p:cNvPicPr>
            <a:picLocks noGrp="1" noChangeAspect="1"/>
          </p:cNvPicPr>
          <p:nvPr>
            <p:ph idx="1"/>
          </p:nvPr>
        </p:nvPicPr>
        <p:blipFill>
          <a:blip r:embed="rId2" cstate="print"/>
          <a:stretch>
            <a:fillRect/>
          </a:stretch>
        </p:blipFill>
        <p:spPr>
          <a:xfrm>
            <a:off x="827088" y="2472531"/>
            <a:ext cx="6711950" cy="3355975"/>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Question</a:t>
            </a:r>
          </a:p>
        </p:txBody>
      </p:sp>
      <p:sp>
        <p:nvSpPr>
          <p:cNvPr id="3" name="Content Placeholder 2"/>
          <p:cNvSpPr>
            <a:spLocks noGrp="1"/>
          </p:cNvSpPr>
          <p:nvPr>
            <p:ph idx="1"/>
          </p:nvPr>
        </p:nvSpPr>
        <p:spPr/>
        <p:txBody>
          <a:bodyPr/>
          <a:lstStyle/>
          <a:p>
            <a:r>
              <a:rPr lang="en-US" dirty="0"/>
              <a:t>We wanted to answer the question: does the environment have a strong correlation to happiness and/or economic growth?</a:t>
            </a:r>
          </a:p>
          <a:p>
            <a:r>
              <a:rPr lang="en-US" dirty="0"/>
              <a:t>Does forest growth or the presence of any greenery have a tangible and measurable effect on its populace?</a:t>
            </a:r>
          </a:p>
          <a:p>
            <a:r>
              <a:rPr lang="en-US" dirty="0"/>
              <a:t>Is it measureable?</a:t>
            </a:r>
          </a:p>
          <a:p>
            <a:r>
              <a:rPr lang="en-US" b="1" i="1" dirty="0"/>
              <a:t>How</a:t>
            </a:r>
            <a:r>
              <a:rPr lang="en-US" dirty="0"/>
              <a:t> can we measure this?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Calculations of Wellness Index</a:t>
            </a:r>
          </a:p>
        </p:txBody>
      </p:sp>
      <p:pic>
        <p:nvPicPr>
          <p:cNvPr id="4" name="Content Placeholder 3" descr="rankingxl.png"/>
          <p:cNvPicPr>
            <a:picLocks noGrp="1" noChangeAspect="1"/>
          </p:cNvPicPr>
          <p:nvPr>
            <p:ph idx="1"/>
          </p:nvPr>
        </p:nvPicPr>
        <p:blipFill>
          <a:blip r:embed="rId2" cstate="print"/>
          <a:stretch>
            <a:fillRect/>
          </a:stretch>
        </p:blipFill>
        <p:spPr>
          <a:xfrm>
            <a:off x="827088" y="3031861"/>
            <a:ext cx="6711950" cy="2237316"/>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Percent Child Poverty in NJ</a:t>
            </a:r>
          </a:p>
        </p:txBody>
      </p:sp>
      <p:pic>
        <p:nvPicPr>
          <p:cNvPr id="4" name="Content Placeholder 3" descr="child poverty NJ.png"/>
          <p:cNvPicPr>
            <a:picLocks noGrp="1" noChangeAspect="1"/>
          </p:cNvPicPr>
          <p:nvPr>
            <p:ph idx="1"/>
          </p:nvPr>
        </p:nvPicPr>
        <p:blipFill>
          <a:blip r:embed="rId2" cstate="print"/>
          <a:stretch>
            <a:fillRect/>
          </a:stretch>
        </p:blipFill>
        <p:spPr>
          <a:xfrm>
            <a:off x="1447800" y="1876439"/>
            <a:ext cx="6367139" cy="4392221"/>
          </a:xfr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Percent College Education in NJ</a:t>
            </a:r>
          </a:p>
        </p:txBody>
      </p:sp>
      <p:pic>
        <p:nvPicPr>
          <p:cNvPr id="4" name="Content Placeholder 3" descr="college_NJ.png"/>
          <p:cNvPicPr>
            <a:picLocks noGrp="1" noChangeAspect="1"/>
          </p:cNvPicPr>
          <p:nvPr>
            <p:ph idx="1"/>
          </p:nvPr>
        </p:nvPicPr>
        <p:blipFill>
          <a:blip r:embed="rId2" cstate="print"/>
          <a:stretch>
            <a:fillRect/>
          </a:stretch>
        </p:blipFill>
        <p:spPr>
          <a:xfrm>
            <a:off x="1485900" y="1859874"/>
            <a:ext cx="6172200" cy="4433777"/>
          </a:xfr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Mentally Unhealthy Days in NJ</a:t>
            </a:r>
          </a:p>
        </p:txBody>
      </p:sp>
      <p:pic>
        <p:nvPicPr>
          <p:cNvPr id="4" name="Content Placeholder 3" descr="mentally unhealthy NJ.png"/>
          <p:cNvPicPr>
            <a:picLocks noGrp="1" noChangeAspect="1"/>
          </p:cNvPicPr>
          <p:nvPr>
            <p:ph idx="1"/>
          </p:nvPr>
        </p:nvPicPr>
        <p:blipFill>
          <a:blip r:embed="rId2" cstate="print"/>
          <a:stretch>
            <a:fillRect/>
          </a:stretch>
        </p:blipFill>
        <p:spPr>
          <a:xfrm>
            <a:off x="1524000" y="1853248"/>
            <a:ext cx="6359731" cy="4239821"/>
          </a:xfr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Income Ratio in NJ</a:t>
            </a:r>
          </a:p>
        </p:txBody>
      </p:sp>
      <p:pic>
        <p:nvPicPr>
          <p:cNvPr id="4" name="Content Placeholder 3" descr="IR__NJ.png"/>
          <p:cNvPicPr>
            <a:picLocks noGrp="1" noChangeAspect="1"/>
          </p:cNvPicPr>
          <p:nvPr>
            <p:ph idx="1"/>
          </p:nvPr>
        </p:nvPicPr>
        <p:blipFill>
          <a:blip r:embed="rId2" cstate="print"/>
          <a:stretch>
            <a:fillRect/>
          </a:stretch>
        </p:blipFill>
        <p:spPr>
          <a:xfrm>
            <a:off x="1257300" y="1371600"/>
            <a:ext cx="6629400" cy="4774543"/>
          </a:xfr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Violent Crime Rate in NJ</a:t>
            </a:r>
          </a:p>
        </p:txBody>
      </p:sp>
      <p:pic>
        <p:nvPicPr>
          <p:cNvPr id="4" name="Content Placeholder 3" descr="violent crime NJ.png"/>
          <p:cNvPicPr>
            <a:picLocks noGrp="1" noChangeAspect="1"/>
          </p:cNvPicPr>
          <p:nvPr>
            <p:ph idx="1"/>
          </p:nvPr>
        </p:nvPicPr>
        <p:blipFill>
          <a:blip r:embed="rId2" cstate="print"/>
          <a:stretch>
            <a:fillRect/>
          </a:stretch>
        </p:blipFill>
        <p:spPr>
          <a:xfrm>
            <a:off x="982063" y="1371600"/>
            <a:ext cx="6934200" cy="4807252"/>
          </a:xfr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Percent Unemployed</a:t>
            </a:r>
          </a:p>
        </p:txBody>
      </p:sp>
      <p:pic>
        <p:nvPicPr>
          <p:cNvPr id="4" name="Content Placeholder 3" descr="Unemployed_nj.png"/>
          <p:cNvPicPr>
            <a:picLocks noGrp="1" noChangeAspect="1"/>
          </p:cNvPicPr>
          <p:nvPr>
            <p:ph idx="1"/>
          </p:nvPr>
        </p:nvPicPr>
        <p:blipFill>
          <a:blip r:embed="rId2" cstate="print"/>
          <a:stretch>
            <a:fillRect/>
          </a:stretch>
        </p:blipFill>
        <p:spPr>
          <a:xfrm>
            <a:off x="1066800" y="1524000"/>
            <a:ext cx="6553200" cy="4832334"/>
          </a:xfr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Percent Severe Housing Problems in NJ</a:t>
            </a:r>
          </a:p>
        </p:txBody>
      </p:sp>
      <p:pic>
        <p:nvPicPr>
          <p:cNvPr id="4" name="Content Placeholder 3" descr="housing problems NJ.png"/>
          <p:cNvPicPr>
            <a:picLocks noGrp="1" noChangeAspect="1"/>
          </p:cNvPicPr>
          <p:nvPr>
            <p:ph idx="1"/>
          </p:nvPr>
        </p:nvPicPr>
        <p:blipFill>
          <a:blip r:embed="rId2" cstate="print"/>
          <a:stretch>
            <a:fillRect/>
          </a:stretch>
        </p:blipFill>
        <p:spPr>
          <a:xfrm>
            <a:off x="990600" y="1830057"/>
            <a:ext cx="7315200" cy="4740386"/>
          </a:xfr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Percent Excessive Drinking in NJ</a:t>
            </a:r>
          </a:p>
        </p:txBody>
      </p:sp>
      <p:pic>
        <p:nvPicPr>
          <p:cNvPr id="4" name="Content Placeholder 3" descr="Xdrinking NJ.png"/>
          <p:cNvPicPr>
            <a:picLocks noGrp="1" noChangeAspect="1"/>
          </p:cNvPicPr>
          <p:nvPr>
            <p:ph idx="1"/>
          </p:nvPr>
        </p:nvPicPr>
        <p:blipFill>
          <a:blip r:embed="rId2" cstate="print"/>
          <a:stretch>
            <a:fillRect/>
          </a:stretch>
        </p:blipFill>
        <p:spPr>
          <a:xfrm>
            <a:off x="1066800" y="1853248"/>
            <a:ext cx="7010400" cy="4847989"/>
          </a:xfr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Physically Unhealthy  Days in NJ</a:t>
            </a:r>
          </a:p>
        </p:txBody>
      </p:sp>
      <p:pic>
        <p:nvPicPr>
          <p:cNvPr id="4" name="Content Placeholder 3" descr="physically unhealthy NJ.png"/>
          <p:cNvPicPr>
            <a:picLocks noGrp="1" noChangeAspect="1"/>
          </p:cNvPicPr>
          <p:nvPr>
            <p:ph idx="1"/>
          </p:nvPr>
        </p:nvPicPr>
        <p:blipFill>
          <a:blip r:embed="rId2" cstate="print"/>
          <a:stretch>
            <a:fillRect/>
          </a:stretch>
        </p:blipFill>
        <p:spPr>
          <a:xfrm>
            <a:off x="851955" y="1853248"/>
            <a:ext cx="7440090" cy="4912935"/>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“Correlation Does Not Always Mean Causation”</a:t>
            </a:r>
          </a:p>
        </p:txBody>
      </p:sp>
      <p:sp>
        <p:nvSpPr>
          <p:cNvPr id="3" name="Content Placeholder 2"/>
          <p:cNvSpPr>
            <a:spLocks noGrp="1"/>
          </p:cNvSpPr>
          <p:nvPr>
            <p:ph idx="1"/>
          </p:nvPr>
        </p:nvSpPr>
        <p:spPr/>
        <p:txBody>
          <a:bodyPr>
            <a:normAutofit fontScale="92500" lnSpcReduction="10000"/>
          </a:bodyPr>
          <a:lstStyle/>
          <a:p>
            <a:r>
              <a:rPr lang="en-US" dirty="0"/>
              <a:t>The correlation between forest and the social well being of a populace is complex and multilayered.</a:t>
            </a:r>
          </a:p>
          <a:p>
            <a:r>
              <a:rPr lang="en-US" dirty="0"/>
              <a:t>For example does the presence of greenery affect the level of oxygen and therefore make people think clearer? If this were true, would it really translate to economic growth? Or would the effects be different for each person and thus be nearly impossible to measure?</a:t>
            </a:r>
          </a:p>
          <a:p>
            <a:r>
              <a:rPr lang="en-US" dirty="0"/>
              <a:t>We hoped to better answer this question by comparing varied social statistics against local forest density in hopes of discerning a consistent pattern.</a:t>
            </a:r>
          </a:p>
          <a:p>
            <a:r>
              <a:rPr lang="en-US" dirty="0"/>
              <a:t>However, we ultimately wanted a universal index to compare forest density to in order make a clearer comparison.</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Association Rates in NJ</a:t>
            </a:r>
          </a:p>
        </p:txBody>
      </p:sp>
      <p:pic>
        <p:nvPicPr>
          <p:cNvPr id="4" name="Content Placeholder 3" descr="association NJ.png"/>
          <p:cNvPicPr>
            <a:picLocks noGrp="1" noChangeAspect="1"/>
          </p:cNvPicPr>
          <p:nvPr>
            <p:ph idx="1"/>
          </p:nvPr>
        </p:nvPicPr>
        <p:blipFill>
          <a:blip r:embed="rId2" cstate="print"/>
          <a:stretch>
            <a:fillRect/>
          </a:stretch>
        </p:blipFill>
        <p:spPr>
          <a:xfrm>
            <a:off x="838200" y="1436963"/>
            <a:ext cx="6934200" cy="4968319"/>
          </a:xfr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Afterword</a:t>
            </a:r>
          </a:p>
        </p:txBody>
      </p:sp>
      <p:sp>
        <p:nvSpPr>
          <p:cNvPr id="3" name="Content Placeholder 2"/>
          <p:cNvSpPr>
            <a:spLocks noGrp="1"/>
          </p:cNvSpPr>
          <p:nvPr>
            <p:ph idx="1"/>
          </p:nvPr>
        </p:nvSpPr>
        <p:spPr/>
        <p:txBody>
          <a:bodyPr/>
          <a:lstStyle/>
          <a:p>
            <a:r>
              <a:rPr lang="en-US" dirty="0"/>
              <a:t>As stated earlier, we believed that the correlation between forest growth and the social states of different states would be complex. As well their interactions may have many layers.</a:t>
            </a:r>
          </a:p>
          <a:p>
            <a:r>
              <a:rPr lang="en-US" dirty="0"/>
              <a:t>When it comes to national data, we see that there does exist slight correlations both expected and unexpected when plotted against forest growth.</a:t>
            </a:r>
          </a:p>
          <a:p>
            <a:r>
              <a:rPr lang="en-US" dirty="0"/>
              <a:t>However, when it comes to national data, there may be multiple phenomenon occur within each dataset.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Afterword (Cont.)</a:t>
            </a:r>
          </a:p>
        </p:txBody>
      </p:sp>
      <p:sp>
        <p:nvSpPr>
          <p:cNvPr id="3" name="Content Placeholder 2"/>
          <p:cNvSpPr>
            <a:spLocks noGrp="1"/>
          </p:cNvSpPr>
          <p:nvPr>
            <p:ph idx="1"/>
          </p:nvPr>
        </p:nvSpPr>
        <p:spPr/>
        <p:txBody>
          <a:bodyPr/>
          <a:lstStyle/>
          <a:p>
            <a:r>
              <a:rPr lang="en-US" dirty="0"/>
              <a:t>Certain extraneous circumstances can exist that vary from state to state which can skew our data.</a:t>
            </a:r>
          </a:p>
          <a:p>
            <a:r>
              <a:rPr lang="en-US" dirty="0"/>
              <a:t>Politics can have an affect on different metrics such as mental stress, unemployment, etc.</a:t>
            </a:r>
          </a:p>
          <a:p>
            <a:r>
              <a:rPr lang="en-US" dirty="0"/>
              <a:t>Environmental stressors unique to certain geographic areas of the United States may cause “happiness” to be effected despite forest growth.</a:t>
            </a:r>
          </a:p>
          <a:p>
            <a:r>
              <a:rPr lang="en-US" dirty="0"/>
              <a:t>A further study may want to look at datasets specific to states or certain contiguous geographic locations that share very similar features.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Happiness</a:t>
            </a:r>
          </a:p>
        </p:txBody>
      </p:sp>
      <p:sp>
        <p:nvSpPr>
          <p:cNvPr id="3" name="Content Placeholder 2"/>
          <p:cNvSpPr>
            <a:spLocks noGrp="1"/>
          </p:cNvSpPr>
          <p:nvPr>
            <p:ph idx="1"/>
          </p:nvPr>
        </p:nvSpPr>
        <p:spPr/>
        <p:txBody>
          <a:bodyPr>
            <a:normAutofit/>
          </a:bodyPr>
          <a:lstStyle/>
          <a:p>
            <a:r>
              <a:rPr lang="en-US" dirty="0"/>
              <a:t>We needed to make a quantitative measure of happiness and economic growth.</a:t>
            </a:r>
          </a:p>
          <a:p>
            <a:pPr lvl="1"/>
            <a:r>
              <a:rPr lang="en-US" dirty="0"/>
              <a:t>Is it salary based, health based, property based, or something else?</a:t>
            </a:r>
          </a:p>
          <a:p>
            <a:r>
              <a:rPr lang="en-US" dirty="0"/>
              <a:t>We decided to use various social, health, poverty, and crime statistics as measures of “happiness”.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Forest?</a:t>
            </a:r>
          </a:p>
        </p:txBody>
      </p:sp>
      <p:sp>
        <p:nvSpPr>
          <p:cNvPr id="3" name="Content Placeholder 2"/>
          <p:cNvSpPr>
            <a:spLocks noGrp="1"/>
          </p:cNvSpPr>
          <p:nvPr>
            <p:ph idx="1"/>
          </p:nvPr>
        </p:nvSpPr>
        <p:spPr/>
        <p:txBody>
          <a:bodyPr>
            <a:normAutofit lnSpcReduction="10000"/>
          </a:bodyPr>
          <a:lstStyle/>
          <a:p>
            <a:r>
              <a:rPr lang="en-US" dirty="0"/>
              <a:t>Defining what we considered to be forest was a little bit more straightforward.</a:t>
            </a:r>
          </a:p>
          <a:p>
            <a:r>
              <a:rPr lang="en-US" dirty="0"/>
              <a:t>However, there were some variations as to what was considered “greenery”.</a:t>
            </a:r>
          </a:p>
          <a:p>
            <a:r>
              <a:rPr lang="en-US" dirty="0"/>
              <a:t>We decided on using the definitions measured by various state and federal agencies as our definitions.</a:t>
            </a:r>
          </a:p>
          <a:p>
            <a:r>
              <a:rPr lang="en-US" dirty="0"/>
              <a:t>We also found it was important to distinguish between number/amount of “greenery” and the ratio between “greenery” and local population. In essence, having a forest density measure.</a:t>
            </a:r>
          </a:p>
          <a:p>
            <a:r>
              <a:rPr lang="en-US" dirty="0"/>
              <a:t>In our study we used square meters of tree canopy cover per person.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Violent Crime Rate</a:t>
            </a:r>
          </a:p>
        </p:txBody>
      </p:sp>
      <p:pic>
        <p:nvPicPr>
          <p:cNvPr id="4" name="Content Placeholder 3" descr="crime rate us .png"/>
          <p:cNvPicPr>
            <a:picLocks noGrp="1" noChangeAspect="1"/>
          </p:cNvPicPr>
          <p:nvPr>
            <p:ph idx="1"/>
          </p:nvPr>
        </p:nvPicPr>
        <p:blipFill>
          <a:blip r:embed="rId2" cstate="print"/>
          <a:stretch>
            <a:fillRect/>
          </a:stretch>
        </p:blipFill>
        <p:spPr>
          <a:xfrm>
            <a:off x="990600" y="1295400"/>
            <a:ext cx="6807796" cy="4593611"/>
          </a:xfrm>
        </p:spPr>
      </p:pic>
      <p:sp>
        <p:nvSpPr>
          <p:cNvPr id="6" name="TextBox 5"/>
          <p:cNvSpPr txBox="1"/>
          <p:nvPr/>
        </p:nvSpPr>
        <p:spPr>
          <a:xfrm>
            <a:off x="685800" y="5791200"/>
            <a:ext cx="8153400" cy="646331"/>
          </a:xfrm>
          <a:prstGeom prst="rect">
            <a:avLst/>
          </a:prstGeom>
          <a:noFill/>
        </p:spPr>
        <p:txBody>
          <a:bodyPr wrap="square" rtlCol="0">
            <a:spAutoFit/>
          </a:bodyPr>
          <a:lstStyle/>
          <a:p>
            <a:r>
              <a:rPr lang="en-US" dirty="0"/>
              <a:t>We can roughly see that there is a negative correlation between Violent Crime Rate and Forest Density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Suicide Rates</a:t>
            </a:r>
          </a:p>
        </p:txBody>
      </p:sp>
      <p:pic>
        <p:nvPicPr>
          <p:cNvPr id="4" name="Content Placeholder 3" descr="suicide crude rate us.png"/>
          <p:cNvPicPr>
            <a:picLocks noGrp="1" noChangeAspect="1"/>
          </p:cNvPicPr>
          <p:nvPr>
            <p:ph idx="1"/>
          </p:nvPr>
        </p:nvPicPr>
        <p:blipFill rotWithShape="1">
          <a:blip r:embed="rId2" cstate="print"/>
          <a:srcRect r="96237"/>
          <a:stretch/>
        </p:blipFill>
        <p:spPr>
          <a:xfrm>
            <a:off x="1753909" y="1152983"/>
            <a:ext cx="243763" cy="4276976"/>
          </a:xfrm>
        </p:spPr>
      </p:pic>
      <p:sp>
        <p:nvSpPr>
          <p:cNvPr id="5" name="TextBox 4"/>
          <p:cNvSpPr txBox="1"/>
          <p:nvPr/>
        </p:nvSpPr>
        <p:spPr>
          <a:xfrm>
            <a:off x="762000" y="5715000"/>
            <a:ext cx="7772400" cy="646331"/>
          </a:xfrm>
          <a:prstGeom prst="rect">
            <a:avLst/>
          </a:prstGeom>
          <a:noFill/>
        </p:spPr>
        <p:txBody>
          <a:bodyPr wrap="square" rtlCol="0">
            <a:spAutoFit/>
          </a:bodyPr>
          <a:lstStyle/>
          <a:p>
            <a:r>
              <a:rPr lang="en-US" dirty="0"/>
              <a:t>Here again, we see a rough negative correlation between Suicide Rates and Forest Density.</a:t>
            </a:r>
          </a:p>
        </p:txBody>
      </p:sp>
      <p:pic>
        <p:nvPicPr>
          <p:cNvPr id="6" name="Content Placeholder 3" descr="suicide crude rate us.png">
            <a:extLst>
              <a:ext uri="{FF2B5EF4-FFF2-40B4-BE49-F238E27FC236}">
                <a16:creationId xmlns:a16="http://schemas.microsoft.com/office/drawing/2014/main" id="{0E78541A-48C4-46E9-9F4C-614B782B6B72}"/>
              </a:ext>
            </a:extLst>
          </p:cNvPr>
          <p:cNvPicPr>
            <a:picLocks noChangeAspect="1"/>
          </p:cNvPicPr>
          <p:nvPr/>
        </p:nvPicPr>
        <p:blipFill rotWithShape="1">
          <a:blip r:embed="rId2" cstate="print"/>
          <a:srcRect l="19390" t="455" r="-2517" b="-115"/>
          <a:stretch/>
        </p:blipFill>
        <p:spPr>
          <a:xfrm>
            <a:off x="2081699" y="1229080"/>
            <a:ext cx="5486400" cy="4343400"/>
          </a:xfrm>
          <a:prstGeom prst="rect">
            <a:avLst/>
          </a:prstGeom>
        </p:spPr>
      </p:pic>
      <p:pic>
        <p:nvPicPr>
          <p:cNvPr id="8" name="Content Placeholder 3" descr="suicide crude rate us.png">
            <a:extLst>
              <a:ext uri="{FF2B5EF4-FFF2-40B4-BE49-F238E27FC236}">
                <a16:creationId xmlns:a16="http://schemas.microsoft.com/office/drawing/2014/main" id="{87D7E271-D161-4ED7-821D-89DC61535B64}"/>
              </a:ext>
            </a:extLst>
          </p:cNvPr>
          <p:cNvPicPr>
            <a:picLocks noChangeAspect="1"/>
          </p:cNvPicPr>
          <p:nvPr/>
        </p:nvPicPr>
        <p:blipFill>
          <a:blip r:embed="rId2" cstate="print"/>
          <a:stretch>
            <a:fillRect/>
          </a:stretch>
        </p:blipFill>
        <p:spPr>
          <a:xfrm>
            <a:off x="7166090" y="1778392"/>
            <a:ext cx="3955820" cy="261215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Poverty Rates</a:t>
            </a:r>
          </a:p>
        </p:txBody>
      </p:sp>
      <p:pic>
        <p:nvPicPr>
          <p:cNvPr id="4" name="Content Placeholder 3" descr="download.png"/>
          <p:cNvPicPr>
            <a:picLocks noGrp="1" noChangeAspect="1"/>
          </p:cNvPicPr>
          <p:nvPr>
            <p:ph idx="1"/>
          </p:nvPr>
        </p:nvPicPr>
        <p:blipFill>
          <a:blip r:embed="rId2" cstate="print"/>
          <a:stretch>
            <a:fillRect/>
          </a:stretch>
        </p:blipFill>
        <p:spPr>
          <a:xfrm>
            <a:off x="990600" y="1371600"/>
            <a:ext cx="6629400" cy="4618981"/>
          </a:xfrm>
        </p:spPr>
      </p:pic>
      <p:sp>
        <p:nvSpPr>
          <p:cNvPr id="5" name="TextBox 4"/>
          <p:cNvSpPr txBox="1"/>
          <p:nvPr/>
        </p:nvSpPr>
        <p:spPr>
          <a:xfrm>
            <a:off x="609600" y="5943600"/>
            <a:ext cx="7924800" cy="369332"/>
          </a:xfrm>
          <a:prstGeom prst="rect">
            <a:avLst/>
          </a:prstGeom>
          <a:noFill/>
        </p:spPr>
        <p:txBody>
          <a:bodyPr wrap="square" rtlCol="0">
            <a:spAutoFit/>
          </a:bodyPr>
          <a:lstStyle/>
          <a:p>
            <a:r>
              <a:rPr lang="en-US" dirty="0"/>
              <a:t>Poverty Rates have a negative correlation to Forest Density.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Income Ratio</a:t>
            </a:r>
          </a:p>
        </p:txBody>
      </p:sp>
      <p:pic>
        <p:nvPicPr>
          <p:cNvPr id="4" name="Content Placeholder 3" descr="IR US.png"/>
          <p:cNvPicPr>
            <a:picLocks noGrp="1" noChangeAspect="1"/>
          </p:cNvPicPr>
          <p:nvPr>
            <p:ph idx="1"/>
          </p:nvPr>
        </p:nvPicPr>
        <p:blipFill>
          <a:blip r:embed="rId2" cstate="print"/>
          <a:stretch>
            <a:fillRect/>
          </a:stretch>
        </p:blipFill>
        <p:spPr>
          <a:xfrm>
            <a:off x="1143000" y="1371600"/>
            <a:ext cx="6572827" cy="4579564"/>
          </a:xfr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tint val="100000"/>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docProps/app.xml><?xml version="1.0" encoding="utf-8"?>
<Properties xmlns="http://schemas.openxmlformats.org/officeDocument/2006/extended-properties" xmlns:vt="http://schemas.openxmlformats.org/officeDocument/2006/docPropsVTypes">
  <Template>Ion</Template>
  <TotalTime>164</TotalTime>
  <Words>649</Words>
  <Application>Microsoft Office PowerPoint</Application>
  <PresentationFormat>On-screen Show (4:3)</PresentationFormat>
  <Paragraphs>62</Paragraphs>
  <Slides>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Century Gothic</vt:lpstr>
      <vt:lpstr>Wingdings 3</vt:lpstr>
      <vt:lpstr>Ion</vt:lpstr>
      <vt:lpstr>Does Forest Growth Correlate to Happiness?</vt:lpstr>
      <vt:lpstr>Our Question</vt:lpstr>
      <vt:lpstr>“Correlation Does Not Always Mean Causation”</vt:lpstr>
      <vt:lpstr>Defining Happiness</vt:lpstr>
      <vt:lpstr>Defining Forest?</vt:lpstr>
      <vt:lpstr>Violent Crime Rate</vt:lpstr>
      <vt:lpstr>Suicide Rates</vt:lpstr>
      <vt:lpstr>Poverty Rates</vt:lpstr>
      <vt:lpstr>Income Ratio</vt:lpstr>
      <vt:lpstr>Percentage of Population over 65 years old.</vt:lpstr>
      <vt:lpstr>Percentage of Population under 18 years old.</vt:lpstr>
      <vt:lpstr>Drug Overdose Mortality Rate</vt:lpstr>
      <vt:lpstr>Life Expectancy</vt:lpstr>
      <vt:lpstr>Percentage of Homeowners</vt:lpstr>
      <vt:lpstr>Percent Unemployed</vt:lpstr>
      <vt:lpstr>Association Rate (Amount of Community Services/Associations)</vt:lpstr>
      <vt:lpstr>Household Income</vt:lpstr>
      <vt:lpstr>Tree Canopy Cover (m2/person)</vt:lpstr>
      <vt:lpstr>NJ County Wellness Ranking</vt:lpstr>
      <vt:lpstr>Calculations of Wellness Index</vt:lpstr>
      <vt:lpstr>Percent Child Poverty in NJ</vt:lpstr>
      <vt:lpstr>Percent College Education in NJ</vt:lpstr>
      <vt:lpstr>Mentally Unhealthy Days in NJ</vt:lpstr>
      <vt:lpstr>Income Ratio in NJ</vt:lpstr>
      <vt:lpstr>Violent Crime Rate in NJ</vt:lpstr>
      <vt:lpstr>Percent Unemployed</vt:lpstr>
      <vt:lpstr>Percent Severe Housing Problems in NJ</vt:lpstr>
      <vt:lpstr>Percent Excessive Drinking in NJ</vt:lpstr>
      <vt:lpstr>Physically Unhealthy  Days in NJ</vt:lpstr>
      <vt:lpstr>Association Rates in NJ</vt:lpstr>
      <vt:lpstr>Afterword</vt:lpstr>
      <vt:lpstr>Afterword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Does Forest Growth Correlate to Happiness?</dc:title>
  <dc:creator>Taimoor</dc:creator>
  <cp:lastModifiedBy>Nida Hussain</cp:lastModifiedBy>
  <cp:revision>26</cp:revision>
  <dcterms:created xsi:type="dcterms:W3CDTF">2019-10-02T00:20:22Z</dcterms:created>
  <dcterms:modified xsi:type="dcterms:W3CDTF">2019-10-03T22:18:12Z</dcterms:modified>
</cp:coreProperties>
</file>