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5F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77" d="100"/>
          <a:sy n="77" d="100"/>
        </p:scale>
        <p:origin x="-107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67E1B-25F8-4538-958E-8759C3DFA55E}" type="datetimeFigureOut">
              <a:rPr lang="es-MX" smtClean="0"/>
              <a:t>21/09/2016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AAA6D-AE9E-4E70-8473-4950F57C0B9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37653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67E1B-25F8-4538-958E-8759C3DFA55E}" type="datetimeFigureOut">
              <a:rPr lang="es-MX" smtClean="0"/>
              <a:t>21/09/2016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AAA6D-AE9E-4E70-8473-4950F57C0B9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99999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67E1B-25F8-4538-958E-8759C3DFA55E}" type="datetimeFigureOut">
              <a:rPr lang="es-MX" smtClean="0"/>
              <a:t>21/09/2016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AAA6D-AE9E-4E70-8473-4950F57C0B9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44755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67E1B-25F8-4538-958E-8759C3DFA55E}" type="datetimeFigureOut">
              <a:rPr lang="es-MX" smtClean="0"/>
              <a:t>21/09/2016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AAA6D-AE9E-4E70-8473-4950F57C0B9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64079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67E1B-25F8-4538-958E-8759C3DFA55E}" type="datetimeFigureOut">
              <a:rPr lang="es-MX" smtClean="0"/>
              <a:t>21/09/2016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AAA6D-AE9E-4E70-8473-4950F57C0B9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03230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67E1B-25F8-4538-958E-8759C3DFA55E}" type="datetimeFigureOut">
              <a:rPr lang="es-MX" smtClean="0"/>
              <a:t>21/09/2016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AAA6D-AE9E-4E70-8473-4950F57C0B9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43082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67E1B-25F8-4538-958E-8759C3DFA55E}" type="datetimeFigureOut">
              <a:rPr lang="es-MX" smtClean="0"/>
              <a:t>21/09/2016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AAA6D-AE9E-4E70-8473-4950F57C0B9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19338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67E1B-25F8-4538-958E-8759C3DFA55E}" type="datetimeFigureOut">
              <a:rPr lang="es-MX" smtClean="0"/>
              <a:t>21/09/2016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AAA6D-AE9E-4E70-8473-4950F57C0B9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33227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67E1B-25F8-4538-958E-8759C3DFA55E}" type="datetimeFigureOut">
              <a:rPr lang="es-MX" smtClean="0"/>
              <a:t>21/09/2016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AAA6D-AE9E-4E70-8473-4950F57C0B9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30908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67E1B-25F8-4538-958E-8759C3DFA55E}" type="datetimeFigureOut">
              <a:rPr lang="es-MX" smtClean="0"/>
              <a:t>21/09/2016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AAA6D-AE9E-4E70-8473-4950F57C0B9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90391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67E1B-25F8-4538-958E-8759C3DFA55E}" type="datetimeFigureOut">
              <a:rPr lang="es-MX" smtClean="0"/>
              <a:t>21/09/2016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AAA6D-AE9E-4E70-8473-4950F57C0B9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98285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B67E1B-25F8-4538-958E-8759C3DFA55E}" type="datetimeFigureOut">
              <a:rPr lang="es-MX" smtClean="0"/>
              <a:t>21/09/2016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1AAA6D-AE9E-4E70-8473-4950F57C0B9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34462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peoresnada.com/pictures/galeria_humor.php?foto=pez_grande.jpg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98638" y="2702921"/>
            <a:ext cx="892668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MARCAS EMOCIONALES</a:t>
            </a:r>
            <a:endParaRPr lang="es-CO" sz="4000" dirty="0"/>
          </a:p>
        </p:txBody>
      </p:sp>
      <p:sp>
        <p:nvSpPr>
          <p:cNvPr id="3" name="1 CuadroTexto"/>
          <p:cNvSpPr txBox="1"/>
          <p:nvPr/>
        </p:nvSpPr>
        <p:spPr>
          <a:xfrm>
            <a:off x="648550" y="3141012"/>
            <a:ext cx="77768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4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…………………………………………….</a:t>
            </a:r>
            <a:endParaRPr lang="es-CO" sz="48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 descr="C:\Users\user\Downloads\BANNER 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81" t="64178" r="43298" b="-1"/>
          <a:stretch/>
        </p:blipFill>
        <p:spPr bwMode="auto">
          <a:xfrm>
            <a:off x="76200" y="5737147"/>
            <a:ext cx="1527347" cy="107999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ángulo 4"/>
          <p:cNvSpPr/>
          <p:nvPr/>
        </p:nvSpPr>
        <p:spPr>
          <a:xfrm>
            <a:off x="2936948" y="1690881"/>
            <a:ext cx="3171461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sz="3200" b="1" dirty="0" smtClean="0">
                <a:latin typeface="Century Gothic"/>
                <a:cs typeface="Century Gothic"/>
              </a:rPr>
              <a:t>CONFERENCIA</a:t>
            </a:r>
            <a:endParaRPr lang="es-ES" sz="3200" b="1" dirty="0">
              <a:latin typeface="Century Gothic"/>
              <a:cs typeface="Century Gothic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5845924" y="273922"/>
            <a:ext cx="18854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>
                <a:solidFill>
                  <a:srgbClr val="7F7F7F"/>
                </a:solidFill>
                <a:latin typeface="Optima"/>
                <a:cs typeface="Optima"/>
              </a:rPr>
              <a:t>     @_</a:t>
            </a:r>
            <a:r>
              <a:rPr lang="es-ES" sz="1200" dirty="0" err="1" smtClean="0">
                <a:solidFill>
                  <a:srgbClr val="7F7F7F"/>
                </a:solidFill>
                <a:latin typeface="Optima"/>
                <a:cs typeface="Optima"/>
              </a:rPr>
              <a:t>JorgeAguilera</a:t>
            </a:r>
            <a:endParaRPr lang="es-ES" sz="1200" dirty="0">
              <a:solidFill>
                <a:srgbClr val="7F7F7F"/>
              </a:solidFill>
              <a:latin typeface="Optima"/>
              <a:cs typeface="Optima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7584049" y="273922"/>
            <a:ext cx="149661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200" dirty="0" smtClean="0">
                <a:solidFill>
                  <a:srgbClr val="7F7F7F"/>
                </a:solidFill>
                <a:latin typeface="Optima"/>
                <a:cs typeface="Optima"/>
              </a:rPr>
              <a:t>Jorge Aguilera </a:t>
            </a:r>
            <a:r>
              <a:rPr lang="es-ES" sz="1200" dirty="0" err="1" smtClean="0">
                <a:solidFill>
                  <a:srgbClr val="7F7F7F"/>
                </a:solidFill>
                <a:latin typeface="Optima"/>
                <a:cs typeface="Optima"/>
              </a:rPr>
              <a:t>Ph.D</a:t>
            </a:r>
            <a:endParaRPr lang="es-ES" sz="1200" dirty="0">
              <a:solidFill>
                <a:srgbClr val="7F7F7F"/>
              </a:solidFill>
              <a:latin typeface="Optima"/>
              <a:cs typeface="Optima"/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4157" y="332082"/>
            <a:ext cx="180000" cy="180000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7932" y="319508"/>
            <a:ext cx="180000" cy="1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296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C:\Users\user\Downloads\BANNER 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81" t="64178" r="43298" b="-1"/>
          <a:stretch/>
        </p:blipFill>
        <p:spPr bwMode="auto">
          <a:xfrm>
            <a:off x="76200" y="5737147"/>
            <a:ext cx="1527347" cy="107999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11 Triángulo isósceles"/>
          <p:cNvSpPr/>
          <p:nvPr/>
        </p:nvSpPr>
        <p:spPr>
          <a:xfrm>
            <a:off x="2612851" y="2364560"/>
            <a:ext cx="3887788" cy="244792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>
              <a:latin typeface="Century Gothic"/>
              <a:cs typeface="Century Gothic"/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1929037" y="657389"/>
            <a:ext cx="5327650" cy="10618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</a:pPr>
            <a:r>
              <a:rPr lang="es-MX" sz="5400" b="1" dirty="0" smtClean="0">
                <a:solidFill>
                  <a:srgbClr val="5959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/>
                <a:cs typeface="Century Gothic"/>
              </a:rPr>
              <a:t>ESTRATEGIA</a:t>
            </a:r>
            <a:endParaRPr lang="es-ES" sz="5400" b="1" dirty="0">
              <a:solidFill>
                <a:srgbClr val="59595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/>
              <a:cs typeface="Century Gothic"/>
            </a:endParaRPr>
          </a:p>
        </p:txBody>
      </p:sp>
      <p:sp>
        <p:nvSpPr>
          <p:cNvPr id="5" name="13 CuadroTexto"/>
          <p:cNvSpPr txBox="1">
            <a:spLocks noChangeArrowheads="1"/>
          </p:cNvSpPr>
          <p:nvPr/>
        </p:nvSpPr>
        <p:spPr bwMode="auto">
          <a:xfrm rot="10800000" flipH="1" flipV="1">
            <a:off x="3549476" y="1931173"/>
            <a:ext cx="20764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b="1" dirty="0">
                <a:latin typeface="Century Gothic"/>
                <a:cs typeface="Century Gothic"/>
              </a:rPr>
              <a:t>AUDIENCIAS</a:t>
            </a:r>
          </a:p>
        </p:txBody>
      </p:sp>
      <p:sp>
        <p:nvSpPr>
          <p:cNvPr id="6" name="14 CuadroTexto"/>
          <p:cNvSpPr txBox="1">
            <a:spLocks noChangeArrowheads="1"/>
          </p:cNvSpPr>
          <p:nvPr/>
        </p:nvSpPr>
        <p:spPr bwMode="auto">
          <a:xfrm>
            <a:off x="525289" y="5028385"/>
            <a:ext cx="20894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" b="1">
                <a:latin typeface="Century Gothic"/>
                <a:cs typeface="Century Gothic"/>
              </a:rPr>
              <a:t>REQUERIMIENTOS</a:t>
            </a:r>
          </a:p>
        </p:txBody>
      </p:sp>
      <p:sp>
        <p:nvSpPr>
          <p:cNvPr id="7" name="15 CuadroTexto"/>
          <p:cNvSpPr txBox="1">
            <a:spLocks noChangeArrowheads="1"/>
          </p:cNvSpPr>
          <p:nvPr/>
        </p:nvSpPr>
        <p:spPr bwMode="auto">
          <a:xfrm>
            <a:off x="6861001" y="4956948"/>
            <a:ext cx="105254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" b="1">
                <a:latin typeface="Century Gothic"/>
                <a:cs typeface="Century Gothic"/>
              </a:rPr>
              <a:t>MEDIOS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5845924" y="273922"/>
            <a:ext cx="18854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>
                <a:solidFill>
                  <a:srgbClr val="7F7F7F"/>
                </a:solidFill>
                <a:latin typeface="Optima"/>
                <a:cs typeface="Optima"/>
              </a:rPr>
              <a:t>     @_</a:t>
            </a:r>
            <a:r>
              <a:rPr lang="es-ES" sz="1200" dirty="0" err="1" smtClean="0">
                <a:solidFill>
                  <a:srgbClr val="7F7F7F"/>
                </a:solidFill>
                <a:latin typeface="Optima"/>
                <a:cs typeface="Optima"/>
              </a:rPr>
              <a:t>JorgeAguilera</a:t>
            </a:r>
            <a:endParaRPr lang="es-ES" sz="1200" dirty="0">
              <a:solidFill>
                <a:srgbClr val="7F7F7F"/>
              </a:solidFill>
              <a:latin typeface="Optima"/>
              <a:cs typeface="Optima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7584049" y="273922"/>
            <a:ext cx="149661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200" dirty="0" smtClean="0">
                <a:solidFill>
                  <a:srgbClr val="7F7F7F"/>
                </a:solidFill>
                <a:latin typeface="Optima"/>
                <a:cs typeface="Optima"/>
              </a:rPr>
              <a:t>Jorge Aguilera </a:t>
            </a:r>
            <a:r>
              <a:rPr lang="es-ES" sz="1200" dirty="0" err="1" smtClean="0">
                <a:solidFill>
                  <a:srgbClr val="7F7F7F"/>
                </a:solidFill>
                <a:latin typeface="Optima"/>
                <a:cs typeface="Optima"/>
              </a:rPr>
              <a:t>Ph.D</a:t>
            </a:r>
            <a:endParaRPr lang="es-ES" sz="1200" dirty="0">
              <a:solidFill>
                <a:srgbClr val="7F7F7F"/>
              </a:solidFill>
              <a:latin typeface="Optima"/>
              <a:cs typeface="Optima"/>
            </a:endParaRP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4157" y="332082"/>
            <a:ext cx="180000" cy="180000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7932" y="319508"/>
            <a:ext cx="180000" cy="1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610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C:\Users\user\Downloads\BANNER 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81" t="64178" r="43298" b="-1"/>
          <a:stretch/>
        </p:blipFill>
        <p:spPr bwMode="auto">
          <a:xfrm>
            <a:off x="76200" y="5737147"/>
            <a:ext cx="1527347" cy="107999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2705505" y="2507720"/>
            <a:ext cx="4863682" cy="2836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Calibri" pitchFamily="34" charset="0"/>
              <a:buAutoNum type="arabicPeriod"/>
            </a:pPr>
            <a:r>
              <a:rPr lang="es-CO" sz="2000" b="1" dirty="0" smtClean="0">
                <a:latin typeface="Century Gothic"/>
                <a:cs typeface="Century Gothic"/>
              </a:rPr>
              <a:t>ARGUMENTACIÓN</a:t>
            </a:r>
            <a:endParaRPr lang="es-CO" sz="2000" b="1" dirty="0">
              <a:latin typeface="Century Gothic"/>
              <a:cs typeface="Century Gothic"/>
            </a:endParaRPr>
          </a:p>
          <a:p>
            <a:pPr marL="457200" indent="-457200">
              <a:lnSpc>
                <a:spcPct val="150000"/>
              </a:lnSpc>
              <a:buFont typeface="Calibri" pitchFamily="34" charset="0"/>
              <a:buAutoNum type="arabicPeriod"/>
            </a:pPr>
            <a:r>
              <a:rPr lang="es-CO" sz="2000" b="1" dirty="0" smtClean="0">
                <a:latin typeface="Century Gothic"/>
                <a:cs typeface="Century Gothic"/>
              </a:rPr>
              <a:t>CONTRAARGUMENTACIÓN</a:t>
            </a:r>
            <a:endParaRPr lang="es-CO" sz="2000" b="1" dirty="0">
              <a:latin typeface="Century Gothic"/>
              <a:cs typeface="Century Gothic"/>
            </a:endParaRPr>
          </a:p>
          <a:p>
            <a:pPr marL="457200" indent="-457200">
              <a:lnSpc>
                <a:spcPct val="150000"/>
              </a:lnSpc>
              <a:buFont typeface="Calibri" pitchFamily="34" charset="0"/>
              <a:buAutoNum type="arabicPeriod"/>
            </a:pPr>
            <a:r>
              <a:rPr lang="es-CO" sz="2000" b="1" dirty="0" smtClean="0">
                <a:latin typeface="Century Gothic"/>
                <a:cs typeface="Century Gothic"/>
              </a:rPr>
              <a:t>PERSUACIÓN</a:t>
            </a:r>
            <a:endParaRPr lang="es-CO" sz="2000" b="1" dirty="0">
              <a:latin typeface="Century Gothic"/>
              <a:cs typeface="Century Gothic"/>
            </a:endParaRPr>
          </a:p>
          <a:p>
            <a:pPr marL="457200" indent="-457200">
              <a:lnSpc>
                <a:spcPct val="150000"/>
              </a:lnSpc>
              <a:buFont typeface="Calibri" pitchFamily="34" charset="0"/>
              <a:buAutoNum type="arabicPeriod"/>
            </a:pPr>
            <a:r>
              <a:rPr lang="es-CO" sz="2000" b="1" dirty="0" smtClean="0">
                <a:latin typeface="Century Gothic"/>
                <a:cs typeface="Century Gothic"/>
              </a:rPr>
              <a:t>NEGOCIACIÓN</a:t>
            </a:r>
          </a:p>
          <a:p>
            <a:pPr marL="457200" indent="-457200">
              <a:lnSpc>
                <a:spcPct val="150000"/>
              </a:lnSpc>
              <a:buFont typeface="Calibri" pitchFamily="34" charset="0"/>
              <a:buAutoNum type="arabicPeriod"/>
            </a:pPr>
            <a:r>
              <a:rPr lang="es-CO" sz="2000" b="1" dirty="0" smtClean="0">
                <a:latin typeface="Century Gothic"/>
                <a:cs typeface="Century Gothic"/>
              </a:rPr>
              <a:t>ASERTIVIDAD</a:t>
            </a:r>
          </a:p>
          <a:p>
            <a:pPr marL="457200" indent="-457200">
              <a:lnSpc>
                <a:spcPct val="150000"/>
              </a:lnSpc>
              <a:buFont typeface="Calibri" pitchFamily="34" charset="0"/>
              <a:buAutoNum type="arabicPeriod"/>
            </a:pPr>
            <a:r>
              <a:rPr lang="es-CO" sz="2000" b="1" dirty="0" smtClean="0">
                <a:latin typeface="Century Gothic"/>
                <a:cs typeface="Century Gothic"/>
              </a:rPr>
              <a:t>CONCRESIÓN</a:t>
            </a: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465215" y="1084939"/>
            <a:ext cx="8134985" cy="8822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s-MX" sz="4400" b="1" dirty="0" smtClean="0">
                <a:solidFill>
                  <a:srgbClr val="5959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/>
                <a:cs typeface="Century Gothic"/>
              </a:rPr>
              <a:t>ESTRATEGIAS SITUACIONALES</a:t>
            </a:r>
            <a:endParaRPr lang="es-ES" sz="4400" b="1" dirty="0">
              <a:solidFill>
                <a:srgbClr val="59595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/>
              <a:cs typeface="Century Gothic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5845924" y="273922"/>
            <a:ext cx="18854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>
                <a:solidFill>
                  <a:srgbClr val="7F7F7F"/>
                </a:solidFill>
                <a:latin typeface="Optima"/>
                <a:cs typeface="Optima"/>
              </a:rPr>
              <a:t>     @_</a:t>
            </a:r>
            <a:r>
              <a:rPr lang="es-ES" sz="1200" dirty="0" err="1" smtClean="0">
                <a:solidFill>
                  <a:srgbClr val="7F7F7F"/>
                </a:solidFill>
                <a:latin typeface="Optima"/>
                <a:cs typeface="Optima"/>
              </a:rPr>
              <a:t>JorgeAguilera</a:t>
            </a:r>
            <a:endParaRPr lang="es-ES" sz="1200" dirty="0">
              <a:solidFill>
                <a:srgbClr val="7F7F7F"/>
              </a:solidFill>
              <a:latin typeface="Optima"/>
              <a:cs typeface="Optima"/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7584049" y="273922"/>
            <a:ext cx="149661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200" dirty="0" smtClean="0">
                <a:solidFill>
                  <a:srgbClr val="7F7F7F"/>
                </a:solidFill>
                <a:latin typeface="Optima"/>
                <a:cs typeface="Optima"/>
              </a:rPr>
              <a:t>Jorge Aguilera </a:t>
            </a:r>
            <a:r>
              <a:rPr lang="es-ES" sz="1200" dirty="0" err="1" smtClean="0">
                <a:solidFill>
                  <a:srgbClr val="7F7F7F"/>
                </a:solidFill>
                <a:latin typeface="Optima"/>
                <a:cs typeface="Optima"/>
              </a:rPr>
              <a:t>Ph.D</a:t>
            </a:r>
            <a:endParaRPr lang="es-ES" sz="1200" dirty="0">
              <a:solidFill>
                <a:srgbClr val="7F7F7F"/>
              </a:solidFill>
              <a:latin typeface="Optima"/>
              <a:cs typeface="Optima"/>
            </a:endParaRPr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4157" y="332082"/>
            <a:ext cx="180000" cy="180000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7932" y="319508"/>
            <a:ext cx="180000" cy="1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846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C:\Users\user\Downloads\BANNER 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81" t="64178" r="43298" b="-1"/>
          <a:stretch/>
        </p:blipFill>
        <p:spPr bwMode="auto">
          <a:xfrm>
            <a:off x="76200" y="5737147"/>
            <a:ext cx="1527347" cy="107999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586042" y="2458038"/>
            <a:ext cx="7848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1" hangingPunct="1">
              <a:defRPr/>
            </a:pPr>
            <a:r>
              <a:rPr lang="es-CO" sz="9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/>
                <a:cs typeface="Century Gothic"/>
              </a:rPr>
              <a:t> </a:t>
            </a:r>
            <a:r>
              <a:rPr lang="es-CO" sz="9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/>
                <a:cs typeface="Century Gothic"/>
              </a:rPr>
              <a:t>¿ CASOS ?</a:t>
            </a:r>
            <a:endParaRPr lang="es-ES" sz="9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/>
              <a:cs typeface="Century Gothic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5845924" y="273922"/>
            <a:ext cx="18854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>
                <a:solidFill>
                  <a:srgbClr val="7F7F7F"/>
                </a:solidFill>
                <a:latin typeface="Optima"/>
                <a:cs typeface="Optima"/>
              </a:rPr>
              <a:t>     @_</a:t>
            </a:r>
            <a:r>
              <a:rPr lang="es-ES" sz="1200" dirty="0" err="1" smtClean="0">
                <a:solidFill>
                  <a:srgbClr val="7F7F7F"/>
                </a:solidFill>
                <a:latin typeface="Optima"/>
                <a:cs typeface="Optima"/>
              </a:rPr>
              <a:t>JorgeAguilera</a:t>
            </a:r>
            <a:endParaRPr lang="es-ES" sz="1200" dirty="0">
              <a:solidFill>
                <a:srgbClr val="7F7F7F"/>
              </a:solidFill>
              <a:latin typeface="Optima"/>
              <a:cs typeface="Optima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7584049" y="273922"/>
            <a:ext cx="149661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200" dirty="0" smtClean="0">
                <a:solidFill>
                  <a:srgbClr val="7F7F7F"/>
                </a:solidFill>
                <a:latin typeface="Optima"/>
                <a:cs typeface="Optima"/>
              </a:rPr>
              <a:t>Jorge Aguilera </a:t>
            </a:r>
            <a:r>
              <a:rPr lang="es-ES" sz="1200" dirty="0" err="1" smtClean="0">
                <a:solidFill>
                  <a:srgbClr val="7F7F7F"/>
                </a:solidFill>
                <a:latin typeface="Optima"/>
                <a:cs typeface="Optima"/>
              </a:rPr>
              <a:t>Ph.D</a:t>
            </a:r>
            <a:endParaRPr lang="es-ES" sz="1200" dirty="0">
              <a:solidFill>
                <a:srgbClr val="7F7F7F"/>
              </a:solidFill>
              <a:latin typeface="Optima"/>
              <a:cs typeface="Optima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4157" y="332082"/>
            <a:ext cx="180000" cy="18000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7932" y="319508"/>
            <a:ext cx="180000" cy="1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846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C:\Users\user\Downloads\BANNER 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81" t="64178" r="43298" b="-1"/>
          <a:stretch/>
        </p:blipFill>
        <p:spPr bwMode="auto">
          <a:xfrm>
            <a:off x="76200" y="5737147"/>
            <a:ext cx="1527347" cy="107999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636334" y="2458038"/>
            <a:ext cx="7848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1" hangingPunct="1">
              <a:defRPr/>
            </a:pPr>
            <a:r>
              <a:rPr lang="es-CO" sz="13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¡</a:t>
            </a:r>
            <a:r>
              <a:rPr lang="es-CO" sz="13800" b="1" u="sng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GRA</a:t>
            </a:r>
            <a:r>
              <a:rPr lang="es-CO" sz="13800" b="1" u="sng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CI</a:t>
            </a:r>
            <a:r>
              <a:rPr lang="es-CO" sz="13800" b="1" u="sng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AS</a:t>
            </a:r>
            <a:r>
              <a:rPr lang="es-CO" sz="13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!</a:t>
            </a:r>
            <a:endParaRPr lang="es-ES" sz="138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38846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4682538" y="2577475"/>
            <a:ext cx="462438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 smtClean="0">
                <a:solidFill>
                  <a:srgbClr val="000000"/>
                </a:solidFill>
              </a:rPr>
              <a:t>JORGE AGUILERA PH.D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4682538" y="3090243"/>
            <a:ext cx="43448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Celular: + 57 314 237 42 37</a:t>
            </a:r>
            <a:br>
              <a:rPr lang="es-E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s-E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Email:    </a:t>
            </a:r>
            <a:r>
              <a:rPr lang="es-E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jorgeaguileraphd@hotmail.com</a:t>
            </a:r>
            <a:endParaRPr lang="es-ES" sz="16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s-E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s-E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 </a:t>
            </a:r>
            <a:r>
              <a:rPr lang="es-E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ear.consultoria.comunicación@gmail.com</a:t>
            </a:r>
            <a:r>
              <a:rPr lang="es-E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es-E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5" name="Conector recto 4"/>
          <p:cNvCxnSpPr/>
          <p:nvPr/>
        </p:nvCxnSpPr>
        <p:spPr>
          <a:xfrm>
            <a:off x="4397513" y="2644213"/>
            <a:ext cx="0" cy="1354987"/>
          </a:xfrm>
          <a:prstGeom prst="line">
            <a:avLst/>
          </a:prstGeom>
          <a:ln>
            <a:solidFill>
              <a:srgbClr val="FFBC3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Imagen 5" descr="Logo 4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598" y="2573084"/>
            <a:ext cx="3839513" cy="1340782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237744" y="3754532"/>
            <a:ext cx="3904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FORMACIÓN, GESTIÓN Y CONSULTORÍA</a:t>
            </a:r>
            <a:endParaRPr lang="es-ES" dirty="0"/>
          </a:p>
        </p:txBody>
      </p:sp>
      <p:sp>
        <p:nvSpPr>
          <p:cNvPr id="8" name="CuadroTexto 7"/>
          <p:cNvSpPr txBox="1"/>
          <p:nvPr/>
        </p:nvSpPr>
        <p:spPr>
          <a:xfrm>
            <a:off x="5845924" y="273922"/>
            <a:ext cx="18854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>
                <a:solidFill>
                  <a:srgbClr val="7F7F7F"/>
                </a:solidFill>
                <a:latin typeface="Optima"/>
                <a:cs typeface="Optima"/>
              </a:rPr>
              <a:t>     @_</a:t>
            </a:r>
            <a:r>
              <a:rPr lang="es-ES" sz="1200" dirty="0" err="1" smtClean="0">
                <a:solidFill>
                  <a:srgbClr val="7F7F7F"/>
                </a:solidFill>
                <a:latin typeface="Optima"/>
                <a:cs typeface="Optima"/>
              </a:rPr>
              <a:t>JorgeAguilera</a:t>
            </a:r>
            <a:endParaRPr lang="es-ES" sz="1200" dirty="0">
              <a:solidFill>
                <a:srgbClr val="7F7F7F"/>
              </a:solidFill>
              <a:latin typeface="Optima"/>
              <a:cs typeface="Optima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7584049" y="273922"/>
            <a:ext cx="149661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200" dirty="0" smtClean="0">
                <a:solidFill>
                  <a:srgbClr val="7F7F7F"/>
                </a:solidFill>
                <a:latin typeface="Optima"/>
                <a:cs typeface="Optima"/>
              </a:rPr>
              <a:t>Jorge Aguilera </a:t>
            </a:r>
            <a:r>
              <a:rPr lang="es-ES" sz="1200" dirty="0" err="1" smtClean="0">
                <a:solidFill>
                  <a:srgbClr val="7F7F7F"/>
                </a:solidFill>
                <a:latin typeface="Optima"/>
                <a:cs typeface="Optima"/>
              </a:rPr>
              <a:t>Ph.D</a:t>
            </a:r>
            <a:endParaRPr lang="es-ES" sz="1200" dirty="0">
              <a:solidFill>
                <a:srgbClr val="7F7F7F"/>
              </a:solidFill>
              <a:latin typeface="Optima"/>
              <a:cs typeface="Optima"/>
            </a:endParaRP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4157" y="332082"/>
            <a:ext cx="180000" cy="180000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7932" y="319508"/>
            <a:ext cx="180000" cy="1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846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C:\Users\user\Downloads\BANNER 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81" t="64178" r="43298" b="-1"/>
          <a:stretch/>
        </p:blipFill>
        <p:spPr bwMode="auto">
          <a:xfrm>
            <a:off x="76200" y="5737147"/>
            <a:ext cx="1527347" cy="107999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1245288" y="1711333"/>
            <a:ext cx="6682317" cy="3824383"/>
            <a:chOff x="2147" y="10580"/>
            <a:chExt cx="3575" cy="1643"/>
          </a:xfrm>
        </p:grpSpPr>
        <p:sp>
          <p:nvSpPr>
            <p:cNvPr id="4" name="Oval 5"/>
            <p:cNvSpPr>
              <a:spLocks noChangeArrowheads="1"/>
            </p:cNvSpPr>
            <p:nvPr/>
          </p:nvSpPr>
          <p:spPr bwMode="auto">
            <a:xfrm>
              <a:off x="2147" y="10716"/>
              <a:ext cx="1283" cy="1440"/>
            </a:xfrm>
            <a:prstGeom prst="ellipse">
              <a:avLst/>
            </a:prstGeom>
            <a:ln>
              <a:headEnd/>
              <a:tailEnd/>
            </a:ln>
            <a:extLst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eaLnBrk="1" hangingPunct="1"/>
              <a:endParaRPr lang="es-ES" sz="1350">
                <a:latin typeface="Calibri" charset="0"/>
              </a:endParaRPr>
            </a:p>
          </p:txBody>
        </p:sp>
        <p:sp>
          <p:nvSpPr>
            <p:cNvPr id="5" name="Text Box 6"/>
            <p:cNvSpPr txBox="1">
              <a:spLocks noChangeArrowheads="1"/>
            </p:cNvSpPr>
            <p:nvPr/>
          </p:nvSpPr>
          <p:spPr bwMode="auto">
            <a:xfrm>
              <a:off x="3970" y="10580"/>
              <a:ext cx="1694" cy="168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lvl1pPr>
                <a:defRPr sz="32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s-ES" sz="1800" b="1" dirty="0">
                  <a:latin typeface="Arial" charset="0"/>
                </a:rPr>
                <a:t>Cortical - Racional</a:t>
              </a:r>
            </a:p>
          </p:txBody>
        </p:sp>
        <p:sp>
          <p:nvSpPr>
            <p:cNvPr id="6" name="Text Box 7"/>
            <p:cNvSpPr txBox="1">
              <a:spLocks noChangeArrowheads="1"/>
            </p:cNvSpPr>
            <p:nvPr/>
          </p:nvSpPr>
          <p:spPr bwMode="auto">
            <a:xfrm>
              <a:off x="3970" y="11300"/>
              <a:ext cx="1694" cy="185"/>
            </a:xfrm>
            <a:prstGeom prst="rect">
              <a:avLst/>
            </a:prstGeom>
            <a:solidFill>
              <a:srgbClr val="E05F64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32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s-ES" sz="1800" b="1" dirty="0" err="1">
                  <a:latin typeface="Arial" charset="0"/>
                </a:rPr>
                <a:t>Talámico</a:t>
              </a:r>
              <a:r>
                <a:rPr lang="es-ES" sz="1800" b="1" dirty="0">
                  <a:latin typeface="Arial" charset="0"/>
                </a:rPr>
                <a:t> - Emotivo</a:t>
              </a:r>
            </a:p>
          </p:txBody>
        </p:sp>
        <p:sp>
          <p:nvSpPr>
            <p:cNvPr id="7" name="Text Box 8"/>
            <p:cNvSpPr txBox="1">
              <a:spLocks noChangeArrowheads="1"/>
            </p:cNvSpPr>
            <p:nvPr/>
          </p:nvSpPr>
          <p:spPr bwMode="auto">
            <a:xfrm>
              <a:off x="3987" y="12020"/>
              <a:ext cx="1735" cy="203"/>
            </a:xfrm>
            <a:prstGeom prst="rect">
              <a:avLst/>
            </a:prstGeom>
            <a:solidFill>
              <a:srgbClr val="FFBC39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32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s-ES" sz="1800" b="1" dirty="0" err="1" smtClean="0">
                  <a:latin typeface="Arial" charset="0"/>
                </a:rPr>
                <a:t>Reptiliano</a:t>
              </a:r>
              <a:r>
                <a:rPr lang="es-ES" sz="1800" b="1" dirty="0" smtClean="0">
                  <a:latin typeface="Arial" charset="0"/>
                </a:rPr>
                <a:t> </a:t>
              </a:r>
              <a:r>
                <a:rPr lang="es-ES" sz="1800" b="1" dirty="0">
                  <a:latin typeface="Arial" charset="0"/>
                </a:rPr>
                <a:t>- Instintivo</a:t>
              </a:r>
            </a:p>
          </p:txBody>
        </p:sp>
        <p:sp>
          <p:nvSpPr>
            <p:cNvPr id="8" name="Oval 4"/>
            <p:cNvSpPr>
              <a:spLocks noChangeArrowheads="1"/>
            </p:cNvSpPr>
            <p:nvPr/>
          </p:nvSpPr>
          <p:spPr bwMode="auto">
            <a:xfrm>
              <a:off x="2414" y="10956"/>
              <a:ext cx="770" cy="1200"/>
            </a:xfrm>
            <a:prstGeom prst="ellipse">
              <a:avLst/>
            </a:prstGeom>
            <a:solidFill>
              <a:srgbClr val="E05F64"/>
            </a:solidFill>
            <a:ln>
              <a:solidFill>
                <a:srgbClr val="FFFFFF"/>
              </a:solidFill>
              <a:headEnd/>
              <a:tailEnd/>
            </a:ln>
            <a:extLst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/>
            <a:lstStyle/>
            <a:p>
              <a:pPr eaLnBrk="1" hangingPunct="1"/>
              <a:endParaRPr lang="es-ES" sz="1350">
                <a:latin typeface="Calibri" charset="0"/>
              </a:endParaRPr>
            </a:p>
          </p:txBody>
        </p:sp>
        <p:sp>
          <p:nvSpPr>
            <p:cNvPr id="9" name="Oval 3"/>
            <p:cNvSpPr>
              <a:spLocks noChangeArrowheads="1"/>
            </p:cNvSpPr>
            <p:nvPr/>
          </p:nvSpPr>
          <p:spPr bwMode="auto">
            <a:xfrm>
              <a:off x="2676" y="11676"/>
              <a:ext cx="257" cy="480"/>
            </a:xfrm>
            <a:prstGeom prst="ellipse">
              <a:avLst/>
            </a:prstGeom>
            <a:solidFill>
              <a:srgbClr val="FFBC39"/>
            </a:solidFill>
            <a:ln>
              <a:solidFill>
                <a:schemeClr val="bg1"/>
              </a:solidFill>
              <a:headEnd/>
              <a:tailEnd/>
            </a:ln>
            <a:scene3d>
              <a:camera prst="perspectiveFront"/>
              <a:lightRig rig="threePt" dir="t"/>
            </a:scene3d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/>
            <a:lstStyle/>
            <a:p>
              <a:pPr eaLnBrk="1" hangingPunct="1"/>
              <a:endParaRPr lang="es-ES" sz="1350">
                <a:latin typeface="Calibri" charset="0"/>
              </a:endParaRPr>
            </a:p>
          </p:txBody>
        </p:sp>
      </p:grpSp>
      <p:sp>
        <p:nvSpPr>
          <p:cNvPr id="10" name="Rectángulo 9"/>
          <p:cNvSpPr/>
          <p:nvPr/>
        </p:nvSpPr>
        <p:spPr>
          <a:xfrm>
            <a:off x="237566" y="667575"/>
            <a:ext cx="4328829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/>
                <a:cs typeface="Century Gothic"/>
              </a:rPr>
              <a:t>¿CÓMO PENSAMOS?</a:t>
            </a:r>
            <a:endParaRPr lang="es-ES" sz="3200" b="1" dirty="0">
              <a:solidFill>
                <a:schemeClr val="tx1">
                  <a:lumMod val="65000"/>
                  <a:lumOff val="35000"/>
                </a:schemeClr>
              </a:solidFill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517750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C:\Users\user\Downloads\BANNER 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81" t="64178" r="43298" b="-1"/>
          <a:stretch/>
        </p:blipFill>
        <p:spPr bwMode="auto">
          <a:xfrm>
            <a:off x="76200" y="5737147"/>
            <a:ext cx="1527347" cy="107999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2"/>
          <p:cNvSpPr/>
          <p:nvPr/>
        </p:nvSpPr>
        <p:spPr>
          <a:xfrm>
            <a:off x="237566" y="667575"/>
            <a:ext cx="4328829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/>
                <a:cs typeface="Century Gothic"/>
              </a:rPr>
              <a:t>¿CÓMO PENSAMOS?</a:t>
            </a:r>
            <a:endParaRPr lang="es-ES" sz="3200" b="1" dirty="0">
              <a:solidFill>
                <a:schemeClr val="tx1">
                  <a:lumMod val="65000"/>
                  <a:lumOff val="35000"/>
                </a:schemeClr>
              </a:solidFill>
              <a:latin typeface="Century Gothic"/>
              <a:cs typeface="Century Gothic"/>
            </a:endParaRPr>
          </a:p>
        </p:txBody>
      </p:sp>
      <p:pic>
        <p:nvPicPr>
          <p:cNvPr id="25" name="Imagen 24"/>
          <p:cNvPicPr>
            <a:picLocks noChangeAspect="1"/>
          </p:cNvPicPr>
          <p:nvPr/>
        </p:nvPicPr>
        <p:blipFill rotWithShape="1">
          <a:blip r:embed="rId3"/>
          <a:srcRect b="6474"/>
          <a:stretch/>
        </p:blipFill>
        <p:spPr>
          <a:xfrm>
            <a:off x="704107" y="1550095"/>
            <a:ext cx="7886279" cy="3919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750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C:\Users\user\Downloads\BANNER 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81" t="64178" r="43298" b="-1"/>
          <a:stretch/>
        </p:blipFill>
        <p:spPr bwMode="auto">
          <a:xfrm>
            <a:off x="76200" y="5737147"/>
            <a:ext cx="1527347" cy="107999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444327" y="1034380"/>
            <a:ext cx="6296025" cy="491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CuadroTexto 3"/>
          <p:cNvSpPr txBox="1"/>
          <p:nvPr/>
        </p:nvSpPr>
        <p:spPr>
          <a:xfrm>
            <a:off x="5845924" y="273922"/>
            <a:ext cx="18854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>
                <a:solidFill>
                  <a:srgbClr val="7F7F7F"/>
                </a:solidFill>
                <a:latin typeface="Optima"/>
                <a:cs typeface="Optima"/>
              </a:rPr>
              <a:t>     @_</a:t>
            </a:r>
            <a:r>
              <a:rPr lang="es-ES" sz="1200" dirty="0" err="1" smtClean="0">
                <a:solidFill>
                  <a:srgbClr val="7F7F7F"/>
                </a:solidFill>
                <a:latin typeface="Optima"/>
                <a:cs typeface="Optima"/>
              </a:rPr>
              <a:t>JorgeAguilera</a:t>
            </a:r>
            <a:endParaRPr lang="es-ES" sz="1200" dirty="0">
              <a:solidFill>
                <a:srgbClr val="7F7F7F"/>
              </a:solidFill>
              <a:latin typeface="Optima"/>
              <a:cs typeface="Optima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7584049" y="273922"/>
            <a:ext cx="149661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200" dirty="0" smtClean="0">
                <a:solidFill>
                  <a:srgbClr val="7F7F7F"/>
                </a:solidFill>
                <a:latin typeface="Optima"/>
                <a:cs typeface="Optima"/>
              </a:rPr>
              <a:t>Jorge Aguilera </a:t>
            </a:r>
            <a:r>
              <a:rPr lang="es-ES" sz="1200" dirty="0" err="1" smtClean="0">
                <a:solidFill>
                  <a:srgbClr val="7F7F7F"/>
                </a:solidFill>
                <a:latin typeface="Optima"/>
                <a:cs typeface="Optima"/>
              </a:rPr>
              <a:t>Ph.D</a:t>
            </a:r>
            <a:endParaRPr lang="es-ES" sz="1200" dirty="0">
              <a:solidFill>
                <a:srgbClr val="7F7F7F"/>
              </a:solidFill>
              <a:latin typeface="Optima"/>
              <a:cs typeface="Optima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4157" y="332082"/>
            <a:ext cx="180000" cy="18000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17932" y="319508"/>
            <a:ext cx="180000" cy="1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750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C:\Users\user\Downloads\BANNER 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81" t="64178" r="43298" b="-1"/>
          <a:stretch/>
        </p:blipFill>
        <p:spPr bwMode="auto">
          <a:xfrm>
            <a:off x="76200" y="5737147"/>
            <a:ext cx="1527347" cy="107999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ángulo 3"/>
          <p:cNvSpPr/>
          <p:nvPr/>
        </p:nvSpPr>
        <p:spPr>
          <a:xfrm>
            <a:off x="923504" y="818475"/>
            <a:ext cx="7332456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/>
                <a:cs typeface="Century Gothic"/>
              </a:rPr>
              <a:t>EL CIUDADANO MEDIÁTICO DE HOY</a:t>
            </a:r>
            <a:endParaRPr lang="es-ES" sz="3200" b="1" dirty="0">
              <a:solidFill>
                <a:schemeClr val="tx1">
                  <a:lumMod val="65000"/>
                  <a:lumOff val="35000"/>
                </a:schemeClr>
              </a:solidFill>
              <a:latin typeface="Century Gothic"/>
              <a:cs typeface="Century Gothic"/>
            </a:endParaRPr>
          </a:p>
        </p:txBody>
      </p:sp>
      <p:pic>
        <p:nvPicPr>
          <p:cNvPr id="5" name="Imagen 4" descr="Captura de pantalla 2016-09-21 a las 12.41.02 p.m.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473" y="1521552"/>
            <a:ext cx="8503369" cy="3978362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5241" y="4125313"/>
            <a:ext cx="1574148" cy="148555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229080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C:\Users\user\Downloads\BANNER 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81" t="64178" r="43298" b="-1"/>
          <a:stretch/>
        </p:blipFill>
        <p:spPr bwMode="auto">
          <a:xfrm>
            <a:off x="76200" y="5737147"/>
            <a:ext cx="1527347" cy="107999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12" t="25750" r="36407" b="56500"/>
          <a:stretch/>
        </p:blipFill>
        <p:spPr bwMode="auto">
          <a:xfrm>
            <a:off x="404671" y="1711138"/>
            <a:ext cx="8424937" cy="280831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CuadroTexto 3"/>
          <p:cNvSpPr txBox="1"/>
          <p:nvPr/>
        </p:nvSpPr>
        <p:spPr>
          <a:xfrm>
            <a:off x="5845924" y="273922"/>
            <a:ext cx="18854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>
                <a:solidFill>
                  <a:srgbClr val="7F7F7F"/>
                </a:solidFill>
                <a:latin typeface="Optima"/>
                <a:cs typeface="Optima"/>
              </a:rPr>
              <a:t>     @_</a:t>
            </a:r>
            <a:r>
              <a:rPr lang="es-ES" sz="1200" dirty="0" err="1" smtClean="0">
                <a:solidFill>
                  <a:srgbClr val="7F7F7F"/>
                </a:solidFill>
                <a:latin typeface="Optima"/>
                <a:cs typeface="Optima"/>
              </a:rPr>
              <a:t>JorgeAguilera</a:t>
            </a:r>
            <a:endParaRPr lang="es-ES" sz="1200" dirty="0">
              <a:solidFill>
                <a:srgbClr val="7F7F7F"/>
              </a:solidFill>
              <a:latin typeface="Optima"/>
              <a:cs typeface="Optima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7584049" y="273922"/>
            <a:ext cx="149661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200" dirty="0" smtClean="0">
                <a:solidFill>
                  <a:srgbClr val="7F7F7F"/>
                </a:solidFill>
                <a:latin typeface="Optima"/>
                <a:cs typeface="Optima"/>
              </a:rPr>
              <a:t>Jorge Aguilera </a:t>
            </a:r>
            <a:r>
              <a:rPr lang="es-ES" sz="1200" dirty="0" err="1" smtClean="0">
                <a:solidFill>
                  <a:srgbClr val="7F7F7F"/>
                </a:solidFill>
                <a:latin typeface="Optima"/>
                <a:cs typeface="Optima"/>
              </a:rPr>
              <a:t>Ph.D</a:t>
            </a:r>
            <a:endParaRPr lang="es-ES" sz="1200" dirty="0">
              <a:solidFill>
                <a:srgbClr val="7F7F7F"/>
              </a:solidFill>
              <a:latin typeface="Optima"/>
              <a:cs typeface="Optima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4157" y="332082"/>
            <a:ext cx="180000" cy="18000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17932" y="319508"/>
            <a:ext cx="180000" cy="1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605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C:\Users\user\Downloads\BANNER 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81" t="64178" r="43298" b="-1"/>
          <a:stretch/>
        </p:blipFill>
        <p:spPr bwMode="auto">
          <a:xfrm>
            <a:off x="76200" y="5737147"/>
            <a:ext cx="1527347" cy="107999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http://peoresnada.com/pictures/h/pez_grande.jpg">
            <a:hlinkClick r:id="rId3"/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61"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9080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C:\Users\user\Downloads\BANNER 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81" t="64178" r="43298" b="-1"/>
          <a:stretch/>
        </p:blipFill>
        <p:spPr bwMode="auto">
          <a:xfrm>
            <a:off x="76200" y="5737147"/>
            <a:ext cx="1527347" cy="107999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2771800" y="2276872"/>
            <a:ext cx="5262598" cy="2259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220000"/>
              </a:lnSpc>
              <a:buFont typeface="Wingdings" charset="2"/>
              <a:buChar char="q"/>
            </a:pPr>
            <a:r>
              <a:rPr lang="es-CO" sz="2200" b="1" dirty="0">
                <a:latin typeface="Century Gothic"/>
                <a:cs typeface="Century Gothic"/>
              </a:rPr>
              <a:t> </a:t>
            </a:r>
            <a:r>
              <a:rPr lang="es-CO" sz="2200" b="1" dirty="0" smtClean="0">
                <a:latin typeface="Century Gothic"/>
                <a:cs typeface="Century Gothic"/>
              </a:rPr>
              <a:t>ACTOS INTELECTUALES</a:t>
            </a:r>
            <a:endParaRPr lang="es-CO" sz="2200" b="1" dirty="0">
              <a:latin typeface="Century Gothic"/>
              <a:cs typeface="Century Gothic"/>
            </a:endParaRPr>
          </a:p>
          <a:p>
            <a:pPr marL="342900" indent="-342900">
              <a:lnSpc>
                <a:spcPct val="220000"/>
              </a:lnSpc>
              <a:buFont typeface="Wingdings" charset="2"/>
              <a:buChar char="q"/>
            </a:pPr>
            <a:r>
              <a:rPr lang="es-CO" sz="2200" b="1" dirty="0">
                <a:latin typeface="Century Gothic"/>
                <a:cs typeface="Century Gothic"/>
              </a:rPr>
              <a:t> </a:t>
            </a:r>
            <a:r>
              <a:rPr lang="es-CO" sz="2200" b="1" dirty="0" smtClean="0">
                <a:latin typeface="Century Gothic"/>
                <a:cs typeface="Century Gothic"/>
              </a:rPr>
              <a:t>ACTOS FÍSICOS</a:t>
            </a:r>
            <a:endParaRPr lang="es-CO" sz="2200" b="1" dirty="0">
              <a:latin typeface="Century Gothic"/>
              <a:cs typeface="Century Gothic"/>
            </a:endParaRPr>
          </a:p>
          <a:p>
            <a:pPr marL="342900" indent="-342900">
              <a:lnSpc>
                <a:spcPct val="220000"/>
              </a:lnSpc>
              <a:buFont typeface="Wingdings" charset="2"/>
              <a:buChar char="q"/>
            </a:pPr>
            <a:r>
              <a:rPr lang="es-CO" sz="2200" b="1" dirty="0">
                <a:latin typeface="Century Gothic"/>
                <a:cs typeface="Century Gothic"/>
              </a:rPr>
              <a:t> </a:t>
            </a:r>
            <a:r>
              <a:rPr lang="es-CO" sz="2200" b="1" dirty="0" smtClean="0">
                <a:latin typeface="Century Gothic"/>
                <a:cs typeface="Century Gothic"/>
              </a:rPr>
              <a:t>ACTOS VERBALES</a:t>
            </a:r>
            <a:endParaRPr lang="es-CO" sz="2200" b="1" dirty="0">
              <a:latin typeface="Century Gothic"/>
              <a:cs typeface="Century Gothic"/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842408" y="1164281"/>
            <a:ext cx="7461184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>
              <a:lnSpc>
                <a:spcPct val="120000"/>
              </a:lnSpc>
            </a:pPr>
            <a:r>
              <a:rPr lang="es-MX" sz="3600" b="1" spc="150" dirty="0" smtClean="0">
                <a:ln w="11430"/>
                <a:solidFill>
                  <a:srgbClr val="595959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Century Gothic"/>
                <a:cs typeface="Century Gothic"/>
              </a:rPr>
              <a:t>LA EXPERIENCIA DE LA MARCA</a:t>
            </a:r>
            <a:endParaRPr lang="es-ES" sz="3600" b="1" spc="150" dirty="0">
              <a:ln w="11430"/>
              <a:solidFill>
                <a:srgbClr val="595959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Century Gothic"/>
              <a:cs typeface="Century Gothic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5845924" y="273922"/>
            <a:ext cx="18854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>
                <a:solidFill>
                  <a:srgbClr val="7F7F7F"/>
                </a:solidFill>
                <a:latin typeface="Optima"/>
                <a:cs typeface="Optima"/>
              </a:rPr>
              <a:t>     @_</a:t>
            </a:r>
            <a:r>
              <a:rPr lang="es-ES" sz="1200" dirty="0" err="1" smtClean="0">
                <a:solidFill>
                  <a:srgbClr val="7F7F7F"/>
                </a:solidFill>
                <a:latin typeface="Optima"/>
                <a:cs typeface="Optima"/>
              </a:rPr>
              <a:t>JorgeAguilera</a:t>
            </a:r>
            <a:endParaRPr lang="es-ES" sz="1200" dirty="0">
              <a:solidFill>
                <a:srgbClr val="7F7F7F"/>
              </a:solidFill>
              <a:latin typeface="Optima"/>
              <a:cs typeface="Optima"/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7584049" y="273922"/>
            <a:ext cx="149661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200" dirty="0" smtClean="0">
                <a:solidFill>
                  <a:srgbClr val="7F7F7F"/>
                </a:solidFill>
                <a:latin typeface="Optima"/>
                <a:cs typeface="Optima"/>
              </a:rPr>
              <a:t>Jorge Aguilera </a:t>
            </a:r>
            <a:r>
              <a:rPr lang="es-ES" sz="1200" dirty="0" err="1" smtClean="0">
                <a:solidFill>
                  <a:srgbClr val="7F7F7F"/>
                </a:solidFill>
                <a:latin typeface="Optima"/>
                <a:cs typeface="Optima"/>
              </a:rPr>
              <a:t>Ph.D</a:t>
            </a:r>
            <a:endParaRPr lang="es-ES" sz="1200" dirty="0">
              <a:solidFill>
                <a:srgbClr val="7F7F7F"/>
              </a:solidFill>
              <a:latin typeface="Optima"/>
              <a:cs typeface="Optima"/>
            </a:endParaRP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4157" y="332082"/>
            <a:ext cx="180000" cy="180000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7932" y="319508"/>
            <a:ext cx="180000" cy="1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080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C:\Users\user\Downloads\BANNER 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81" t="64178" r="43298" b="-1"/>
          <a:stretch/>
        </p:blipFill>
        <p:spPr bwMode="auto">
          <a:xfrm>
            <a:off x="76200" y="5737147"/>
            <a:ext cx="1527347" cy="107999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1332796" y="1802130"/>
            <a:ext cx="6447113" cy="3816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ct val="220000"/>
              </a:lnSpc>
            </a:pPr>
            <a:r>
              <a:rPr lang="es-CO" sz="2200" b="1" dirty="0">
                <a:latin typeface="Century Gothic"/>
                <a:cs typeface="Century Gothic"/>
              </a:rPr>
              <a:t> </a:t>
            </a:r>
            <a:r>
              <a:rPr lang="es-CO" sz="2200" b="1" dirty="0" smtClean="0">
                <a:latin typeface="Century Gothic"/>
                <a:cs typeface="Century Gothic"/>
              </a:rPr>
              <a:t>OLOR</a:t>
            </a:r>
            <a:endParaRPr lang="es-CO" sz="2200" b="1" dirty="0">
              <a:latin typeface="Century Gothic"/>
              <a:cs typeface="Century Gothic"/>
            </a:endParaRPr>
          </a:p>
          <a:p>
            <a:pPr algn="ctr">
              <a:lnSpc>
                <a:spcPct val="220000"/>
              </a:lnSpc>
            </a:pPr>
            <a:r>
              <a:rPr lang="es-CO" sz="2200" b="1" dirty="0">
                <a:latin typeface="Century Gothic"/>
                <a:cs typeface="Century Gothic"/>
              </a:rPr>
              <a:t> </a:t>
            </a:r>
            <a:r>
              <a:rPr lang="es-CO" sz="2200" b="1" dirty="0" smtClean="0">
                <a:latin typeface="Century Gothic"/>
                <a:cs typeface="Century Gothic"/>
              </a:rPr>
              <a:t>TRATO</a:t>
            </a:r>
            <a:endParaRPr lang="es-CO" sz="2200" b="1" dirty="0">
              <a:latin typeface="Century Gothic"/>
              <a:cs typeface="Century Gothic"/>
            </a:endParaRPr>
          </a:p>
          <a:p>
            <a:pPr algn="ctr">
              <a:lnSpc>
                <a:spcPct val="220000"/>
              </a:lnSpc>
            </a:pPr>
            <a:r>
              <a:rPr lang="es-CO" sz="2200" b="1" dirty="0" smtClean="0">
                <a:latin typeface="Century Gothic"/>
                <a:cs typeface="Century Gothic"/>
              </a:rPr>
              <a:t>IMAGEN A TRAVÉS DE TERCEROS.</a:t>
            </a:r>
          </a:p>
          <a:p>
            <a:pPr algn="ctr">
              <a:lnSpc>
                <a:spcPct val="220000"/>
              </a:lnSpc>
            </a:pPr>
            <a:r>
              <a:rPr lang="es-CO" sz="2200" b="1" dirty="0" smtClean="0">
                <a:latin typeface="Century Gothic"/>
                <a:cs typeface="Century Gothic"/>
              </a:rPr>
              <a:t>RUTA DE COMPRA</a:t>
            </a:r>
          </a:p>
          <a:p>
            <a:pPr algn="ctr">
              <a:lnSpc>
                <a:spcPct val="220000"/>
              </a:lnSpc>
            </a:pPr>
            <a:r>
              <a:rPr lang="es-CO" sz="2200" b="1" dirty="0" smtClean="0">
                <a:latin typeface="Century Gothic"/>
                <a:cs typeface="Century Gothic"/>
              </a:rPr>
              <a:t>EXPERIENCIA DE SERVICIO</a:t>
            </a:r>
            <a:endParaRPr lang="es-CO" sz="2200" b="1" dirty="0">
              <a:latin typeface="Century Gothic"/>
              <a:cs typeface="Century Gothic"/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1199021" y="1088831"/>
            <a:ext cx="6840538" cy="8822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>
              <a:lnSpc>
                <a:spcPct val="120000"/>
              </a:lnSpc>
            </a:pPr>
            <a:r>
              <a:rPr lang="es-MX" sz="4400" b="1" spc="150" dirty="0" smtClean="0">
                <a:ln w="11430"/>
                <a:solidFill>
                  <a:srgbClr val="595959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Century Gothic"/>
                <a:cs typeface="Century Gothic"/>
              </a:rPr>
              <a:t>ACTOS FÍSICOS</a:t>
            </a:r>
            <a:endParaRPr lang="es-ES" sz="4400" b="1" spc="150" dirty="0">
              <a:ln w="11430"/>
              <a:solidFill>
                <a:srgbClr val="595959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Century Gothic"/>
              <a:cs typeface="Century Gothic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5845924" y="273922"/>
            <a:ext cx="18854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>
                <a:solidFill>
                  <a:srgbClr val="7F7F7F"/>
                </a:solidFill>
                <a:latin typeface="Optima"/>
                <a:cs typeface="Optima"/>
              </a:rPr>
              <a:t>     @_</a:t>
            </a:r>
            <a:r>
              <a:rPr lang="es-ES" sz="1200" dirty="0" err="1" smtClean="0">
                <a:solidFill>
                  <a:srgbClr val="7F7F7F"/>
                </a:solidFill>
                <a:latin typeface="Optima"/>
                <a:cs typeface="Optima"/>
              </a:rPr>
              <a:t>JorgeAguilera</a:t>
            </a:r>
            <a:endParaRPr lang="es-ES" sz="1200" dirty="0">
              <a:solidFill>
                <a:srgbClr val="7F7F7F"/>
              </a:solidFill>
              <a:latin typeface="Optima"/>
              <a:cs typeface="Optima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7584049" y="273922"/>
            <a:ext cx="149661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200" dirty="0" smtClean="0">
                <a:solidFill>
                  <a:srgbClr val="7F7F7F"/>
                </a:solidFill>
                <a:latin typeface="Optima"/>
                <a:cs typeface="Optima"/>
              </a:rPr>
              <a:t>Jorge Aguilera </a:t>
            </a:r>
            <a:r>
              <a:rPr lang="es-ES" sz="1200" dirty="0" err="1" smtClean="0">
                <a:solidFill>
                  <a:srgbClr val="7F7F7F"/>
                </a:solidFill>
                <a:latin typeface="Optima"/>
                <a:cs typeface="Optima"/>
              </a:rPr>
              <a:t>Ph.D</a:t>
            </a:r>
            <a:endParaRPr lang="es-ES" sz="1200" dirty="0">
              <a:solidFill>
                <a:srgbClr val="7F7F7F"/>
              </a:solidFill>
              <a:latin typeface="Optima"/>
              <a:cs typeface="Optima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4157" y="332082"/>
            <a:ext cx="180000" cy="180000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7932" y="319508"/>
            <a:ext cx="180000" cy="1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610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</TotalTime>
  <Words>147</Words>
  <Application>Microsoft Office PowerPoint</Application>
  <PresentationFormat>Presentación en pantalla (4:3)</PresentationFormat>
  <Paragraphs>54</Paragraphs>
  <Slides>14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5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user</dc:creator>
  <cp:lastModifiedBy>Maribel</cp:lastModifiedBy>
  <cp:revision>11</cp:revision>
  <dcterms:created xsi:type="dcterms:W3CDTF">2016-09-12T14:02:46Z</dcterms:created>
  <dcterms:modified xsi:type="dcterms:W3CDTF">2016-09-21T18:40:23Z</dcterms:modified>
</cp:coreProperties>
</file>