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1" r:id="rId3"/>
    <p:sldId id="258" r:id="rId4"/>
    <p:sldId id="259" r:id="rId5"/>
    <p:sldId id="260" r:id="rId6"/>
    <p:sldId id="261" r:id="rId7"/>
    <p:sldId id="262" r:id="rId8"/>
    <p:sldId id="270" r:id="rId9"/>
    <p:sldId id="263" r:id="rId10"/>
    <p:sldId id="264" r:id="rId11"/>
    <p:sldId id="265" r:id="rId12"/>
    <p:sldId id="275" r:id="rId13"/>
    <p:sldId id="276" r:id="rId14"/>
    <p:sldId id="282" r:id="rId15"/>
    <p:sldId id="267"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6" d="100"/>
          <a:sy n="106" d="100"/>
        </p:scale>
        <p:origin x="-10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283765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69999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394475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106407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40032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194308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37193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323322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223090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119039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B67E1B-25F8-4538-958E-8759C3DFA55E}" type="datetimeFigureOut">
              <a:rPr lang="es-MX" smtClean="0"/>
              <a:pPr/>
              <a:t>16/09/2016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pPr/>
              <a:t>‹Nº›</a:t>
            </a:fld>
            <a:endParaRPr lang="es-MX"/>
          </a:p>
        </p:txBody>
      </p:sp>
    </p:spTree>
    <p:extLst>
      <p:ext uri="{BB962C8B-B14F-4D97-AF65-F5344CB8AC3E}">
        <p14:creationId xmlns:p14="http://schemas.microsoft.com/office/powerpoint/2010/main" val="359828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67E1B-25F8-4538-958E-8759C3DFA55E}" type="datetimeFigureOut">
              <a:rPr lang="es-MX" smtClean="0"/>
              <a:pPr/>
              <a:t>16/09/2016</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AAA6D-AE9E-4E70-8473-4950F57C0B96}" type="slidenum">
              <a:rPr lang="es-MX" smtClean="0"/>
              <a:pPr/>
              <a:t>‹Nº›</a:t>
            </a:fld>
            <a:endParaRPr lang="es-MX"/>
          </a:p>
        </p:txBody>
      </p:sp>
    </p:spTree>
    <p:extLst>
      <p:ext uri="{BB962C8B-B14F-4D97-AF65-F5344CB8AC3E}">
        <p14:creationId xmlns:p14="http://schemas.microsoft.com/office/powerpoint/2010/main" val="283446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l/url?sa=i&amp;rct=j&amp;q=&amp;esrc=s&amp;source=images&amp;cd=&amp;cad=rja&amp;uact=8&amp;ved=0ahUKEwjRtse6jY_PAhWJf5AKHakwCUQQjRwIBw&amp;url=http://www.plataformaurbana.cl/archive/2012/06/19/c-mall-plaza-egana-la-nueva-portada-metropolitana-de-la-reina/&amp;bvm=bv.132479545,d.Y2I&amp;psig=AFQjCNEPL1QSp7igLjmgBQUN_SZqY_9KuQ&amp;ust=1473950970139795"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l/url?sa=i&amp;rct=j&amp;q=&amp;esrc=s&amp;source=images&amp;cd=&amp;ved=0ahUKEwiYwdaqkI_PAhVIgJAKHd5FAcwQjRwIBw&amp;url=http://www.emol.com/noticias/nacional/2012/01/05/520222/madre-de-joven-que-murio-tras-caer-de-mall-en-las-condes.html&amp;bvm=bv.132479545,d.Y2I&amp;psig=AFQjCNFV2G4LVOK7WVfEB3WlyLCl5qfZ6w&amp;ust=1473951740006095"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Resultado de imagen para mall plaza egaña">
            <a:hlinkClick r:id="rId2"/>
          </p:cNvPr>
          <p:cNvPicPr>
            <a:picLocks noChangeAspect="1" noChangeArrowheads="1"/>
          </p:cNvPicPr>
          <p:nvPr/>
        </p:nvPicPr>
        <p:blipFill>
          <a:blip r:embed="rId3"/>
          <a:srcRect/>
          <a:stretch>
            <a:fillRect/>
          </a:stretch>
        </p:blipFill>
        <p:spPr bwMode="auto">
          <a:xfrm>
            <a:off x="1219200" y="462455"/>
            <a:ext cx="6653049" cy="3678621"/>
          </a:xfrm>
          <a:prstGeom prst="rect">
            <a:avLst/>
          </a:prstGeom>
          <a:noFill/>
          <a:ln>
            <a:solidFill>
              <a:srgbClr val="002060"/>
            </a:solidFill>
          </a:ln>
        </p:spPr>
      </p:pic>
      <p:sp>
        <p:nvSpPr>
          <p:cNvPr id="3" name="Title 3"/>
          <p:cNvSpPr txBox="1">
            <a:spLocks/>
          </p:cNvSpPr>
          <p:nvPr/>
        </p:nvSpPr>
        <p:spPr>
          <a:xfrm>
            <a:off x="1240221" y="588580"/>
            <a:ext cx="6674069" cy="1019502"/>
          </a:xfrm>
          <a:prstGeom prst="rect">
            <a:avLst/>
          </a:prstGeom>
        </p:spPr>
        <p:txBody>
          <a:bodyPr>
            <a:normAutofit fontScale="775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rgbClr val="002060"/>
                </a:solidFill>
                <a:effectLst/>
                <a:uLnTx/>
                <a:uFillTx/>
                <a:latin typeface="Arial" panose="020B0604020202020204" pitchFamily="34" charset="0"/>
                <a:ea typeface="+mj-ea"/>
                <a:cs typeface="Arial" panose="020B0604020202020204" pitchFamily="34" charset="0"/>
              </a:rPr>
              <a:t>Seguridad Privada y Seguridad Pública;</a:t>
            </a:r>
            <a:br>
              <a:rPr kumimoji="0" lang="es-CL" sz="3200" b="1" i="0" u="none" strike="noStrike" kern="1200" cap="none" spc="0" normalizeH="0" baseline="0" noProof="0" dirty="0" smtClean="0">
                <a:ln>
                  <a:noFill/>
                </a:ln>
                <a:solidFill>
                  <a:srgbClr val="002060"/>
                </a:solidFill>
                <a:effectLst/>
                <a:uLnTx/>
                <a:uFillTx/>
                <a:latin typeface="Arial" panose="020B0604020202020204" pitchFamily="34" charset="0"/>
                <a:ea typeface="+mj-ea"/>
                <a:cs typeface="Arial" panose="020B0604020202020204" pitchFamily="34" charset="0"/>
              </a:rPr>
            </a:br>
            <a:r>
              <a:rPr kumimoji="0" lang="es-CL" sz="3200" b="1" i="0" u="none" strike="noStrike" kern="1200" cap="none" spc="0" normalizeH="0" baseline="0" noProof="0" dirty="0" smtClean="0">
                <a:ln>
                  <a:noFill/>
                </a:ln>
                <a:solidFill>
                  <a:srgbClr val="002060"/>
                </a:solidFill>
                <a:effectLst/>
                <a:uLnTx/>
                <a:uFillTx/>
                <a:latin typeface="Arial" panose="020B0604020202020204" pitchFamily="34" charset="0"/>
                <a:ea typeface="+mj-ea"/>
                <a:cs typeface="Arial" panose="020B0604020202020204" pitchFamily="34" charset="0"/>
              </a:rPr>
              <a:t/>
            </a:r>
            <a:br>
              <a:rPr kumimoji="0" lang="es-CL" sz="3200" b="1" i="0" u="none" strike="noStrike" kern="1200" cap="none" spc="0" normalizeH="0" baseline="0" noProof="0" dirty="0" smtClean="0">
                <a:ln>
                  <a:noFill/>
                </a:ln>
                <a:solidFill>
                  <a:srgbClr val="002060"/>
                </a:solidFill>
                <a:effectLst/>
                <a:uLnTx/>
                <a:uFillTx/>
                <a:latin typeface="Arial" panose="020B0604020202020204" pitchFamily="34" charset="0"/>
                <a:ea typeface="+mj-ea"/>
                <a:cs typeface="Arial" panose="020B0604020202020204" pitchFamily="34" charset="0"/>
              </a:rPr>
            </a:br>
            <a:r>
              <a:rPr kumimoji="0" lang="es-CL" sz="3200" b="1" i="0" u="none" strike="noStrike" kern="1200" cap="none" spc="0" normalizeH="0" baseline="0" noProof="0" dirty="0" smtClean="0">
                <a:ln>
                  <a:noFill/>
                </a:ln>
                <a:solidFill>
                  <a:srgbClr val="002060"/>
                </a:solidFill>
                <a:effectLst/>
                <a:uLnTx/>
                <a:uFillTx/>
                <a:latin typeface="Arial" panose="020B0604020202020204" pitchFamily="34" charset="0"/>
                <a:ea typeface="+mj-ea"/>
                <a:cs typeface="Arial" panose="020B0604020202020204" pitchFamily="34" charset="0"/>
              </a:rPr>
              <a:t>Coproductores de Seguridad Ciudadana</a:t>
            </a:r>
            <a:endParaRPr kumimoji="0" lang="en-US" sz="3200" b="1" i="0" u="none" strike="noStrike" kern="1200" cap="none" spc="0" normalizeH="0" baseline="0" noProof="0" dirty="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4" name="Rectangle 5"/>
          <p:cNvSpPr txBox="1">
            <a:spLocks noChangeArrowheads="1"/>
          </p:cNvSpPr>
          <p:nvPr/>
        </p:nvSpPr>
        <p:spPr>
          <a:xfrm>
            <a:off x="1227084" y="4508938"/>
            <a:ext cx="6266793" cy="1030014"/>
          </a:xfrm>
          <a:prstGeom prst="rect">
            <a:avLst/>
          </a:prstGeom>
        </p:spPr>
        <p:txBody>
          <a:bodyPr/>
          <a:lstStyle/>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rPr>
              <a:t>Jorge Lee Mira</a:t>
            </a: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rPr>
              <a:t>Presidente</a:t>
            </a: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rPr>
              <a:t>Comisión de Seguridad y </a:t>
            </a:r>
            <a:r>
              <a:rPr kumimoji="0" lang="es-ES_tradnl" sz="1200" b="1" i="0" u="none" strike="noStrike" kern="1200" cap="none" spc="0" normalizeH="0" baseline="0" noProof="0" dirty="0" err="1" smtClean="0">
                <a:ln>
                  <a:noFill/>
                </a:ln>
                <a:solidFill>
                  <a:srgbClr val="000066"/>
                </a:solidFill>
                <a:effectLst/>
                <a:uLnTx/>
                <a:uFillTx/>
                <a:latin typeface="Arial" charset="0"/>
                <a:ea typeface="+mn-ea"/>
                <a:cs typeface="+mn-cs"/>
              </a:rPr>
              <a:t>Antidelincuencia</a:t>
            </a:r>
            <a:endPar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endParaRP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rPr>
              <a:t>Cámara de Comercio Servicios y Turismo de Chile (F.G.N.)</a:t>
            </a:r>
          </a:p>
          <a:p>
            <a:pPr marL="0" marR="0" lvl="0" indent="0" algn="ctr" defTabSz="914400" rtl="0" eaLnBrk="1" fontAlgn="auto" latinLnBrk="0" hangingPunct="1">
              <a:lnSpc>
                <a:spcPct val="80000"/>
              </a:lnSpc>
              <a:spcBef>
                <a:spcPts val="1000"/>
              </a:spcBef>
              <a:spcAft>
                <a:spcPts val="0"/>
              </a:spcAft>
              <a:buClrTx/>
              <a:buSzTx/>
              <a:buFontTx/>
              <a:buNone/>
              <a:tabLst/>
              <a:defRPr/>
            </a:pPr>
            <a:endParaRPr kumimoji="0" lang="es-ES_tradnl" sz="1200" b="1" i="0" u="none" strike="noStrike" kern="1200" cap="none" spc="0" normalizeH="0" baseline="0" noProof="0" dirty="0" smtClean="0">
              <a:ln>
                <a:noFill/>
              </a:ln>
              <a:solidFill>
                <a:srgbClr val="000066"/>
              </a:solidFill>
              <a:effectLst/>
              <a:uLnTx/>
              <a:uFillTx/>
              <a:latin typeface="Arial" charset="0"/>
              <a:ea typeface="+mn-ea"/>
              <a:cs typeface="+mn-cs"/>
            </a:endParaRPr>
          </a:p>
        </p:txBody>
      </p:sp>
      <p:pic>
        <p:nvPicPr>
          <p:cNvPr id="5" name="Picture 7" descr="La camara de Chile Pantone copia"/>
          <p:cNvPicPr>
            <a:picLocks noChangeAspect="1" noChangeArrowheads="1"/>
          </p:cNvPicPr>
          <p:nvPr/>
        </p:nvPicPr>
        <p:blipFill>
          <a:blip r:embed="rId4"/>
          <a:srcRect l="19456" t="29346" r="20490" b="31209"/>
          <a:stretch>
            <a:fillRect/>
          </a:stretch>
        </p:blipFill>
        <p:spPr bwMode="auto">
          <a:xfrm>
            <a:off x="3488449" y="5860745"/>
            <a:ext cx="1567027" cy="55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96121"/>
          </a:xfrm>
        </p:spPr>
        <p:txBody>
          <a:bodyPr>
            <a:normAutofit/>
          </a:bodyPr>
          <a:lstStyle/>
          <a:p>
            <a:r>
              <a:rPr lang="es-CL" sz="2500" b="1" dirty="0" smtClean="0">
                <a:solidFill>
                  <a:srgbClr val="002060"/>
                </a:solidFill>
                <a:latin typeface="Arial" panose="020B0604020202020204" pitchFamily="34" charset="0"/>
                <a:cs typeface="Arial" panose="020B0604020202020204" pitchFamily="34" charset="0"/>
              </a:rPr>
              <a:t>Contexto Genérico</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619686" y="1574613"/>
            <a:ext cx="8042384" cy="3934044"/>
          </a:xfrm>
          <a:ln>
            <a:solidFill>
              <a:schemeClr val="accent5">
                <a:lumMod val="50000"/>
              </a:schemeClr>
            </a:solidFill>
          </a:ln>
        </p:spPr>
        <p:txBody>
          <a:bodyPr>
            <a:normAutofit/>
          </a:bodyPr>
          <a:lstStyle/>
          <a:p>
            <a:pPr eaLnBrk="1" hangingPunct="1">
              <a:lnSpc>
                <a:spcPct val="90000"/>
              </a:lnSpc>
              <a:buClr>
                <a:srgbClr val="FFFFFF"/>
              </a:buClr>
              <a:buFont typeface="Wingdings" pitchFamily="2" charset="2"/>
              <a:buChar char="Ø"/>
            </a:pPr>
            <a:r>
              <a:rPr lang="es-MX" altLang="es-CL" sz="1800" dirty="0" smtClean="0">
                <a:solidFill>
                  <a:srgbClr val="002060"/>
                </a:solidFill>
                <a:latin typeface="Arial" panose="020B0604020202020204" pitchFamily="34" charset="0"/>
                <a:cs typeface="Arial" panose="020B0604020202020204" pitchFamily="34" charset="0"/>
              </a:rPr>
              <a:t>La correcta aplicación de los conceptos de seguridad, debe ir en el sentido de la reducción del espacio de oportunidad, frente a las acciones que atenten contra las personas y activos de las organizaciones.</a:t>
            </a:r>
          </a:p>
          <a:p>
            <a:pPr eaLnBrk="1" hangingPunct="1">
              <a:lnSpc>
                <a:spcPct val="90000"/>
              </a:lnSpc>
              <a:buClr>
                <a:srgbClr val="FFFFFF"/>
              </a:buClr>
              <a:buFont typeface="Wingdings" pitchFamily="2" charset="2"/>
              <a:buChar char="Ø"/>
            </a:pPr>
            <a:endParaRPr lang="es-MX" altLang="es-CL" sz="1800" dirty="0" smtClean="0">
              <a:solidFill>
                <a:srgbClr val="002060"/>
              </a:solidFill>
              <a:latin typeface="Arial" panose="020B0604020202020204" pitchFamily="34" charset="0"/>
              <a:cs typeface="Arial" panose="020B0604020202020204" pitchFamily="34" charset="0"/>
            </a:endParaRPr>
          </a:p>
          <a:p>
            <a:pPr eaLnBrk="1" hangingPunct="1">
              <a:lnSpc>
                <a:spcPct val="90000"/>
              </a:lnSpc>
              <a:buClr>
                <a:srgbClr val="FFFFFF"/>
              </a:buClr>
              <a:buFont typeface="Wingdings" pitchFamily="2" charset="2"/>
              <a:buChar char="Ø"/>
            </a:pPr>
            <a:r>
              <a:rPr lang="es-MX" altLang="es-CL" sz="1800" dirty="0" smtClean="0">
                <a:solidFill>
                  <a:srgbClr val="002060"/>
                </a:solidFill>
                <a:latin typeface="Arial" panose="020B0604020202020204" pitchFamily="34" charset="0"/>
                <a:cs typeface="Arial" panose="020B0604020202020204" pitchFamily="34" charset="0"/>
              </a:rPr>
              <a:t>La seguridad debe ser preventiva y proactiva frente a los daños y pérdidas estando inserta en la gestión y desarrollo operacional de las organizaciones. </a:t>
            </a:r>
          </a:p>
          <a:p>
            <a:pPr eaLnBrk="1" hangingPunct="1">
              <a:lnSpc>
                <a:spcPct val="90000"/>
              </a:lnSpc>
              <a:buClr>
                <a:srgbClr val="FFFFFF"/>
              </a:buClr>
              <a:buFont typeface="Wingdings" pitchFamily="2" charset="2"/>
              <a:buChar char="Ø"/>
            </a:pPr>
            <a:endParaRPr lang="es-MX" altLang="es-CL" sz="1800" dirty="0" smtClean="0">
              <a:solidFill>
                <a:srgbClr val="002060"/>
              </a:solidFill>
              <a:latin typeface="Arial" panose="020B0604020202020204" pitchFamily="34" charset="0"/>
              <a:cs typeface="Arial" panose="020B0604020202020204" pitchFamily="34" charset="0"/>
            </a:endParaRPr>
          </a:p>
          <a:p>
            <a:pPr eaLnBrk="1" hangingPunct="1">
              <a:lnSpc>
                <a:spcPct val="90000"/>
              </a:lnSpc>
              <a:buClr>
                <a:srgbClr val="FFFFFF"/>
              </a:buClr>
              <a:buFont typeface="Wingdings" pitchFamily="2" charset="2"/>
              <a:buChar char="Ø"/>
            </a:pPr>
            <a:r>
              <a:rPr lang="es-MX" altLang="es-CL" sz="1800" dirty="0" smtClean="0">
                <a:solidFill>
                  <a:srgbClr val="002060"/>
                </a:solidFill>
                <a:latin typeface="Arial" panose="020B0604020202020204" pitchFamily="34" charset="0"/>
                <a:cs typeface="Arial" panose="020B0604020202020204" pitchFamily="34" charset="0"/>
              </a:rPr>
              <a:t>La </a:t>
            </a:r>
            <a:r>
              <a:rPr lang="es-MX" altLang="es-CL" sz="1800" i="1" dirty="0" smtClean="0">
                <a:solidFill>
                  <a:srgbClr val="002060"/>
                </a:solidFill>
                <a:latin typeface="Arial" panose="020B0604020202020204" pitchFamily="34" charset="0"/>
                <a:cs typeface="Arial" panose="020B0604020202020204" pitchFamily="34" charset="0"/>
              </a:rPr>
              <a:t>Prevención de Pérdidas</a:t>
            </a:r>
            <a:r>
              <a:rPr lang="es-MX" altLang="es-CL" sz="1800" dirty="0" smtClean="0">
                <a:solidFill>
                  <a:srgbClr val="002060"/>
                </a:solidFill>
                <a:latin typeface="Arial" panose="020B0604020202020204" pitchFamily="34" charset="0"/>
                <a:cs typeface="Arial" panose="020B0604020202020204" pitchFamily="34" charset="0"/>
              </a:rPr>
              <a:t> es el concepto que debe ser insertado e internalizado cómo una actitud y conducta permanente, para poder transformarla en una cultura organizacional  y se transforme en una ventaja competitiva</a:t>
            </a:r>
            <a:r>
              <a:rPr lang="es-MX" altLang="es-CL" sz="2000" dirty="0" smtClean="0">
                <a:solidFill>
                  <a:srgbClr val="002060"/>
                </a:solidFill>
                <a:cs typeface="Times New Roman" pitchFamily="18" charset="0"/>
              </a:rPr>
              <a:t>.</a:t>
            </a:r>
            <a:endParaRPr lang="es-CL" altLang="es-CL" sz="2000" dirty="0" smtClean="0">
              <a:solidFill>
                <a:srgbClr val="002060"/>
              </a:solidFill>
              <a:cs typeface="Times New Roman" pitchFamily="18"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7156"/>
          </a:xfrm>
        </p:spPr>
        <p:txBody>
          <a:bodyPr>
            <a:normAutofit/>
          </a:bodyPr>
          <a:lstStyle/>
          <a:p>
            <a:r>
              <a:rPr lang="es-CL" sz="2500" b="1" dirty="0" smtClean="0">
                <a:solidFill>
                  <a:srgbClr val="002060"/>
                </a:solidFill>
                <a:latin typeface="Arial" panose="020B0604020202020204" pitchFamily="34" charset="0"/>
                <a:cs typeface="Arial" panose="020B0604020202020204" pitchFamily="34" charset="0"/>
              </a:rPr>
              <a:t>Contexto Genérico</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646580" y="1538754"/>
            <a:ext cx="7886700" cy="4351338"/>
          </a:xfrm>
          <a:ln>
            <a:solidFill>
              <a:schemeClr val="accent5">
                <a:lumMod val="50000"/>
              </a:schemeClr>
            </a:solidFill>
          </a:ln>
          <a:extLst/>
        </p:spPr>
        <p:txBody>
          <a:bodyPr>
            <a:normAutofit/>
          </a:bodyPr>
          <a:lstStyle/>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El sujeto </a:t>
            </a:r>
            <a:r>
              <a:rPr lang="es-MX" sz="1800" dirty="0" smtClean="0">
                <a:solidFill>
                  <a:srgbClr val="002060"/>
                </a:solidFill>
                <a:latin typeface="Arial" panose="020B0604020202020204" pitchFamily="34" charset="0"/>
                <a:cs typeface="Arial" panose="020B0604020202020204" pitchFamily="34" charset="0"/>
              </a:rPr>
              <a:t>agresor cuenta </a:t>
            </a:r>
            <a:r>
              <a:rPr lang="es-MX" sz="1800" dirty="0">
                <a:solidFill>
                  <a:srgbClr val="002060"/>
                </a:solidFill>
                <a:latin typeface="Arial" panose="020B0604020202020204" pitchFamily="34" charset="0"/>
                <a:cs typeface="Arial" panose="020B0604020202020204" pitchFamily="34" charset="0"/>
              </a:rPr>
              <a:t>con “información perfecta”.</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Es libre de elegir entre diversas actividades alternativas.</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Puede priorizar por preferencias.</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Su accionar está basado en la maximización de su utilidad conforme a las oportunidades posibles.</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El hecho que se cometa un </a:t>
            </a:r>
            <a:r>
              <a:rPr lang="es-MX" sz="1800" dirty="0" smtClean="0">
                <a:solidFill>
                  <a:srgbClr val="002060"/>
                </a:solidFill>
                <a:latin typeface="Arial" panose="020B0604020202020204" pitchFamily="34" charset="0"/>
                <a:cs typeface="Arial" panose="020B0604020202020204" pitchFamily="34" charset="0"/>
              </a:rPr>
              <a:t>evento crítico delictivo </a:t>
            </a:r>
            <a:r>
              <a:rPr lang="es-MX" sz="1800" dirty="0">
                <a:solidFill>
                  <a:srgbClr val="002060"/>
                </a:solidFill>
                <a:latin typeface="Arial" panose="020B0604020202020204" pitchFamily="34" charset="0"/>
                <a:cs typeface="Arial" panose="020B0604020202020204" pitchFamily="34" charset="0"/>
              </a:rPr>
              <a:t>significa que la utilidad del </a:t>
            </a:r>
            <a:r>
              <a:rPr lang="es-MX" sz="1800" dirty="0" smtClean="0">
                <a:solidFill>
                  <a:srgbClr val="002060"/>
                </a:solidFill>
                <a:latin typeface="Arial" panose="020B0604020202020204" pitchFamily="34" charset="0"/>
                <a:cs typeface="Arial" panose="020B0604020202020204" pitchFamily="34" charset="0"/>
              </a:rPr>
              <a:t>agresor </a:t>
            </a:r>
            <a:r>
              <a:rPr lang="es-MX" sz="1800" dirty="0">
                <a:solidFill>
                  <a:srgbClr val="002060"/>
                </a:solidFill>
                <a:latin typeface="Arial" panose="020B0604020202020204" pitchFamily="34" charset="0"/>
                <a:cs typeface="Arial" panose="020B0604020202020204" pitchFamily="34" charset="0"/>
              </a:rPr>
              <a:t>ha sido maximizada y consideró ex ante que tal acción sería rentable.</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La valorización que el </a:t>
            </a:r>
            <a:r>
              <a:rPr lang="es-MX" sz="1800" dirty="0" smtClean="0">
                <a:solidFill>
                  <a:srgbClr val="002060"/>
                </a:solidFill>
                <a:latin typeface="Arial" panose="020B0604020202020204" pitchFamily="34" charset="0"/>
                <a:cs typeface="Arial" panose="020B0604020202020204" pitchFamily="34" charset="0"/>
              </a:rPr>
              <a:t>agresor </a:t>
            </a:r>
            <a:r>
              <a:rPr lang="es-MX" sz="1800" dirty="0">
                <a:solidFill>
                  <a:srgbClr val="002060"/>
                </a:solidFill>
                <a:latin typeface="Arial" panose="020B0604020202020204" pitchFamily="34" charset="0"/>
                <a:cs typeface="Arial" panose="020B0604020202020204" pitchFamily="34" charset="0"/>
              </a:rPr>
              <a:t>realiza de costos y beneficios, determina los beneficios netos derivados del delito, los que compara con los posibles de obtener en otros delitos o en una actividad legal.</a:t>
            </a:r>
          </a:p>
          <a:p>
            <a:pPr marL="609600" indent="-609600" eaLnBrk="1" hangingPunct="1">
              <a:lnSpc>
                <a:spcPct val="90000"/>
              </a:lnSpc>
              <a:buClr>
                <a:schemeClr val="tx1"/>
              </a:buClr>
              <a:buFont typeface="Wingdings" pitchFamily="2" charset="2"/>
              <a:buChar char="ü"/>
              <a:defRPr/>
            </a:pPr>
            <a:r>
              <a:rPr lang="es-MX" sz="1800" dirty="0">
                <a:solidFill>
                  <a:srgbClr val="002060"/>
                </a:solidFill>
                <a:latin typeface="Arial" panose="020B0604020202020204" pitchFamily="34" charset="0"/>
                <a:cs typeface="Arial" panose="020B0604020202020204" pitchFamily="34" charset="0"/>
              </a:rPr>
              <a:t>La valorización determina su “oferta de delitos” y a nivel agregado constituye el Nivel de Delincuencia.</a:t>
            </a:r>
            <a:endParaRPr lang="es-ES" sz="1800" dirty="0">
              <a:solidFill>
                <a:srgbClr val="00206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2 Marcador de número de diapositiva"/>
          <p:cNvSpPr txBox="1">
            <a:spLocks noGrp="1"/>
          </p:cNvSpPr>
          <p:nvPr/>
        </p:nvSpPr>
        <p:spPr bwMode="auto">
          <a:xfrm>
            <a:off x="6553200" y="6248400"/>
            <a:ext cx="2133600" cy="476250"/>
          </a:xfrm>
          <a:prstGeom prst="rect">
            <a:avLst/>
          </a:prstGeom>
          <a:noFill/>
          <a:ln w="9525">
            <a:noFill/>
            <a:miter lim="800000"/>
            <a:headEnd/>
            <a:tailEnd/>
          </a:ln>
        </p:spPr>
        <p:txBody>
          <a:bodyPr anchor="b"/>
          <a:lstStyle/>
          <a:p>
            <a:pPr algn="r"/>
            <a:fld id="{9E50C2FF-C70A-4C66-9E35-D8C495CF04F1}" type="slidenum">
              <a:rPr lang="es-ES" altLang="es-CL" sz="1200"/>
              <a:pPr algn="r"/>
              <a:t>12</a:t>
            </a:fld>
            <a:endParaRPr lang="es-ES" altLang="es-CL" sz="1200"/>
          </a:p>
        </p:txBody>
      </p:sp>
      <p:sp>
        <p:nvSpPr>
          <p:cNvPr id="141314" name="Rectangle 2"/>
          <p:cNvSpPr>
            <a:spLocks noChangeArrowheads="1"/>
          </p:cNvSpPr>
          <p:nvPr/>
        </p:nvSpPr>
        <p:spPr bwMode="auto">
          <a:xfrm>
            <a:off x="6553200" y="3124200"/>
            <a:ext cx="2057400" cy="1143000"/>
          </a:xfrm>
          <a:prstGeom prst="rect">
            <a:avLst/>
          </a:prstGeom>
          <a:solidFill>
            <a:srgbClr val="FF9900"/>
          </a:solidFill>
          <a:ln w="38100">
            <a:solidFill>
              <a:srgbClr val="000000"/>
            </a:solidFill>
            <a:miter lim="800000"/>
            <a:headEnd/>
            <a:tailEnd/>
          </a:ln>
        </p:spPr>
        <p:txBody>
          <a:bodyPr wrap="none" anchor="ctr"/>
          <a:lstStyle/>
          <a:p>
            <a:pPr algn="ctr"/>
            <a:r>
              <a:rPr lang="es-MX" altLang="es-CL" sz="2000">
                <a:solidFill>
                  <a:srgbClr val="040000"/>
                </a:solidFill>
              </a:rPr>
              <a:t>Sistema </a:t>
            </a:r>
          </a:p>
          <a:p>
            <a:pPr algn="ctr"/>
            <a:r>
              <a:rPr lang="es-MX" altLang="es-CL" sz="2000">
                <a:solidFill>
                  <a:srgbClr val="040000"/>
                </a:solidFill>
              </a:rPr>
              <a:t>de Justicia </a:t>
            </a:r>
          </a:p>
          <a:p>
            <a:pPr algn="ctr"/>
            <a:r>
              <a:rPr lang="es-MX" altLang="es-CL" sz="2000">
                <a:solidFill>
                  <a:srgbClr val="040000"/>
                </a:solidFill>
              </a:rPr>
              <a:t>Criminal</a:t>
            </a:r>
            <a:endParaRPr lang="es-ES" altLang="es-CL" sz="2000">
              <a:solidFill>
                <a:srgbClr val="040000"/>
              </a:solidFill>
            </a:endParaRPr>
          </a:p>
        </p:txBody>
      </p:sp>
      <p:sp>
        <p:nvSpPr>
          <p:cNvPr id="141315" name="Rectangle 3"/>
          <p:cNvSpPr>
            <a:spLocks noChangeArrowheads="1"/>
          </p:cNvSpPr>
          <p:nvPr/>
        </p:nvSpPr>
        <p:spPr bwMode="auto">
          <a:xfrm>
            <a:off x="3200400" y="5257800"/>
            <a:ext cx="2971800" cy="685800"/>
          </a:xfrm>
          <a:prstGeom prst="rect">
            <a:avLst/>
          </a:prstGeom>
          <a:solidFill>
            <a:srgbClr val="FFFF99"/>
          </a:solidFill>
          <a:ln w="38100">
            <a:solidFill>
              <a:srgbClr val="000000"/>
            </a:solidFill>
            <a:miter lim="800000"/>
            <a:headEnd/>
            <a:tailEnd/>
          </a:ln>
        </p:spPr>
        <p:txBody>
          <a:bodyPr wrap="none" anchor="ctr"/>
          <a:lstStyle/>
          <a:p>
            <a:pPr algn="ctr"/>
            <a:r>
              <a:rPr lang="es-MX" altLang="es-CL" sz="2000">
                <a:solidFill>
                  <a:srgbClr val="040000"/>
                </a:solidFill>
              </a:rPr>
              <a:t>Funciones Disuasivas</a:t>
            </a:r>
            <a:endParaRPr lang="es-ES" altLang="es-CL" sz="2000">
              <a:solidFill>
                <a:srgbClr val="040000"/>
              </a:solidFill>
            </a:endParaRPr>
          </a:p>
        </p:txBody>
      </p:sp>
      <p:sp>
        <p:nvSpPr>
          <p:cNvPr id="141316" name="Rectangle 4"/>
          <p:cNvSpPr>
            <a:spLocks noChangeArrowheads="1"/>
          </p:cNvSpPr>
          <p:nvPr/>
        </p:nvSpPr>
        <p:spPr bwMode="auto">
          <a:xfrm>
            <a:off x="3124200" y="1600200"/>
            <a:ext cx="2971800" cy="685800"/>
          </a:xfrm>
          <a:prstGeom prst="rect">
            <a:avLst/>
          </a:prstGeom>
          <a:solidFill>
            <a:srgbClr val="FFFF99"/>
          </a:solidFill>
          <a:ln w="38100">
            <a:solidFill>
              <a:srgbClr val="000000"/>
            </a:solidFill>
            <a:miter lim="800000"/>
            <a:headEnd/>
            <a:tailEnd/>
          </a:ln>
        </p:spPr>
        <p:txBody>
          <a:bodyPr wrap="none" anchor="ctr"/>
          <a:lstStyle/>
          <a:p>
            <a:pPr algn="ctr"/>
            <a:r>
              <a:rPr lang="es-MX" altLang="es-CL" sz="2000">
                <a:solidFill>
                  <a:srgbClr val="040000"/>
                </a:solidFill>
              </a:rPr>
              <a:t>Costos </a:t>
            </a:r>
          </a:p>
          <a:p>
            <a:pPr algn="ctr"/>
            <a:r>
              <a:rPr lang="es-MX" altLang="es-CL" sz="2000">
                <a:solidFill>
                  <a:srgbClr val="040000"/>
                </a:solidFill>
              </a:rPr>
              <a:t>directos e indirectos</a:t>
            </a:r>
            <a:endParaRPr lang="es-ES" altLang="es-CL" sz="2000">
              <a:solidFill>
                <a:srgbClr val="040000"/>
              </a:solidFill>
            </a:endParaRPr>
          </a:p>
        </p:txBody>
      </p:sp>
      <p:sp>
        <p:nvSpPr>
          <p:cNvPr id="141317" name="Rectangle 5"/>
          <p:cNvSpPr>
            <a:spLocks noChangeArrowheads="1"/>
          </p:cNvSpPr>
          <p:nvPr/>
        </p:nvSpPr>
        <p:spPr bwMode="auto">
          <a:xfrm>
            <a:off x="3276600" y="2819400"/>
            <a:ext cx="2819400" cy="1905000"/>
          </a:xfrm>
          <a:prstGeom prst="rect">
            <a:avLst/>
          </a:prstGeom>
          <a:solidFill>
            <a:srgbClr val="66FFFF"/>
          </a:solidFill>
          <a:ln w="38100">
            <a:solidFill>
              <a:srgbClr val="000000"/>
            </a:solidFill>
            <a:miter lim="800000"/>
            <a:headEnd/>
            <a:tailEnd/>
          </a:ln>
        </p:spPr>
        <p:txBody>
          <a:bodyPr wrap="none" anchor="ctr"/>
          <a:lstStyle/>
          <a:p>
            <a:pPr algn="ctr"/>
            <a:r>
              <a:rPr lang="es-MX" altLang="es-CL" sz="2000">
                <a:solidFill>
                  <a:srgbClr val="040000"/>
                </a:solidFill>
              </a:rPr>
              <a:t>Factores Económicos</a:t>
            </a:r>
          </a:p>
          <a:p>
            <a:pPr algn="ctr"/>
            <a:r>
              <a:rPr lang="es-MX" altLang="es-CL" sz="2000">
                <a:solidFill>
                  <a:srgbClr val="040000"/>
                </a:solidFill>
              </a:rPr>
              <a:t>Factores Jurídicos</a:t>
            </a:r>
          </a:p>
          <a:p>
            <a:pPr algn="ctr"/>
            <a:r>
              <a:rPr lang="es-MX" altLang="es-CL" sz="2000">
                <a:solidFill>
                  <a:srgbClr val="040000"/>
                </a:solidFill>
              </a:rPr>
              <a:t>Factores Culturales</a:t>
            </a:r>
            <a:endParaRPr lang="es-ES" altLang="es-CL" sz="2000">
              <a:solidFill>
                <a:srgbClr val="040000"/>
              </a:solidFill>
            </a:endParaRPr>
          </a:p>
        </p:txBody>
      </p:sp>
      <p:sp>
        <p:nvSpPr>
          <p:cNvPr id="141318" name="AutoShape 6"/>
          <p:cNvSpPr>
            <a:spLocks noChangeArrowheads="1"/>
          </p:cNvSpPr>
          <p:nvPr/>
        </p:nvSpPr>
        <p:spPr bwMode="auto">
          <a:xfrm>
            <a:off x="4114800" y="2286000"/>
            <a:ext cx="914400" cy="533400"/>
          </a:xfrm>
          <a:prstGeom prst="upArrow">
            <a:avLst>
              <a:gd name="adj1" fmla="val 50000"/>
              <a:gd name="adj2" fmla="val 25000"/>
            </a:avLst>
          </a:prstGeom>
          <a:solidFill>
            <a:srgbClr val="00FFFF"/>
          </a:solidFill>
          <a:ln w="38100">
            <a:solidFill>
              <a:srgbClr val="000000"/>
            </a:solidFill>
            <a:miter lim="800000"/>
            <a:headEnd/>
            <a:tailEnd/>
          </a:ln>
        </p:spPr>
        <p:txBody>
          <a:bodyPr wrap="none" anchor="ctr"/>
          <a:lstStyle/>
          <a:p>
            <a:endParaRPr lang="es-CL" altLang="es-CL"/>
          </a:p>
        </p:txBody>
      </p:sp>
      <p:sp>
        <p:nvSpPr>
          <p:cNvPr id="141319" name="AutoShape 7"/>
          <p:cNvSpPr>
            <a:spLocks noChangeArrowheads="1"/>
          </p:cNvSpPr>
          <p:nvPr/>
        </p:nvSpPr>
        <p:spPr bwMode="auto">
          <a:xfrm rot="10680205">
            <a:off x="4114800" y="4724400"/>
            <a:ext cx="914400" cy="533400"/>
          </a:xfrm>
          <a:prstGeom prst="upArrow">
            <a:avLst>
              <a:gd name="adj1" fmla="val 50000"/>
              <a:gd name="adj2" fmla="val 25000"/>
            </a:avLst>
          </a:prstGeom>
          <a:solidFill>
            <a:srgbClr val="00FFFF"/>
          </a:solidFill>
          <a:ln w="38100">
            <a:solidFill>
              <a:srgbClr val="000000"/>
            </a:solidFill>
            <a:miter lim="800000"/>
            <a:headEnd/>
            <a:tailEnd/>
          </a:ln>
        </p:spPr>
        <p:txBody>
          <a:bodyPr wrap="none" anchor="ctr"/>
          <a:lstStyle/>
          <a:p>
            <a:endParaRPr lang="es-CL" altLang="es-CL"/>
          </a:p>
        </p:txBody>
      </p:sp>
      <p:sp>
        <p:nvSpPr>
          <p:cNvPr id="141320" name="Text Box 8"/>
          <p:cNvSpPr txBox="1">
            <a:spLocks noChangeArrowheads="1"/>
          </p:cNvSpPr>
          <p:nvPr/>
        </p:nvSpPr>
        <p:spPr bwMode="auto">
          <a:xfrm>
            <a:off x="1447800" y="1600200"/>
            <a:ext cx="908326" cy="400110"/>
          </a:xfrm>
          <a:prstGeom prst="rect">
            <a:avLst/>
          </a:prstGeom>
          <a:noFill/>
          <a:ln w="9525">
            <a:noFill/>
            <a:miter lim="800000"/>
            <a:headEnd/>
            <a:tailEnd/>
          </a:ln>
        </p:spPr>
        <p:txBody>
          <a:bodyPr wrap="none">
            <a:spAutoFit/>
          </a:bodyPr>
          <a:lstStyle/>
          <a:p>
            <a:r>
              <a:rPr lang="es-MX" altLang="es-CL" sz="2000" dirty="0">
                <a:solidFill>
                  <a:srgbClr val="002060"/>
                </a:solidFill>
              </a:rPr>
              <a:t>Delitos</a:t>
            </a:r>
            <a:endParaRPr lang="es-ES" altLang="es-CL" sz="2000" dirty="0">
              <a:solidFill>
                <a:srgbClr val="002060"/>
              </a:solidFill>
            </a:endParaRPr>
          </a:p>
        </p:txBody>
      </p:sp>
      <p:sp>
        <p:nvSpPr>
          <p:cNvPr id="141321" name="Text Box 9"/>
          <p:cNvSpPr txBox="1">
            <a:spLocks noChangeArrowheads="1"/>
          </p:cNvSpPr>
          <p:nvPr/>
        </p:nvSpPr>
        <p:spPr bwMode="auto">
          <a:xfrm>
            <a:off x="6858000" y="1600200"/>
            <a:ext cx="705321" cy="400110"/>
          </a:xfrm>
          <a:prstGeom prst="rect">
            <a:avLst/>
          </a:prstGeom>
          <a:noFill/>
          <a:ln w="9525">
            <a:noFill/>
            <a:miter lim="800000"/>
            <a:headEnd/>
            <a:tailEnd/>
          </a:ln>
        </p:spPr>
        <p:txBody>
          <a:bodyPr wrap="none">
            <a:spAutoFit/>
          </a:bodyPr>
          <a:lstStyle/>
          <a:p>
            <a:r>
              <a:rPr lang="es-MX" altLang="es-CL" sz="2000">
                <a:solidFill>
                  <a:srgbClr val="002060"/>
                </a:solidFill>
              </a:rPr>
              <a:t>C=Pe</a:t>
            </a:r>
            <a:endParaRPr lang="es-ES" altLang="es-CL" sz="2000">
              <a:solidFill>
                <a:srgbClr val="002060"/>
              </a:solidFill>
            </a:endParaRPr>
          </a:p>
        </p:txBody>
      </p:sp>
      <p:sp>
        <p:nvSpPr>
          <p:cNvPr id="141322" name="Text Box 10"/>
          <p:cNvSpPr txBox="1">
            <a:spLocks noChangeArrowheads="1"/>
          </p:cNvSpPr>
          <p:nvPr/>
        </p:nvSpPr>
        <p:spPr bwMode="auto">
          <a:xfrm>
            <a:off x="7572704" y="4298730"/>
            <a:ext cx="799899" cy="400110"/>
          </a:xfrm>
          <a:prstGeom prst="rect">
            <a:avLst/>
          </a:prstGeom>
          <a:noFill/>
          <a:ln w="9525">
            <a:noFill/>
            <a:miter lim="800000"/>
            <a:headEnd/>
            <a:tailEnd/>
          </a:ln>
        </p:spPr>
        <p:txBody>
          <a:bodyPr wrap="none">
            <a:spAutoFit/>
          </a:bodyPr>
          <a:lstStyle/>
          <a:p>
            <a:r>
              <a:rPr lang="es-MX" altLang="es-CL" sz="2000" dirty="0">
                <a:solidFill>
                  <a:srgbClr val="002060"/>
                </a:solidFill>
              </a:rPr>
              <a:t>Penas</a:t>
            </a:r>
            <a:endParaRPr lang="es-ES" altLang="es-CL" sz="2000" dirty="0">
              <a:solidFill>
                <a:srgbClr val="002060"/>
              </a:solidFill>
            </a:endParaRPr>
          </a:p>
        </p:txBody>
      </p:sp>
      <p:sp>
        <p:nvSpPr>
          <p:cNvPr id="141323" name="Text Box 11"/>
          <p:cNvSpPr txBox="1">
            <a:spLocks noChangeArrowheads="1"/>
          </p:cNvSpPr>
          <p:nvPr/>
        </p:nvSpPr>
        <p:spPr bwMode="auto">
          <a:xfrm>
            <a:off x="6222124" y="5604532"/>
            <a:ext cx="2112310" cy="707886"/>
          </a:xfrm>
          <a:prstGeom prst="rect">
            <a:avLst/>
          </a:prstGeom>
          <a:noFill/>
          <a:ln w="9525">
            <a:noFill/>
            <a:miter lim="800000"/>
            <a:headEnd/>
            <a:tailEnd/>
          </a:ln>
        </p:spPr>
        <p:txBody>
          <a:bodyPr wrap="none">
            <a:spAutoFit/>
          </a:bodyPr>
          <a:lstStyle/>
          <a:p>
            <a:r>
              <a:rPr lang="es-MX" altLang="es-CL" sz="2000" dirty="0">
                <a:solidFill>
                  <a:srgbClr val="002060"/>
                </a:solidFill>
              </a:rPr>
              <a:t>Probabilidad</a:t>
            </a:r>
          </a:p>
          <a:p>
            <a:r>
              <a:rPr lang="es-MX" altLang="es-CL" sz="2000" dirty="0">
                <a:solidFill>
                  <a:srgbClr val="002060"/>
                </a:solidFill>
              </a:rPr>
              <a:t>Arresto y Condena</a:t>
            </a:r>
            <a:endParaRPr lang="es-ES" altLang="es-CL" sz="2000" dirty="0">
              <a:solidFill>
                <a:srgbClr val="002060"/>
              </a:solidFill>
            </a:endParaRPr>
          </a:p>
        </p:txBody>
      </p:sp>
      <p:sp>
        <p:nvSpPr>
          <p:cNvPr id="141324" name="Rectangle 12"/>
          <p:cNvSpPr>
            <a:spLocks noChangeArrowheads="1"/>
          </p:cNvSpPr>
          <p:nvPr/>
        </p:nvSpPr>
        <p:spPr bwMode="auto">
          <a:xfrm>
            <a:off x="685800" y="3200400"/>
            <a:ext cx="2133600" cy="1143000"/>
          </a:xfrm>
          <a:prstGeom prst="rect">
            <a:avLst/>
          </a:prstGeom>
          <a:solidFill>
            <a:srgbClr val="FF9900"/>
          </a:solidFill>
          <a:ln w="38100">
            <a:solidFill>
              <a:srgbClr val="000000"/>
            </a:solidFill>
            <a:miter lim="800000"/>
            <a:headEnd/>
            <a:tailEnd/>
          </a:ln>
        </p:spPr>
        <p:txBody>
          <a:bodyPr wrap="none" anchor="ctr"/>
          <a:lstStyle/>
          <a:p>
            <a:pPr algn="ctr"/>
            <a:r>
              <a:rPr lang="es-MX" altLang="es-CL" sz="2000">
                <a:solidFill>
                  <a:srgbClr val="040000"/>
                </a:solidFill>
              </a:rPr>
              <a:t>Sistema </a:t>
            </a:r>
          </a:p>
          <a:p>
            <a:pPr algn="ctr"/>
            <a:r>
              <a:rPr lang="es-MX" altLang="es-CL" sz="2000">
                <a:solidFill>
                  <a:srgbClr val="040000"/>
                </a:solidFill>
              </a:rPr>
              <a:t>de Generación</a:t>
            </a:r>
          </a:p>
          <a:p>
            <a:pPr algn="ctr"/>
            <a:r>
              <a:rPr lang="es-MX" altLang="es-CL" sz="2000">
                <a:solidFill>
                  <a:srgbClr val="040000"/>
                </a:solidFill>
              </a:rPr>
              <a:t>Delito</a:t>
            </a:r>
            <a:r>
              <a:rPr lang="es-MX" altLang="es-CL" sz="2000"/>
              <a:t> </a:t>
            </a:r>
            <a:endParaRPr lang="es-ES" altLang="es-CL" sz="2000"/>
          </a:p>
        </p:txBody>
      </p:sp>
      <p:sp>
        <p:nvSpPr>
          <p:cNvPr id="141325" name="Rectangle 13"/>
          <p:cNvSpPr>
            <a:spLocks noChangeArrowheads="1"/>
          </p:cNvSpPr>
          <p:nvPr/>
        </p:nvSpPr>
        <p:spPr bwMode="auto">
          <a:xfrm>
            <a:off x="857224" y="642918"/>
            <a:ext cx="6769100" cy="762000"/>
          </a:xfrm>
          <a:prstGeom prst="rect">
            <a:avLst/>
          </a:prstGeom>
          <a:noFill/>
          <a:ln>
            <a:noFill/>
          </a:ln>
          <a:effectLst/>
          <a:extLst/>
        </p:spPr>
        <p:txBody>
          <a:bodyPr anchor="ctr"/>
          <a:lstStyle/>
          <a:p>
            <a:pPr>
              <a:defRPr/>
            </a:pPr>
            <a:r>
              <a:rPr lang="es-MX" sz="3200" dirty="0">
                <a:solidFill>
                  <a:srgbClr val="002060"/>
                </a:solidFill>
                <a:effectLst>
                  <a:outerShdw blurRad="38100" dist="38100" dir="2700000" algn="tl">
                    <a:srgbClr val="000000"/>
                  </a:outerShdw>
                </a:effectLst>
                <a:latin typeface="Garamond" pitchFamily="18" charset="0"/>
              </a:rPr>
              <a:t/>
            </a:r>
            <a:br>
              <a:rPr lang="es-MX" sz="3200" dirty="0">
                <a:solidFill>
                  <a:srgbClr val="002060"/>
                </a:solidFill>
                <a:effectLst>
                  <a:outerShdw blurRad="38100" dist="38100" dir="2700000" algn="tl">
                    <a:srgbClr val="000000"/>
                  </a:outerShdw>
                </a:effectLst>
                <a:latin typeface="Garamond" pitchFamily="18" charset="0"/>
              </a:rPr>
            </a:br>
            <a:r>
              <a:rPr lang="es-MX" sz="2400" b="1" dirty="0">
                <a:solidFill>
                  <a:srgbClr val="002060"/>
                </a:solidFill>
                <a:latin typeface="Arial" panose="020B0604020202020204" pitchFamily="34" charset="0"/>
                <a:cs typeface="Arial" panose="020B0604020202020204" pitchFamily="34" charset="0"/>
              </a:rPr>
              <a:t>Contexto Referencial del Delito</a:t>
            </a:r>
            <a:r>
              <a:rPr lang="es-MX" sz="3200" dirty="0">
                <a:solidFill>
                  <a:srgbClr val="002060"/>
                </a:solidFill>
                <a:latin typeface="Garamond" pitchFamily="18" charset="0"/>
              </a:rPr>
              <a:t>. </a:t>
            </a:r>
            <a:r>
              <a:rPr lang="es-MX" sz="1600" dirty="0">
                <a:solidFill>
                  <a:srgbClr val="002060"/>
                </a:solidFill>
                <a:latin typeface="Garamond" pitchFamily="18" charset="0"/>
              </a:rPr>
              <a:t>(Phillips y </a:t>
            </a:r>
            <a:r>
              <a:rPr lang="es-MX" sz="1600" dirty="0" err="1">
                <a:solidFill>
                  <a:srgbClr val="002060"/>
                </a:solidFill>
                <a:latin typeface="Garamond" pitchFamily="18" charset="0"/>
              </a:rPr>
              <a:t>Votey</a:t>
            </a:r>
            <a:r>
              <a:rPr lang="es-MX" sz="1600" dirty="0">
                <a:solidFill>
                  <a:srgbClr val="002060"/>
                </a:solidFill>
                <a:latin typeface="Garamond" pitchFamily="18" charset="0"/>
              </a:rPr>
              <a:t>)</a:t>
            </a:r>
            <a:r>
              <a:rPr lang="es-MX" sz="3200" dirty="0">
                <a:solidFill>
                  <a:srgbClr val="002060"/>
                </a:solidFill>
                <a:effectLst>
                  <a:outerShdw blurRad="38100" dist="38100" dir="2700000" algn="tl">
                    <a:srgbClr val="000000"/>
                  </a:outerShdw>
                </a:effectLst>
                <a:latin typeface="Garamond" pitchFamily="18" charset="0"/>
              </a:rPr>
              <a:t> </a:t>
            </a:r>
            <a:br>
              <a:rPr lang="es-MX" sz="3200" dirty="0">
                <a:solidFill>
                  <a:srgbClr val="002060"/>
                </a:solidFill>
                <a:effectLst>
                  <a:outerShdw blurRad="38100" dist="38100" dir="2700000" algn="tl">
                    <a:srgbClr val="000000"/>
                  </a:outerShdw>
                </a:effectLst>
                <a:latin typeface="Garamond" pitchFamily="18" charset="0"/>
              </a:rPr>
            </a:br>
            <a:endParaRPr lang="es-ES" sz="3200" dirty="0">
              <a:solidFill>
                <a:srgbClr val="002060"/>
              </a:solidFill>
              <a:effectLst>
                <a:outerShdw blurRad="38100" dist="38100" dir="2700000" algn="tl">
                  <a:srgbClr val="000000"/>
                </a:outerShdw>
              </a:effectLst>
              <a:latin typeface="Garamond" pitchFamily="18" charset="0"/>
            </a:endParaRPr>
          </a:p>
        </p:txBody>
      </p:sp>
      <p:cxnSp>
        <p:nvCxnSpPr>
          <p:cNvPr id="141326" name="AutoShape 14"/>
          <p:cNvCxnSpPr>
            <a:cxnSpLocks noChangeShapeType="1"/>
            <a:stCxn id="141315" idx="1"/>
            <a:endCxn id="141324" idx="2"/>
          </p:cNvCxnSpPr>
          <p:nvPr/>
        </p:nvCxnSpPr>
        <p:spPr bwMode="auto">
          <a:xfrm rot="10800000">
            <a:off x="1752600" y="4362450"/>
            <a:ext cx="1428750" cy="1238250"/>
          </a:xfrm>
          <a:prstGeom prst="bentConnector2">
            <a:avLst/>
          </a:prstGeom>
          <a:noFill/>
          <a:ln w="57150">
            <a:solidFill>
              <a:srgbClr val="FF3300"/>
            </a:solidFill>
            <a:miter lim="800000"/>
            <a:headEnd/>
            <a:tailEnd type="triangle" w="med" len="med"/>
          </a:ln>
        </p:spPr>
      </p:cxnSp>
      <p:cxnSp>
        <p:nvCxnSpPr>
          <p:cNvPr id="141327" name="AutoShape 15"/>
          <p:cNvCxnSpPr>
            <a:cxnSpLocks noChangeShapeType="1"/>
            <a:stCxn id="141324" idx="0"/>
            <a:endCxn id="141316" idx="1"/>
          </p:cNvCxnSpPr>
          <p:nvPr/>
        </p:nvCxnSpPr>
        <p:spPr bwMode="auto">
          <a:xfrm rot="-5400000">
            <a:off x="1809750" y="1885950"/>
            <a:ext cx="1238250" cy="1352550"/>
          </a:xfrm>
          <a:prstGeom prst="bentConnector2">
            <a:avLst/>
          </a:prstGeom>
          <a:noFill/>
          <a:ln w="57150">
            <a:solidFill>
              <a:srgbClr val="FF3300"/>
            </a:solidFill>
            <a:miter lim="800000"/>
            <a:headEnd/>
            <a:tailEnd type="triangle" w="med" len="med"/>
          </a:ln>
        </p:spPr>
      </p:cxnSp>
      <p:cxnSp>
        <p:nvCxnSpPr>
          <p:cNvPr id="141328" name="AutoShape 16"/>
          <p:cNvCxnSpPr>
            <a:cxnSpLocks noChangeShapeType="1"/>
            <a:stCxn id="141316" idx="3"/>
            <a:endCxn id="141314" idx="0"/>
          </p:cNvCxnSpPr>
          <p:nvPr/>
        </p:nvCxnSpPr>
        <p:spPr bwMode="auto">
          <a:xfrm>
            <a:off x="6115050" y="1943100"/>
            <a:ext cx="1466850" cy="1162050"/>
          </a:xfrm>
          <a:prstGeom prst="bentConnector2">
            <a:avLst/>
          </a:prstGeom>
          <a:noFill/>
          <a:ln w="57150">
            <a:solidFill>
              <a:srgbClr val="FF3300"/>
            </a:solidFill>
            <a:miter lim="800000"/>
            <a:headEnd/>
            <a:tailEnd type="triangle" w="med" len="med"/>
          </a:ln>
        </p:spPr>
      </p:cxnSp>
      <p:cxnSp>
        <p:nvCxnSpPr>
          <p:cNvPr id="141329" name="AutoShape 17"/>
          <p:cNvCxnSpPr>
            <a:cxnSpLocks noChangeShapeType="1"/>
            <a:stCxn id="141314" idx="2"/>
            <a:endCxn id="141315" idx="3"/>
          </p:cNvCxnSpPr>
          <p:nvPr/>
        </p:nvCxnSpPr>
        <p:spPr bwMode="auto">
          <a:xfrm rot="5400000">
            <a:off x="6229350" y="4248150"/>
            <a:ext cx="1314450" cy="1390650"/>
          </a:xfrm>
          <a:prstGeom prst="bentConnector2">
            <a:avLst/>
          </a:prstGeom>
          <a:noFill/>
          <a:ln w="57150">
            <a:solidFill>
              <a:srgbClr val="FF3300"/>
            </a:solidFill>
            <a:miter lim="800000"/>
            <a:headEnd/>
            <a:tailEnd type="triangle" w="med" len="med"/>
          </a:ln>
        </p:spPr>
      </p:cxnSp>
      <p:sp>
        <p:nvSpPr>
          <p:cNvPr id="141330" name="Text Box 18"/>
          <p:cNvSpPr txBox="1">
            <a:spLocks noChangeArrowheads="1"/>
          </p:cNvSpPr>
          <p:nvPr/>
        </p:nvSpPr>
        <p:spPr bwMode="auto">
          <a:xfrm>
            <a:off x="208236" y="5669784"/>
            <a:ext cx="2352247" cy="400110"/>
          </a:xfrm>
          <a:prstGeom prst="rect">
            <a:avLst/>
          </a:prstGeom>
          <a:noFill/>
          <a:ln w="9525">
            <a:noFill/>
            <a:miter lim="800000"/>
            <a:headEnd/>
            <a:tailEnd/>
          </a:ln>
        </p:spPr>
        <p:txBody>
          <a:bodyPr wrap="none">
            <a:spAutoFit/>
          </a:bodyPr>
          <a:lstStyle/>
          <a:p>
            <a:r>
              <a:rPr lang="es-MX" altLang="es-CL" sz="2000" dirty="0" err="1">
                <a:solidFill>
                  <a:srgbClr val="002060"/>
                </a:solidFill>
              </a:rPr>
              <a:t>nd</a:t>
            </a:r>
            <a:r>
              <a:rPr lang="es-MX" altLang="es-CL" sz="2000" dirty="0">
                <a:solidFill>
                  <a:srgbClr val="002060"/>
                </a:solidFill>
              </a:rPr>
              <a:t> = f (</a:t>
            </a:r>
            <a:r>
              <a:rPr lang="es-MX" altLang="es-CL" sz="2000" dirty="0" err="1">
                <a:solidFill>
                  <a:srgbClr val="002060"/>
                </a:solidFill>
              </a:rPr>
              <a:t>Pd;Pa</a:t>
            </a:r>
            <a:r>
              <a:rPr lang="es-MX" altLang="es-CL" sz="2000" dirty="0">
                <a:solidFill>
                  <a:srgbClr val="002060"/>
                </a:solidFill>
              </a:rPr>
              <a:t>; </a:t>
            </a:r>
            <a:r>
              <a:rPr lang="es-MX" altLang="es-CL" sz="2000" dirty="0" err="1">
                <a:solidFill>
                  <a:srgbClr val="002060"/>
                </a:solidFill>
              </a:rPr>
              <a:t>Pc;Pcc</a:t>
            </a:r>
            <a:r>
              <a:rPr lang="es-MX" altLang="es-CL" sz="2000" dirty="0">
                <a:solidFill>
                  <a:srgbClr val="002060"/>
                </a:solidFill>
              </a:rPr>
              <a:t>)</a:t>
            </a:r>
            <a:endParaRPr lang="es-ES" altLang="es-CL" sz="2000" dirty="0">
              <a:solidFill>
                <a:srgbClr val="002060"/>
              </a:solidFill>
            </a:endParaRPr>
          </a:p>
        </p:txBody>
      </p:sp>
      <p:pic>
        <p:nvPicPr>
          <p:cNvPr id="20"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13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13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13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32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13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13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133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3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1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1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P spid="141315" grpId="0" animBg="1"/>
      <p:bldP spid="141316" grpId="0" animBg="1"/>
      <p:bldP spid="141317" grpId="0" animBg="1"/>
      <p:bldP spid="141318" grpId="0" animBg="1"/>
      <p:bldP spid="141319" grpId="0" animBg="1"/>
      <p:bldP spid="141320" grpId="0"/>
      <p:bldP spid="141321" grpId="0"/>
      <p:bldP spid="141322" grpId="0"/>
      <p:bldP spid="141323" grpId="0"/>
      <p:bldP spid="141324" grpId="0" animBg="1"/>
      <p:bldP spid="14133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2 Marcador de número de diapositiva"/>
          <p:cNvSpPr txBox="1">
            <a:spLocks noGrp="1"/>
          </p:cNvSpPr>
          <p:nvPr/>
        </p:nvSpPr>
        <p:spPr bwMode="auto">
          <a:xfrm>
            <a:off x="6553200" y="6248400"/>
            <a:ext cx="2133600" cy="476250"/>
          </a:xfrm>
          <a:prstGeom prst="rect">
            <a:avLst/>
          </a:prstGeom>
          <a:noFill/>
          <a:ln w="9525">
            <a:noFill/>
            <a:miter lim="800000"/>
            <a:headEnd/>
            <a:tailEnd/>
          </a:ln>
        </p:spPr>
        <p:txBody>
          <a:bodyPr anchor="b"/>
          <a:lstStyle/>
          <a:p>
            <a:pPr algn="r"/>
            <a:fld id="{F7129B8D-BCDB-4A5C-AF24-2F927BE1F957}" type="slidenum">
              <a:rPr lang="es-ES" altLang="es-CL" sz="1200"/>
              <a:pPr algn="r"/>
              <a:t>13</a:t>
            </a:fld>
            <a:endParaRPr lang="es-ES" altLang="es-CL" sz="1200"/>
          </a:p>
        </p:txBody>
      </p:sp>
      <p:sp>
        <p:nvSpPr>
          <p:cNvPr id="142338" name="Rectangle 2"/>
          <p:cNvSpPr>
            <a:spLocks noChangeArrowheads="1"/>
          </p:cNvSpPr>
          <p:nvPr/>
        </p:nvSpPr>
        <p:spPr bwMode="auto">
          <a:xfrm>
            <a:off x="357352" y="1958360"/>
            <a:ext cx="8166538" cy="3612123"/>
          </a:xfrm>
          <a:prstGeom prst="rect">
            <a:avLst/>
          </a:prstGeom>
          <a:noFill/>
          <a:ln w="9525">
            <a:solidFill>
              <a:schemeClr val="accent5">
                <a:lumMod val="50000"/>
              </a:schemeClr>
            </a:solidFill>
            <a:miter lim="800000"/>
            <a:headEnd/>
            <a:tailEnd/>
          </a:ln>
        </p:spPr>
        <p:txBody>
          <a:bodyPr/>
          <a:lstStyle/>
          <a:p>
            <a:pPr marL="342900" indent="-342900">
              <a:lnSpc>
                <a:spcPct val="90000"/>
              </a:lnSpc>
              <a:spcBef>
                <a:spcPct val="20000"/>
              </a:spcBef>
              <a:buClr>
                <a:srgbClr val="0000FF"/>
              </a:buClr>
              <a:buSzPct val="70000"/>
              <a:buFont typeface="Wingdings" pitchFamily="2" charset="2"/>
              <a:buNone/>
            </a:pPr>
            <a:r>
              <a:rPr lang="es-MX" altLang="es-CL" dirty="0">
                <a:solidFill>
                  <a:srgbClr val="002060"/>
                </a:solidFill>
                <a:latin typeface="Arial" panose="020B0604020202020204" pitchFamily="34" charset="0"/>
                <a:cs typeface="Arial" panose="020B0604020202020204" pitchFamily="34" charset="0"/>
              </a:rPr>
              <a:t>ND= f(</a:t>
            </a:r>
            <a:r>
              <a:rPr lang="es-MX" altLang="es-CL" dirty="0" err="1">
                <a:solidFill>
                  <a:srgbClr val="002060"/>
                </a:solidFill>
                <a:latin typeface="Arial" panose="020B0604020202020204" pitchFamily="34" charset="0"/>
                <a:cs typeface="Arial" panose="020B0604020202020204" pitchFamily="34" charset="0"/>
              </a:rPr>
              <a:t>Maf;Mse;Nc</a:t>
            </a:r>
            <a:r>
              <a:rPr lang="es-MX" altLang="es-CL" dirty="0">
                <a:solidFill>
                  <a:srgbClr val="002060"/>
                </a:solidFill>
                <a:latin typeface="Arial" panose="020B0604020202020204" pitchFamily="34" charset="0"/>
                <a:cs typeface="Arial" panose="020B0604020202020204" pitchFamily="34" charset="0"/>
              </a:rPr>
              <a:t>; E; </a:t>
            </a:r>
            <a:r>
              <a:rPr lang="es-MX" altLang="es-CL" dirty="0" err="1">
                <a:solidFill>
                  <a:srgbClr val="002060"/>
                </a:solidFill>
                <a:latin typeface="Arial" panose="020B0604020202020204" pitchFamily="34" charset="0"/>
                <a:cs typeface="Arial" panose="020B0604020202020204" pitchFamily="34" charset="0"/>
              </a:rPr>
              <a:t>Bne</a:t>
            </a:r>
            <a:r>
              <a:rPr lang="es-MX" altLang="es-CL" dirty="0">
                <a:solidFill>
                  <a:srgbClr val="002060"/>
                </a:solidFill>
                <a:latin typeface="Arial" panose="020B0604020202020204" pitchFamily="34" charset="0"/>
                <a:cs typeface="Arial" panose="020B0604020202020204" pitchFamily="34" charset="0"/>
              </a:rPr>
              <a:t>; </a:t>
            </a:r>
            <a:r>
              <a:rPr lang="es-MX" altLang="es-CL" dirty="0" err="1">
                <a:solidFill>
                  <a:srgbClr val="002060"/>
                </a:solidFill>
                <a:latin typeface="Arial" panose="020B0604020202020204" pitchFamily="34" charset="0"/>
                <a:cs typeface="Arial" panose="020B0604020202020204" pitchFamily="34" charset="0"/>
              </a:rPr>
              <a:t>Nvp</a:t>
            </a:r>
            <a:r>
              <a:rPr lang="es-MX" altLang="es-CL" dirty="0">
                <a:solidFill>
                  <a:srgbClr val="002060"/>
                </a:solidFill>
                <a:latin typeface="Arial" panose="020B0604020202020204" pitchFamily="34" charset="0"/>
                <a:cs typeface="Arial" panose="020B0604020202020204" pitchFamily="34" charset="0"/>
              </a:rPr>
              <a:t>; A; </a:t>
            </a:r>
            <a:r>
              <a:rPr lang="es-MX" altLang="es-CL" dirty="0" err="1">
                <a:solidFill>
                  <a:srgbClr val="002060"/>
                </a:solidFill>
                <a:latin typeface="Arial" panose="020B0604020202020204" pitchFamily="34" charset="0"/>
                <a:cs typeface="Arial" panose="020B0604020202020204" pitchFamily="34" charset="0"/>
              </a:rPr>
              <a:t>Eid</a:t>
            </a:r>
            <a:r>
              <a:rPr lang="es-MX" altLang="es-CL" dirty="0">
                <a:solidFill>
                  <a:srgbClr val="002060"/>
                </a:solidFill>
                <a:latin typeface="Arial" panose="020B0604020202020204" pitchFamily="34" charset="0"/>
                <a:cs typeface="Arial" panose="020B0604020202020204" pitchFamily="34" charset="0"/>
              </a:rPr>
              <a:t>; </a:t>
            </a:r>
            <a:r>
              <a:rPr lang="es-MX" altLang="es-CL" dirty="0" err="1">
                <a:solidFill>
                  <a:srgbClr val="002060"/>
                </a:solidFill>
                <a:latin typeface="Arial" panose="020B0604020202020204" pitchFamily="34" charset="0"/>
                <a:cs typeface="Arial" panose="020B0604020202020204" pitchFamily="34" charset="0"/>
              </a:rPr>
              <a:t>Sj;P</a:t>
            </a:r>
            <a:r>
              <a:rPr lang="es-MX" altLang="es-CL" dirty="0">
                <a:solidFill>
                  <a:srgbClr val="002060"/>
                </a:solidFill>
                <a:latin typeface="Arial" panose="020B0604020202020204" pitchFamily="34" charset="0"/>
                <a:cs typeface="Arial" panose="020B0604020202020204" pitchFamily="34" charset="0"/>
              </a:rPr>
              <a:t>; Sc; </a:t>
            </a:r>
            <a:r>
              <a:rPr lang="es-MX" altLang="es-CL" dirty="0" err="1">
                <a:solidFill>
                  <a:srgbClr val="002060"/>
                </a:solidFill>
                <a:latin typeface="Arial" panose="020B0604020202020204" pitchFamily="34" charset="0"/>
                <a:cs typeface="Arial" panose="020B0604020202020204" pitchFamily="34" charset="0"/>
              </a:rPr>
              <a:t>Ss</a:t>
            </a:r>
            <a:r>
              <a:rPr lang="es-MX" altLang="es-CL" dirty="0">
                <a:solidFill>
                  <a:srgbClr val="002060"/>
                </a:solidFill>
                <a:latin typeface="Arial" panose="020B0604020202020204" pitchFamily="34" charset="0"/>
                <a:cs typeface="Arial" panose="020B0604020202020204" pitchFamily="34" charset="0"/>
              </a:rPr>
              <a:t>; Cd; </a:t>
            </a:r>
            <a:r>
              <a:rPr lang="es-MX" altLang="es-CL" dirty="0" err="1">
                <a:solidFill>
                  <a:srgbClr val="002060"/>
                </a:solidFill>
                <a:latin typeface="Arial" panose="020B0604020202020204" pitchFamily="34" charset="0"/>
                <a:cs typeface="Arial" panose="020B0604020202020204" pitchFamily="34" charset="0"/>
              </a:rPr>
              <a:t>Gcc</a:t>
            </a:r>
            <a:r>
              <a:rPr lang="es-MX" altLang="es-CL" dirty="0">
                <a:solidFill>
                  <a:srgbClr val="002060"/>
                </a:solidFill>
                <a:latin typeface="Arial" panose="020B0604020202020204" pitchFamily="34" charset="0"/>
                <a:cs typeface="Arial" panose="020B0604020202020204" pitchFamily="34" charset="0"/>
              </a:rPr>
              <a:t>) </a:t>
            </a:r>
          </a:p>
          <a:p>
            <a:pPr marL="342900" indent="-342900">
              <a:lnSpc>
                <a:spcPct val="90000"/>
              </a:lnSpc>
              <a:spcBef>
                <a:spcPct val="20000"/>
              </a:spcBef>
              <a:buClr>
                <a:srgbClr val="0000FF"/>
              </a:buClr>
              <a:buSzPct val="70000"/>
              <a:buFont typeface="Wingdings" pitchFamily="2" charset="2"/>
              <a:buNone/>
            </a:pPr>
            <a:r>
              <a:rPr lang="es-MX" altLang="es-CL" dirty="0">
                <a:solidFill>
                  <a:srgbClr val="002060"/>
                </a:solidFill>
                <a:latin typeface="Arial" panose="020B0604020202020204" pitchFamily="34" charset="0"/>
                <a:cs typeface="Arial" panose="020B0604020202020204" pitchFamily="34" charset="0"/>
              </a:rPr>
              <a:t>(Ing. </a:t>
            </a:r>
            <a:r>
              <a:rPr lang="es-MX" altLang="es-CL" dirty="0" err="1">
                <a:solidFill>
                  <a:srgbClr val="002060"/>
                </a:solidFill>
                <a:latin typeface="Arial" panose="020B0604020202020204" pitchFamily="34" charset="0"/>
                <a:cs typeface="Arial" panose="020B0604020202020204" pitchFamily="34" charset="0"/>
              </a:rPr>
              <a:t>Ivan</a:t>
            </a:r>
            <a:r>
              <a:rPr lang="es-MX" altLang="es-CL" dirty="0">
                <a:solidFill>
                  <a:srgbClr val="002060"/>
                </a:solidFill>
                <a:latin typeface="Arial" panose="020B0604020202020204" pitchFamily="34" charset="0"/>
                <a:cs typeface="Arial" panose="020B0604020202020204" pitchFamily="34" charset="0"/>
              </a:rPr>
              <a:t> Silva Lira; Instituto </a:t>
            </a:r>
            <a:r>
              <a:rPr lang="es-MX" altLang="es-CL" dirty="0" err="1">
                <a:solidFill>
                  <a:srgbClr val="002060"/>
                </a:solidFill>
                <a:latin typeface="Arial" panose="020B0604020202020204" pitchFamily="34" charset="0"/>
                <a:cs typeface="Arial" panose="020B0604020202020204" pitchFamily="34" charset="0"/>
              </a:rPr>
              <a:t>Latinoamericanode</a:t>
            </a:r>
            <a:r>
              <a:rPr lang="es-MX" altLang="es-CL" dirty="0">
                <a:solidFill>
                  <a:srgbClr val="002060"/>
                </a:solidFill>
                <a:latin typeface="Arial" panose="020B0604020202020204" pitchFamily="34" charset="0"/>
                <a:cs typeface="Arial" panose="020B0604020202020204" pitchFamily="34" charset="0"/>
              </a:rPr>
              <a:t> Planificación Económica y Social - ILPES)</a:t>
            </a:r>
          </a:p>
          <a:p>
            <a:pPr marL="342900" indent="-342900">
              <a:lnSpc>
                <a:spcPct val="90000"/>
              </a:lnSpc>
              <a:spcBef>
                <a:spcPct val="20000"/>
              </a:spcBef>
              <a:buClr>
                <a:srgbClr val="0000FF"/>
              </a:buClr>
              <a:buSzPct val="70000"/>
              <a:buFont typeface="Wingdings" pitchFamily="2" charset="2"/>
              <a:buNone/>
            </a:pPr>
            <a:endParaRPr lang="es-MX" altLang="es-CL" dirty="0">
              <a:solidFill>
                <a:srgbClr val="002060"/>
              </a:solidFill>
              <a:latin typeface="Arial" panose="020B0604020202020204" pitchFamily="34" charset="0"/>
              <a:cs typeface="Arial" panose="020B0604020202020204" pitchFamily="34" charset="0"/>
            </a:endParaRPr>
          </a:p>
          <a:p>
            <a:pPr marL="342900" indent="-342900">
              <a:lnSpc>
                <a:spcPct val="90000"/>
              </a:lnSpc>
              <a:spcBef>
                <a:spcPct val="20000"/>
              </a:spcBef>
              <a:buClr>
                <a:srgbClr val="FFFFFF"/>
              </a:buClr>
              <a:buSzPct val="70000"/>
              <a:buFont typeface="Wingdings" pitchFamily="2" charset="2"/>
              <a:buNone/>
            </a:pPr>
            <a:r>
              <a:rPr lang="es-MX" altLang="es-CL" dirty="0" err="1">
                <a:solidFill>
                  <a:srgbClr val="002060"/>
                </a:solidFill>
                <a:latin typeface="Arial" panose="020B0604020202020204" pitchFamily="34" charset="0"/>
                <a:cs typeface="Arial" panose="020B0604020202020204" pitchFamily="34" charset="0"/>
              </a:rPr>
              <a:t>Maf:Medio</a:t>
            </a:r>
            <a:r>
              <a:rPr lang="es-MX" altLang="es-CL" dirty="0">
                <a:solidFill>
                  <a:srgbClr val="002060"/>
                </a:solidFill>
                <a:latin typeface="Arial" panose="020B0604020202020204" pitchFamily="34" charset="0"/>
                <a:cs typeface="Arial" panose="020B0604020202020204" pitchFamily="34" charset="0"/>
              </a:rPr>
              <a:t> ambiente </a:t>
            </a:r>
            <a:r>
              <a:rPr lang="es-MX" altLang="es-CL" dirty="0" smtClean="0">
                <a:solidFill>
                  <a:srgbClr val="002060"/>
                </a:solidFill>
                <a:latin typeface="Arial" panose="020B0604020202020204" pitchFamily="34" charset="0"/>
                <a:cs typeface="Arial" panose="020B0604020202020204" pitchFamily="34" charset="0"/>
              </a:rPr>
              <a:t>familiar </a:t>
            </a:r>
            <a:r>
              <a:rPr lang="es-MX" altLang="es-CL" dirty="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err="1" smtClean="0">
                <a:solidFill>
                  <a:srgbClr val="002060"/>
                </a:solidFill>
                <a:latin typeface="Arial" panose="020B0604020202020204" pitchFamily="34" charset="0"/>
                <a:cs typeface="Arial" panose="020B0604020202020204" pitchFamily="34" charset="0"/>
              </a:rPr>
              <a:t>Mse</a:t>
            </a:r>
            <a:r>
              <a:rPr lang="es-MX" altLang="es-CL" dirty="0">
                <a:solidFill>
                  <a:srgbClr val="002060"/>
                </a:solidFill>
                <a:latin typeface="Arial" panose="020B0604020202020204" pitchFamily="34" charset="0"/>
                <a:cs typeface="Arial" panose="020B0604020202020204" pitchFamily="34" charset="0"/>
              </a:rPr>
              <a:t>: Medio social externo</a:t>
            </a:r>
          </a:p>
          <a:p>
            <a:pPr marL="342900" indent="-342900">
              <a:lnSpc>
                <a:spcPct val="90000"/>
              </a:lnSpc>
              <a:spcBef>
                <a:spcPct val="20000"/>
              </a:spcBef>
              <a:buClr>
                <a:srgbClr val="FFFFFF"/>
              </a:buClr>
              <a:buSzPct val="70000"/>
              <a:buFont typeface="Wingdings" pitchFamily="2" charset="2"/>
              <a:buNone/>
            </a:pPr>
            <a:r>
              <a:rPr lang="es-MX" altLang="es-CL" dirty="0" err="1">
                <a:solidFill>
                  <a:srgbClr val="002060"/>
                </a:solidFill>
                <a:latin typeface="Arial" panose="020B0604020202020204" pitchFamily="34" charset="0"/>
                <a:cs typeface="Arial" panose="020B0604020202020204" pitchFamily="34" charset="0"/>
              </a:rPr>
              <a:t>Nc</a:t>
            </a:r>
            <a:r>
              <a:rPr lang="es-MX" altLang="es-CL" dirty="0">
                <a:solidFill>
                  <a:srgbClr val="002060"/>
                </a:solidFill>
                <a:latin typeface="Arial" panose="020B0604020202020204" pitchFamily="34" charset="0"/>
                <a:cs typeface="Arial" panose="020B0604020202020204" pitchFamily="34" charset="0"/>
              </a:rPr>
              <a:t>: Nivel de cesantía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E:Nivel </a:t>
            </a:r>
            <a:r>
              <a:rPr lang="es-MX" altLang="es-CL" dirty="0">
                <a:solidFill>
                  <a:srgbClr val="002060"/>
                </a:solidFill>
                <a:latin typeface="Arial" panose="020B0604020202020204" pitchFamily="34" charset="0"/>
                <a:cs typeface="Arial" panose="020B0604020202020204" pitchFamily="34" charset="0"/>
              </a:rPr>
              <a:t>de educación formal</a:t>
            </a:r>
          </a:p>
          <a:p>
            <a:pPr marL="342900" indent="-342900">
              <a:lnSpc>
                <a:spcPct val="90000"/>
              </a:lnSpc>
              <a:spcBef>
                <a:spcPct val="20000"/>
              </a:spcBef>
              <a:buClr>
                <a:srgbClr val="FFFFFF"/>
              </a:buClr>
              <a:buSzPct val="70000"/>
              <a:buFont typeface="Wingdings" pitchFamily="2" charset="2"/>
              <a:buNone/>
            </a:pPr>
            <a:r>
              <a:rPr lang="es-MX" altLang="es-CL" dirty="0" err="1">
                <a:solidFill>
                  <a:srgbClr val="002060"/>
                </a:solidFill>
                <a:latin typeface="Arial" panose="020B0604020202020204" pitchFamily="34" charset="0"/>
                <a:cs typeface="Arial" panose="020B0604020202020204" pitchFamily="34" charset="0"/>
              </a:rPr>
              <a:t>Bne</a:t>
            </a:r>
            <a:r>
              <a:rPr lang="es-MX" altLang="es-CL" dirty="0">
                <a:solidFill>
                  <a:srgbClr val="002060"/>
                </a:solidFill>
                <a:latin typeface="Arial" panose="020B0604020202020204" pitchFamily="34" charset="0"/>
                <a:cs typeface="Arial" panose="020B0604020202020204" pitchFamily="34" charset="0"/>
              </a:rPr>
              <a:t>: Beneficio neto </a:t>
            </a:r>
            <a:r>
              <a:rPr lang="es-MX" altLang="es-CL" dirty="0" smtClean="0">
                <a:solidFill>
                  <a:srgbClr val="002060"/>
                </a:solidFill>
                <a:latin typeface="Arial" panose="020B0604020202020204" pitchFamily="34" charset="0"/>
                <a:cs typeface="Arial" panose="020B0604020202020204" pitchFamily="34" charset="0"/>
              </a:rPr>
              <a:t>esperado </a:t>
            </a:r>
            <a:r>
              <a:rPr lang="es-MX" altLang="es-CL" dirty="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err="1" smtClean="0">
                <a:solidFill>
                  <a:srgbClr val="002060"/>
                </a:solidFill>
                <a:latin typeface="Arial" panose="020B0604020202020204" pitchFamily="34" charset="0"/>
                <a:cs typeface="Arial" panose="020B0604020202020204" pitchFamily="34" charset="0"/>
              </a:rPr>
              <a:t>Nvp</a:t>
            </a:r>
            <a:r>
              <a:rPr lang="es-MX" altLang="es-CL" dirty="0">
                <a:solidFill>
                  <a:srgbClr val="002060"/>
                </a:solidFill>
                <a:latin typeface="Arial" panose="020B0604020202020204" pitchFamily="34" charset="0"/>
                <a:cs typeface="Arial" panose="020B0604020202020204" pitchFamily="34" charset="0"/>
              </a:rPr>
              <a:t>: Nivel vigilancia policial</a:t>
            </a:r>
          </a:p>
          <a:p>
            <a:pPr marL="342900" indent="-342900">
              <a:lnSpc>
                <a:spcPct val="90000"/>
              </a:lnSpc>
              <a:spcBef>
                <a:spcPct val="20000"/>
              </a:spcBef>
              <a:buClr>
                <a:srgbClr val="FFFFFF"/>
              </a:buClr>
              <a:buSzPct val="70000"/>
              <a:buFont typeface="Wingdings" pitchFamily="2" charset="2"/>
              <a:buNone/>
            </a:pPr>
            <a:r>
              <a:rPr lang="es-MX" altLang="es-CL" dirty="0">
                <a:solidFill>
                  <a:srgbClr val="002060"/>
                </a:solidFill>
                <a:latin typeface="Arial" panose="020B0604020202020204" pitchFamily="34" charset="0"/>
                <a:cs typeface="Arial" panose="020B0604020202020204" pitchFamily="34" charset="0"/>
              </a:rPr>
              <a:t>A: Autoridad policial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err="1" smtClean="0">
                <a:solidFill>
                  <a:srgbClr val="002060"/>
                </a:solidFill>
                <a:latin typeface="Arial" panose="020B0604020202020204" pitchFamily="34" charset="0"/>
                <a:cs typeface="Arial" panose="020B0604020202020204" pitchFamily="34" charset="0"/>
              </a:rPr>
              <a:t>Eid</a:t>
            </a:r>
            <a:r>
              <a:rPr lang="es-MX" altLang="es-CL" dirty="0">
                <a:solidFill>
                  <a:srgbClr val="002060"/>
                </a:solidFill>
                <a:latin typeface="Arial" panose="020B0604020202020204" pitchFamily="34" charset="0"/>
                <a:cs typeface="Arial" panose="020B0604020202020204" pitchFamily="34" charset="0"/>
              </a:rPr>
              <a:t>: Eficiencia </a:t>
            </a:r>
            <a:r>
              <a:rPr lang="es-MX" altLang="es-CL" dirty="0" err="1">
                <a:solidFill>
                  <a:srgbClr val="002060"/>
                </a:solidFill>
                <a:latin typeface="Arial" panose="020B0604020202020204" pitchFamily="34" charset="0"/>
                <a:cs typeface="Arial" panose="020B0604020202020204" pitchFamily="34" charset="0"/>
              </a:rPr>
              <a:t>invest</a:t>
            </a:r>
            <a:r>
              <a:rPr lang="es-MX" altLang="es-CL" dirty="0">
                <a:solidFill>
                  <a:srgbClr val="002060"/>
                </a:solidFill>
                <a:latin typeface="Arial" panose="020B0604020202020204" pitchFamily="34" charset="0"/>
                <a:cs typeface="Arial" panose="020B0604020202020204" pitchFamily="34" charset="0"/>
              </a:rPr>
              <a:t>. delito</a:t>
            </a:r>
          </a:p>
          <a:p>
            <a:pPr marL="342900" indent="-342900">
              <a:lnSpc>
                <a:spcPct val="90000"/>
              </a:lnSpc>
              <a:spcBef>
                <a:spcPct val="20000"/>
              </a:spcBef>
              <a:buClr>
                <a:srgbClr val="FFFFFF"/>
              </a:buClr>
              <a:buSzPct val="70000"/>
              <a:buFont typeface="Wingdings" pitchFamily="2" charset="2"/>
              <a:buNone/>
            </a:pPr>
            <a:r>
              <a:rPr lang="es-MX" altLang="es-CL" dirty="0" err="1">
                <a:solidFill>
                  <a:srgbClr val="002060"/>
                </a:solidFill>
                <a:latin typeface="Arial" panose="020B0604020202020204" pitchFamily="34" charset="0"/>
                <a:cs typeface="Arial" panose="020B0604020202020204" pitchFamily="34" charset="0"/>
              </a:rPr>
              <a:t>Sj</a:t>
            </a:r>
            <a:r>
              <a:rPr lang="es-MX" altLang="es-CL" dirty="0">
                <a:solidFill>
                  <a:srgbClr val="002060"/>
                </a:solidFill>
                <a:latin typeface="Arial" panose="020B0604020202020204" pitchFamily="34" charset="0"/>
                <a:cs typeface="Arial" panose="020B0604020202020204" pitchFamily="34" charset="0"/>
              </a:rPr>
              <a:t>: Sistema de justicia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P</a:t>
            </a:r>
            <a:r>
              <a:rPr lang="es-MX" altLang="es-CL" dirty="0">
                <a:solidFill>
                  <a:srgbClr val="002060"/>
                </a:solidFill>
                <a:latin typeface="Arial" panose="020B0604020202020204" pitchFamily="34" charset="0"/>
                <a:cs typeface="Arial" panose="020B0604020202020204" pitchFamily="34" charset="0"/>
              </a:rPr>
              <a:t>: Proporcionalidad penas</a:t>
            </a:r>
          </a:p>
          <a:p>
            <a:pPr marL="342900" indent="-342900">
              <a:lnSpc>
                <a:spcPct val="90000"/>
              </a:lnSpc>
              <a:spcBef>
                <a:spcPct val="20000"/>
              </a:spcBef>
              <a:buClr>
                <a:srgbClr val="FFFFFF"/>
              </a:buClr>
              <a:buSzPct val="70000"/>
              <a:buFont typeface="Wingdings" pitchFamily="2" charset="2"/>
              <a:buNone/>
            </a:pPr>
            <a:r>
              <a:rPr lang="es-MX" altLang="es-CL" dirty="0">
                <a:solidFill>
                  <a:srgbClr val="002060"/>
                </a:solidFill>
                <a:latin typeface="Arial" panose="020B0604020202020204" pitchFamily="34" charset="0"/>
                <a:cs typeface="Arial" panose="020B0604020202020204" pitchFamily="34" charset="0"/>
              </a:rPr>
              <a:t>Sc: Sistema carcelario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err="1" smtClean="0">
                <a:solidFill>
                  <a:srgbClr val="002060"/>
                </a:solidFill>
                <a:latin typeface="Arial" panose="020B0604020202020204" pitchFamily="34" charset="0"/>
                <a:cs typeface="Arial" panose="020B0604020202020204" pitchFamily="34" charset="0"/>
              </a:rPr>
              <a:t>Ss</a:t>
            </a:r>
            <a:r>
              <a:rPr lang="es-MX" altLang="es-CL" dirty="0">
                <a:solidFill>
                  <a:srgbClr val="002060"/>
                </a:solidFill>
                <a:latin typeface="Arial" panose="020B0604020202020204" pitchFamily="34" charset="0"/>
                <a:cs typeface="Arial" panose="020B0604020202020204" pitchFamily="34" charset="0"/>
              </a:rPr>
              <a:t>: Sanción social</a:t>
            </a:r>
          </a:p>
          <a:p>
            <a:pPr marL="342900" indent="-342900">
              <a:lnSpc>
                <a:spcPct val="90000"/>
              </a:lnSpc>
              <a:spcBef>
                <a:spcPct val="20000"/>
              </a:spcBef>
              <a:buClr>
                <a:srgbClr val="FFFFFF"/>
              </a:buClr>
              <a:buSzPct val="70000"/>
              <a:buFont typeface="Wingdings" pitchFamily="2" charset="2"/>
              <a:buNone/>
            </a:pPr>
            <a:r>
              <a:rPr lang="es-MX" altLang="es-CL" dirty="0">
                <a:solidFill>
                  <a:srgbClr val="002060"/>
                </a:solidFill>
                <a:latin typeface="Arial" panose="020B0604020202020204" pitchFamily="34" charset="0"/>
                <a:cs typeface="Arial" panose="020B0604020202020204" pitchFamily="34" charset="0"/>
              </a:rPr>
              <a:t>Cd: Consumo de drogas		</a:t>
            </a:r>
            <a:r>
              <a:rPr lang="es-MX" altLang="es-CL" dirty="0" smtClean="0">
                <a:solidFill>
                  <a:srgbClr val="002060"/>
                </a:solidFill>
                <a:latin typeface="Arial" panose="020B0604020202020204" pitchFamily="34" charset="0"/>
                <a:cs typeface="Arial" panose="020B0604020202020204" pitchFamily="34" charset="0"/>
              </a:rPr>
              <a:t>	</a:t>
            </a:r>
            <a:r>
              <a:rPr lang="es-MX" altLang="es-CL" dirty="0" err="1" smtClean="0">
                <a:solidFill>
                  <a:srgbClr val="002060"/>
                </a:solidFill>
                <a:latin typeface="Arial" panose="020B0604020202020204" pitchFamily="34" charset="0"/>
                <a:cs typeface="Arial" panose="020B0604020202020204" pitchFamily="34" charset="0"/>
              </a:rPr>
              <a:t>Gcc</a:t>
            </a:r>
            <a:r>
              <a:rPr lang="es-MX" altLang="es-CL" dirty="0">
                <a:solidFill>
                  <a:srgbClr val="002060"/>
                </a:solidFill>
                <a:latin typeface="Arial" panose="020B0604020202020204" pitchFamily="34" charset="0"/>
                <a:cs typeface="Arial" panose="020B0604020202020204" pitchFamily="34" charset="0"/>
              </a:rPr>
              <a:t>: </a:t>
            </a:r>
            <a:r>
              <a:rPr lang="es-MX" altLang="es-CL" dirty="0" err="1">
                <a:solidFill>
                  <a:srgbClr val="002060"/>
                </a:solidFill>
                <a:latin typeface="Arial" panose="020B0604020202020204" pitchFamily="34" charset="0"/>
                <a:cs typeface="Arial" panose="020B0604020202020204" pitchFamily="34" charset="0"/>
              </a:rPr>
              <a:t>Cumplim.condena</a:t>
            </a:r>
            <a:r>
              <a:rPr lang="es-MX" altLang="es-CL" dirty="0">
                <a:solidFill>
                  <a:srgbClr val="002060"/>
                </a:solidFill>
                <a:latin typeface="Arial" panose="020B0604020202020204" pitchFamily="34" charset="0"/>
                <a:cs typeface="Arial" panose="020B0604020202020204" pitchFamily="34" charset="0"/>
              </a:rPr>
              <a:t> </a:t>
            </a:r>
            <a:endParaRPr lang="es-ES_tradnl" altLang="es-CL" dirty="0">
              <a:solidFill>
                <a:srgbClr val="002060"/>
              </a:solidFill>
              <a:latin typeface="Arial" panose="020B0604020202020204" pitchFamily="34" charset="0"/>
              <a:cs typeface="Arial" panose="020B0604020202020204" pitchFamily="34" charset="0"/>
            </a:endParaRPr>
          </a:p>
        </p:txBody>
      </p:sp>
      <p:sp>
        <p:nvSpPr>
          <p:cNvPr id="41988" name="Text Box 3"/>
          <p:cNvSpPr txBox="1">
            <a:spLocks noChangeArrowheads="1"/>
          </p:cNvSpPr>
          <p:nvPr/>
        </p:nvSpPr>
        <p:spPr bwMode="auto">
          <a:xfrm>
            <a:off x="357352" y="1015070"/>
            <a:ext cx="8576441" cy="477054"/>
          </a:xfrm>
          <a:prstGeom prst="rect">
            <a:avLst/>
          </a:prstGeom>
          <a:noFill/>
          <a:ln w="9525">
            <a:noFill/>
            <a:miter lim="800000"/>
            <a:headEnd/>
            <a:tailEnd/>
          </a:ln>
        </p:spPr>
        <p:txBody>
          <a:bodyPr wrap="square">
            <a:spAutoFit/>
          </a:bodyPr>
          <a:lstStyle/>
          <a:p>
            <a:r>
              <a:rPr lang="es-ES_tradnl" altLang="es-CL" sz="2500" b="1" dirty="0">
                <a:solidFill>
                  <a:srgbClr val="002060"/>
                </a:solidFill>
                <a:latin typeface="Arial" panose="020B0604020202020204" pitchFamily="34" charset="0"/>
                <a:cs typeface="Arial" panose="020B0604020202020204" pitchFamily="34" charset="0"/>
              </a:rPr>
              <a:t>Nivel de Delitos en Función de </a:t>
            </a:r>
            <a:r>
              <a:rPr lang="es-ES_tradnl" altLang="es-CL" sz="2500" b="1" dirty="0" smtClean="0">
                <a:solidFill>
                  <a:srgbClr val="002060"/>
                </a:solidFill>
                <a:latin typeface="Arial" panose="020B0604020202020204" pitchFamily="34" charset="0"/>
                <a:cs typeface="Arial" panose="020B0604020202020204" pitchFamily="34" charset="0"/>
              </a:rPr>
              <a:t>Variables </a:t>
            </a:r>
            <a:r>
              <a:rPr lang="es-ES_tradnl" altLang="es-CL" sz="2500" b="1" dirty="0">
                <a:solidFill>
                  <a:srgbClr val="002060"/>
                </a:solidFill>
                <a:latin typeface="Arial" panose="020B0604020202020204" pitchFamily="34" charset="0"/>
                <a:cs typeface="Arial" panose="020B0604020202020204" pitchFamily="34" charset="0"/>
              </a:rPr>
              <a:t>Sociales</a:t>
            </a:r>
            <a:endParaRPr lang="es-CL" altLang="es-CL" sz="2500" b="1" dirty="0">
              <a:solidFill>
                <a:srgbClr val="002060"/>
              </a:solidFill>
              <a:latin typeface="Arial" panose="020B0604020202020204" pitchFamily="34" charset="0"/>
              <a:cs typeface="Arial" panose="020B0604020202020204" pitchFamily="34"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33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233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233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233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233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233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2338">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2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2 Marcador de número de diapositiva"/>
          <p:cNvSpPr>
            <a:spLocks noGrp="1"/>
          </p:cNvSpPr>
          <p:nvPr>
            <p:ph type="sldNum" sz="quarter" idx="12"/>
          </p:nvPr>
        </p:nvSpPr>
        <p:spPr bwMode="auto">
          <a:xfrm>
            <a:off x="6553200" y="6248400"/>
            <a:ext cx="2133600" cy="476250"/>
          </a:xfrm>
          <a:noFill/>
          <a:ln>
            <a:miter lim="800000"/>
            <a:headEnd/>
            <a:tailEnd/>
          </a:ln>
        </p:spPr>
        <p:txBody>
          <a:bodyPr anchor="b"/>
          <a:lstStyle/>
          <a:p>
            <a:fld id="{2F6DB484-68A8-4A8E-943F-D0E80F0B8C89}" type="slidenum">
              <a:rPr lang="es-ES" altLang="es-CL" smtClean="0"/>
              <a:pPr/>
              <a:t>14</a:t>
            </a:fld>
            <a:endParaRPr lang="es-ES" altLang="es-CL" smtClean="0"/>
          </a:p>
        </p:txBody>
      </p:sp>
      <p:sp>
        <p:nvSpPr>
          <p:cNvPr id="52226" name="AutoShape 2"/>
          <p:cNvSpPr>
            <a:spLocks noChangeArrowheads="1"/>
          </p:cNvSpPr>
          <p:nvPr/>
        </p:nvSpPr>
        <p:spPr bwMode="auto">
          <a:xfrm>
            <a:off x="539750" y="2349500"/>
            <a:ext cx="973138" cy="2735263"/>
          </a:xfrm>
          <a:prstGeom prst="homePlate">
            <a:avLst>
              <a:gd name="adj" fmla="val 25000"/>
            </a:avLst>
          </a:prstGeom>
          <a:solidFill>
            <a:srgbClr val="00FFCC"/>
          </a:solidFill>
          <a:ln w="12700">
            <a:solidFill>
              <a:schemeClr val="tx1"/>
            </a:solidFill>
            <a:miter lim="800000"/>
            <a:headEnd/>
            <a:tailEnd/>
          </a:ln>
        </p:spPr>
        <p:txBody>
          <a:bodyPr wrap="none" anchor="ctr"/>
          <a:lstStyle/>
          <a:p>
            <a:endParaRPr lang="es-ES" altLang="es-CL" b="1">
              <a:latin typeface="Garamond" pitchFamily="18" charset="0"/>
            </a:endParaRPr>
          </a:p>
          <a:p>
            <a:r>
              <a:rPr lang="es-ES" altLang="es-CL" b="1">
                <a:latin typeface="Garamond" pitchFamily="18" charset="0"/>
              </a:rPr>
              <a:t>Recursos</a:t>
            </a:r>
          </a:p>
          <a:p>
            <a:endParaRPr lang="es-ES" altLang="es-CL" b="1">
              <a:latin typeface="Garamond" pitchFamily="18" charset="0"/>
            </a:endParaRPr>
          </a:p>
        </p:txBody>
      </p:sp>
      <p:sp>
        <p:nvSpPr>
          <p:cNvPr id="52227" name="AutoShape 3"/>
          <p:cNvSpPr>
            <a:spLocks noChangeArrowheads="1"/>
          </p:cNvSpPr>
          <p:nvPr/>
        </p:nvSpPr>
        <p:spPr bwMode="auto">
          <a:xfrm>
            <a:off x="1331913" y="2349500"/>
            <a:ext cx="1873250" cy="2735263"/>
          </a:xfrm>
          <a:prstGeom prst="chevron">
            <a:avLst>
              <a:gd name="adj" fmla="val 25000"/>
            </a:avLst>
          </a:prstGeom>
          <a:solidFill>
            <a:srgbClr val="FFCCCC"/>
          </a:solidFill>
          <a:ln w="12700">
            <a:solidFill>
              <a:schemeClr val="tx1"/>
            </a:solidFill>
            <a:miter lim="800000"/>
            <a:headEnd/>
            <a:tailEnd/>
          </a:ln>
        </p:spPr>
        <p:txBody>
          <a:bodyPr wrap="none" anchor="ctr"/>
          <a:lstStyle/>
          <a:p>
            <a:r>
              <a:rPr lang="es-ES" altLang="es-CL" b="1" dirty="0" smtClean="0">
                <a:latin typeface="Garamond" pitchFamily="18" charset="0"/>
              </a:rPr>
              <a:t>Planificación</a:t>
            </a:r>
            <a:endParaRPr lang="es-ES" altLang="es-CL" b="1" dirty="0">
              <a:latin typeface="Garamond" pitchFamily="18" charset="0"/>
            </a:endParaRPr>
          </a:p>
          <a:p>
            <a:r>
              <a:rPr lang="es-ES" altLang="es-CL" b="1" dirty="0" smtClean="0">
                <a:latin typeface="Garamond" pitchFamily="18" charset="0"/>
              </a:rPr>
              <a:t> por</a:t>
            </a:r>
            <a:endParaRPr lang="es-ES" altLang="es-CL" b="1" dirty="0">
              <a:latin typeface="Garamond" pitchFamily="18" charset="0"/>
            </a:endParaRPr>
          </a:p>
          <a:p>
            <a:r>
              <a:rPr lang="es-ES" altLang="es-CL" b="1" dirty="0">
                <a:latin typeface="Garamond" pitchFamily="18" charset="0"/>
              </a:rPr>
              <a:t> </a:t>
            </a:r>
            <a:r>
              <a:rPr lang="es-ES" altLang="es-CL" b="1" dirty="0" smtClean="0">
                <a:latin typeface="Garamond" pitchFamily="18" charset="0"/>
              </a:rPr>
              <a:t>Riesgos</a:t>
            </a:r>
            <a:endParaRPr lang="es-ES" altLang="es-CL" b="1" dirty="0">
              <a:latin typeface="Garamond" pitchFamily="18" charset="0"/>
            </a:endParaRPr>
          </a:p>
        </p:txBody>
      </p:sp>
      <p:sp>
        <p:nvSpPr>
          <p:cNvPr id="52228" name="AutoShape 4"/>
          <p:cNvSpPr>
            <a:spLocks noChangeArrowheads="1"/>
          </p:cNvSpPr>
          <p:nvPr/>
        </p:nvSpPr>
        <p:spPr bwMode="auto">
          <a:xfrm>
            <a:off x="2698750" y="2349500"/>
            <a:ext cx="1946822" cy="2735263"/>
          </a:xfrm>
          <a:prstGeom prst="chevron">
            <a:avLst>
              <a:gd name="adj" fmla="val 25000"/>
            </a:avLst>
          </a:prstGeom>
          <a:solidFill>
            <a:srgbClr val="FFCCCC"/>
          </a:solidFill>
          <a:ln w="12700">
            <a:solidFill>
              <a:schemeClr val="tx1"/>
            </a:solidFill>
            <a:miter lim="800000"/>
            <a:headEnd/>
            <a:tailEnd/>
          </a:ln>
        </p:spPr>
        <p:txBody>
          <a:bodyPr wrap="none" anchor="ctr"/>
          <a:lstStyle/>
          <a:p>
            <a:r>
              <a:rPr lang="es-ES" altLang="es-CL" b="1" dirty="0" smtClean="0">
                <a:latin typeface="Garamond" pitchFamily="18" charset="0"/>
              </a:rPr>
              <a:t>Organización</a:t>
            </a:r>
            <a:endParaRPr lang="es-ES" altLang="es-CL" b="1" dirty="0">
              <a:latin typeface="Garamond" pitchFamily="18" charset="0"/>
            </a:endParaRPr>
          </a:p>
          <a:p>
            <a:r>
              <a:rPr lang="es-ES" altLang="es-CL" b="1" dirty="0" smtClean="0">
                <a:latin typeface="Garamond" pitchFamily="18" charset="0"/>
              </a:rPr>
              <a:t> </a:t>
            </a:r>
            <a:r>
              <a:rPr lang="es-ES" altLang="es-CL" b="1" dirty="0">
                <a:latin typeface="Garamond" pitchFamily="18" charset="0"/>
              </a:rPr>
              <a:t>por</a:t>
            </a:r>
          </a:p>
          <a:p>
            <a:r>
              <a:rPr lang="es-ES" altLang="es-CL" b="1" dirty="0" smtClean="0">
                <a:latin typeface="Garamond" pitchFamily="18" charset="0"/>
              </a:rPr>
              <a:t>Contingencia.</a:t>
            </a:r>
            <a:endParaRPr lang="es-ES" altLang="es-CL" b="1" dirty="0">
              <a:latin typeface="Garamond" pitchFamily="18" charset="0"/>
            </a:endParaRPr>
          </a:p>
        </p:txBody>
      </p:sp>
      <p:sp>
        <p:nvSpPr>
          <p:cNvPr id="52229" name="AutoShape 5"/>
          <p:cNvSpPr>
            <a:spLocks noChangeArrowheads="1"/>
          </p:cNvSpPr>
          <p:nvPr/>
        </p:nvSpPr>
        <p:spPr bwMode="auto">
          <a:xfrm>
            <a:off x="4068763" y="2349500"/>
            <a:ext cx="1901113" cy="2735263"/>
          </a:xfrm>
          <a:prstGeom prst="chevron">
            <a:avLst>
              <a:gd name="adj" fmla="val 25000"/>
            </a:avLst>
          </a:prstGeom>
          <a:solidFill>
            <a:srgbClr val="FFCCCC"/>
          </a:solidFill>
          <a:ln w="12700">
            <a:solidFill>
              <a:schemeClr val="tx1"/>
            </a:solidFill>
            <a:miter lim="800000"/>
            <a:headEnd/>
            <a:tailEnd/>
          </a:ln>
        </p:spPr>
        <p:txBody>
          <a:bodyPr wrap="none" anchor="ctr"/>
          <a:lstStyle/>
          <a:p>
            <a:r>
              <a:rPr lang="es-ES" altLang="es-CL" b="1" dirty="0" smtClean="0">
                <a:latin typeface="Garamond" pitchFamily="18" charset="0"/>
              </a:rPr>
              <a:t> </a:t>
            </a:r>
            <a:r>
              <a:rPr lang="es-ES" altLang="es-CL" b="1" dirty="0">
                <a:latin typeface="Garamond" pitchFamily="18" charset="0"/>
              </a:rPr>
              <a:t>Dirección</a:t>
            </a:r>
          </a:p>
          <a:p>
            <a:r>
              <a:rPr lang="es-ES" altLang="es-CL" b="1" dirty="0">
                <a:latin typeface="Garamond" pitchFamily="18" charset="0"/>
              </a:rPr>
              <a:t> </a:t>
            </a:r>
            <a:r>
              <a:rPr lang="es-ES" altLang="es-CL" b="1" dirty="0" smtClean="0">
                <a:latin typeface="Garamond" pitchFamily="18" charset="0"/>
              </a:rPr>
              <a:t>por</a:t>
            </a:r>
            <a:endParaRPr lang="es-ES" altLang="es-CL" b="1" dirty="0">
              <a:latin typeface="Garamond" pitchFamily="18" charset="0"/>
            </a:endParaRPr>
          </a:p>
          <a:p>
            <a:r>
              <a:rPr lang="es-ES" altLang="es-CL" b="1" dirty="0">
                <a:latin typeface="Garamond" pitchFamily="18" charset="0"/>
              </a:rPr>
              <a:t> </a:t>
            </a:r>
            <a:r>
              <a:rPr lang="es-ES" altLang="es-CL" b="1" dirty="0" smtClean="0">
                <a:latin typeface="Garamond" pitchFamily="18" charset="0"/>
              </a:rPr>
              <a:t>Estándares</a:t>
            </a:r>
            <a:endParaRPr lang="es-ES" altLang="es-CL" b="1" dirty="0">
              <a:latin typeface="Garamond" pitchFamily="18" charset="0"/>
            </a:endParaRPr>
          </a:p>
        </p:txBody>
      </p:sp>
      <p:sp>
        <p:nvSpPr>
          <p:cNvPr id="52230" name="AutoShape 6"/>
          <p:cNvSpPr>
            <a:spLocks noChangeArrowheads="1"/>
          </p:cNvSpPr>
          <p:nvPr/>
        </p:nvSpPr>
        <p:spPr bwMode="auto">
          <a:xfrm>
            <a:off x="5435600" y="2349500"/>
            <a:ext cx="1801813" cy="2735263"/>
          </a:xfrm>
          <a:prstGeom prst="chevron">
            <a:avLst>
              <a:gd name="adj" fmla="val 25000"/>
            </a:avLst>
          </a:prstGeom>
          <a:solidFill>
            <a:srgbClr val="FFCCCC"/>
          </a:solidFill>
          <a:ln w="12700">
            <a:solidFill>
              <a:schemeClr val="tx1"/>
            </a:solidFill>
            <a:miter lim="800000"/>
            <a:headEnd/>
            <a:tailEnd/>
          </a:ln>
        </p:spPr>
        <p:txBody>
          <a:bodyPr wrap="none" anchor="ctr"/>
          <a:lstStyle/>
          <a:p>
            <a:r>
              <a:rPr lang="es-ES" altLang="es-CL" b="1" dirty="0" smtClean="0">
                <a:latin typeface="Garamond" pitchFamily="18" charset="0"/>
              </a:rPr>
              <a:t>Control</a:t>
            </a:r>
            <a:endParaRPr lang="es-ES" altLang="es-CL" b="1" dirty="0">
              <a:latin typeface="Garamond" pitchFamily="18" charset="0"/>
            </a:endParaRPr>
          </a:p>
          <a:p>
            <a:r>
              <a:rPr lang="es-ES" altLang="es-CL" b="1" dirty="0" smtClean="0">
                <a:latin typeface="Garamond" pitchFamily="18" charset="0"/>
              </a:rPr>
              <a:t> por </a:t>
            </a:r>
            <a:endParaRPr lang="es-ES" altLang="es-CL" b="1" dirty="0">
              <a:latin typeface="Garamond" pitchFamily="18" charset="0"/>
            </a:endParaRPr>
          </a:p>
          <a:p>
            <a:r>
              <a:rPr lang="es-ES" altLang="es-CL" b="1" dirty="0">
                <a:latin typeface="Garamond" pitchFamily="18" charset="0"/>
              </a:rPr>
              <a:t>Gestión</a:t>
            </a:r>
          </a:p>
        </p:txBody>
      </p:sp>
      <p:sp>
        <p:nvSpPr>
          <p:cNvPr id="52231" name="AutoShape 7"/>
          <p:cNvSpPr>
            <a:spLocks noChangeArrowheads="1"/>
          </p:cNvSpPr>
          <p:nvPr/>
        </p:nvSpPr>
        <p:spPr bwMode="auto">
          <a:xfrm>
            <a:off x="7307263" y="2349500"/>
            <a:ext cx="1441450" cy="2808288"/>
          </a:xfrm>
          <a:prstGeom prst="rightArrowCallout">
            <a:avLst>
              <a:gd name="adj1" fmla="val 48706"/>
              <a:gd name="adj2" fmla="val 48706"/>
              <a:gd name="adj3" fmla="val 16667"/>
              <a:gd name="adj4" fmla="val 66667"/>
            </a:avLst>
          </a:prstGeom>
          <a:solidFill>
            <a:srgbClr val="FF6600"/>
          </a:solidFill>
          <a:ln w="12700">
            <a:solidFill>
              <a:schemeClr val="tx1"/>
            </a:solidFill>
            <a:miter lim="800000"/>
            <a:headEnd/>
            <a:tailEnd/>
          </a:ln>
        </p:spPr>
        <p:txBody>
          <a:bodyPr wrap="none" anchor="ctr"/>
          <a:lstStyle/>
          <a:p>
            <a:r>
              <a:rPr lang="es-ES" altLang="es-CL" sz="1400" b="1" dirty="0">
                <a:latin typeface="Garamond" pitchFamily="18" charset="0"/>
              </a:rPr>
              <a:t> Evaluación </a:t>
            </a:r>
          </a:p>
          <a:p>
            <a:r>
              <a:rPr lang="es-ES" altLang="es-CL" sz="1400" b="1" dirty="0">
                <a:latin typeface="Garamond" pitchFamily="18" charset="0"/>
              </a:rPr>
              <a:t>Amenazas</a:t>
            </a:r>
          </a:p>
          <a:p>
            <a:endParaRPr lang="es-ES" altLang="es-CL" sz="1400" b="1" dirty="0">
              <a:latin typeface="Garamond" pitchFamily="18" charset="0"/>
            </a:endParaRPr>
          </a:p>
          <a:p>
            <a:r>
              <a:rPr lang="es-ES" altLang="es-CL" sz="1400" b="1" dirty="0">
                <a:latin typeface="Garamond" pitchFamily="18" charset="0"/>
              </a:rPr>
              <a:t>Magnitud</a:t>
            </a:r>
          </a:p>
          <a:p>
            <a:r>
              <a:rPr lang="es-ES" altLang="es-CL" sz="1400" b="1" dirty="0">
                <a:latin typeface="Garamond" pitchFamily="18" charset="0"/>
              </a:rPr>
              <a:t>Riesgos</a:t>
            </a:r>
          </a:p>
          <a:p>
            <a:endParaRPr lang="es-ES" altLang="es-CL" sz="1400" b="1" dirty="0">
              <a:latin typeface="Garamond" pitchFamily="18" charset="0"/>
            </a:endParaRPr>
          </a:p>
          <a:p>
            <a:r>
              <a:rPr lang="es-ES" altLang="es-CL" sz="1400" b="1" dirty="0">
                <a:latin typeface="Garamond" pitchFamily="18" charset="0"/>
              </a:rPr>
              <a:t>Reducción </a:t>
            </a:r>
          </a:p>
          <a:p>
            <a:r>
              <a:rPr lang="es-ES" altLang="es-CL" sz="1400" b="1" dirty="0">
                <a:latin typeface="Garamond" pitchFamily="18" charset="0"/>
              </a:rPr>
              <a:t>Control </a:t>
            </a:r>
          </a:p>
          <a:p>
            <a:r>
              <a:rPr lang="es-ES" altLang="es-CL" sz="1400" b="1" dirty="0">
                <a:latin typeface="Garamond" pitchFamily="18" charset="0"/>
              </a:rPr>
              <a:t> </a:t>
            </a:r>
            <a:r>
              <a:rPr lang="es-ES" altLang="es-CL" sz="1400" b="1" dirty="0" smtClean="0">
                <a:latin typeface="Garamond" pitchFamily="18" charset="0"/>
              </a:rPr>
              <a:t>Daños</a:t>
            </a:r>
            <a:r>
              <a:rPr lang="es-ES" altLang="es-CL" b="1" dirty="0" smtClean="0">
                <a:latin typeface="Garamond" pitchFamily="18" charset="0"/>
              </a:rPr>
              <a:t>    </a:t>
            </a:r>
            <a:endParaRPr lang="es-ES" altLang="es-CL" b="1" dirty="0">
              <a:latin typeface="Garamond" pitchFamily="18" charset="0"/>
            </a:endParaRPr>
          </a:p>
        </p:txBody>
      </p:sp>
      <p:sp>
        <p:nvSpPr>
          <p:cNvPr id="52232" name="Rectangle 8"/>
          <p:cNvSpPr>
            <a:spLocks noChangeArrowheads="1"/>
          </p:cNvSpPr>
          <p:nvPr/>
        </p:nvSpPr>
        <p:spPr bwMode="auto">
          <a:xfrm>
            <a:off x="1477963" y="5589588"/>
            <a:ext cx="5614987" cy="504825"/>
          </a:xfrm>
          <a:prstGeom prst="rect">
            <a:avLst/>
          </a:prstGeom>
          <a:solidFill>
            <a:srgbClr val="66FF66"/>
          </a:solidFill>
          <a:ln w="12700">
            <a:solidFill>
              <a:schemeClr val="tx1"/>
            </a:solidFill>
            <a:miter lim="800000"/>
            <a:headEnd/>
            <a:tailEnd/>
          </a:ln>
        </p:spPr>
        <p:txBody>
          <a:bodyPr wrap="none" anchor="ctr"/>
          <a:lstStyle/>
          <a:p>
            <a:r>
              <a:rPr lang="es-ES" altLang="es-CL" b="1">
                <a:latin typeface="Garamond" pitchFamily="18" charset="0"/>
              </a:rPr>
              <a:t>Variables Externas </a:t>
            </a:r>
            <a:r>
              <a:rPr lang="es-ES" altLang="es-CL" sz="1400" b="1">
                <a:latin typeface="Garamond" pitchFamily="18" charset="0"/>
              </a:rPr>
              <a:t>(Oportunidades, Amenazas e Información)</a:t>
            </a:r>
          </a:p>
        </p:txBody>
      </p:sp>
      <p:sp>
        <p:nvSpPr>
          <p:cNvPr id="52233" name="Rectangle 9"/>
          <p:cNvSpPr>
            <a:spLocks noChangeArrowheads="1"/>
          </p:cNvSpPr>
          <p:nvPr/>
        </p:nvSpPr>
        <p:spPr bwMode="auto">
          <a:xfrm>
            <a:off x="1477963" y="1412875"/>
            <a:ext cx="5614987" cy="504825"/>
          </a:xfrm>
          <a:prstGeom prst="rect">
            <a:avLst/>
          </a:prstGeom>
          <a:solidFill>
            <a:srgbClr val="66FF66"/>
          </a:solidFill>
          <a:ln w="12700">
            <a:solidFill>
              <a:schemeClr val="tx1"/>
            </a:solidFill>
            <a:miter lim="800000"/>
            <a:headEnd/>
            <a:tailEnd/>
          </a:ln>
        </p:spPr>
        <p:txBody>
          <a:bodyPr wrap="none" anchor="ctr"/>
          <a:lstStyle/>
          <a:p>
            <a:r>
              <a:rPr lang="es-ES" altLang="es-CL" b="1">
                <a:latin typeface="Garamond" pitchFamily="18" charset="0"/>
              </a:rPr>
              <a:t>Evaluación Permanente del Sistema de Seguridad</a:t>
            </a:r>
          </a:p>
        </p:txBody>
      </p:sp>
      <p:sp>
        <p:nvSpPr>
          <p:cNvPr id="61451" name="Text Box 10"/>
          <p:cNvSpPr txBox="1">
            <a:spLocks noChangeArrowheads="1"/>
          </p:cNvSpPr>
          <p:nvPr/>
        </p:nvSpPr>
        <p:spPr bwMode="auto">
          <a:xfrm>
            <a:off x="940895" y="646551"/>
            <a:ext cx="6639253" cy="477054"/>
          </a:xfrm>
          <a:prstGeom prst="rect">
            <a:avLst/>
          </a:prstGeom>
          <a:noFill/>
          <a:ln w="12700">
            <a:solidFill>
              <a:schemeClr val="tx1"/>
            </a:solidFill>
            <a:miter lim="800000"/>
            <a:headEnd/>
            <a:tailEnd/>
          </a:ln>
        </p:spPr>
        <p:txBody>
          <a:bodyPr wrap="none">
            <a:spAutoFit/>
          </a:bodyPr>
          <a:lstStyle/>
          <a:p>
            <a:r>
              <a:rPr lang="es-ES" altLang="es-CL" sz="2500" b="1" dirty="0">
                <a:solidFill>
                  <a:srgbClr val="002060"/>
                </a:solidFill>
                <a:latin typeface="Arial" panose="020B0604020202020204" pitchFamily="34" charset="0"/>
                <a:cs typeface="Arial" panose="020B0604020202020204" pitchFamily="34" charset="0"/>
              </a:rPr>
              <a:t>Diagrama de Administración de Seguridad</a:t>
            </a:r>
          </a:p>
        </p:txBody>
      </p:sp>
      <p:sp>
        <p:nvSpPr>
          <p:cNvPr id="52235" name="Text Box 11"/>
          <p:cNvSpPr txBox="1">
            <a:spLocks noChangeArrowheads="1"/>
          </p:cNvSpPr>
          <p:nvPr/>
        </p:nvSpPr>
        <p:spPr bwMode="auto">
          <a:xfrm>
            <a:off x="0" y="1484313"/>
            <a:ext cx="396262" cy="4524315"/>
          </a:xfrm>
          <a:prstGeom prst="rect">
            <a:avLst/>
          </a:prstGeom>
          <a:noFill/>
          <a:ln w="12700">
            <a:solidFill>
              <a:schemeClr val="tx1"/>
            </a:solidFill>
            <a:miter lim="800000"/>
            <a:headEnd/>
            <a:tailEnd/>
          </a:ln>
        </p:spPr>
        <p:txBody>
          <a:bodyPr wrap="none">
            <a:spAutoFit/>
          </a:bodyPr>
          <a:lstStyle/>
          <a:p>
            <a:r>
              <a:rPr lang="es-ES" altLang="es-CL" b="1">
                <a:latin typeface="Garamond" pitchFamily="18" charset="0"/>
              </a:rPr>
              <a:t>A</a:t>
            </a:r>
          </a:p>
          <a:p>
            <a:r>
              <a:rPr lang="es-ES" altLang="es-CL" b="1">
                <a:latin typeface="Garamond" pitchFamily="18" charset="0"/>
              </a:rPr>
              <a:t>M</a:t>
            </a:r>
          </a:p>
          <a:p>
            <a:r>
              <a:rPr lang="es-ES" altLang="es-CL" b="1">
                <a:latin typeface="Garamond" pitchFamily="18" charset="0"/>
              </a:rPr>
              <a:t>B</a:t>
            </a:r>
          </a:p>
          <a:p>
            <a:r>
              <a:rPr lang="es-ES" altLang="es-CL" b="1">
                <a:latin typeface="Garamond" pitchFamily="18" charset="0"/>
              </a:rPr>
              <a:t>I</a:t>
            </a:r>
          </a:p>
          <a:p>
            <a:r>
              <a:rPr lang="es-ES" altLang="es-CL" b="1">
                <a:latin typeface="Garamond" pitchFamily="18" charset="0"/>
              </a:rPr>
              <a:t>E</a:t>
            </a:r>
          </a:p>
          <a:p>
            <a:r>
              <a:rPr lang="es-ES" altLang="es-CL" b="1">
                <a:latin typeface="Garamond" pitchFamily="18" charset="0"/>
              </a:rPr>
              <a:t>N</a:t>
            </a:r>
          </a:p>
          <a:p>
            <a:r>
              <a:rPr lang="es-ES" altLang="es-CL" b="1">
                <a:latin typeface="Garamond" pitchFamily="18" charset="0"/>
              </a:rPr>
              <a:t>T</a:t>
            </a:r>
          </a:p>
          <a:p>
            <a:r>
              <a:rPr lang="es-ES" altLang="es-CL" b="1">
                <a:latin typeface="Garamond" pitchFamily="18" charset="0"/>
              </a:rPr>
              <a:t>E</a:t>
            </a:r>
          </a:p>
          <a:p>
            <a:endParaRPr lang="es-ES" altLang="es-CL" b="1">
              <a:latin typeface="Garamond" pitchFamily="18" charset="0"/>
            </a:endParaRPr>
          </a:p>
          <a:p>
            <a:r>
              <a:rPr lang="es-ES" altLang="es-CL" b="1">
                <a:latin typeface="Garamond" pitchFamily="18" charset="0"/>
              </a:rPr>
              <a:t>E</a:t>
            </a:r>
          </a:p>
          <a:p>
            <a:r>
              <a:rPr lang="es-ES" altLang="es-CL" b="1">
                <a:latin typeface="Garamond" pitchFamily="18" charset="0"/>
              </a:rPr>
              <a:t>X</a:t>
            </a:r>
          </a:p>
          <a:p>
            <a:r>
              <a:rPr lang="es-ES" altLang="es-CL" b="1">
                <a:latin typeface="Garamond" pitchFamily="18" charset="0"/>
              </a:rPr>
              <a:t>T</a:t>
            </a:r>
          </a:p>
          <a:p>
            <a:r>
              <a:rPr lang="es-ES" altLang="es-CL" b="1">
                <a:latin typeface="Garamond" pitchFamily="18" charset="0"/>
              </a:rPr>
              <a:t>E</a:t>
            </a:r>
          </a:p>
          <a:p>
            <a:r>
              <a:rPr lang="es-ES" altLang="es-CL" b="1">
                <a:latin typeface="Garamond" pitchFamily="18" charset="0"/>
              </a:rPr>
              <a:t>R</a:t>
            </a:r>
          </a:p>
          <a:p>
            <a:r>
              <a:rPr lang="es-ES" altLang="es-CL" b="1">
                <a:latin typeface="Garamond" pitchFamily="18" charset="0"/>
              </a:rPr>
              <a:t>N</a:t>
            </a:r>
          </a:p>
          <a:p>
            <a:r>
              <a:rPr lang="es-ES" altLang="es-CL" b="1">
                <a:latin typeface="Garamond" pitchFamily="18" charset="0"/>
              </a:rPr>
              <a:t>O</a:t>
            </a:r>
          </a:p>
        </p:txBody>
      </p:sp>
      <p:sp>
        <p:nvSpPr>
          <p:cNvPr id="52236" name="Text Box 12"/>
          <p:cNvSpPr txBox="1">
            <a:spLocks noChangeArrowheads="1"/>
          </p:cNvSpPr>
          <p:nvPr/>
        </p:nvSpPr>
        <p:spPr bwMode="auto">
          <a:xfrm>
            <a:off x="8769350" y="1484313"/>
            <a:ext cx="396262" cy="4524315"/>
          </a:xfrm>
          <a:prstGeom prst="rect">
            <a:avLst/>
          </a:prstGeom>
          <a:noFill/>
          <a:ln w="12700">
            <a:solidFill>
              <a:schemeClr val="tx1"/>
            </a:solidFill>
            <a:miter lim="800000"/>
            <a:headEnd/>
            <a:tailEnd/>
          </a:ln>
        </p:spPr>
        <p:txBody>
          <a:bodyPr wrap="none">
            <a:spAutoFit/>
          </a:bodyPr>
          <a:lstStyle/>
          <a:p>
            <a:r>
              <a:rPr lang="es-ES" altLang="es-CL" b="1" dirty="0">
                <a:latin typeface="Garamond" pitchFamily="18" charset="0"/>
              </a:rPr>
              <a:t>A</a:t>
            </a:r>
          </a:p>
          <a:p>
            <a:r>
              <a:rPr lang="es-ES" altLang="es-CL" b="1" dirty="0">
                <a:latin typeface="Garamond" pitchFamily="18" charset="0"/>
              </a:rPr>
              <a:t>M</a:t>
            </a:r>
          </a:p>
          <a:p>
            <a:r>
              <a:rPr lang="es-ES" altLang="es-CL" b="1" dirty="0">
                <a:latin typeface="Garamond" pitchFamily="18" charset="0"/>
              </a:rPr>
              <a:t>B</a:t>
            </a:r>
          </a:p>
          <a:p>
            <a:r>
              <a:rPr lang="es-ES" altLang="es-CL" b="1" dirty="0">
                <a:latin typeface="Garamond" pitchFamily="18" charset="0"/>
              </a:rPr>
              <a:t>I</a:t>
            </a:r>
          </a:p>
          <a:p>
            <a:r>
              <a:rPr lang="es-ES" altLang="es-CL" b="1" dirty="0">
                <a:latin typeface="Garamond" pitchFamily="18" charset="0"/>
              </a:rPr>
              <a:t>E</a:t>
            </a:r>
          </a:p>
          <a:p>
            <a:r>
              <a:rPr lang="es-ES" altLang="es-CL" b="1" dirty="0">
                <a:latin typeface="Garamond" pitchFamily="18" charset="0"/>
              </a:rPr>
              <a:t>N</a:t>
            </a:r>
          </a:p>
          <a:p>
            <a:r>
              <a:rPr lang="es-ES" altLang="es-CL" b="1" dirty="0">
                <a:latin typeface="Garamond" pitchFamily="18" charset="0"/>
              </a:rPr>
              <a:t>T</a:t>
            </a:r>
          </a:p>
          <a:p>
            <a:r>
              <a:rPr lang="es-ES" altLang="es-CL" b="1" dirty="0">
                <a:latin typeface="Garamond" pitchFamily="18" charset="0"/>
              </a:rPr>
              <a:t>E</a:t>
            </a:r>
          </a:p>
          <a:p>
            <a:endParaRPr lang="es-ES" altLang="es-CL" b="1" dirty="0">
              <a:latin typeface="Garamond" pitchFamily="18" charset="0"/>
            </a:endParaRPr>
          </a:p>
          <a:p>
            <a:r>
              <a:rPr lang="es-ES" altLang="es-CL" b="1" dirty="0">
                <a:latin typeface="Garamond" pitchFamily="18" charset="0"/>
              </a:rPr>
              <a:t>E</a:t>
            </a:r>
          </a:p>
          <a:p>
            <a:r>
              <a:rPr lang="es-ES" altLang="es-CL" b="1" dirty="0">
                <a:latin typeface="Garamond" pitchFamily="18" charset="0"/>
              </a:rPr>
              <a:t>X</a:t>
            </a:r>
          </a:p>
          <a:p>
            <a:r>
              <a:rPr lang="es-ES" altLang="es-CL" b="1" dirty="0">
                <a:latin typeface="Garamond" pitchFamily="18" charset="0"/>
              </a:rPr>
              <a:t>T</a:t>
            </a:r>
          </a:p>
          <a:p>
            <a:r>
              <a:rPr lang="es-ES" altLang="es-CL" b="1" dirty="0">
                <a:latin typeface="Garamond" pitchFamily="18" charset="0"/>
              </a:rPr>
              <a:t>E</a:t>
            </a:r>
          </a:p>
          <a:p>
            <a:r>
              <a:rPr lang="es-ES" altLang="es-CL" b="1" dirty="0">
                <a:latin typeface="Garamond" pitchFamily="18" charset="0"/>
              </a:rPr>
              <a:t>R</a:t>
            </a:r>
          </a:p>
          <a:p>
            <a:r>
              <a:rPr lang="es-ES" altLang="es-CL" b="1" dirty="0">
                <a:latin typeface="Garamond" pitchFamily="18" charset="0"/>
              </a:rPr>
              <a:t>N</a:t>
            </a:r>
          </a:p>
          <a:p>
            <a:r>
              <a:rPr lang="es-ES" altLang="es-CL" b="1" dirty="0">
                <a:latin typeface="Garamond" pitchFamily="18" charset="0"/>
              </a:rPr>
              <a:t>O</a:t>
            </a:r>
          </a:p>
        </p:txBody>
      </p:sp>
      <p:sp>
        <p:nvSpPr>
          <p:cNvPr id="52237" name="AutoShape 13"/>
          <p:cNvSpPr>
            <a:spLocks noChangeArrowheads="1"/>
          </p:cNvSpPr>
          <p:nvPr/>
        </p:nvSpPr>
        <p:spPr bwMode="auto">
          <a:xfrm rot="-1584273">
            <a:off x="468313" y="4005263"/>
            <a:ext cx="936625" cy="923925"/>
          </a:xfrm>
          <a:prstGeom prst="curvedUpArrow">
            <a:avLst>
              <a:gd name="adj1" fmla="val 20275"/>
              <a:gd name="adj2" fmla="val 40550"/>
              <a:gd name="adj3" fmla="val 33333"/>
            </a:avLst>
          </a:prstGeom>
          <a:solidFill>
            <a:srgbClr val="FFFF00"/>
          </a:solidFill>
          <a:ln w="12700">
            <a:solidFill>
              <a:schemeClr val="tx1"/>
            </a:solidFill>
            <a:miter lim="800000"/>
            <a:headEnd/>
            <a:tailEnd/>
          </a:ln>
        </p:spPr>
        <p:txBody>
          <a:bodyPr wrap="none" anchor="ctr"/>
          <a:lstStyle/>
          <a:p>
            <a:endParaRPr lang="es-CL" altLang="es-CL"/>
          </a:p>
        </p:txBody>
      </p:sp>
      <p:sp>
        <p:nvSpPr>
          <p:cNvPr id="52238" name="AutoShape 14"/>
          <p:cNvSpPr>
            <a:spLocks noChangeArrowheads="1"/>
          </p:cNvSpPr>
          <p:nvPr/>
        </p:nvSpPr>
        <p:spPr bwMode="auto">
          <a:xfrm>
            <a:off x="1909763" y="5157788"/>
            <a:ext cx="503237" cy="360362"/>
          </a:xfrm>
          <a:prstGeom prst="upDownArrow">
            <a:avLst>
              <a:gd name="adj1" fmla="val 50000"/>
              <a:gd name="adj2" fmla="val 20000"/>
            </a:avLst>
          </a:prstGeom>
          <a:solidFill>
            <a:srgbClr val="66FF66"/>
          </a:solidFill>
          <a:ln w="12700">
            <a:solidFill>
              <a:schemeClr val="tx1"/>
            </a:solidFill>
            <a:miter lim="800000"/>
            <a:headEnd/>
            <a:tailEnd/>
          </a:ln>
        </p:spPr>
        <p:txBody>
          <a:bodyPr wrap="none" anchor="ctr"/>
          <a:lstStyle/>
          <a:p>
            <a:endParaRPr lang="es-CL" altLang="es-CL"/>
          </a:p>
        </p:txBody>
      </p:sp>
      <p:sp>
        <p:nvSpPr>
          <p:cNvPr id="52239" name="AutoShape 15"/>
          <p:cNvSpPr>
            <a:spLocks noChangeArrowheads="1"/>
          </p:cNvSpPr>
          <p:nvPr/>
        </p:nvSpPr>
        <p:spPr bwMode="auto">
          <a:xfrm>
            <a:off x="3132138" y="5157788"/>
            <a:ext cx="504825" cy="360362"/>
          </a:xfrm>
          <a:prstGeom prst="upDownArrow">
            <a:avLst>
              <a:gd name="adj1" fmla="val 50000"/>
              <a:gd name="adj2" fmla="val 20000"/>
            </a:avLst>
          </a:prstGeom>
          <a:solidFill>
            <a:srgbClr val="66FF66"/>
          </a:solidFill>
          <a:ln w="12700">
            <a:solidFill>
              <a:schemeClr val="tx1"/>
            </a:solidFill>
            <a:miter lim="800000"/>
            <a:headEnd/>
            <a:tailEnd/>
          </a:ln>
        </p:spPr>
        <p:txBody>
          <a:bodyPr wrap="none" anchor="ctr"/>
          <a:lstStyle/>
          <a:p>
            <a:endParaRPr lang="es-CL" altLang="es-CL"/>
          </a:p>
        </p:txBody>
      </p:sp>
      <p:sp>
        <p:nvSpPr>
          <p:cNvPr id="52240" name="AutoShape 16"/>
          <p:cNvSpPr>
            <a:spLocks noChangeArrowheads="1"/>
          </p:cNvSpPr>
          <p:nvPr/>
        </p:nvSpPr>
        <p:spPr bwMode="auto">
          <a:xfrm>
            <a:off x="4427538" y="5157788"/>
            <a:ext cx="504825" cy="360362"/>
          </a:xfrm>
          <a:prstGeom prst="upDownArrow">
            <a:avLst>
              <a:gd name="adj1" fmla="val 50000"/>
              <a:gd name="adj2" fmla="val 20000"/>
            </a:avLst>
          </a:prstGeom>
          <a:solidFill>
            <a:srgbClr val="66FF66"/>
          </a:solidFill>
          <a:ln w="12700">
            <a:solidFill>
              <a:schemeClr val="tx1"/>
            </a:solidFill>
            <a:miter lim="800000"/>
            <a:headEnd/>
            <a:tailEnd/>
          </a:ln>
        </p:spPr>
        <p:txBody>
          <a:bodyPr wrap="none" anchor="ctr"/>
          <a:lstStyle/>
          <a:p>
            <a:endParaRPr lang="es-CL" altLang="es-CL"/>
          </a:p>
        </p:txBody>
      </p:sp>
      <p:sp>
        <p:nvSpPr>
          <p:cNvPr id="52241" name="AutoShape 17"/>
          <p:cNvSpPr>
            <a:spLocks noChangeArrowheads="1"/>
          </p:cNvSpPr>
          <p:nvPr/>
        </p:nvSpPr>
        <p:spPr bwMode="auto">
          <a:xfrm>
            <a:off x="5795963" y="5157788"/>
            <a:ext cx="504825" cy="360362"/>
          </a:xfrm>
          <a:prstGeom prst="upDownArrow">
            <a:avLst>
              <a:gd name="adj1" fmla="val 50000"/>
              <a:gd name="adj2" fmla="val 20000"/>
            </a:avLst>
          </a:prstGeom>
          <a:solidFill>
            <a:srgbClr val="66FF66"/>
          </a:solidFill>
          <a:ln w="12700">
            <a:solidFill>
              <a:schemeClr val="tx1"/>
            </a:solidFill>
            <a:miter lim="800000"/>
            <a:headEnd/>
            <a:tailEnd/>
          </a:ln>
        </p:spPr>
        <p:txBody>
          <a:bodyPr wrap="none" anchor="ctr"/>
          <a:lstStyle/>
          <a:p>
            <a:endParaRPr lang="es-CL" altLang="es-CL"/>
          </a:p>
        </p:txBody>
      </p:sp>
      <p:sp>
        <p:nvSpPr>
          <p:cNvPr id="52242" name="AutoShape 18"/>
          <p:cNvSpPr>
            <a:spLocks noChangeArrowheads="1"/>
          </p:cNvSpPr>
          <p:nvPr/>
        </p:nvSpPr>
        <p:spPr bwMode="auto">
          <a:xfrm rot="-5400000">
            <a:off x="7200901" y="1377950"/>
            <a:ext cx="863600" cy="790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66FF66"/>
          </a:solidFill>
          <a:ln w="12700">
            <a:solidFill>
              <a:schemeClr val="tx1"/>
            </a:solidFill>
            <a:miter lim="800000"/>
            <a:headEnd/>
            <a:tailEnd/>
          </a:ln>
        </p:spPr>
        <p:txBody>
          <a:bodyPr wrap="none" anchor="ctr"/>
          <a:lstStyle/>
          <a:p>
            <a:endParaRPr lang="en-US"/>
          </a:p>
        </p:txBody>
      </p:sp>
      <p:sp>
        <p:nvSpPr>
          <p:cNvPr id="52243" name="AutoShape 19"/>
          <p:cNvSpPr>
            <a:spLocks noChangeArrowheads="1"/>
          </p:cNvSpPr>
          <p:nvPr/>
        </p:nvSpPr>
        <p:spPr bwMode="auto">
          <a:xfrm rot="10800000">
            <a:off x="468313" y="1484313"/>
            <a:ext cx="863600" cy="7921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66FF66"/>
          </a:solidFill>
          <a:ln w="12700">
            <a:solidFill>
              <a:schemeClr val="tx1"/>
            </a:solidFill>
            <a:miter lim="800000"/>
            <a:headEnd/>
            <a:tailEnd/>
          </a:ln>
        </p:spPr>
        <p:txBody>
          <a:bodyPr wrap="none" anchor="ctr"/>
          <a:lstStyle/>
          <a:p>
            <a:endParaRPr lang="en-US"/>
          </a:p>
        </p:txBody>
      </p:sp>
      <p:sp>
        <p:nvSpPr>
          <p:cNvPr id="52244" name="AutoShape 20"/>
          <p:cNvSpPr>
            <a:spLocks noChangeArrowheads="1"/>
          </p:cNvSpPr>
          <p:nvPr/>
        </p:nvSpPr>
        <p:spPr bwMode="auto">
          <a:xfrm rot="5400000" flipV="1">
            <a:off x="7272338" y="5337175"/>
            <a:ext cx="865187" cy="7921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66FF66"/>
          </a:solidFill>
          <a:ln w="12700">
            <a:solidFill>
              <a:schemeClr val="tx1"/>
            </a:solidFill>
            <a:miter lim="800000"/>
            <a:headEnd/>
            <a:tailEnd/>
          </a:ln>
        </p:spPr>
        <p:txBody>
          <a:bodyPr wrap="none" anchor="ctr"/>
          <a:lstStyle/>
          <a:p>
            <a:endParaRPr lang="en-US"/>
          </a:p>
        </p:txBody>
      </p:sp>
      <p:sp>
        <p:nvSpPr>
          <p:cNvPr id="52245" name="AutoShape 21"/>
          <p:cNvSpPr>
            <a:spLocks noChangeArrowheads="1"/>
          </p:cNvSpPr>
          <p:nvPr/>
        </p:nvSpPr>
        <p:spPr bwMode="auto">
          <a:xfrm rot="10800000" flipV="1">
            <a:off x="539750" y="5300663"/>
            <a:ext cx="863600" cy="7191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66FF66"/>
          </a:solidFill>
          <a:ln w="12700">
            <a:solidFill>
              <a:schemeClr val="tx1"/>
            </a:solidFill>
            <a:miter lim="800000"/>
            <a:headEnd/>
            <a:tailEnd/>
          </a:ln>
        </p:spPr>
        <p:txBody>
          <a:bodyPr wrap="none" anchor="ctr"/>
          <a:lstStyle/>
          <a:p>
            <a:endParaRPr lang="en-US"/>
          </a:p>
        </p:txBody>
      </p:sp>
      <p:pic>
        <p:nvPicPr>
          <p:cNvPr id="23"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2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2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2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24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2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2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2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24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2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P spid="52227" grpId="0" animBg="1"/>
      <p:bldP spid="52228" grpId="0" animBg="1"/>
      <p:bldP spid="52229" grpId="0" animBg="1"/>
      <p:bldP spid="52230" grpId="0" animBg="1"/>
      <p:bldP spid="52231" grpId="0" animBg="1"/>
      <p:bldP spid="52232" grpId="0" animBg="1"/>
      <p:bldP spid="52233" grpId="0" animBg="1"/>
      <p:bldP spid="52235" grpId="0" animBg="1"/>
      <p:bldP spid="52236" grpId="0" animBg="1"/>
      <p:bldP spid="52237" grpId="0" animBg="1"/>
      <p:bldP spid="52238" grpId="0" animBg="1"/>
      <p:bldP spid="52239" grpId="0" animBg="1"/>
      <p:bldP spid="52240" grpId="0" animBg="1"/>
      <p:bldP spid="52241" grpId="0" animBg="1"/>
      <p:bldP spid="52242" grpId="0" animBg="1"/>
      <p:bldP spid="52243" grpId="0" animBg="1"/>
      <p:bldP spid="52244" grpId="0" animBg="1"/>
      <p:bldP spid="522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3964371" cy="1042333"/>
          </a:xfrm>
        </p:spPr>
        <p:txBody>
          <a:bodyPr>
            <a:normAutofit/>
          </a:bodyPr>
          <a:lstStyle/>
          <a:p>
            <a:r>
              <a:rPr lang="es-CL" sz="2500" b="1" dirty="0" smtClean="0">
                <a:solidFill>
                  <a:srgbClr val="002060"/>
                </a:solidFill>
                <a:latin typeface="Arial" panose="020B0604020202020204" pitchFamily="34" charset="0"/>
                <a:cs typeface="Arial" panose="020B0604020202020204" pitchFamily="34" charset="0"/>
              </a:rPr>
              <a:t>Apreciaciones Finales</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3"/>
          <p:cNvSpPr txBox="1">
            <a:spLocks noGrp="1" noChangeArrowheads="1"/>
          </p:cNvSpPr>
          <p:nvPr>
            <p:ph idx="1"/>
          </p:nvPr>
        </p:nvSpPr>
        <p:spPr>
          <a:xfrm>
            <a:off x="565897" y="1493931"/>
            <a:ext cx="7886700" cy="4133741"/>
          </a:xfrm>
          <a:prstGeom prst="rect">
            <a:avLst/>
          </a:prstGeom>
        </p:spPr>
        <p:txBody>
          <a:bodyPr vert="horz" lIns="91440" tIns="45720" rIns="91440" bIns="45720" rtlCol="0">
            <a:noAutofit/>
          </a:bodyPr>
          <a:lstStyle/>
          <a:p>
            <a:pPr marL="381000" marR="0" lvl="0" indent="-381000" algn="just" defTabSz="914400" rtl="0" eaLnBrk="1" fontAlgn="auto" latinLnBrk="0" hangingPunct="1">
              <a:lnSpc>
                <a:spcPct val="80000"/>
              </a:lnSpc>
              <a:spcBef>
                <a:spcPct val="20000"/>
              </a:spcBef>
              <a:spcAft>
                <a:spcPts val="0"/>
              </a:spcAft>
              <a:buClrTx/>
              <a:buSzTx/>
              <a:buFont typeface="Wingdings" pitchFamily="2" charset="2"/>
              <a:buChar char="ü"/>
              <a:tabLst/>
              <a:defRPr/>
            </a:pPr>
            <a:r>
              <a:rPr kumimoji="0" lang="es-ES" sz="1800" b="0" i="0" u="none" strike="noStrike" kern="120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rPr>
              <a:t>Los privados en general toman lo que el mercado les ofrece como una forma de suplir la brecha que no es cubierta por la seguridad pública, buscando reducir su índice de riesgo y obtener una plataforma que les permita desarrollar sus actividades con cierto rango de tranquilidad y establecer en sus “dominios” un área “segura y controlada”.</a:t>
            </a:r>
          </a:p>
          <a:p>
            <a:pPr marL="381000" marR="0" lvl="0" indent="-381000" algn="just" defTabSz="914400" rtl="0" eaLnBrk="1" fontAlgn="auto" latinLnBrk="0" hangingPunct="1">
              <a:lnSpc>
                <a:spcPct val="80000"/>
              </a:lnSpc>
              <a:spcBef>
                <a:spcPct val="20000"/>
              </a:spcBef>
              <a:spcAft>
                <a:spcPts val="0"/>
              </a:spcAft>
              <a:buClrTx/>
              <a:buSzTx/>
              <a:buFont typeface="Wingdings" pitchFamily="2" charset="2"/>
              <a:buChar char="ü"/>
              <a:tabLst/>
              <a:defRPr/>
            </a:pPr>
            <a:endParaRPr kumimoji="0" lang="es-ES" sz="1800" b="0" i="0" u="none" strike="noStrike" kern="120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a:p>
            <a:pPr marL="381000" marR="0" lvl="0" indent="-381000" algn="just" defTabSz="914400" rtl="0" eaLnBrk="1" fontAlgn="auto" latinLnBrk="0" hangingPunct="1">
              <a:lnSpc>
                <a:spcPct val="80000"/>
              </a:lnSpc>
              <a:spcBef>
                <a:spcPct val="20000"/>
              </a:spcBef>
              <a:spcAft>
                <a:spcPts val="0"/>
              </a:spcAft>
              <a:buClrTx/>
              <a:buSzTx/>
              <a:buFont typeface="Wingdings" pitchFamily="2" charset="2"/>
              <a:buChar char="ü"/>
              <a:tabLst/>
              <a:defRPr/>
            </a:pPr>
            <a:r>
              <a:rPr kumimoji="0" lang="es-ES" sz="1800" b="0" i="0" u="none" strike="noStrike" kern="120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rPr>
              <a:t>El índice de temor, victimización, tasa de denuncias y el porcentaje de eficacia judicial, inciden claramente en el crecimiento sostenido de la Industria de S. P. </a:t>
            </a:r>
          </a:p>
          <a:p>
            <a:pPr marL="381000" marR="0" lvl="0" indent="-381000" algn="just" defTabSz="914400" rtl="0" eaLnBrk="1" fontAlgn="auto" latinLnBrk="0" hangingPunct="1">
              <a:lnSpc>
                <a:spcPct val="80000"/>
              </a:lnSpc>
              <a:spcBef>
                <a:spcPct val="20000"/>
              </a:spcBef>
              <a:spcAft>
                <a:spcPts val="0"/>
              </a:spcAft>
              <a:buClrTx/>
              <a:buSzTx/>
              <a:buNone/>
              <a:tabLst/>
              <a:defRPr/>
            </a:pPr>
            <a:endParaRPr kumimoji="0" lang="es-ES" sz="1800" b="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endParaRPr>
          </a:p>
          <a:p>
            <a:pPr marL="381000" indent="-381000" algn="just">
              <a:lnSpc>
                <a:spcPct val="80000"/>
              </a:lnSpc>
              <a:spcBef>
                <a:spcPct val="20000"/>
              </a:spcBef>
              <a:buFont typeface="Wingdings" pitchFamily="2" charset="2"/>
              <a:buChar char="ü"/>
              <a:defRPr/>
            </a:pPr>
            <a:r>
              <a:rPr lang="es-ES_tradnl" sz="1800" dirty="0" smtClean="0">
                <a:solidFill>
                  <a:srgbClr val="000066"/>
                </a:solidFill>
                <a:latin typeface="Arial" panose="020B0604020202020204" pitchFamily="34" charset="0"/>
                <a:cs typeface="Arial" panose="020B0604020202020204" pitchFamily="34" charset="0"/>
              </a:rPr>
              <a:t>Generación de políticas de coordinación e integración entre Seguridad Pública y Seguridad Privada para coproducir Seguridad Ciudadana.</a:t>
            </a:r>
          </a:p>
          <a:p>
            <a:pPr marL="381000" marR="0" lvl="0" indent="-381000" algn="just" defTabSz="914400" rtl="0" eaLnBrk="1" fontAlgn="auto" latinLnBrk="0" hangingPunct="1">
              <a:lnSpc>
                <a:spcPct val="80000"/>
              </a:lnSpc>
              <a:spcBef>
                <a:spcPct val="20000"/>
              </a:spcBef>
              <a:spcAft>
                <a:spcPts val="0"/>
              </a:spcAft>
              <a:buClrTx/>
              <a:buSzTx/>
              <a:buFont typeface="Wingdings" pitchFamily="2" charset="2"/>
              <a:buChar char="ü"/>
              <a:tabLst/>
              <a:defRPr/>
            </a:pPr>
            <a:endParaRPr kumimoji="0" lang="es-ES" sz="2000" b="0" i="0" u="none" strike="noStrike" kern="1200" cap="none" spc="0" normalizeH="0" baseline="0" noProof="0" dirty="0" smtClean="0">
              <a:ln>
                <a:noFill/>
              </a:ln>
              <a:solidFill>
                <a:srgbClr val="002060"/>
              </a:solidFill>
              <a:effectLst/>
              <a:uLnTx/>
              <a:uFillTx/>
              <a:latin typeface="+mj-lt"/>
              <a:ea typeface="+mn-ea"/>
              <a:cs typeface="Arial" pitchFamily="34" charset="0"/>
            </a:endParaRPr>
          </a:p>
          <a:p>
            <a:pPr marL="381000" marR="0" lvl="0" indent="-381000" algn="just" defTabSz="914400" rtl="0" eaLnBrk="1" fontAlgn="auto" latinLnBrk="0" hangingPunct="1">
              <a:lnSpc>
                <a:spcPct val="80000"/>
              </a:lnSpc>
              <a:spcBef>
                <a:spcPct val="20000"/>
              </a:spcBef>
              <a:spcAft>
                <a:spcPts val="0"/>
              </a:spcAft>
              <a:buClrTx/>
              <a:buSzTx/>
              <a:buFont typeface="Wingdings" pitchFamily="2" charset="2"/>
              <a:buChar char="ü"/>
              <a:tabLst/>
              <a:defRPr/>
            </a:pPr>
            <a:endParaRPr kumimoji="0" lang="es-ES" sz="2000" b="0" i="0" u="none" strike="noStrike" kern="1200" cap="none" spc="0" normalizeH="0" baseline="0" noProof="0" dirty="0" smtClean="0">
              <a:ln>
                <a:noFill/>
              </a:ln>
              <a:solidFill>
                <a:srgbClr val="002060"/>
              </a:solidFill>
              <a:effectLst/>
              <a:uLnTx/>
              <a:uFillTx/>
              <a:latin typeface="+mj-lt"/>
              <a:ea typeface="+mn-ea"/>
              <a:cs typeface="Arial" pitchFamily="34"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576099" y="609599"/>
            <a:ext cx="7886700" cy="1051036"/>
          </a:xfrm>
          <a:prstGeom prst="rect">
            <a:avLst/>
          </a:prstGeom>
          <a:noFill/>
          <a:ln w="9525">
            <a:noFill/>
            <a:miter lim="800000"/>
            <a:headEnd/>
            <a:tailEnd/>
          </a:ln>
        </p:spPr>
        <p:txBody>
          <a:bodyPr>
            <a:normAutofit fontScale="55000" lnSpcReduction="20000"/>
          </a:bodyPr>
          <a:lstStyle/>
          <a:p>
            <a:pPr marL="342900" indent="-342900" algn="ctr">
              <a:lnSpc>
                <a:spcPct val="90000"/>
              </a:lnSpc>
              <a:spcBef>
                <a:spcPct val="20000"/>
              </a:spcBef>
              <a:buClr>
                <a:schemeClr val="tx1"/>
              </a:buClr>
              <a:buFont typeface="Arial" charset="0"/>
              <a:buNone/>
            </a:pPr>
            <a:endParaRPr lang="es-ES_tradnl" sz="1800" b="1" dirty="0" smtClean="0">
              <a:solidFill>
                <a:srgbClr val="000066"/>
              </a:solidFill>
              <a:latin typeface="+mj-lt"/>
              <a:cs typeface="Arial" pitchFamily="34" charset="0"/>
            </a:endParaRPr>
          </a:p>
          <a:p>
            <a:pPr marL="342900" indent="-342900" algn="ctr">
              <a:lnSpc>
                <a:spcPct val="90000"/>
              </a:lnSpc>
              <a:spcBef>
                <a:spcPct val="20000"/>
              </a:spcBef>
              <a:buClr>
                <a:schemeClr val="tx1"/>
              </a:buClr>
              <a:buFont typeface="Arial" charset="0"/>
              <a:buNone/>
            </a:pPr>
            <a:r>
              <a:rPr lang="es-ES_tradnl" sz="3600" b="1" dirty="0" smtClean="0">
                <a:solidFill>
                  <a:srgbClr val="000066"/>
                </a:solidFill>
                <a:latin typeface="Arial" panose="020B0604020202020204" pitchFamily="34" charset="0"/>
                <a:cs typeface="Arial" panose="020B0604020202020204" pitchFamily="34" charset="0"/>
              </a:rPr>
              <a:t>Debemos </a:t>
            </a:r>
            <a:r>
              <a:rPr lang="es-ES_tradnl" sz="3600" b="1" dirty="0">
                <a:solidFill>
                  <a:srgbClr val="000066"/>
                </a:solidFill>
                <a:latin typeface="Arial" panose="020B0604020202020204" pitchFamily="34" charset="0"/>
                <a:cs typeface="Arial" panose="020B0604020202020204" pitchFamily="34" charset="0"/>
              </a:rPr>
              <a:t>pensar en </a:t>
            </a:r>
            <a:r>
              <a:rPr lang="es-ES_tradnl" sz="3600" b="1" dirty="0" smtClean="0">
                <a:solidFill>
                  <a:srgbClr val="000066"/>
                </a:solidFill>
                <a:latin typeface="Arial" panose="020B0604020202020204" pitchFamily="34" charset="0"/>
                <a:cs typeface="Arial" panose="020B0604020202020204" pitchFamily="34" charset="0"/>
              </a:rPr>
              <a:t>globalmente en Seguridad</a:t>
            </a:r>
            <a:endParaRPr lang="es-ES_tradnl" sz="3600" b="1" dirty="0">
              <a:solidFill>
                <a:srgbClr val="000066"/>
              </a:solidFill>
              <a:latin typeface="Arial" panose="020B0604020202020204" pitchFamily="34" charset="0"/>
              <a:cs typeface="Arial" panose="020B0604020202020204" pitchFamily="34" charset="0"/>
            </a:endParaRPr>
          </a:p>
          <a:p>
            <a:pPr marL="342900" indent="-342900" algn="ctr">
              <a:lnSpc>
                <a:spcPct val="90000"/>
              </a:lnSpc>
              <a:spcBef>
                <a:spcPct val="20000"/>
              </a:spcBef>
              <a:buClr>
                <a:schemeClr val="tx1"/>
              </a:buClr>
              <a:buFont typeface="Arial" charset="0"/>
              <a:buNone/>
            </a:pPr>
            <a:r>
              <a:rPr lang="es-ES_tradnl" sz="3600" b="1" dirty="0">
                <a:solidFill>
                  <a:srgbClr val="000066"/>
                </a:solidFill>
                <a:latin typeface="Arial" panose="020B0604020202020204" pitchFamily="34" charset="0"/>
                <a:cs typeface="Arial" panose="020B0604020202020204" pitchFamily="34" charset="0"/>
              </a:rPr>
              <a:t>y </a:t>
            </a:r>
          </a:p>
          <a:p>
            <a:pPr marL="342900" indent="-342900" algn="ctr">
              <a:lnSpc>
                <a:spcPct val="90000"/>
              </a:lnSpc>
              <a:spcBef>
                <a:spcPct val="20000"/>
              </a:spcBef>
              <a:buClr>
                <a:schemeClr val="tx1"/>
              </a:buClr>
              <a:buFont typeface="Arial" charset="0"/>
              <a:buNone/>
            </a:pPr>
            <a:r>
              <a:rPr lang="es-ES_tradnl" sz="3600" b="1" dirty="0">
                <a:solidFill>
                  <a:srgbClr val="000066"/>
                </a:solidFill>
                <a:latin typeface="Arial" panose="020B0604020202020204" pitchFamily="34" charset="0"/>
                <a:cs typeface="Arial" panose="020B0604020202020204" pitchFamily="34" charset="0"/>
              </a:rPr>
              <a:t>actuar </a:t>
            </a:r>
            <a:r>
              <a:rPr lang="es-ES_tradnl" sz="3600" b="1" dirty="0" smtClean="0">
                <a:solidFill>
                  <a:srgbClr val="000066"/>
                </a:solidFill>
                <a:latin typeface="Arial" panose="020B0604020202020204" pitchFamily="34" charset="0"/>
                <a:cs typeface="Arial" panose="020B0604020202020204" pitchFamily="34" charset="0"/>
              </a:rPr>
              <a:t>localmente Coproduciendo Seguridad Ciudadana</a:t>
            </a:r>
            <a:endParaRPr lang="es-ES_tradnl" sz="3600" b="1" dirty="0">
              <a:solidFill>
                <a:srgbClr val="000066"/>
              </a:solidFill>
              <a:latin typeface="Arial" panose="020B0604020202020204" pitchFamily="34" charset="0"/>
              <a:cs typeface="Arial" panose="020B0604020202020204" pitchFamily="34" charset="0"/>
            </a:endParaRPr>
          </a:p>
          <a:p>
            <a:pPr marL="342900" indent="-342900" algn="ctr">
              <a:lnSpc>
                <a:spcPct val="90000"/>
              </a:lnSpc>
              <a:spcBef>
                <a:spcPct val="20000"/>
              </a:spcBef>
              <a:buClr>
                <a:schemeClr val="tx1"/>
              </a:buClr>
              <a:buFont typeface="Arial" charset="0"/>
              <a:buNone/>
            </a:pPr>
            <a:endParaRPr lang="es-ES_tradnl" sz="1800" b="1" dirty="0">
              <a:solidFill>
                <a:srgbClr val="000066"/>
              </a:solidFill>
              <a:latin typeface="+mj-lt"/>
              <a:cs typeface="Arial" pitchFamily="34" charset="0"/>
            </a:endParaRPr>
          </a:p>
        </p:txBody>
      </p:sp>
      <p:sp>
        <p:nvSpPr>
          <p:cNvPr id="5" name="Rectangle 5"/>
          <p:cNvSpPr txBox="1">
            <a:spLocks noChangeArrowheads="1"/>
          </p:cNvSpPr>
          <p:nvPr/>
        </p:nvSpPr>
        <p:spPr>
          <a:xfrm>
            <a:off x="953814" y="5094507"/>
            <a:ext cx="6858000" cy="1022514"/>
          </a:xfrm>
          <a:prstGeom prst="rect">
            <a:avLst/>
          </a:prstGeom>
        </p:spPr>
        <p:txBody>
          <a:bodyPr vert="horz" lIns="91440" tIns="45720" rIns="91440" bIns="45720" rtlCol="0">
            <a:normAutofit lnSpcReduction="10000"/>
          </a:bodyPr>
          <a:lstStyle/>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mj-lt"/>
                <a:ea typeface="+mn-ea"/>
                <a:cs typeface="+mn-cs"/>
              </a:rPr>
              <a:t>Jorge Lee Mira</a:t>
            </a: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mj-lt"/>
                <a:ea typeface="+mn-ea"/>
                <a:cs typeface="+mn-cs"/>
              </a:rPr>
              <a:t>Presidente</a:t>
            </a: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mj-lt"/>
                <a:ea typeface="+mn-ea"/>
                <a:cs typeface="+mn-cs"/>
              </a:rPr>
              <a:t>Comisión de Seguridad y </a:t>
            </a:r>
            <a:r>
              <a:rPr kumimoji="0" lang="es-ES_tradnl" sz="1200" b="1" i="0" u="none" strike="noStrike" kern="1200" cap="none" spc="0" normalizeH="0" baseline="0" noProof="0" dirty="0" err="1" smtClean="0">
                <a:ln>
                  <a:noFill/>
                </a:ln>
                <a:solidFill>
                  <a:srgbClr val="000066"/>
                </a:solidFill>
                <a:effectLst/>
                <a:uLnTx/>
                <a:uFillTx/>
                <a:latin typeface="+mj-lt"/>
                <a:ea typeface="+mn-ea"/>
                <a:cs typeface="+mn-cs"/>
              </a:rPr>
              <a:t>Antidelincuencia</a:t>
            </a:r>
            <a:endParaRPr kumimoji="0" lang="es-ES_tradnl" sz="1200" b="1" i="0" u="none" strike="noStrike" kern="1200" cap="none" spc="0" normalizeH="0" baseline="0" noProof="0" dirty="0" smtClean="0">
              <a:ln>
                <a:noFill/>
              </a:ln>
              <a:solidFill>
                <a:srgbClr val="000066"/>
              </a:solidFill>
              <a:effectLst/>
              <a:uLnTx/>
              <a:uFillTx/>
              <a:latin typeface="+mj-lt"/>
              <a:ea typeface="+mn-ea"/>
              <a:cs typeface="+mn-cs"/>
            </a:endParaRPr>
          </a:p>
          <a:p>
            <a:pPr marL="0" marR="0" lvl="0" indent="0" algn="ctr" defTabSz="914400" rtl="0" eaLnBrk="1" fontAlgn="auto" latinLnBrk="0" hangingPunct="1">
              <a:lnSpc>
                <a:spcPct val="80000"/>
              </a:lnSpc>
              <a:spcBef>
                <a:spcPts val="1000"/>
              </a:spcBef>
              <a:spcAft>
                <a:spcPts val="0"/>
              </a:spcAft>
              <a:buClrTx/>
              <a:buSzTx/>
              <a:buFontTx/>
              <a:buNone/>
              <a:tabLst/>
              <a:defRPr/>
            </a:pPr>
            <a:r>
              <a:rPr kumimoji="0" lang="es-ES_tradnl" sz="1200" b="1" i="0" u="none" strike="noStrike" kern="1200" cap="none" spc="0" normalizeH="0" baseline="0" noProof="0" dirty="0" smtClean="0">
                <a:ln>
                  <a:noFill/>
                </a:ln>
                <a:solidFill>
                  <a:srgbClr val="000066"/>
                </a:solidFill>
                <a:effectLst/>
                <a:uLnTx/>
                <a:uFillTx/>
                <a:latin typeface="+mj-lt"/>
                <a:ea typeface="+mn-ea"/>
                <a:cs typeface="+mn-cs"/>
              </a:rPr>
              <a:t>Cámara de Comercio Servicios y Turismo de Chile (F.G.N.)</a:t>
            </a:r>
          </a:p>
          <a:p>
            <a:pPr marL="0" marR="0" lvl="0" indent="0" algn="ctr" defTabSz="914400" rtl="0" eaLnBrk="1" fontAlgn="auto" latinLnBrk="0" hangingPunct="1">
              <a:lnSpc>
                <a:spcPct val="80000"/>
              </a:lnSpc>
              <a:spcBef>
                <a:spcPts val="1000"/>
              </a:spcBef>
              <a:spcAft>
                <a:spcPts val="0"/>
              </a:spcAft>
              <a:buClrTx/>
              <a:buSzTx/>
              <a:buFontTx/>
              <a:buNone/>
              <a:tabLst/>
              <a:defRPr/>
            </a:pPr>
            <a:endParaRPr kumimoji="0" lang="es-ES_tradnl" sz="1200" b="1" i="0" u="none" strike="noStrike" kern="1200" cap="none" spc="0" normalizeH="0" baseline="0" noProof="0" dirty="0" smtClean="0">
              <a:ln>
                <a:noFill/>
              </a:ln>
              <a:solidFill>
                <a:srgbClr val="000066"/>
              </a:solidFill>
              <a:effectLst/>
              <a:uLnTx/>
              <a:uFillTx/>
              <a:latin typeface="+mj-lt"/>
              <a:ea typeface="+mn-ea"/>
              <a:cs typeface="+mn-cs"/>
            </a:endParaRPr>
          </a:p>
        </p:txBody>
      </p:sp>
      <p:pic>
        <p:nvPicPr>
          <p:cNvPr id="6" name="Picture 7" descr="La camara de Chile Pantone copia"/>
          <p:cNvPicPr>
            <a:picLocks noChangeAspect="1" noChangeArrowheads="1"/>
          </p:cNvPicPr>
          <p:nvPr/>
        </p:nvPicPr>
        <p:blipFill>
          <a:blip r:embed="rId2"/>
          <a:srcRect l="19456" t="29346" r="20490" b="31209"/>
          <a:stretch>
            <a:fillRect/>
          </a:stretch>
        </p:blipFill>
        <p:spPr bwMode="auto">
          <a:xfrm>
            <a:off x="3604063" y="6112992"/>
            <a:ext cx="1567027" cy="558063"/>
          </a:xfrm>
          <a:prstGeom prst="rect">
            <a:avLst/>
          </a:prstGeom>
          <a:noFill/>
          <a:ln w="9525">
            <a:noFill/>
            <a:miter lim="800000"/>
            <a:headEnd/>
            <a:tailEnd/>
          </a:ln>
        </p:spPr>
      </p:pic>
      <p:pic>
        <p:nvPicPr>
          <p:cNvPr id="7" name="Picture 6" descr="Resultado de imagen para mall alto las condes">
            <a:hlinkClick r:id="rId3"/>
          </p:cNvPr>
          <p:cNvPicPr>
            <a:picLocks noChangeAspect="1" noChangeArrowheads="1"/>
          </p:cNvPicPr>
          <p:nvPr/>
        </p:nvPicPr>
        <p:blipFill>
          <a:blip r:embed="rId4"/>
          <a:srcRect/>
          <a:stretch>
            <a:fillRect/>
          </a:stretch>
        </p:blipFill>
        <p:spPr bwMode="auto">
          <a:xfrm>
            <a:off x="1261241" y="1725997"/>
            <a:ext cx="6179465" cy="3248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Marcador de número de diapositiva"/>
          <p:cNvSpPr txBox="1">
            <a:spLocks noGrp="1"/>
          </p:cNvSpPr>
          <p:nvPr/>
        </p:nvSpPr>
        <p:spPr bwMode="auto">
          <a:xfrm>
            <a:off x="6553200" y="6248400"/>
            <a:ext cx="2133600" cy="476250"/>
          </a:xfrm>
          <a:prstGeom prst="rect">
            <a:avLst/>
          </a:prstGeom>
          <a:noFill/>
          <a:ln w="9525">
            <a:noFill/>
            <a:miter lim="800000"/>
            <a:headEnd/>
            <a:tailEnd/>
          </a:ln>
        </p:spPr>
        <p:txBody>
          <a:bodyPr anchor="b"/>
          <a:lstStyle/>
          <a:p>
            <a:pPr algn="r"/>
            <a:fld id="{2EF36EB4-B8E1-43B6-94D5-E45B475D72CE}" type="slidenum">
              <a:rPr lang="es-ES" altLang="es-CL" sz="1200"/>
              <a:pPr algn="r"/>
              <a:t>2</a:t>
            </a:fld>
            <a:endParaRPr lang="es-ES" altLang="es-CL" sz="1200"/>
          </a:p>
        </p:txBody>
      </p:sp>
      <p:sp>
        <p:nvSpPr>
          <p:cNvPr id="5123" name="Rectangle 2"/>
          <p:cNvSpPr>
            <a:spLocks noGrp="1" noRot="1" noChangeArrowheads="1"/>
          </p:cNvSpPr>
          <p:nvPr>
            <p:ph type="title" idx="4294967295"/>
          </p:nvPr>
        </p:nvSpPr>
        <p:spPr>
          <a:xfrm>
            <a:off x="3547028" y="485211"/>
            <a:ext cx="1890220" cy="506413"/>
          </a:xfrm>
        </p:spPr>
        <p:txBody>
          <a:bodyPr>
            <a:noAutofit/>
          </a:bodyPr>
          <a:lstStyle/>
          <a:p>
            <a:pPr eaLnBrk="1" hangingPunct="1"/>
            <a:r>
              <a:rPr lang="es-CL" altLang="es-CL" sz="2500" b="1" dirty="0" smtClean="0">
                <a:solidFill>
                  <a:srgbClr val="002060"/>
                </a:solidFill>
                <a:latin typeface="Arial" panose="020B0604020202020204" pitchFamily="34" charset="0"/>
                <a:cs typeface="Arial" panose="020B0604020202020204" pitchFamily="34" charset="0"/>
              </a:rPr>
              <a:t>Temática</a:t>
            </a:r>
          </a:p>
        </p:txBody>
      </p:sp>
      <p:sp>
        <p:nvSpPr>
          <p:cNvPr id="5124" name="Rectangle 3"/>
          <p:cNvSpPr>
            <a:spLocks noGrp="1" noChangeArrowheads="1"/>
          </p:cNvSpPr>
          <p:nvPr>
            <p:ph type="body" sz="half" idx="4294967295"/>
          </p:nvPr>
        </p:nvSpPr>
        <p:spPr>
          <a:xfrm>
            <a:off x="621521" y="1207869"/>
            <a:ext cx="4488362" cy="5278656"/>
          </a:xfrm>
        </p:spPr>
        <p:txBody>
          <a:bodyPr>
            <a:noAutofit/>
          </a:bodyPr>
          <a:lstStyle/>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Introducción </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Reflexión Inicial</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Definiciones Base</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Contexto Genérico</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Contexto Referencial Delito</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Nivel Delito</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Enfoque Sistémico de la Seguridad</a:t>
            </a:r>
          </a:p>
          <a:p>
            <a:pPr marL="609600" indent="-609600" algn="just" eaLnBrk="1" hangingPunct="1">
              <a:lnSpc>
                <a:spcPct val="80000"/>
              </a:lnSpc>
              <a:buClr>
                <a:schemeClr val="tx1"/>
              </a:buClr>
              <a:buFont typeface="Wingdings" pitchFamily="2" charset="2"/>
              <a:buChar char="ü"/>
            </a:pPr>
            <a:endParaRPr lang="es-CL" altLang="es-CL" sz="1800" dirty="0" smtClean="0">
              <a:solidFill>
                <a:srgbClr val="002060"/>
              </a:solidFill>
              <a:latin typeface="Arial" panose="020B0604020202020204" pitchFamily="34" charset="0"/>
              <a:cs typeface="Arial" panose="020B0604020202020204" pitchFamily="34" charset="0"/>
            </a:endParaRPr>
          </a:p>
          <a:p>
            <a:pPr marL="609600" indent="-609600" algn="just" eaLnBrk="1" hangingPunct="1">
              <a:lnSpc>
                <a:spcPct val="80000"/>
              </a:lnSpc>
              <a:buClr>
                <a:schemeClr val="tx1"/>
              </a:buClr>
              <a:buFont typeface="Wingdings" pitchFamily="2" charset="2"/>
              <a:buChar char="ü"/>
            </a:pPr>
            <a:r>
              <a:rPr lang="es-CL" altLang="es-CL" sz="1800" dirty="0" smtClean="0">
                <a:solidFill>
                  <a:srgbClr val="002060"/>
                </a:solidFill>
                <a:latin typeface="Arial" panose="020B0604020202020204" pitchFamily="34" charset="0"/>
                <a:cs typeface="Arial" panose="020B0604020202020204" pitchFamily="34" charset="0"/>
              </a:rPr>
              <a:t>Apreciaciones Finales</a:t>
            </a: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56" y="764243"/>
            <a:ext cx="7886700" cy="917136"/>
          </a:xfrm>
        </p:spPr>
        <p:txBody>
          <a:bodyPr>
            <a:normAutofit/>
          </a:bodyPr>
          <a:lstStyle/>
          <a:p>
            <a:r>
              <a:rPr lang="es-ES" sz="2500" b="1" dirty="0">
                <a:solidFill>
                  <a:srgbClr val="002060"/>
                </a:solidFill>
                <a:latin typeface="Arial" panose="020B0604020202020204" pitchFamily="34" charset="0"/>
                <a:cs typeface="Arial" panose="020B0604020202020204" pitchFamily="34" charset="0"/>
              </a:rPr>
              <a:t>Sin seguridad no hay desarrollo</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4"/>
          <p:cNvSpPr>
            <a:spLocks noGrp="1" noChangeArrowheads="1"/>
          </p:cNvSpPr>
          <p:nvPr>
            <p:ph idx="1"/>
          </p:nvPr>
        </p:nvSpPr>
        <p:spPr bwMode="auto">
          <a:xfrm>
            <a:off x="597119" y="1891862"/>
            <a:ext cx="7886700" cy="3037490"/>
          </a:xfrm>
          <a:prstGeom prst="rect">
            <a:avLst/>
          </a:prstGeom>
          <a:noFill/>
          <a:ln w="9525">
            <a:solidFill>
              <a:schemeClr val="accent5">
                <a:lumMod val="50000"/>
              </a:schemeClr>
            </a:solidFill>
            <a:miter lim="800000"/>
            <a:headEnd/>
            <a:tailEnd/>
          </a:ln>
        </p:spPr>
        <p:txBody>
          <a:bodyPr/>
          <a:lstStyle/>
          <a:p>
            <a:pPr marL="342900" indent="-342900" algn="just" eaLnBrk="0" hangingPunct="0">
              <a:lnSpc>
                <a:spcPct val="100000"/>
              </a:lnSpc>
              <a:spcBef>
                <a:spcPct val="20000"/>
              </a:spcBef>
              <a:buClr>
                <a:srgbClr val="0033CC"/>
              </a:buClr>
              <a:buFont typeface="Wingdings" pitchFamily="2" charset="2"/>
              <a:buChar char="Ø"/>
            </a:pPr>
            <a:endParaRPr lang="es-ES" sz="2000" dirty="0">
              <a:solidFill>
                <a:srgbClr val="000066"/>
              </a:solidFill>
              <a:latin typeface="Arial" pitchFamily="34" charset="0"/>
              <a:cs typeface="Arial" pitchFamily="34" charset="0"/>
            </a:endParaRPr>
          </a:p>
          <a:p>
            <a:pPr marL="342900" indent="-342900" algn="just" eaLnBrk="0" hangingPunct="0">
              <a:lnSpc>
                <a:spcPct val="100000"/>
              </a:lnSpc>
              <a:spcBef>
                <a:spcPct val="20000"/>
              </a:spcBef>
              <a:buClr>
                <a:srgbClr val="0033CC"/>
              </a:buClr>
              <a:buFont typeface="Wingdings" pitchFamily="2" charset="2"/>
              <a:buNone/>
            </a:pPr>
            <a:r>
              <a:rPr lang="es-ES" sz="2000" dirty="0" smtClean="0">
                <a:solidFill>
                  <a:srgbClr val="000066"/>
                </a:solidFill>
                <a:latin typeface="Arial" pitchFamily="34" charset="0"/>
                <a:cs typeface="Arial" pitchFamily="34" charset="0"/>
              </a:rPr>
              <a:t>	</a:t>
            </a:r>
            <a:r>
              <a:rPr lang="es-ES" sz="1800" dirty="0" smtClean="0">
                <a:solidFill>
                  <a:srgbClr val="000066"/>
                </a:solidFill>
                <a:latin typeface="Arial" panose="020B0604020202020204" pitchFamily="34" charset="0"/>
                <a:cs typeface="Arial" pitchFamily="34" charset="0"/>
              </a:rPr>
              <a:t>No </a:t>
            </a:r>
            <a:r>
              <a:rPr lang="es-ES" sz="1800" dirty="0">
                <a:solidFill>
                  <a:srgbClr val="000066"/>
                </a:solidFill>
                <a:latin typeface="Arial" pitchFamily="34" charset="0"/>
                <a:cs typeface="Arial" pitchFamily="34" charset="0"/>
              </a:rPr>
              <a:t>es posible separar el concepto genérico de Seguridad con el </a:t>
            </a:r>
            <a:r>
              <a:rPr lang="es-ES" sz="1800" dirty="0" smtClean="0">
                <a:solidFill>
                  <a:srgbClr val="000066"/>
                </a:solidFill>
                <a:latin typeface="Arial" pitchFamily="34" charset="0"/>
                <a:cs typeface="Arial" pitchFamily="34" charset="0"/>
              </a:rPr>
              <a:t>de Desarrollo</a:t>
            </a:r>
            <a:r>
              <a:rPr lang="es-ES" sz="1800" dirty="0">
                <a:solidFill>
                  <a:srgbClr val="000066"/>
                </a:solidFill>
                <a:latin typeface="Arial" pitchFamily="34" charset="0"/>
                <a:cs typeface="Arial" pitchFamily="34" charset="0"/>
              </a:rPr>
              <a:t>, debido a que si entendemos Seguridad cómo la</a:t>
            </a:r>
            <a:r>
              <a:rPr lang="es-ES" sz="1800" i="1" dirty="0">
                <a:solidFill>
                  <a:srgbClr val="000066"/>
                </a:solidFill>
                <a:latin typeface="Arial" pitchFamily="34" charset="0"/>
                <a:cs typeface="Arial" pitchFamily="34" charset="0"/>
              </a:rPr>
              <a:t> ausencia </a:t>
            </a:r>
            <a:r>
              <a:rPr lang="es-ES" sz="1800" i="1" dirty="0" smtClean="0">
                <a:solidFill>
                  <a:srgbClr val="000066"/>
                </a:solidFill>
                <a:latin typeface="Arial" pitchFamily="34" charset="0"/>
                <a:cs typeface="Arial" pitchFamily="34" charset="0"/>
              </a:rPr>
              <a:t>de amenazas </a:t>
            </a:r>
            <a:r>
              <a:rPr lang="es-ES" sz="1800" i="1" dirty="0">
                <a:solidFill>
                  <a:srgbClr val="000066"/>
                </a:solidFill>
                <a:latin typeface="Arial" pitchFamily="34" charset="0"/>
                <a:cs typeface="Arial" pitchFamily="34" charset="0"/>
              </a:rPr>
              <a:t>y riesgos*</a:t>
            </a:r>
            <a:r>
              <a:rPr lang="es-ES" sz="1800" dirty="0">
                <a:solidFill>
                  <a:srgbClr val="000066"/>
                </a:solidFill>
                <a:latin typeface="Arial" pitchFamily="34" charset="0"/>
                <a:cs typeface="Arial" pitchFamily="34" charset="0"/>
              </a:rPr>
              <a:t>, se puede concluir que el Desarrollo requiere como condición fundamental contar con una plataforma estable y equilibrada con un mínimo de incertidumbre para el logro de cualquier meta u objetivo que la sociedad en su conjunto se proponga. </a:t>
            </a:r>
          </a:p>
          <a:p>
            <a:pPr marL="342900" indent="-342900" algn="just" eaLnBrk="0" hangingPunct="0">
              <a:lnSpc>
                <a:spcPct val="100000"/>
              </a:lnSpc>
              <a:spcBef>
                <a:spcPct val="20000"/>
              </a:spcBef>
              <a:buClr>
                <a:srgbClr val="0033CC"/>
              </a:buClr>
              <a:buFont typeface="Wingdings" pitchFamily="2" charset="2"/>
              <a:buNone/>
            </a:pPr>
            <a:endParaRPr lang="es-ES" sz="2000" dirty="0">
              <a:solidFill>
                <a:srgbClr val="000066"/>
              </a:solidFill>
              <a:latin typeface="Arial" pitchFamily="34" charset="0"/>
              <a:cs typeface="Arial" pitchFamily="34" charset="0"/>
            </a:endParaRPr>
          </a:p>
          <a:p>
            <a:pPr marL="342900" indent="-342900" algn="just" eaLnBrk="0" hangingPunct="0">
              <a:lnSpc>
                <a:spcPct val="100000"/>
              </a:lnSpc>
              <a:spcBef>
                <a:spcPct val="20000"/>
              </a:spcBef>
              <a:buClr>
                <a:srgbClr val="0033CC"/>
              </a:buClr>
              <a:buFont typeface="Wingdings" pitchFamily="2" charset="2"/>
              <a:buNone/>
            </a:pPr>
            <a:r>
              <a:rPr lang="es-ES" sz="2000" dirty="0">
                <a:solidFill>
                  <a:srgbClr val="000066"/>
                </a:solidFill>
                <a:latin typeface="Arial" pitchFamily="34" charset="0"/>
                <a:cs typeface="Arial" pitchFamily="34" charset="0"/>
              </a:rPr>
              <a:t>* RAE</a:t>
            </a: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bwMode="auto">
          <a:xfrm>
            <a:off x="628650" y="1583578"/>
            <a:ext cx="7886700" cy="3875928"/>
          </a:xfrm>
          <a:prstGeom prst="rect">
            <a:avLst/>
          </a:prstGeom>
          <a:noFill/>
          <a:ln w="9525">
            <a:solidFill>
              <a:schemeClr val="accent5">
                <a:lumMod val="50000"/>
              </a:schemeClr>
            </a:solidFill>
            <a:miter lim="800000"/>
            <a:headEnd/>
            <a:tailEnd/>
          </a:ln>
        </p:spPr>
        <p:txBody>
          <a:bodyPr/>
          <a:lstStyle/>
          <a:p>
            <a:pPr marL="342900" indent="-342900" algn="ctr" eaLnBrk="0" hangingPunct="0">
              <a:lnSpc>
                <a:spcPct val="90000"/>
              </a:lnSpc>
              <a:spcBef>
                <a:spcPct val="20000"/>
              </a:spcBef>
              <a:buClr>
                <a:srgbClr val="0033CC"/>
              </a:buClr>
              <a:buFont typeface="Wingdings" pitchFamily="2" charset="2"/>
              <a:buNone/>
            </a:pPr>
            <a:r>
              <a:rPr lang="es-MX" sz="2800" dirty="0">
                <a:solidFill>
                  <a:srgbClr val="000066"/>
                </a:solidFill>
              </a:rPr>
              <a:t>	</a:t>
            </a:r>
            <a:r>
              <a:rPr lang="es-MX" sz="1800" dirty="0">
                <a:solidFill>
                  <a:srgbClr val="000066"/>
                </a:solidFill>
                <a:latin typeface="Arial" panose="020B0604020202020204" pitchFamily="34" charset="0"/>
                <a:cs typeface="Arial" panose="020B0604020202020204" pitchFamily="34" charset="0"/>
              </a:rPr>
              <a:t>“La Seguridad Privada ya no puede ser considerada una extensión de la seguridad pública y/o ciudadana, como tampoco puede ser definida como una competencia. Muy por el contrario, la Seguridad Privada es un complemento cada día más necesario que debe tener su propio espacio regulado para que pueda interactuar, desarrollarse y satisfacer las demandas específicas que el Estado no puede responder y donde uno de sus beneficiarios resultan ser las propias instituciones estatales.” </a:t>
            </a:r>
            <a:endParaRPr lang="es-MX" sz="1800" dirty="0" smtClean="0">
              <a:solidFill>
                <a:srgbClr val="000066"/>
              </a:solidFill>
              <a:latin typeface="Arial" pitchFamily="34" charset="0"/>
              <a:cs typeface="Arial" pitchFamily="34" charset="0"/>
            </a:endParaRPr>
          </a:p>
          <a:p>
            <a:pPr marL="342900" indent="-342900" algn="l" eaLnBrk="0" hangingPunct="0">
              <a:lnSpc>
                <a:spcPct val="90000"/>
              </a:lnSpc>
              <a:spcBef>
                <a:spcPct val="20000"/>
              </a:spcBef>
              <a:buClr>
                <a:srgbClr val="0033CC"/>
              </a:buClr>
              <a:buFont typeface="Wingdings" pitchFamily="2" charset="2"/>
              <a:buNone/>
            </a:pPr>
            <a:endParaRPr lang="es-MX" sz="1200" dirty="0">
              <a:solidFill>
                <a:srgbClr val="000066"/>
              </a:solidFill>
            </a:endParaRPr>
          </a:p>
          <a:p>
            <a:pPr marL="342900" indent="-342900" algn="ctr" eaLnBrk="0" hangingPunct="0">
              <a:lnSpc>
                <a:spcPct val="90000"/>
              </a:lnSpc>
              <a:spcBef>
                <a:spcPct val="20000"/>
              </a:spcBef>
              <a:buClr>
                <a:srgbClr val="0033CC"/>
              </a:buClr>
              <a:buFont typeface="Wingdings" pitchFamily="2" charset="2"/>
              <a:buNone/>
            </a:pPr>
            <a:r>
              <a:rPr lang="es-MX" sz="1200" dirty="0">
                <a:solidFill>
                  <a:srgbClr val="000066"/>
                </a:solidFill>
              </a:rPr>
              <a:t>Guillermo </a:t>
            </a:r>
            <a:r>
              <a:rPr lang="es-MX" sz="1200" dirty="0" err="1">
                <a:solidFill>
                  <a:srgbClr val="000066"/>
                </a:solidFill>
              </a:rPr>
              <a:t>Holzmann</a:t>
            </a:r>
            <a:r>
              <a:rPr lang="es-MX" sz="1200" dirty="0">
                <a:solidFill>
                  <a:srgbClr val="000066"/>
                </a:solidFill>
              </a:rPr>
              <a:t>; </a:t>
            </a:r>
          </a:p>
          <a:p>
            <a:pPr marL="342900" indent="-342900" algn="ctr" eaLnBrk="0" hangingPunct="0">
              <a:lnSpc>
                <a:spcPct val="90000"/>
              </a:lnSpc>
              <a:spcBef>
                <a:spcPct val="20000"/>
              </a:spcBef>
              <a:buClr>
                <a:srgbClr val="0033CC"/>
              </a:buClr>
              <a:buFont typeface="Wingdings" pitchFamily="2" charset="2"/>
              <a:buNone/>
            </a:pPr>
            <a:r>
              <a:rPr lang="es-MX" sz="1200" dirty="0" err="1">
                <a:solidFill>
                  <a:srgbClr val="000066"/>
                </a:solidFill>
              </a:rPr>
              <a:t>Cientista</a:t>
            </a:r>
            <a:r>
              <a:rPr lang="es-MX" sz="1200" dirty="0">
                <a:solidFill>
                  <a:srgbClr val="000066"/>
                </a:solidFill>
              </a:rPr>
              <a:t> Político Universidad de Chile, Analista de Seguridad Internacional, </a:t>
            </a:r>
          </a:p>
          <a:p>
            <a:pPr marL="342900" indent="-342900" algn="ctr" eaLnBrk="0" hangingPunct="0">
              <a:lnSpc>
                <a:spcPct val="90000"/>
              </a:lnSpc>
              <a:spcBef>
                <a:spcPct val="20000"/>
              </a:spcBef>
              <a:buClr>
                <a:srgbClr val="0033CC"/>
              </a:buClr>
              <a:buFont typeface="Wingdings" pitchFamily="2" charset="2"/>
              <a:buNone/>
            </a:pPr>
            <a:r>
              <a:rPr lang="es-ES_tradnl" sz="1200" dirty="0" err="1">
                <a:solidFill>
                  <a:srgbClr val="000066"/>
                </a:solidFill>
              </a:rPr>
              <a:t>Past</a:t>
            </a:r>
            <a:r>
              <a:rPr lang="es-ES_tradnl" sz="1200" dirty="0">
                <a:solidFill>
                  <a:srgbClr val="000066"/>
                </a:solidFill>
              </a:rPr>
              <a:t> </a:t>
            </a:r>
            <a:r>
              <a:rPr lang="es-ES_tradnl" sz="1200" dirty="0" err="1">
                <a:solidFill>
                  <a:srgbClr val="000066"/>
                </a:solidFill>
              </a:rPr>
              <a:t>President</a:t>
            </a:r>
            <a:r>
              <a:rPr lang="es-ES_tradnl" sz="1200" dirty="0">
                <a:solidFill>
                  <a:srgbClr val="000066"/>
                </a:solidFill>
              </a:rPr>
              <a:t> </a:t>
            </a:r>
            <a:r>
              <a:rPr lang="es-ES_tradnl" sz="1200" dirty="0" err="1">
                <a:solidFill>
                  <a:srgbClr val="000066"/>
                </a:solidFill>
              </a:rPr>
              <a:t>Capçitulo</a:t>
            </a:r>
            <a:r>
              <a:rPr lang="es-ES_tradnl" sz="1200" dirty="0">
                <a:solidFill>
                  <a:srgbClr val="000066"/>
                </a:solidFill>
              </a:rPr>
              <a:t> 233 Chile, ASIS </a:t>
            </a:r>
          </a:p>
          <a:p>
            <a:pPr marL="342900" indent="-342900" algn="ctr" eaLnBrk="0" hangingPunct="0">
              <a:lnSpc>
                <a:spcPct val="90000"/>
              </a:lnSpc>
              <a:spcBef>
                <a:spcPct val="20000"/>
              </a:spcBef>
              <a:buClr>
                <a:srgbClr val="0033CC"/>
              </a:buClr>
              <a:buFont typeface="Wingdings" pitchFamily="2" charset="2"/>
              <a:buNone/>
            </a:pPr>
            <a:r>
              <a:rPr lang="es-MX" sz="1200" dirty="0">
                <a:solidFill>
                  <a:srgbClr val="000066"/>
                </a:solidFill>
              </a:rPr>
              <a:t>(IV Estudio Industria Seguridad Privada en Chile; </a:t>
            </a:r>
            <a:r>
              <a:rPr lang="es-MX" sz="1200" dirty="0" err="1">
                <a:solidFill>
                  <a:srgbClr val="000066"/>
                </a:solidFill>
              </a:rPr>
              <a:t>Leemira</a:t>
            </a:r>
            <a:r>
              <a:rPr lang="es-MX" sz="1200" dirty="0">
                <a:solidFill>
                  <a:srgbClr val="000066"/>
                </a:solidFill>
              </a:rPr>
              <a:t> Consultores; 2008)</a:t>
            </a:r>
            <a:endParaRPr lang="es-ES" sz="1200" dirty="0">
              <a:solidFill>
                <a:srgbClr val="000066"/>
              </a:solidFill>
            </a:endParaRPr>
          </a:p>
        </p:txBody>
      </p:sp>
      <p:sp>
        <p:nvSpPr>
          <p:cNvPr id="5" name="Text Box 3"/>
          <p:cNvSpPr txBox="1">
            <a:spLocks noGrp="1" noChangeArrowheads="1"/>
          </p:cNvSpPr>
          <p:nvPr>
            <p:ph type="title"/>
          </p:nvPr>
        </p:nvSpPr>
        <p:spPr bwMode="auto">
          <a:xfrm>
            <a:off x="628650" y="808295"/>
            <a:ext cx="2628925" cy="439224"/>
          </a:xfrm>
          <a:prstGeom prst="rect">
            <a:avLst/>
          </a:prstGeom>
          <a:noFill/>
          <a:ln w="9525" algn="ctr">
            <a:noFill/>
            <a:miter lim="800000"/>
            <a:headEnd/>
            <a:tailEnd/>
          </a:ln>
        </p:spPr>
        <p:txBody>
          <a:bodyPr wrap="none" lIns="92075" tIns="46038" rIns="92075" bIns="46038">
            <a:spAutoFit/>
          </a:bodyPr>
          <a:lstStyle/>
          <a:p>
            <a:r>
              <a:rPr lang="es-ES_tradnl" sz="2500" b="1" dirty="0">
                <a:solidFill>
                  <a:srgbClr val="000066"/>
                </a:solidFill>
                <a:latin typeface="Arial" panose="020B0604020202020204" pitchFamily="34" charset="0"/>
                <a:cs typeface="Arial" panose="020B0604020202020204" pitchFamily="34" charset="0"/>
              </a:rPr>
              <a:t>Reflexión Inicial</a:t>
            </a:r>
          </a:p>
        </p:txBody>
      </p:sp>
      <p:pic>
        <p:nvPicPr>
          <p:cNvPr id="6" name="Picture 7" descr="La camara de Chile Pantone copia"/>
          <p:cNvPicPr>
            <a:picLocks noChangeAspect="1" noChangeArrowheads="1"/>
          </p:cNvPicPr>
          <p:nvPr/>
        </p:nvPicPr>
        <p:blipFill>
          <a:blip r:embed="rId2"/>
          <a:srcRect l="19456" t="29346" r="20490" b="31209"/>
          <a:stretch>
            <a:fillRect/>
          </a:stretch>
        </p:blipFill>
        <p:spPr bwMode="auto">
          <a:xfrm>
            <a:off x="7461358" y="216690"/>
            <a:ext cx="1567027" cy="55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p:cNvSpPr>
          <p:nvPr>
            <p:ph idx="1"/>
          </p:nvPr>
        </p:nvSpPr>
        <p:spPr bwMode="auto">
          <a:xfrm>
            <a:off x="646579" y="1449108"/>
            <a:ext cx="7886700" cy="3009134"/>
          </a:xfrm>
          <a:prstGeom prst="rect">
            <a:avLst/>
          </a:prstGeom>
          <a:noFill/>
          <a:ln w="9525">
            <a:solidFill>
              <a:schemeClr val="accent5">
                <a:lumMod val="50000"/>
              </a:schemeClr>
            </a:solidFill>
            <a:miter lim="800000"/>
            <a:headEnd/>
            <a:tailEnd/>
          </a:ln>
        </p:spPr>
        <p:txBody>
          <a:bodyPr>
            <a:normAutofit/>
          </a:bodyPr>
          <a:lstStyle/>
          <a:p>
            <a:pPr marL="342900" indent="-342900" algn="l" eaLnBrk="0" hangingPunct="0">
              <a:spcBef>
                <a:spcPct val="20000"/>
              </a:spcBef>
              <a:buFont typeface="Wingdings" pitchFamily="2" charset="2"/>
              <a:buNone/>
            </a:pPr>
            <a:r>
              <a:rPr lang="es-ES" sz="1800" dirty="0">
                <a:solidFill>
                  <a:srgbClr val="000066"/>
                </a:solidFill>
                <a:latin typeface="Arial" panose="020B0604020202020204" pitchFamily="34" charset="0"/>
                <a:cs typeface="Arial" panose="020B0604020202020204" pitchFamily="34" charset="0"/>
              </a:rPr>
              <a:t>Seguridad Ciudadana: </a:t>
            </a:r>
            <a:endParaRPr lang="es-ES" sz="1800" dirty="0" smtClean="0">
              <a:solidFill>
                <a:srgbClr val="000066"/>
              </a:solidFill>
              <a:latin typeface="Arial" panose="020B0604020202020204" pitchFamily="34" charset="0"/>
              <a:cs typeface="Arial" panose="020B0604020202020204" pitchFamily="34" charset="0"/>
            </a:endParaRPr>
          </a:p>
          <a:p>
            <a:pPr marL="342900" indent="-342900" algn="l" eaLnBrk="0" hangingPunct="0">
              <a:spcBef>
                <a:spcPct val="20000"/>
              </a:spcBef>
              <a:buFont typeface="Wingdings" pitchFamily="2" charset="2"/>
              <a:buNone/>
            </a:pPr>
            <a:endParaRPr lang="es-ES" sz="1800" dirty="0">
              <a:solidFill>
                <a:srgbClr val="000066"/>
              </a:solidFill>
              <a:latin typeface="Arial" panose="020B0604020202020204" pitchFamily="34" charset="0"/>
              <a:cs typeface="Arial" panose="020B0604020202020204" pitchFamily="34" charset="0"/>
            </a:endParaRPr>
          </a:p>
          <a:p>
            <a:pPr marL="342900" indent="-342900" algn="just" eaLnBrk="0" hangingPunct="0">
              <a:spcBef>
                <a:spcPct val="20000"/>
              </a:spcBef>
              <a:buFont typeface="Wingdings" pitchFamily="2" charset="2"/>
              <a:buNone/>
            </a:pPr>
            <a:r>
              <a:rPr lang="es-ES" sz="1800" dirty="0">
                <a:solidFill>
                  <a:srgbClr val="000066"/>
                </a:solidFill>
                <a:latin typeface="Arial" panose="020B0604020202020204" pitchFamily="34" charset="0"/>
                <a:cs typeface="Arial" panose="020B0604020202020204" pitchFamily="34" charset="0"/>
              </a:rPr>
              <a:t>    </a:t>
            </a:r>
            <a:r>
              <a:rPr lang="es-ES" sz="1800" dirty="0" smtClean="0">
                <a:solidFill>
                  <a:srgbClr val="000066"/>
                </a:solidFill>
                <a:latin typeface="Arial" panose="020B0604020202020204" pitchFamily="34" charset="0"/>
                <a:cs typeface="Arial" panose="020B0604020202020204" pitchFamily="34" charset="0"/>
              </a:rPr>
              <a:t>  Resultante </a:t>
            </a:r>
            <a:r>
              <a:rPr lang="es-ES" sz="1800" dirty="0">
                <a:solidFill>
                  <a:srgbClr val="000066"/>
                </a:solidFill>
                <a:latin typeface="Arial" panose="020B0604020202020204" pitchFamily="34" charset="0"/>
                <a:cs typeface="Arial" panose="020B0604020202020204" pitchFamily="34" charset="0"/>
              </a:rPr>
              <a:t>de la combinación de las condiciones sociales y ambientales, con que cuentan las personas en un mismo lugar geográfico con el objeto de desarrollar sus actividades habituales dentro de un ambiente con amenazas identificadas, riesgos evaluados y exento de daños inminentes que puedan atentar contra su integridad personal, sus derechos, sus bienes, sus activos y su proyección cómo individuos que participan sus potencialidades a toda la sociedad.</a:t>
            </a:r>
          </a:p>
        </p:txBody>
      </p:sp>
      <p:sp>
        <p:nvSpPr>
          <p:cNvPr id="7" name="Text Box 3"/>
          <p:cNvSpPr txBox="1">
            <a:spLocks noGrp="1" noChangeArrowheads="1"/>
          </p:cNvSpPr>
          <p:nvPr>
            <p:ph type="title"/>
          </p:nvPr>
        </p:nvSpPr>
        <p:spPr bwMode="auto">
          <a:xfrm>
            <a:off x="628650" y="808616"/>
            <a:ext cx="7886700" cy="438582"/>
          </a:xfrm>
          <a:prstGeom prst="rect">
            <a:avLst/>
          </a:prstGeom>
          <a:noFill/>
          <a:ln w="9525">
            <a:noFill/>
            <a:miter lim="800000"/>
            <a:headEnd/>
            <a:tailEnd/>
          </a:ln>
        </p:spPr>
        <p:txBody>
          <a:bodyPr wrap="square">
            <a:spAutoFit/>
          </a:bodyPr>
          <a:lstStyle/>
          <a:p>
            <a:r>
              <a:rPr lang="es-ES_tradnl" sz="2500" b="1" dirty="0">
                <a:solidFill>
                  <a:srgbClr val="000066"/>
                </a:solidFill>
                <a:latin typeface="Arial" panose="020B0604020202020204" pitchFamily="34" charset="0"/>
                <a:cs typeface="Arial" panose="020B0604020202020204" pitchFamily="34" charset="0"/>
              </a:rPr>
              <a:t>Definiciones </a:t>
            </a:r>
            <a:r>
              <a:rPr lang="es-ES_tradnl" sz="2500" b="1" dirty="0" smtClean="0">
                <a:solidFill>
                  <a:srgbClr val="000066"/>
                </a:solidFill>
                <a:latin typeface="Arial" panose="020B0604020202020204" pitchFamily="34" charset="0"/>
                <a:cs typeface="Arial" panose="020B0604020202020204" pitchFamily="34" charset="0"/>
              </a:rPr>
              <a:t>Base</a:t>
            </a:r>
            <a:endParaRPr lang="es-ES_tradnl" sz="2500" b="1" dirty="0">
              <a:solidFill>
                <a:srgbClr val="000066"/>
              </a:solidFill>
              <a:latin typeface="Arial" panose="020B0604020202020204" pitchFamily="34" charset="0"/>
              <a:cs typeface="Arial" panose="020B0604020202020204" pitchFamily="34" charset="0"/>
            </a:endParaRPr>
          </a:p>
        </p:txBody>
      </p:sp>
      <p:pic>
        <p:nvPicPr>
          <p:cNvPr id="4"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bwMode="auto">
          <a:xfrm>
            <a:off x="574862" y="1502896"/>
            <a:ext cx="7886700" cy="4351338"/>
          </a:xfrm>
          <a:prstGeom prst="rect">
            <a:avLst/>
          </a:prstGeom>
          <a:noFill/>
          <a:ln w="9525">
            <a:solidFill>
              <a:schemeClr val="accent5">
                <a:lumMod val="50000"/>
              </a:schemeClr>
            </a:solidFill>
            <a:miter lim="800000"/>
            <a:headEnd/>
            <a:tailEnd/>
          </a:ln>
        </p:spPr>
        <p:txBody>
          <a:bodyPr>
            <a:normAutofit/>
          </a:bodyPr>
          <a:lstStyle/>
          <a:p>
            <a:pPr marL="342900" indent="-342900" algn="just" eaLnBrk="0" hangingPunct="0">
              <a:lnSpc>
                <a:spcPct val="80000"/>
              </a:lnSpc>
              <a:spcBef>
                <a:spcPct val="20000"/>
              </a:spcBef>
              <a:buClr>
                <a:srgbClr val="0033CC"/>
              </a:buClr>
              <a:buFont typeface="Wingdings" pitchFamily="2" charset="2"/>
              <a:buNone/>
            </a:pPr>
            <a:r>
              <a:rPr lang="es-ES" sz="1800" dirty="0">
                <a:solidFill>
                  <a:srgbClr val="000066"/>
                </a:solidFill>
                <a:latin typeface="Arial" panose="020B0604020202020204" pitchFamily="34" charset="0"/>
                <a:cs typeface="Arial" panose="020B0604020202020204" pitchFamily="34" charset="0"/>
              </a:rPr>
              <a:t>    Seguridad Privada: </a:t>
            </a:r>
            <a:endParaRPr lang="es-ES" sz="1800" dirty="0" smtClean="0">
              <a:solidFill>
                <a:srgbClr val="000066"/>
              </a:solidFill>
              <a:latin typeface="Arial" panose="020B0604020202020204" pitchFamily="34" charset="0"/>
              <a:cs typeface="Arial" panose="020B0604020202020204" pitchFamily="34" charset="0"/>
            </a:endParaRPr>
          </a:p>
          <a:p>
            <a:pPr marL="342900" indent="-342900" algn="just" eaLnBrk="0" hangingPunct="0">
              <a:lnSpc>
                <a:spcPct val="80000"/>
              </a:lnSpc>
              <a:spcBef>
                <a:spcPct val="20000"/>
              </a:spcBef>
              <a:buClr>
                <a:srgbClr val="0033CC"/>
              </a:buClr>
              <a:buFont typeface="Wingdings" pitchFamily="2" charset="2"/>
              <a:buNone/>
            </a:pPr>
            <a:endParaRPr lang="es-ES" sz="1800" dirty="0">
              <a:solidFill>
                <a:srgbClr val="000066"/>
              </a:solidFill>
              <a:latin typeface="Arial" panose="020B0604020202020204" pitchFamily="34" charset="0"/>
              <a:cs typeface="Arial" panose="020B0604020202020204" pitchFamily="34" charset="0"/>
            </a:endParaRPr>
          </a:p>
          <a:p>
            <a:pPr marL="342900" indent="-342900" algn="just" eaLnBrk="0" hangingPunct="0">
              <a:lnSpc>
                <a:spcPct val="80000"/>
              </a:lnSpc>
              <a:spcBef>
                <a:spcPct val="20000"/>
              </a:spcBef>
              <a:buClr>
                <a:srgbClr val="0033CC"/>
              </a:buClr>
              <a:buFont typeface="Wingdings" pitchFamily="2" charset="2"/>
              <a:buNone/>
            </a:pPr>
            <a:r>
              <a:rPr lang="es-ES" sz="1800" dirty="0">
                <a:solidFill>
                  <a:srgbClr val="000066"/>
                </a:solidFill>
                <a:latin typeface="Arial" panose="020B0604020202020204" pitchFamily="34" charset="0"/>
                <a:cs typeface="Arial" panose="020B0604020202020204" pitchFamily="34" charset="0"/>
              </a:rPr>
              <a:t>	</a:t>
            </a:r>
            <a:r>
              <a:rPr lang="es-ES" sz="1800" dirty="0" smtClean="0">
                <a:solidFill>
                  <a:srgbClr val="000066"/>
                </a:solidFill>
                <a:latin typeface="Arial" panose="020B0604020202020204" pitchFamily="34" charset="0"/>
                <a:cs typeface="Arial" panose="020B0604020202020204" pitchFamily="34" charset="0"/>
              </a:rPr>
              <a:t>Área </a:t>
            </a:r>
            <a:r>
              <a:rPr lang="es-ES" sz="1800" dirty="0">
                <a:solidFill>
                  <a:srgbClr val="000066"/>
                </a:solidFill>
                <a:latin typeface="Arial" panose="020B0604020202020204" pitchFamily="34" charset="0"/>
                <a:cs typeface="Arial" panose="020B0604020202020204" pitchFamily="34" charset="0"/>
              </a:rPr>
              <a:t>de la seguridad que de forma desagregada se manifiesta en el ámbito de las decisiones </a:t>
            </a:r>
            <a:r>
              <a:rPr lang="es-ES" sz="1800" dirty="0" smtClean="0">
                <a:solidFill>
                  <a:srgbClr val="000066"/>
                </a:solidFill>
                <a:latin typeface="Arial" panose="020B0604020202020204" pitchFamily="34" charset="0"/>
                <a:cs typeface="Arial" panose="020B0604020202020204" pitchFamily="34" charset="0"/>
              </a:rPr>
              <a:t>personales y organizacionales, </a:t>
            </a:r>
            <a:r>
              <a:rPr lang="es-ES" sz="1800" dirty="0">
                <a:solidFill>
                  <a:srgbClr val="000066"/>
                </a:solidFill>
                <a:latin typeface="Arial" panose="020B0604020202020204" pitchFamily="34" charset="0"/>
                <a:cs typeface="Arial" panose="020B0604020202020204" pitchFamily="34" charset="0"/>
              </a:rPr>
              <a:t>respecto de resguardar la integridad física y el patrimonio individual de las personas y organizaciones y que significa invariablemente el uso y desvío de recursos para la mantención del desarrollo de su bienestar.</a:t>
            </a:r>
            <a:r>
              <a:rPr lang="es-ES" sz="1800" dirty="0">
                <a:latin typeface="Arial" panose="020B0604020202020204" pitchFamily="34" charset="0"/>
                <a:cs typeface="Arial" panose="020B0604020202020204" pitchFamily="34" charset="0"/>
              </a:rPr>
              <a:t> </a:t>
            </a:r>
            <a:endParaRPr lang="es-ES" sz="1800" dirty="0">
              <a:solidFill>
                <a:srgbClr val="000066"/>
              </a:solidFill>
              <a:latin typeface="Arial" panose="020B0604020202020204" pitchFamily="34" charset="0"/>
              <a:cs typeface="Arial" panose="020B0604020202020204" pitchFamily="34" charset="0"/>
            </a:endParaRPr>
          </a:p>
          <a:p>
            <a:pPr marL="342900" indent="-342900" algn="just" eaLnBrk="0" hangingPunct="0">
              <a:lnSpc>
                <a:spcPct val="80000"/>
              </a:lnSpc>
              <a:spcBef>
                <a:spcPct val="20000"/>
              </a:spcBef>
              <a:buClr>
                <a:srgbClr val="0033CC"/>
              </a:buClr>
              <a:buFont typeface="Wingdings" pitchFamily="2" charset="2"/>
              <a:buNone/>
            </a:pPr>
            <a:endParaRPr lang="es-ES" sz="1800" dirty="0">
              <a:solidFill>
                <a:srgbClr val="000066"/>
              </a:solidFill>
              <a:latin typeface="Arial" panose="020B0604020202020204" pitchFamily="34" charset="0"/>
              <a:cs typeface="Arial" panose="020B0604020202020204" pitchFamily="34" charset="0"/>
            </a:endParaRPr>
          </a:p>
          <a:p>
            <a:pPr marL="342900" indent="-342900" algn="just" eaLnBrk="0" hangingPunct="0">
              <a:lnSpc>
                <a:spcPct val="80000"/>
              </a:lnSpc>
              <a:spcBef>
                <a:spcPct val="20000"/>
              </a:spcBef>
              <a:buClr>
                <a:srgbClr val="0033CC"/>
              </a:buClr>
              <a:buFont typeface="Wingdings" pitchFamily="2" charset="2"/>
              <a:buNone/>
            </a:pPr>
            <a:r>
              <a:rPr lang="es-ES" sz="1800" dirty="0">
                <a:solidFill>
                  <a:srgbClr val="000066"/>
                </a:solidFill>
                <a:latin typeface="Arial" panose="020B0604020202020204" pitchFamily="34" charset="0"/>
                <a:cs typeface="Arial" panose="020B0604020202020204" pitchFamily="34" charset="0"/>
              </a:rPr>
              <a:t>    </a:t>
            </a:r>
            <a:r>
              <a:rPr lang="es-ES" sz="1800" dirty="0" smtClean="0">
                <a:solidFill>
                  <a:srgbClr val="000066"/>
                </a:solidFill>
                <a:latin typeface="Arial" panose="020B0604020202020204" pitchFamily="34" charset="0"/>
                <a:cs typeface="Arial" panose="020B0604020202020204" pitchFamily="34" charset="0"/>
              </a:rPr>
              <a:t> Conjunto </a:t>
            </a:r>
            <a:r>
              <a:rPr lang="es-ES" sz="1800" dirty="0">
                <a:solidFill>
                  <a:srgbClr val="000066"/>
                </a:solidFill>
                <a:latin typeface="Arial" panose="020B0604020202020204" pitchFamily="34" charset="0"/>
                <a:cs typeface="Arial" panose="020B0604020202020204" pitchFamily="34" charset="0"/>
              </a:rPr>
              <a:t>de acciones y medidas preventivas, mediante el uso </a:t>
            </a:r>
            <a:r>
              <a:rPr lang="es-ES" sz="1800" dirty="0" smtClean="0">
                <a:solidFill>
                  <a:srgbClr val="000066"/>
                </a:solidFill>
                <a:latin typeface="Arial" panose="020B0604020202020204" pitchFamily="34" charset="0"/>
                <a:cs typeface="Arial" panose="020B0604020202020204" pitchFamily="34" charset="0"/>
              </a:rPr>
              <a:t>de Tecnología </a:t>
            </a:r>
            <a:r>
              <a:rPr lang="es-ES" sz="1800" dirty="0">
                <a:solidFill>
                  <a:srgbClr val="000066"/>
                </a:solidFill>
                <a:latin typeface="Arial" panose="020B0604020202020204" pitchFamily="34" charset="0"/>
                <a:cs typeface="Arial" panose="020B0604020202020204" pitchFamily="34" charset="0"/>
              </a:rPr>
              <a:t>y/o Recursos Humanos, aplicación de procedimientos y capacitación que tienden a la evaluación de amenazas, reducción de riesgos y control de daños, con el objeto de garantizar la “continuidad de la operación”  frente a “eventos críticos” que potencialmente puedan alterar, o generar pérdidas en el desenvolvimiento del quehacer cotidiano al interior  de espacios privados.    </a:t>
            </a:r>
          </a:p>
        </p:txBody>
      </p:sp>
      <p:sp>
        <p:nvSpPr>
          <p:cNvPr id="5" name="Text Box 3"/>
          <p:cNvSpPr txBox="1">
            <a:spLocks noGrp="1" noChangeArrowheads="1"/>
          </p:cNvSpPr>
          <p:nvPr>
            <p:ph type="title"/>
          </p:nvPr>
        </p:nvSpPr>
        <p:spPr bwMode="auto">
          <a:xfrm>
            <a:off x="628650" y="808616"/>
            <a:ext cx="7886700" cy="438582"/>
          </a:xfrm>
          <a:prstGeom prst="rect">
            <a:avLst/>
          </a:prstGeom>
          <a:noFill/>
          <a:ln w="9525">
            <a:noFill/>
            <a:miter lim="800000"/>
            <a:headEnd/>
            <a:tailEnd/>
          </a:ln>
        </p:spPr>
        <p:txBody>
          <a:bodyPr wrap="square">
            <a:spAutoFit/>
          </a:bodyPr>
          <a:lstStyle/>
          <a:p>
            <a:r>
              <a:rPr lang="es-ES_tradnl" sz="2500" b="1" dirty="0">
                <a:solidFill>
                  <a:srgbClr val="000066"/>
                </a:solidFill>
                <a:latin typeface="Arial" panose="020B0604020202020204" pitchFamily="34" charset="0"/>
                <a:cs typeface="Arial" panose="020B0604020202020204" pitchFamily="34" charset="0"/>
              </a:rPr>
              <a:t>Definiciones </a:t>
            </a:r>
            <a:r>
              <a:rPr lang="es-ES_tradnl" sz="2500" b="1" dirty="0" smtClean="0">
                <a:solidFill>
                  <a:srgbClr val="000066"/>
                </a:solidFill>
                <a:latin typeface="Arial" panose="020B0604020202020204" pitchFamily="34" charset="0"/>
                <a:cs typeface="Arial" panose="020B0604020202020204" pitchFamily="34" charset="0"/>
              </a:rPr>
              <a:t>Base</a:t>
            </a:r>
            <a:endParaRPr lang="es-ES_tradnl" sz="2500" b="1" dirty="0">
              <a:solidFill>
                <a:srgbClr val="000066"/>
              </a:solidFill>
              <a:latin typeface="Arial" panose="020B0604020202020204" pitchFamily="34" charset="0"/>
              <a:cs typeface="Arial" panose="020B0604020202020204" pitchFamily="34" charset="0"/>
            </a:endParaRPr>
          </a:p>
        </p:txBody>
      </p:sp>
      <p:pic>
        <p:nvPicPr>
          <p:cNvPr id="6"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3943350" cy="1022240"/>
          </a:xfrm>
        </p:spPr>
        <p:txBody>
          <a:bodyPr>
            <a:normAutofit/>
          </a:bodyPr>
          <a:lstStyle/>
          <a:p>
            <a:r>
              <a:rPr lang="es-CL" sz="2500" b="1" dirty="0" smtClean="0">
                <a:solidFill>
                  <a:schemeClr val="accent5">
                    <a:lumMod val="50000"/>
                  </a:schemeClr>
                </a:solidFill>
                <a:latin typeface="Arial" panose="020B0604020202020204" pitchFamily="34" charset="0"/>
                <a:cs typeface="Arial" panose="020B0604020202020204" pitchFamily="34" charset="0"/>
              </a:rPr>
              <a:t>Contexto Genérico</a:t>
            </a:r>
            <a:endParaRPr lang="en-US" sz="25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637614" y="1180166"/>
            <a:ext cx="7886700" cy="4351338"/>
          </a:xfrm>
          <a:ln>
            <a:solidFill>
              <a:srgbClr val="002060"/>
            </a:solidFill>
          </a:ln>
        </p:spPr>
        <p:txBody>
          <a:bodyPr/>
          <a:lstStyle/>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Seguridad cómo un “Bien Público</a:t>
            </a:r>
            <a:r>
              <a:rPr lang="es-MX" altLang="es-CL" sz="1800" dirty="0" smtClean="0">
                <a:solidFill>
                  <a:srgbClr val="002060"/>
                </a:solidFill>
                <a:latin typeface="Arial" panose="020B0604020202020204" pitchFamily="34" charset="0"/>
                <a:cs typeface="Arial" panose="020B0604020202020204" pitchFamily="34" charset="0"/>
              </a:rPr>
              <a:t>”.</a:t>
            </a:r>
            <a:endParaRPr lang="es-MX" altLang="es-CL" sz="1800" dirty="0" smtClean="0">
              <a:solidFill>
                <a:srgbClr val="002060"/>
              </a:solidFill>
              <a:latin typeface="Arial" panose="020B0604020202020204" pitchFamily="34" charset="0"/>
              <a:cs typeface="Arial" panose="020B0604020202020204" pitchFamily="34" charset="0"/>
            </a:endParaRP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In-Seguridad cómo elemento estructural del “Riesgo Puro” inherente al desarrollo propio de las organizaciones.</a:t>
            </a: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Seguridad Ciudadana cómo efecto resultante de la integración eficiente de Seguridad Pública y Privada</a:t>
            </a: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Riesgo: f (A; V)           Nivel de Riesgo = f (E;  V; C) </a:t>
            </a: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Agresor cómo agente racional y </a:t>
            </a:r>
            <a:r>
              <a:rPr lang="es-MX" altLang="es-CL" sz="1800" dirty="0" err="1" smtClean="0">
                <a:solidFill>
                  <a:srgbClr val="002060"/>
                </a:solidFill>
                <a:latin typeface="Arial" panose="020B0604020202020204" pitchFamily="34" charset="0"/>
                <a:cs typeface="Arial" panose="020B0604020202020204" pitchFamily="34" charset="0"/>
              </a:rPr>
              <a:t>maximizador</a:t>
            </a:r>
            <a:r>
              <a:rPr lang="es-MX" altLang="es-CL" sz="1800" dirty="0" smtClean="0">
                <a:solidFill>
                  <a:srgbClr val="002060"/>
                </a:solidFill>
                <a:latin typeface="Arial" panose="020B0604020202020204" pitchFamily="34" charset="0"/>
                <a:cs typeface="Arial" panose="020B0604020202020204" pitchFamily="34" charset="0"/>
              </a:rPr>
              <a:t>, quien evalúa costos y beneficios al cometer delito.</a:t>
            </a: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La pena cómo precio resultante del equilibrio entre “demanda” de seguridad, realizada por la sociedad y la “oferta” de delitos de la delincuencia.</a:t>
            </a:r>
          </a:p>
          <a:p>
            <a:pPr>
              <a:buClr>
                <a:schemeClr val="tx1"/>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La victimización cómo producto final de la oferta delictiva</a:t>
            </a:r>
            <a:r>
              <a:rPr lang="es-MX" altLang="es-CL" sz="2000" dirty="0" smtClean="0">
                <a:solidFill>
                  <a:srgbClr val="002060"/>
                </a:solidFill>
              </a:rPr>
              <a:t>.</a:t>
            </a:r>
            <a:endParaRPr lang="es-CL" altLang="es-CL" sz="2000" dirty="0" smtClean="0">
              <a:solidFill>
                <a:srgbClr val="002060"/>
              </a:solidFill>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51298"/>
          </a:xfrm>
        </p:spPr>
        <p:txBody>
          <a:bodyPr>
            <a:normAutofit/>
          </a:bodyPr>
          <a:lstStyle/>
          <a:p>
            <a:r>
              <a:rPr lang="es-CL" sz="2500" b="1" dirty="0" smtClean="0">
                <a:solidFill>
                  <a:srgbClr val="002060"/>
                </a:solidFill>
                <a:latin typeface="Arial" panose="020B0604020202020204" pitchFamily="34" charset="0"/>
                <a:cs typeface="Arial" panose="020B0604020202020204" pitchFamily="34" charset="0"/>
              </a:rPr>
              <a:t>Contexto Genérico</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646579" y="1242919"/>
            <a:ext cx="7886700" cy="4351338"/>
          </a:xfrm>
          <a:ln>
            <a:solidFill>
              <a:schemeClr val="accent5">
                <a:lumMod val="50000"/>
              </a:schemeClr>
            </a:solidFill>
          </a:ln>
        </p:spPr>
        <p:txBody>
          <a:bodyPr>
            <a:normAutofit/>
          </a:bodyPr>
          <a:lstStyle/>
          <a:p>
            <a:pPr algn="just" eaLnBrk="1" hangingPunct="1">
              <a:buClr>
                <a:srgbClr val="FFFFFF"/>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El desarrollo de los agentes generadores de la oferta de daño delictivo, va en directa proporción con el espacio que se les concede</a:t>
            </a:r>
            <a:r>
              <a:rPr lang="es-MX" altLang="es-CL" sz="1800" dirty="0" smtClean="0">
                <a:solidFill>
                  <a:srgbClr val="002060"/>
                </a:solidFill>
                <a:latin typeface="Arial" panose="020B0604020202020204" pitchFamily="34" charset="0"/>
                <a:cs typeface="Arial" panose="020B0604020202020204" pitchFamily="34" charset="0"/>
              </a:rPr>
              <a:t>.</a:t>
            </a:r>
          </a:p>
          <a:p>
            <a:pPr algn="just" eaLnBrk="1" hangingPunct="1">
              <a:buClr>
                <a:srgbClr val="FFFFFF"/>
              </a:buClr>
              <a:buFont typeface="Wingdings" pitchFamily="2" charset="2"/>
              <a:buChar char="ü"/>
            </a:pPr>
            <a:endParaRPr lang="es-MX" altLang="es-CL" sz="1800" dirty="0" smtClean="0">
              <a:solidFill>
                <a:srgbClr val="002060"/>
              </a:solidFill>
              <a:latin typeface="Arial" panose="020B0604020202020204" pitchFamily="34" charset="0"/>
              <a:cs typeface="Arial" panose="020B0604020202020204" pitchFamily="34" charset="0"/>
            </a:endParaRPr>
          </a:p>
          <a:p>
            <a:pPr algn="just" eaLnBrk="1" hangingPunct="1">
              <a:buClr>
                <a:srgbClr val="FFFFFF"/>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 </a:t>
            </a:r>
            <a:r>
              <a:rPr lang="es-MX" altLang="es-CL" sz="1800" dirty="0" smtClean="0">
                <a:solidFill>
                  <a:srgbClr val="002060"/>
                </a:solidFill>
                <a:latin typeface="Arial" panose="020B0604020202020204" pitchFamily="34" charset="0"/>
                <a:cs typeface="Arial" panose="020B0604020202020204" pitchFamily="34" charset="0"/>
              </a:rPr>
              <a:t>La </a:t>
            </a:r>
            <a:r>
              <a:rPr lang="es-MX" altLang="es-CL" sz="1800" dirty="0" smtClean="0">
                <a:solidFill>
                  <a:srgbClr val="002060"/>
                </a:solidFill>
                <a:latin typeface="Arial" panose="020B0604020202020204" pitchFamily="34" charset="0"/>
                <a:cs typeface="Arial" panose="020B0604020202020204" pitchFamily="34" charset="0"/>
              </a:rPr>
              <a:t>inacción o post-acción frente al daño significa que se ha asumido el riesgo de convivir con la pérdida potencial o ser claramente una “Negligente Actitud </a:t>
            </a:r>
            <a:r>
              <a:rPr lang="es-MX" altLang="es-CL" sz="1800" dirty="0" err="1" smtClean="0">
                <a:solidFill>
                  <a:srgbClr val="002060"/>
                </a:solidFill>
                <a:latin typeface="Arial" panose="020B0604020202020204" pitchFamily="34" charset="0"/>
                <a:cs typeface="Arial" panose="020B0604020202020204" pitchFamily="34" charset="0"/>
              </a:rPr>
              <a:t>Victimal</a:t>
            </a:r>
            <a:r>
              <a:rPr lang="es-MX" altLang="es-CL" sz="1800" dirty="0" smtClean="0">
                <a:solidFill>
                  <a:srgbClr val="002060"/>
                </a:solidFill>
                <a:latin typeface="Arial" panose="020B0604020202020204" pitchFamily="34" charset="0"/>
                <a:cs typeface="Arial" panose="020B0604020202020204" pitchFamily="34" charset="0"/>
              </a:rPr>
              <a:t>”. (Elías </a:t>
            </a:r>
            <a:r>
              <a:rPr lang="es-MX" altLang="es-CL" sz="1800" dirty="0" err="1" smtClean="0">
                <a:solidFill>
                  <a:srgbClr val="002060"/>
                </a:solidFill>
                <a:latin typeface="Arial" panose="020B0604020202020204" pitchFamily="34" charset="0"/>
                <a:cs typeface="Arial" panose="020B0604020202020204" pitchFamily="34" charset="0"/>
              </a:rPr>
              <a:t>Neuman</a:t>
            </a:r>
            <a:r>
              <a:rPr lang="es-MX" altLang="es-CL" sz="1800" dirty="0" smtClean="0">
                <a:solidFill>
                  <a:srgbClr val="002060"/>
                </a:solidFill>
                <a:latin typeface="Arial" panose="020B0604020202020204" pitchFamily="34" charset="0"/>
                <a:cs typeface="Arial" panose="020B0604020202020204" pitchFamily="34" charset="0"/>
              </a:rPr>
              <a:t>).</a:t>
            </a:r>
          </a:p>
          <a:p>
            <a:pPr algn="just" eaLnBrk="1" hangingPunct="1">
              <a:buClr>
                <a:srgbClr val="FFFFFF"/>
              </a:buClr>
              <a:buFont typeface="Wingdings" pitchFamily="2" charset="2"/>
              <a:buChar char="ü"/>
            </a:pPr>
            <a:endParaRPr lang="es-MX" altLang="es-CL" sz="1800" dirty="0" smtClean="0">
              <a:solidFill>
                <a:srgbClr val="002060"/>
              </a:solidFill>
              <a:latin typeface="Arial" panose="020B0604020202020204" pitchFamily="34" charset="0"/>
              <a:cs typeface="Arial" panose="020B0604020202020204" pitchFamily="34" charset="0"/>
            </a:endParaRPr>
          </a:p>
          <a:p>
            <a:pPr algn="just" eaLnBrk="1" hangingPunct="1">
              <a:buClr>
                <a:srgbClr val="FFFFFF"/>
              </a:buClr>
              <a:buFont typeface="Wingdings" pitchFamily="2" charset="2"/>
              <a:buChar char="ü"/>
            </a:pPr>
            <a:r>
              <a:rPr lang="es-MX" altLang="es-CL" sz="1800" dirty="0" smtClean="0">
                <a:solidFill>
                  <a:srgbClr val="002060"/>
                </a:solidFill>
                <a:latin typeface="Arial" panose="020B0604020202020204" pitchFamily="34" charset="0"/>
                <a:cs typeface="Arial" panose="020B0604020202020204" pitchFamily="34" charset="0"/>
              </a:rPr>
              <a:t>A </a:t>
            </a:r>
            <a:r>
              <a:rPr lang="es-MX" altLang="es-CL" sz="1800" dirty="0" smtClean="0">
                <a:solidFill>
                  <a:srgbClr val="002060"/>
                </a:solidFill>
                <a:latin typeface="Arial" panose="020B0604020202020204" pitchFamily="34" charset="0"/>
                <a:cs typeface="Arial" panose="020B0604020202020204" pitchFamily="34" charset="0"/>
              </a:rPr>
              <a:t>medida que aumenta la “calidad” de la oferta de daños, también aumenta la </a:t>
            </a:r>
            <a:r>
              <a:rPr lang="es-MX" altLang="es-CL" sz="1800" dirty="0" err="1" smtClean="0">
                <a:solidFill>
                  <a:srgbClr val="002060"/>
                </a:solidFill>
                <a:latin typeface="Arial" panose="020B0604020202020204" pitchFamily="34" charset="0"/>
                <a:cs typeface="Arial" panose="020B0604020202020204" pitchFamily="34" charset="0"/>
              </a:rPr>
              <a:t>familiriarización</a:t>
            </a:r>
            <a:r>
              <a:rPr lang="es-MX" altLang="es-CL" sz="1800" dirty="0" smtClean="0">
                <a:solidFill>
                  <a:srgbClr val="002060"/>
                </a:solidFill>
                <a:latin typeface="Arial" panose="020B0604020202020204" pitchFamily="34" charset="0"/>
                <a:cs typeface="Arial" panose="020B0604020202020204" pitchFamily="34" charset="0"/>
              </a:rPr>
              <a:t> con eventos de menor envergadura. Generando una relativización de los delitos y tendiendo a cero la Sanción Social para los delitos de menor cuantía, los que históricamente han sido calificados cómo nefastos en la interrelación social.</a:t>
            </a:r>
            <a:endParaRPr lang="es-CL" altLang="es-CL" sz="1800" dirty="0" smtClean="0">
              <a:solidFill>
                <a:srgbClr val="002060"/>
              </a:solidFill>
              <a:latin typeface="Arial" panose="020B0604020202020204" pitchFamily="34" charset="0"/>
              <a:cs typeface="Arial" panose="020B0604020202020204" pitchFamily="34"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05086"/>
          </a:xfrm>
        </p:spPr>
        <p:txBody>
          <a:bodyPr>
            <a:normAutofit/>
          </a:bodyPr>
          <a:lstStyle/>
          <a:p>
            <a:r>
              <a:rPr lang="es-CL" sz="2500" b="1" dirty="0" smtClean="0">
                <a:solidFill>
                  <a:srgbClr val="002060"/>
                </a:solidFill>
                <a:latin typeface="Arial" panose="020B0604020202020204" pitchFamily="34" charset="0"/>
                <a:cs typeface="Arial" panose="020B0604020202020204" pitchFamily="34" charset="0"/>
              </a:rPr>
              <a:t>Contexto Genérico</a:t>
            </a:r>
            <a:endParaRPr lang="en-US" sz="2500" b="1" dirty="0">
              <a:solidFill>
                <a:srgbClr val="002060"/>
              </a:solidFill>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619686" y="1556684"/>
            <a:ext cx="7886700" cy="4351338"/>
          </a:xfrm>
          <a:ln>
            <a:solidFill>
              <a:schemeClr val="accent5">
                <a:lumMod val="50000"/>
              </a:schemeClr>
            </a:solidFill>
          </a:ln>
        </p:spPr>
        <p:txBody>
          <a:bodyPr>
            <a:normAutofit/>
          </a:bodyPr>
          <a:lstStyle/>
          <a:p>
            <a:pPr eaLnBrk="1" hangingPunct="1">
              <a:lnSpc>
                <a:spcPct val="90000"/>
              </a:lnSpc>
              <a:buClr>
                <a:srgbClr val="FFFFFF"/>
              </a:buClr>
              <a:buFont typeface="Wingdings" pitchFamily="2" charset="2"/>
              <a:buChar char="Ø"/>
              <a:defRPr/>
            </a:pPr>
            <a:r>
              <a:rPr lang="es-MX" sz="1800" dirty="0">
                <a:solidFill>
                  <a:srgbClr val="002060"/>
                </a:solidFill>
                <a:latin typeface="Arial" panose="020B0604020202020204" pitchFamily="34" charset="0"/>
                <a:cs typeface="Arial" panose="020B0604020202020204" pitchFamily="34" charset="0"/>
              </a:rPr>
              <a:t>La ausencia de sanción social, produce en la oferta delictiva una disposición a realizar acciones más riesgosas, agresivas y continuas</a:t>
            </a:r>
            <a:r>
              <a:rPr lang="es-MX" sz="1800" dirty="0" smtClean="0">
                <a:solidFill>
                  <a:srgbClr val="002060"/>
                </a:solidFill>
                <a:latin typeface="Arial" panose="020B0604020202020204" pitchFamily="34" charset="0"/>
                <a:cs typeface="Arial" panose="020B0604020202020204" pitchFamily="34" charset="0"/>
              </a:rPr>
              <a:t>.</a:t>
            </a:r>
          </a:p>
          <a:p>
            <a:pPr eaLnBrk="1" hangingPunct="1">
              <a:lnSpc>
                <a:spcPct val="90000"/>
              </a:lnSpc>
              <a:buClr>
                <a:srgbClr val="FFFFFF"/>
              </a:buClr>
              <a:buFont typeface="Wingdings" pitchFamily="2" charset="2"/>
              <a:buChar char="Ø"/>
              <a:defRPr/>
            </a:pPr>
            <a:endParaRPr lang="es-MX" sz="1800" dirty="0">
              <a:solidFill>
                <a:srgbClr val="002060"/>
              </a:solidFill>
              <a:latin typeface="Arial" panose="020B0604020202020204" pitchFamily="34" charset="0"/>
              <a:cs typeface="Arial" panose="020B0604020202020204" pitchFamily="34" charset="0"/>
            </a:endParaRPr>
          </a:p>
          <a:p>
            <a:pPr eaLnBrk="1" hangingPunct="1">
              <a:lnSpc>
                <a:spcPct val="90000"/>
              </a:lnSpc>
              <a:buClr>
                <a:srgbClr val="FFFFFF"/>
              </a:buClr>
              <a:buFont typeface="Wingdings" pitchFamily="2" charset="2"/>
              <a:buChar char="Ø"/>
              <a:defRPr/>
            </a:pPr>
            <a:r>
              <a:rPr lang="es-MX" sz="1800" dirty="0">
                <a:solidFill>
                  <a:srgbClr val="002060"/>
                </a:solidFill>
                <a:latin typeface="Arial" panose="020B0604020202020204" pitchFamily="34" charset="0"/>
                <a:cs typeface="Arial" panose="020B0604020202020204" pitchFamily="34" charset="0"/>
              </a:rPr>
              <a:t>Los </a:t>
            </a:r>
            <a:r>
              <a:rPr lang="es-ES" sz="1800" dirty="0">
                <a:solidFill>
                  <a:srgbClr val="002060"/>
                </a:solidFill>
                <a:latin typeface="Arial" panose="020B0604020202020204" pitchFamily="34" charset="0"/>
                <a:cs typeface="Arial" panose="020B0604020202020204" pitchFamily="34" charset="0"/>
              </a:rPr>
              <a:t>eventos críticos posibles, </a:t>
            </a:r>
            <a:r>
              <a:rPr lang="es-MX" sz="1800" dirty="0">
                <a:solidFill>
                  <a:srgbClr val="002060"/>
                </a:solidFill>
                <a:latin typeface="Arial" panose="020B0604020202020204" pitchFamily="34" charset="0"/>
                <a:cs typeface="Arial" panose="020B0604020202020204" pitchFamily="34" charset="0"/>
              </a:rPr>
              <a:t>(potencialidad de pérdidas) se </a:t>
            </a:r>
            <a:r>
              <a:rPr lang="es-ES" sz="1800" dirty="0">
                <a:solidFill>
                  <a:srgbClr val="002060"/>
                </a:solidFill>
                <a:latin typeface="Arial" panose="020B0604020202020204" pitchFamily="34" charset="0"/>
                <a:cs typeface="Arial" panose="020B0604020202020204" pitchFamily="34" charset="0"/>
              </a:rPr>
              <a:t>incuban en todos los procesos que conforman las actividades de </a:t>
            </a:r>
            <a:r>
              <a:rPr lang="es-ES" sz="1800" dirty="0" smtClean="0">
                <a:solidFill>
                  <a:srgbClr val="002060"/>
                </a:solidFill>
                <a:latin typeface="Arial" panose="020B0604020202020204" pitchFamily="34" charset="0"/>
                <a:cs typeface="Arial" panose="020B0604020202020204" pitchFamily="34" charset="0"/>
              </a:rPr>
              <a:t>las organizaciones </a:t>
            </a:r>
            <a:r>
              <a:rPr lang="es-ES" sz="1800" dirty="0">
                <a:solidFill>
                  <a:srgbClr val="002060"/>
                </a:solidFill>
                <a:latin typeface="Arial" panose="020B0604020202020204" pitchFamily="34" charset="0"/>
                <a:cs typeface="Arial" panose="020B0604020202020204" pitchFamily="34" charset="0"/>
              </a:rPr>
              <a:t>y en éstos se generan debilidades que dan espacio a eventos críticos delictivos y pérdidas potenciales</a:t>
            </a:r>
            <a:r>
              <a:rPr lang="es-MX" sz="1800" dirty="0" smtClean="0">
                <a:solidFill>
                  <a:srgbClr val="002060"/>
                </a:solidFill>
                <a:latin typeface="Arial" panose="020B0604020202020204" pitchFamily="34" charset="0"/>
                <a:cs typeface="Arial" panose="020B0604020202020204" pitchFamily="34" charset="0"/>
              </a:rPr>
              <a:t>.</a:t>
            </a:r>
          </a:p>
          <a:p>
            <a:pPr eaLnBrk="1" hangingPunct="1">
              <a:lnSpc>
                <a:spcPct val="90000"/>
              </a:lnSpc>
              <a:buClr>
                <a:srgbClr val="FFFFFF"/>
              </a:buClr>
              <a:buFont typeface="Wingdings" pitchFamily="2" charset="2"/>
              <a:buChar char="Ø"/>
              <a:defRPr/>
            </a:pPr>
            <a:endParaRPr lang="es-MX" sz="1800" dirty="0">
              <a:solidFill>
                <a:srgbClr val="002060"/>
              </a:solidFill>
              <a:latin typeface="Arial" panose="020B0604020202020204" pitchFamily="34" charset="0"/>
              <a:cs typeface="Arial" panose="020B0604020202020204" pitchFamily="34" charset="0"/>
            </a:endParaRPr>
          </a:p>
          <a:p>
            <a:pPr eaLnBrk="1" hangingPunct="1">
              <a:lnSpc>
                <a:spcPct val="90000"/>
              </a:lnSpc>
              <a:buClr>
                <a:srgbClr val="FFFFFF"/>
              </a:buClr>
              <a:buFont typeface="Wingdings" pitchFamily="2" charset="2"/>
              <a:buChar char="Ø"/>
              <a:defRPr/>
            </a:pPr>
            <a:r>
              <a:rPr lang="es-MX" sz="1800" dirty="0">
                <a:solidFill>
                  <a:srgbClr val="002060"/>
                </a:solidFill>
                <a:latin typeface="Arial" panose="020B0604020202020204" pitchFamily="34" charset="0"/>
                <a:cs typeface="Arial" panose="020B0604020202020204" pitchFamily="34" charset="0"/>
              </a:rPr>
              <a:t>L</a:t>
            </a:r>
            <a:r>
              <a:rPr lang="es-ES" sz="1800" dirty="0">
                <a:solidFill>
                  <a:srgbClr val="002060"/>
                </a:solidFill>
                <a:latin typeface="Arial" panose="020B0604020202020204" pitchFamily="34" charset="0"/>
                <a:cs typeface="Arial" panose="020B0604020202020204" pitchFamily="34" charset="0"/>
              </a:rPr>
              <a:t>as prácticas propias que sostienen estos procesos son las que por efecto de su continuidad</a:t>
            </a:r>
            <a:r>
              <a:rPr lang="es-MX" sz="1800" dirty="0">
                <a:solidFill>
                  <a:srgbClr val="002060"/>
                </a:solidFill>
                <a:latin typeface="Arial" panose="020B0604020202020204" pitchFamily="34" charset="0"/>
                <a:cs typeface="Arial" panose="020B0604020202020204" pitchFamily="34" charset="0"/>
              </a:rPr>
              <a:t>,</a:t>
            </a:r>
            <a:r>
              <a:rPr lang="es-ES" sz="1800" dirty="0">
                <a:solidFill>
                  <a:srgbClr val="002060"/>
                </a:solidFill>
                <a:latin typeface="Arial" panose="020B0604020202020204" pitchFamily="34" charset="0"/>
                <a:cs typeface="Arial" panose="020B0604020202020204" pitchFamily="34" charset="0"/>
              </a:rPr>
              <a:t> generan nidos que  </a:t>
            </a:r>
            <a:r>
              <a:rPr lang="es-MX" sz="1800" dirty="0">
                <a:solidFill>
                  <a:srgbClr val="002060"/>
                </a:solidFill>
                <a:latin typeface="Arial" panose="020B0604020202020204" pitchFamily="34" charset="0"/>
                <a:cs typeface="Arial" panose="020B0604020202020204" pitchFamily="34" charset="0"/>
              </a:rPr>
              <a:t>al estar </a:t>
            </a:r>
            <a:r>
              <a:rPr lang="es-ES" sz="1800" dirty="0">
                <a:solidFill>
                  <a:srgbClr val="002060"/>
                </a:solidFill>
                <a:latin typeface="Arial" panose="020B0604020202020204" pitchFamily="34" charset="0"/>
                <a:cs typeface="Arial" panose="020B0604020202020204" pitchFamily="34" charset="0"/>
              </a:rPr>
              <a:t>entrelazados en familias de riesgos, dan el espacio suficiente para que la vulnerabilidad acoja al riesgo, se anide, desarrolle y se transforme en un determinado evento crítico delictivo.</a:t>
            </a:r>
            <a:r>
              <a:rPr lang="es-ES" sz="1800" dirty="0">
                <a:solidFill>
                  <a:srgbClr val="002060"/>
                </a:solidFill>
                <a:effectLst>
                  <a:outerShdw blurRad="38100" dist="38100" dir="2700000" algn="tl">
                    <a:srgbClr val="000000"/>
                  </a:outerShdw>
                </a:effectLst>
                <a:latin typeface="Arial" panose="020B0604020202020204" pitchFamily="34" charset="0"/>
                <a:cs typeface="Arial" panose="020B0604020202020204" pitchFamily="34" charset="0"/>
              </a:rPr>
              <a:t> </a:t>
            </a:r>
            <a:endParaRPr lang="es-CL" sz="1800" dirty="0">
              <a:solidFill>
                <a:srgbClr val="00206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pic>
        <p:nvPicPr>
          <p:cNvPr id="5" name="Picture 7" descr="La camara de Chile Pantone copia"/>
          <p:cNvPicPr>
            <a:picLocks noChangeAspect="1" noChangeArrowheads="1"/>
          </p:cNvPicPr>
          <p:nvPr/>
        </p:nvPicPr>
        <p:blipFill>
          <a:blip r:embed="rId2"/>
          <a:srcRect l="19456" t="29346" r="20490" b="31209"/>
          <a:stretch>
            <a:fillRect/>
          </a:stretch>
        </p:blipFill>
        <p:spPr bwMode="auto">
          <a:xfrm>
            <a:off x="7440338" y="206180"/>
            <a:ext cx="1567027" cy="558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1029</Words>
  <Application>Microsoft Office PowerPoint</Application>
  <PresentationFormat>Presentación en pantalla (4:3)</PresentationFormat>
  <Paragraphs>183</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Temática</vt:lpstr>
      <vt:lpstr>Sin seguridad no hay desarrollo</vt:lpstr>
      <vt:lpstr>Reflexión Inicial</vt:lpstr>
      <vt:lpstr>Definiciones Base</vt:lpstr>
      <vt:lpstr>Definiciones Base</vt:lpstr>
      <vt:lpstr>Contexto Genérico</vt:lpstr>
      <vt:lpstr>Contexto Genérico</vt:lpstr>
      <vt:lpstr>Contexto Genérico</vt:lpstr>
      <vt:lpstr>Contexto Genérico</vt:lpstr>
      <vt:lpstr>Contexto Genérico</vt:lpstr>
      <vt:lpstr>Presentación de PowerPoint</vt:lpstr>
      <vt:lpstr>Presentación de PowerPoint</vt:lpstr>
      <vt:lpstr>Presentación de PowerPoint</vt:lpstr>
      <vt:lpstr>Apreciaciones Finales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Katherine Rojas</cp:lastModifiedBy>
  <cp:revision>48</cp:revision>
  <dcterms:created xsi:type="dcterms:W3CDTF">2016-09-12T14:02:46Z</dcterms:created>
  <dcterms:modified xsi:type="dcterms:W3CDTF">2016-09-16T14:34:32Z</dcterms:modified>
</cp:coreProperties>
</file>