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7" r:id="rId4"/>
    <p:sldId id="275" r:id="rId5"/>
    <p:sldId id="268" r:id="rId6"/>
    <p:sldId id="295" r:id="rId7"/>
    <p:sldId id="258" r:id="rId8"/>
    <p:sldId id="259" r:id="rId9"/>
    <p:sldId id="290" r:id="rId10"/>
    <p:sldId id="272" r:id="rId11"/>
    <p:sldId id="271" r:id="rId12"/>
    <p:sldId id="269" r:id="rId13"/>
    <p:sldId id="273" r:id="rId14"/>
    <p:sldId id="270" r:id="rId15"/>
    <p:sldId id="274" r:id="rId16"/>
    <p:sldId id="260" r:id="rId17"/>
    <p:sldId id="276" r:id="rId18"/>
    <p:sldId id="277" r:id="rId19"/>
    <p:sldId id="278" r:id="rId20"/>
    <p:sldId id="279" r:id="rId21"/>
    <p:sldId id="280" r:id="rId22"/>
    <p:sldId id="300" r:id="rId23"/>
    <p:sldId id="301" r:id="rId24"/>
    <p:sldId id="291" r:id="rId25"/>
    <p:sldId id="299" r:id="rId26"/>
    <p:sldId id="261" r:id="rId27"/>
    <p:sldId id="282" r:id="rId28"/>
    <p:sldId id="284" r:id="rId29"/>
    <p:sldId id="285" r:id="rId30"/>
    <p:sldId id="286" r:id="rId31"/>
    <p:sldId id="283" r:id="rId32"/>
    <p:sldId id="296" r:id="rId33"/>
    <p:sldId id="287" r:id="rId34"/>
    <p:sldId id="298" r:id="rId35"/>
    <p:sldId id="292" r:id="rId36"/>
    <p:sldId id="297" r:id="rId37"/>
    <p:sldId id="293" r:id="rId38"/>
    <p:sldId id="294" r:id="rId39"/>
    <p:sldId id="263" r:id="rId40"/>
    <p:sldId id="266"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FF6600"/>
    <a:srgbClr val="003399"/>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7" d="100"/>
          <a:sy n="77" d="100"/>
        </p:scale>
        <p:origin x="-10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FF7D5-C65F-4C9A-9E27-776D72AAFCDD}" type="doc">
      <dgm:prSet loTypeId="urn:microsoft.com/office/officeart/2005/8/layout/cycle8" loCatId="cycle" qsTypeId="urn:microsoft.com/office/officeart/2005/8/quickstyle/simple2" qsCatId="simple" csTypeId="urn:microsoft.com/office/officeart/2005/8/colors/accent1_2" csCatId="accent1" phldr="1"/>
      <dgm:spPr/>
      <dgm:t>
        <a:bodyPr/>
        <a:lstStyle/>
        <a:p>
          <a:endParaRPr lang="es-CO"/>
        </a:p>
      </dgm:t>
    </dgm:pt>
    <dgm:pt modelId="{B665C018-01F0-4512-BA60-806DF4268700}">
      <dgm:prSet phldrT="[Texto]"/>
      <dgm:spPr>
        <a:solidFill>
          <a:schemeClr val="accent2"/>
        </a:solidFill>
      </dgm:spPr>
      <dgm:t>
        <a:bodyPr/>
        <a:lstStyle/>
        <a:p>
          <a:r>
            <a:rPr lang="es-CO" b="1" strike="noStrike" dirty="0">
              <a:effectLst>
                <a:outerShdw blurRad="38100" dist="38100" dir="2700000" algn="tl">
                  <a:srgbClr val="000000">
                    <a:alpha val="43137"/>
                  </a:srgbClr>
                </a:outerShdw>
              </a:effectLst>
              <a:latin typeface="+mj-lt"/>
            </a:rPr>
            <a:t>SOCIEDAD</a:t>
          </a:r>
        </a:p>
      </dgm:t>
    </dgm:pt>
    <dgm:pt modelId="{F785CD6F-D863-4527-80F1-2CB4EFC87DE3}" type="parTrans" cxnId="{39349099-63D9-4DBC-A94E-214E477FAE5A}">
      <dgm:prSet/>
      <dgm:spPr/>
      <dgm:t>
        <a:bodyPr/>
        <a:lstStyle/>
        <a:p>
          <a:endParaRPr lang="es-CO" b="1" strike="noStrike">
            <a:effectLst>
              <a:outerShdw blurRad="38100" dist="38100" dir="2700000" algn="tl">
                <a:srgbClr val="000000">
                  <a:alpha val="43137"/>
                </a:srgbClr>
              </a:outerShdw>
            </a:effectLst>
            <a:latin typeface="+mj-lt"/>
          </a:endParaRPr>
        </a:p>
      </dgm:t>
    </dgm:pt>
    <dgm:pt modelId="{C7F2B1F9-6FF6-4BC5-AE21-9B16E315CF11}" type="sibTrans" cxnId="{39349099-63D9-4DBC-A94E-214E477FAE5A}">
      <dgm:prSet/>
      <dgm:spPr/>
      <dgm:t>
        <a:bodyPr/>
        <a:lstStyle/>
        <a:p>
          <a:endParaRPr lang="es-CO" b="1" strike="noStrike">
            <a:effectLst>
              <a:outerShdw blurRad="38100" dist="38100" dir="2700000" algn="tl">
                <a:srgbClr val="000000">
                  <a:alpha val="43137"/>
                </a:srgbClr>
              </a:outerShdw>
            </a:effectLst>
            <a:latin typeface="+mj-lt"/>
          </a:endParaRPr>
        </a:p>
      </dgm:t>
    </dgm:pt>
    <dgm:pt modelId="{8DD4145F-1735-421C-A439-9D0E6AD8B836}">
      <dgm:prSet phldrT="[Texto]"/>
      <dgm:spPr>
        <a:solidFill>
          <a:srgbClr val="003366"/>
        </a:solidFill>
      </dgm:spPr>
      <dgm:t>
        <a:bodyPr/>
        <a:lstStyle/>
        <a:p>
          <a:r>
            <a:rPr lang="es-CO" b="1" strike="noStrike" dirty="0">
              <a:effectLst>
                <a:outerShdw blurRad="38100" dist="38100" dir="2700000" algn="tl">
                  <a:srgbClr val="000000">
                    <a:alpha val="43137"/>
                  </a:srgbClr>
                </a:outerShdw>
              </a:effectLst>
              <a:latin typeface="+mj-lt"/>
            </a:rPr>
            <a:t>COMUNIDAD </a:t>
          </a:r>
        </a:p>
        <a:p>
          <a:r>
            <a:rPr lang="es-CO" b="1" strike="noStrike" dirty="0">
              <a:effectLst>
                <a:outerShdw blurRad="38100" dist="38100" dir="2700000" algn="tl">
                  <a:srgbClr val="000000">
                    <a:alpha val="43137"/>
                  </a:srgbClr>
                </a:outerShdw>
              </a:effectLst>
              <a:latin typeface="+mj-lt"/>
            </a:rPr>
            <a:t>INTERNACIONAL</a:t>
          </a:r>
        </a:p>
      </dgm:t>
    </dgm:pt>
    <dgm:pt modelId="{D36D4944-DCC1-4B76-BBAC-84240C08085E}" type="parTrans" cxnId="{4679712D-5527-4CDD-9834-CF12E6F1F409}">
      <dgm:prSet/>
      <dgm:spPr/>
      <dgm:t>
        <a:bodyPr/>
        <a:lstStyle/>
        <a:p>
          <a:endParaRPr lang="es-CO" b="1" strike="noStrike">
            <a:effectLst>
              <a:outerShdw blurRad="38100" dist="38100" dir="2700000" algn="tl">
                <a:srgbClr val="000000">
                  <a:alpha val="43137"/>
                </a:srgbClr>
              </a:outerShdw>
            </a:effectLst>
            <a:latin typeface="+mj-lt"/>
          </a:endParaRPr>
        </a:p>
      </dgm:t>
    </dgm:pt>
    <dgm:pt modelId="{4E1DC0E2-CCF1-4830-BD13-9EEDEB03AFD8}" type="sibTrans" cxnId="{4679712D-5527-4CDD-9834-CF12E6F1F409}">
      <dgm:prSet/>
      <dgm:spPr/>
      <dgm:t>
        <a:bodyPr/>
        <a:lstStyle/>
        <a:p>
          <a:endParaRPr lang="es-CO" b="1" strike="noStrike">
            <a:effectLst>
              <a:outerShdw blurRad="38100" dist="38100" dir="2700000" algn="tl">
                <a:srgbClr val="000000">
                  <a:alpha val="43137"/>
                </a:srgbClr>
              </a:outerShdw>
            </a:effectLst>
            <a:latin typeface="+mj-lt"/>
          </a:endParaRPr>
        </a:p>
      </dgm:t>
    </dgm:pt>
    <dgm:pt modelId="{4EE4DFF6-52CE-413F-94A0-A35DB52F375F}">
      <dgm:prSet phldrT="[Texto]"/>
      <dgm:spPr/>
      <dgm:t>
        <a:bodyPr/>
        <a:lstStyle/>
        <a:p>
          <a:r>
            <a:rPr lang="es-CO" b="1" strike="noStrike" dirty="0">
              <a:effectLst>
                <a:outerShdw blurRad="38100" dist="38100" dir="2700000" algn="tl">
                  <a:srgbClr val="000000">
                    <a:alpha val="43137"/>
                  </a:srgbClr>
                </a:outerShdw>
              </a:effectLst>
              <a:latin typeface="+mj-lt"/>
            </a:rPr>
            <a:t>ESTADO</a:t>
          </a:r>
        </a:p>
      </dgm:t>
    </dgm:pt>
    <dgm:pt modelId="{9C28E733-BBD4-49B1-836C-040B088E8CE1}" type="parTrans" cxnId="{AFBF85BD-88A8-4CEA-A804-BEC9D93AD7FC}">
      <dgm:prSet/>
      <dgm:spPr/>
      <dgm:t>
        <a:bodyPr/>
        <a:lstStyle/>
        <a:p>
          <a:endParaRPr lang="es-CO" b="1" strike="noStrike">
            <a:effectLst>
              <a:outerShdw blurRad="38100" dist="38100" dir="2700000" algn="tl">
                <a:srgbClr val="000000">
                  <a:alpha val="43137"/>
                </a:srgbClr>
              </a:outerShdw>
            </a:effectLst>
            <a:latin typeface="+mj-lt"/>
          </a:endParaRPr>
        </a:p>
      </dgm:t>
    </dgm:pt>
    <dgm:pt modelId="{5ECBB234-01D1-40A1-9AFC-D7D8AA42EB42}" type="sibTrans" cxnId="{AFBF85BD-88A8-4CEA-A804-BEC9D93AD7FC}">
      <dgm:prSet/>
      <dgm:spPr/>
      <dgm:t>
        <a:bodyPr/>
        <a:lstStyle/>
        <a:p>
          <a:endParaRPr lang="es-CO" b="1" strike="noStrike">
            <a:effectLst>
              <a:outerShdw blurRad="38100" dist="38100" dir="2700000" algn="tl">
                <a:srgbClr val="000000">
                  <a:alpha val="43137"/>
                </a:srgbClr>
              </a:outerShdw>
            </a:effectLst>
            <a:latin typeface="+mj-lt"/>
          </a:endParaRPr>
        </a:p>
      </dgm:t>
    </dgm:pt>
    <dgm:pt modelId="{9DBE3BDA-BBAE-49B4-A309-9BA76476AD4E}" type="pres">
      <dgm:prSet presAssocID="{0C4FF7D5-C65F-4C9A-9E27-776D72AAFCDD}" presName="compositeShape" presStyleCnt="0">
        <dgm:presLayoutVars>
          <dgm:chMax val="7"/>
          <dgm:dir/>
          <dgm:resizeHandles val="exact"/>
        </dgm:presLayoutVars>
      </dgm:prSet>
      <dgm:spPr/>
      <dgm:t>
        <a:bodyPr/>
        <a:lstStyle/>
        <a:p>
          <a:endParaRPr lang="es-CO"/>
        </a:p>
      </dgm:t>
    </dgm:pt>
    <dgm:pt modelId="{76242CC4-E519-4327-AA9F-2DA80E553856}" type="pres">
      <dgm:prSet presAssocID="{0C4FF7D5-C65F-4C9A-9E27-776D72AAFCDD}" presName="wedge1" presStyleLbl="node1" presStyleIdx="0" presStyleCnt="3"/>
      <dgm:spPr/>
      <dgm:t>
        <a:bodyPr/>
        <a:lstStyle/>
        <a:p>
          <a:endParaRPr lang="es-CO"/>
        </a:p>
      </dgm:t>
    </dgm:pt>
    <dgm:pt modelId="{CF73D924-9B95-4E4C-9BDD-D278623ECD76}" type="pres">
      <dgm:prSet presAssocID="{0C4FF7D5-C65F-4C9A-9E27-776D72AAFCDD}" presName="dummy1a" presStyleCnt="0"/>
      <dgm:spPr/>
    </dgm:pt>
    <dgm:pt modelId="{4730A9BC-C08E-466C-868F-222A08D7A906}" type="pres">
      <dgm:prSet presAssocID="{0C4FF7D5-C65F-4C9A-9E27-776D72AAFCDD}" presName="dummy1b" presStyleCnt="0"/>
      <dgm:spPr/>
    </dgm:pt>
    <dgm:pt modelId="{2B319E29-35B5-4263-A220-65BF6572343D}" type="pres">
      <dgm:prSet presAssocID="{0C4FF7D5-C65F-4C9A-9E27-776D72AAFCDD}" presName="wedge1Tx" presStyleLbl="node1" presStyleIdx="0" presStyleCnt="3">
        <dgm:presLayoutVars>
          <dgm:chMax val="0"/>
          <dgm:chPref val="0"/>
          <dgm:bulletEnabled val="1"/>
        </dgm:presLayoutVars>
      </dgm:prSet>
      <dgm:spPr/>
      <dgm:t>
        <a:bodyPr/>
        <a:lstStyle/>
        <a:p>
          <a:endParaRPr lang="es-CO"/>
        </a:p>
      </dgm:t>
    </dgm:pt>
    <dgm:pt modelId="{C49663DD-84C9-41AB-A6BD-7BAB124A323E}" type="pres">
      <dgm:prSet presAssocID="{0C4FF7D5-C65F-4C9A-9E27-776D72AAFCDD}" presName="wedge2" presStyleLbl="node1" presStyleIdx="1" presStyleCnt="3"/>
      <dgm:spPr/>
      <dgm:t>
        <a:bodyPr/>
        <a:lstStyle/>
        <a:p>
          <a:endParaRPr lang="es-CO"/>
        </a:p>
      </dgm:t>
    </dgm:pt>
    <dgm:pt modelId="{E8ED201E-6F47-4FCE-83FC-D47B8C18786A}" type="pres">
      <dgm:prSet presAssocID="{0C4FF7D5-C65F-4C9A-9E27-776D72AAFCDD}" presName="dummy2a" presStyleCnt="0"/>
      <dgm:spPr/>
    </dgm:pt>
    <dgm:pt modelId="{25ABBAAD-787D-4F4A-8473-FB7847A5075F}" type="pres">
      <dgm:prSet presAssocID="{0C4FF7D5-C65F-4C9A-9E27-776D72AAFCDD}" presName="dummy2b" presStyleCnt="0"/>
      <dgm:spPr/>
    </dgm:pt>
    <dgm:pt modelId="{78ED16CA-D5EB-4157-B016-9686CAF35F5B}" type="pres">
      <dgm:prSet presAssocID="{0C4FF7D5-C65F-4C9A-9E27-776D72AAFCDD}" presName="wedge2Tx" presStyleLbl="node1" presStyleIdx="1" presStyleCnt="3">
        <dgm:presLayoutVars>
          <dgm:chMax val="0"/>
          <dgm:chPref val="0"/>
          <dgm:bulletEnabled val="1"/>
        </dgm:presLayoutVars>
      </dgm:prSet>
      <dgm:spPr/>
      <dgm:t>
        <a:bodyPr/>
        <a:lstStyle/>
        <a:p>
          <a:endParaRPr lang="es-CO"/>
        </a:p>
      </dgm:t>
    </dgm:pt>
    <dgm:pt modelId="{957A9E7F-0645-4752-B79B-DF8E0192B4E3}" type="pres">
      <dgm:prSet presAssocID="{0C4FF7D5-C65F-4C9A-9E27-776D72AAFCDD}" presName="wedge3" presStyleLbl="node1" presStyleIdx="2" presStyleCnt="3"/>
      <dgm:spPr/>
      <dgm:t>
        <a:bodyPr/>
        <a:lstStyle/>
        <a:p>
          <a:endParaRPr lang="es-CO"/>
        </a:p>
      </dgm:t>
    </dgm:pt>
    <dgm:pt modelId="{6BE00062-F436-473D-AD26-47771FD53B2C}" type="pres">
      <dgm:prSet presAssocID="{0C4FF7D5-C65F-4C9A-9E27-776D72AAFCDD}" presName="dummy3a" presStyleCnt="0"/>
      <dgm:spPr/>
    </dgm:pt>
    <dgm:pt modelId="{7DC2F222-BEDF-4AFB-9E3B-76A807D2D4F4}" type="pres">
      <dgm:prSet presAssocID="{0C4FF7D5-C65F-4C9A-9E27-776D72AAFCDD}" presName="dummy3b" presStyleCnt="0"/>
      <dgm:spPr/>
    </dgm:pt>
    <dgm:pt modelId="{662238E4-FCB1-4BA1-B6DB-53F6BDF13284}" type="pres">
      <dgm:prSet presAssocID="{0C4FF7D5-C65F-4C9A-9E27-776D72AAFCDD}" presName="wedge3Tx" presStyleLbl="node1" presStyleIdx="2" presStyleCnt="3">
        <dgm:presLayoutVars>
          <dgm:chMax val="0"/>
          <dgm:chPref val="0"/>
          <dgm:bulletEnabled val="1"/>
        </dgm:presLayoutVars>
      </dgm:prSet>
      <dgm:spPr/>
      <dgm:t>
        <a:bodyPr/>
        <a:lstStyle/>
        <a:p>
          <a:endParaRPr lang="es-CO"/>
        </a:p>
      </dgm:t>
    </dgm:pt>
    <dgm:pt modelId="{C08B0CE9-254A-43F9-9387-E797AF63A16C}" type="pres">
      <dgm:prSet presAssocID="{C7F2B1F9-6FF6-4BC5-AE21-9B16E315CF11}" presName="arrowWedge1" presStyleLbl="fgSibTrans2D1" presStyleIdx="0" presStyleCnt="3"/>
      <dgm:spPr/>
    </dgm:pt>
    <dgm:pt modelId="{251ECF66-A6BD-4C02-9F65-D20C0DEDD0E3}" type="pres">
      <dgm:prSet presAssocID="{4E1DC0E2-CCF1-4830-BD13-9EEDEB03AFD8}" presName="arrowWedge2" presStyleLbl="fgSibTrans2D1" presStyleIdx="1" presStyleCnt="3"/>
      <dgm:spPr/>
    </dgm:pt>
    <dgm:pt modelId="{23B4D1F9-29B0-4727-A7D5-D6C07CE8242E}" type="pres">
      <dgm:prSet presAssocID="{5ECBB234-01D1-40A1-9AFC-D7D8AA42EB42}" presName="arrowWedge3" presStyleLbl="fgSibTrans2D1" presStyleIdx="2" presStyleCnt="3"/>
      <dgm:spPr>
        <a:solidFill>
          <a:schemeClr val="accent2"/>
        </a:solidFill>
      </dgm:spPr>
    </dgm:pt>
  </dgm:ptLst>
  <dgm:cxnLst>
    <dgm:cxn modelId="{4679712D-5527-4CDD-9834-CF12E6F1F409}" srcId="{0C4FF7D5-C65F-4C9A-9E27-776D72AAFCDD}" destId="{8DD4145F-1735-421C-A439-9D0E6AD8B836}" srcOrd="1" destOrd="0" parTransId="{D36D4944-DCC1-4B76-BBAC-84240C08085E}" sibTransId="{4E1DC0E2-CCF1-4830-BD13-9EEDEB03AFD8}"/>
    <dgm:cxn modelId="{39349099-63D9-4DBC-A94E-214E477FAE5A}" srcId="{0C4FF7D5-C65F-4C9A-9E27-776D72AAFCDD}" destId="{B665C018-01F0-4512-BA60-806DF4268700}" srcOrd="0" destOrd="0" parTransId="{F785CD6F-D863-4527-80F1-2CB4EFC87DE3}" sibTransId="{C7F2B1F9-6FF6-4BC5-AE21-9B16E315CF11}"/>
    <dgm:cxn modelId="{75B0E941-61F5-4ECD-B2FF-3FBBDFF8B1E3}" type="presOf" srcId="{B665C018-01F0-4512-BA60-806DF4268700}" destId="{2B319E29-35B5-4263-A220-65BF6572343D}" srcOrd="1" destOrd="0" presId="urn:microsoft.com/office/officeart/2005/8/layout/cycle8"/>
    <dgm:cxn modelId="{063945E5-59EF-4953-A6B8-6ED6F4B8EDE2}" type="presOf" srcId="{B665C018-01F0-4512-BA60-806DF4268700}" destId="{76242CC4-E519-4327-AA9F-2DA80E553856}" srcOrd="0" destOrd="0" presId="urn:microsoft.com/office/officeart/2005/8/layout/cycle8"/>
    <dgm:cxn modelId="{D1184202-DF7E-496B-BEAD-77DD86F3938D}" type="presOf" srcId="{4EE4DFF6-52CE-413F-94A0-A35DB52F375F}" destId="{662238E4-FCB1-4BA1-B6DB-53F6BDF13284}" srcOrd="1" destOrd="0" presId="urn:microsoft.com/office/officeart/2005/8/layout/cycle8"/>
    <dgm:cxn modelId="{42C6F03C-2637-4FDC-9A6A-8FFADD5B0A44}" type="presOf" srcId="{4EE4DFF6-52CE-413F-94A0-A35DB52F375F}" destId="{957A9E7F-0645-4752-B79B-DF8E0192B4E3}" srcOrd="0" destOrd="0" presId="urn:microsoft.com/office/officeart/2005/8/layout/cycle8"/>
    <dgm:cxn modelId="{AFBF85BD-88A8-4CEA-A804-BEC9D93AD7FC}" srcId="{0C4FF7D5-C65F-4C9A-9E27-776D72AAFCDD}" destId="{4EE4DFF6-52CE-413F-94A0-A35DB52F375F}" srcOrd="2" destOrd="0" parTransId="{9C28E733-BBD4-49B1-836C-040B088E8CE1}" sibTransId="{5ECBB234-01D1-40A1-9AFC-D7D8AA42EB42}"/>
    <dgm:cxn modelId="{462B971C-A5C0-47B1-90D6-423A4B9AA665}" type="presOf" srcId="{0C4FF7D5-C65F-4C9A-9E27-776D72AAFCDD}" destId="{9DBE3BDA-BBAE-49B4-A309-9BA76476AD4E}" srcOrd="0" destOrd="0" presId="urn:microsoft.com/office/officeart/2005/8/layout/cycle8"/>
    <dgm:cxn modelId="{2D0CCB0F-0509-4F11-86B4-A6526555A198}" type="presOf" srcId="{8DD4145F-1735-421C-A439-9D0E6AD8B836}" destId="{C49663DD-84C9-41AB-A6BD-7BAB124A323E}" srcOrd="0" destOrd="0" presId="urn:microsoft.com/office/officeart/2005/8/layout/cycle8"/>
    <dgm:cxn modelId="{FA23EC7D-7D3B-4735-8C65-CC13F4137028}" type="presOf" srcId="{8DD4145F-1735-421C-A439-9D0E6AD8B836}" destId="{78ED16CA-D5EB-4157-B016-9686CAF35F5B}" srcOrd="1" destOrd="0" presId="urn:microsoft.com/office/officeart/2005/8/layout/cycle8"/>
    <dgm:cxn modelId="{44FF8BE8-9D67-4312-AC9F-2F0B73EB5A75}" type="presParOf" srcId="{9DBE3BDA-BBAE-49B4-A309-9BA76476AD4E}" destId="{76242CC4-E519-4327-AA9F-2DA80E553856}" srcOrd="0" destOrd="0" presId="urn:microsoft.com/office/officeart/2005/8/layout/cycle8"/>
    <dgm:cxn modelId="{4331D5DE-E0F9-4B71-96C0-90E46D31D711}" type="presParOf" srcId="{9DBE3BDA-BBAE-49B4-A309-9BA76476AD4E}" destId="{CF73D924-9B95-4E4C-9BDD-D278623ECD76}" srcOrd="1" destOrd="0" presId="urn:microsoft.com/office/officeart/2005/8/layout/cycle8"/>
    <dgm:cxn modelId="{9DC320A0-B9EA-4A92-95B2-C00F3F75D770}" type="presParOf" srcId="{9DBE3BDA-BBAE-49B4-A309-9BA76476AD4E}" destId="{4730A9BC-C08E-466C-868F-222A08D7A906}" srcOrd="2" destOrd="0" presId="urn:microsoft.com/office/officeart/2005/8/layout/cycle8"/>
    <dgm:cxn modelId="{D96ADA6A-6A11-4860-9A9E-64B23E88237B}" type="presParOf" srcId="{9DBE3BDA-BBAE-49B4-A309-9BA76476AD4E}" destId="{2B319E29-35B5-4263-A220-65BF6572343D}" srcOrd="3" destOrd="0" presId="urn:microsoft.com/office/officeart/2005/8/layout/cycle8"/>
    <dgm:cxn modelId="{FF71C5EE-CE79-4622-A11E-97ACDC04E19D}" type="presParOf" srcId="{9DBE3BDA-BBAE-49B4-A309-9BA76476AD4E}" destId="{C49663DD-84C9-41AB-A6BD-7BAB124A323E}" srcOrd="4" destOrd="0" presId="urn:microsoft.com/office/officeart/2005/8/layout/cycle8"/>
    <dgm:cxn modelId="{3CDE7D3F-C71A-43DA-9613-62FD943B7F85}" type="presParOf" srcId="{9DBE3BDA-BBAE-49B4-A309-9BA76476AD4E}" destId="{E8ED201E-6F47-4FCE-83FC-D47B8C18786A}" srcOrd="5" destOrd="0" presId="urn:microsoft.com/office/officeart/2005/8/layout/cycle8"/>
    <dgm:cxn modelId="{3164C0C7-7F42-4D8C-8CBA-D186212E8577}" type="presParOf" srcId="{9DBE3BDA-BBAE-49B4-A309-9BA76476AD4E}" destId="{25ABBAAD-787D-4F4A-8473-FB7847A5075F}" srcOrd="6" destOrd="0" presId="urn:microsoft.com/office/officeart/2005/8/layout/cycle8"/>
    <dgm:cxn modelId="{797A717E-7262-4BC3-B119-52E06D80E986}" type="presParOf" srcId="{9DBE3BDA-BBAE-49B4-A309-9BA76476AD4E}" destId="{78ED16CA-D5EB-4157-B016-9686CAF35F5B}" srcOrd="7" destOrd="0" presId="urn:microsoft.com/office/officeart/2005/8/layout/cycle8"/>
    <dgm:cxn modelId="{BFCCF58C-DA4B-49AE-AF56-DA54F060EA3F}" type="presParOf" srcId="{9DBE3BDA-BBAE-49B4-A309-9BA76476AD4E}" destId="{957A9E7F-0645-4752-B79B-DF8E0192B4E3}" srcOrd="8" destOrd="0" presId="urn:microsoft.com/office/officeart/2005/8/layout/cycle8"/>
    <dgm:cxn modelId="{B19F298C-58FC-4E1F-989F-94CCCBF654E2}" type="presParOf" srcId="{9DBE3BDA-BBAE-49B4-A309-9BA76476AD4E}" destId="{6BE00062-F436-473D-AD26-47771FD53B2C}" srcOrd="9" destOrd="0" presId="urn:microsoft.com/office/officeart/2005/8/layout/cycle8"/>
    <dgm:cxn modelId="{12103543-5A35-469F-A2B9-349D847F0AB6}" type="presParOf" srcId="{9DBE3BDA-BBAE-49B4-A309-9BA76476AD4E}" destId="{7DC2F222-BEDF-4AFB-9E3B-76A807D2D4F4}" srcOrd="10" destOrd="0" presId="urn:microsoft.com/office/officeart/2005/8/layout/cycle8"/>
    <dgm:cxn modelId="{B2C96F62-9218-4C51-B26F-D54174C5481E}" type="presParOf" srcId="{9DBE3BDA-BBAE-49B4-A309-9BA76476AD4E}" destId="{662238E4-FCB1-4BA1-B6DB-53F6BDF13284}" srcOrd="11" destOrd="0" presId="urn:microsoft.com/office/officeart/2005/8/layout/cycle8"/>
    <dgm:cxn modelId="{CA22FF90-E823-4A29-B0CC-1CBF97E106A2}" type="presParOf" srcId="{9DBE3BDA-BBAE-49B4-A309-9BA76476AD4E}" destId="{C08B0CE9-254A-43F9-9387-E797AF63A16C}" srcOrd="12" destOrd="0" presId="urn:microsoft.com/office/officeart/2005/8/layout/cycle8"/>
    <dgm:cxn modelId="{75AFAEA6-40A5-400D-B67D-D845F7D0B826}" type="presParOf" srcId="{9DBE3BDA-BBAE-49B4-A309-9BA76476AD4E}" destId="{251ECF66-A6BD-4C02-9F65-D20C0DEDD0E3}" srcOrd="13" destOrd="0" presId="urn:microsoft.com/office/officeart/2005/8/layout/cycle8"/>
    <dgm:cxn modelId="{D22C1D9B-5487-4BDC-8C35-1F202ED89E8F}" type="presParOf" srcId="{9DBE3BDA-BBAE-49B4-A309-9BA76476AD4E}" destId="{23B4D1F9-29B0-4727-A7D5-D6C07CE8242E}"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C9B67E1B-25F8-4538-958E-8759C3DFA55E}" type="datetimeFigureOut">
              <a:rPr lang="es-MX" smtClean="0"/>
              <a:t>20/09/2016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1AAA6D-AE9E-4E70-8473-4950F57C0B96}" type="slidenum">
              <a:rPr lang="es-MX" smtClean="0"/>
              <a:t>‹Nº›</a:t>
            </a:fld>
            <a:endParaRPr lang="es-MX"/>
          </a:p>
        </p:txBody>
      </p:sp>
    </p:spTree>
    <p:extLst>
      <p:ext uri="{BB962C8B-B14F-4D97-AF65-F5344CB8AC3E}">
        <p14:creationId xmlns:p14="http://schemas.microsoft.com/office/powerpoint/2010/main" val="283765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B67E1B-25F8-4538-958E-8759C3DFA55E}" type="datetimeFigureOut">
              <a:rPr lang="es-MX" smtClean="0"/>
              <a:t>20/09/2016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1AAA6D-AE9E-4E70-8473-4950F57C0B96}" type="slidenum">
              <a:rPr lang="es-MX" smtClean="0"/>
              <a:t>‹Nº›</a:t>
            </a:fld>
            <a:endParaRPr lang="es-MX"/>
          </a:p>
        </p:txBody>
      </p:sp>
    </p:spTree>
    <p:extLst>
      <p:ext uri="{BB962C8B-B14F-4D97-AF65-F5344CB8AC3E}">
        <p14:creationId xmlns:p14="http://schemas.microsoft.com/office/powerpoint/2010/main" val="69999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B67E1B-25F8-4538-958E-8759C3DFA55E}" type="datetimeFigureOut">
              <a:rPr lang="es-MX" smtClean="0"/>
              <a:t>20/09/2016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1AAA6D-AE9E-4E70-8473-4950F57C0B96}" type="slidenum">
              <a:rPr lang="es-MX" smtClean="0"/>
              <a:t>‹Nº›</a:t>
            </a:fld>
            <a:endParaRPr lang="es-MX"/>
          </a:p>
        </p:txBody>
      </p:sp>
    </p:spTree>
    <p:extLst>
      <p:ext uri="{BB962C8B-B14F-4D97-AF65-F5344CB8AC3E}">
        <p14:creationId xmlns:p14="http://schemas.microsoft.com/office/powerpoint/2010/main" val="394475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B67E1B-25F8-4538-958E-8759C3DFA55E}" type="datetimeFigureOut">
              <a:rPr lang="es-MX" smtClean="0"/>
              <a:t>20/09/2016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1AAA6D-AE9E-4E70-8473-4950F57C0B96}" type="slidenum">
              <a:rPr lang="es-MX" smtClean="0"/>
              <a:t>‹Nº›</a:t>
            </a:fld>
            <a:endParaRPr lang="es-MX"/>
          </a:p>
        </p:txBody>
      </p:sp>
    </p:spTree>
    <p:extLst>
      <p:ext uri="{BB962C8B-B14F-4D97-AF65-F5344CB8AC3E}">
        <p14:creationId xmlns:p14="http://schemas.microsoft.com/office/powerpoint/2010/main" val="106407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9B67E1B-25F8-4538-958E-8759C3DFA55E}" type="datetimeFigureOut">
              <a:rPr lang="es-MX" smtClean="0"/>
              <a:t>20/09/2016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61AAA6D-AE9E-4E70-8473-4950F57C0B96}" type="slidenum">
              <a:rPr lang="es-MX" smtClean="0"/>
              <a:t>‹Nº›</a:t>
            </a:fld>
            <a:endParaRPr lang="es-MX"/>
          </a:p>
        </p:txBody>
      </p:sp>
    </p:spTree>
    <p:extLst>
      <p:ext uri="{BB962C8B-B14F-4D97-AF65-F5344CB8AC3E}">
        <p14:creationId xmlns:p14="http://schemas.microsoft.com/office/powerpoint/2010/main" val="400323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9B67E1B-25F8-4538-958E-8759C3DFA55E}" type="datetimeFigureOut">
              <a:rPr lang="es-MX" smtClean="0"/>
              <a:t>20/09/2016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61AAA6D-AE9E-4E70-8473-4950F57C0B96}" type="slidenum">
              <a:rPr lang="es-MX" smtClean="0"/>
              <a:t>‹Nº›</a:t>
            </a:fld>
            <a:endParaRPr lang="es-MX"/>
          </a:p>
        </p:txBody>
      </p:sp>
    </p:spTree>
    <p:extLst>
      <p:ext uri="{BB962C8B-B14F-4D97-AF65-F5344CB8AC3E}">
        <p14:creationId xmlns:p14="http://schemas.microsoft.com/office/powerpoint/2010/main" val="194308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9B67E1B-25F8-4538-958E-8759C3DFA55E}" type="datetimeFigureOut">
              <a:rPr lang="es-MX" smtClean="0"/>
              <a:t>20/09/2016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61AAA6D-AE9E-4E70-8473-4950F57C0B96}" type="slidenum">
              <a:rPr lang="es-MX" smtClean="0"/>
              <a:t>‹Nº›</a:t>
            </a:fld>
            <a:endParaRPr lang="es-MX"/>
          </a:p>
        </p:txBody>
      </p:sp>
    </p:spTree>
    <p:extLst>
      <p:ext uri="{BB962C8B-B14F-4D97-AF65-F5344CB8AC3E}">
        <p14:creationId xmlns:p14="http://schemas.microsoft.com/office/powerpoint/2010/main" val="371933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9B67E1B-25F8-4538-958E-8759C3DFA55E}" type="datetimeFigureOut">
              <a:rPr lang="es-MX" smtClean="0"/>
              <a:t>20/09/2016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61AAA6D-AE9E-4E70-8473-4950F57C0B96}" type="slidenum">
              <a:rPr lang="es-MX" smtClean="0"/>
              <a:t>‹Nº›</a:t>
            </a:fld>
            <a:endParaRPr lang="es-MX"/>
          </a:p>
        </p:txBody>
      </p:sp>
    </p:spTree>
    <p:extLst>
      <p:ext uri="{BB962C8B-B14F-4D97-AF65-F5344CB8AC3E}">
        <p14:creationId xmlns:p14="http://schemas.microsoft.com/office/powerpoint/2010/main" val="323322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67E1B-25F8-4538-958E-8759C3DFA55E}" type="datetimeFigureOut">
              <a:rPr lang="es-MX" smtClean="0"/>
              <a:t>20/09/2016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61AAA6D-AE9E-4E70-8473-4950F57C0B96}" type="slidenum">
              <a:rPr lang="es-MX" smtClean="0"/>
              <a:t>‹Nº›</a:t>
            </a:fld>
            <a:endParaRPr lang="es-MX"/>
          </a:p>
        </p:txBody>
      </p:sp>
    </p:spTree>
    <p:extLst>
      <p:ext uri="{BB962C8B-B14F-4D97-AF65-F5344CB8AC3E}">
        <p14:creationId xmlns:p14="http://schemas.microsoft.com/office/powerpoint/2010/main" val="223090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C9B67E1B-25F8-4538-958E-8759C3DFA55E}" type="datetimeFigureOut">
              <a:rPr lang="es-MX" smtClean="0"/>
              <a:t>20/09/2016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61AAA6D-AE9E-4E70-8473-4950F57C0B96}" type="slidenum">
              <a:rPr lang="es-MX" smtClean="0"/>
              <a:t>‹Nº›</a:t>
            </a:fld>
            <a:endParaRPr lang="es-MX"/>
          </a:p>
        </p:txBody>
      </p:sp>
    </p:spTree>
    <p:extLst>
      <p:ext uri="{BB962C8B-B14F-4D97-AF65-F5344CB8AC3E}">
        <p14:creationId xmlns:p14="http://schemas.microsoft.com/office/powerpoint/2010/main" val="119039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C9B67E1B-25F8-4538-958E-8759C3DFA55E}" type="datetimeFigureOut">
              <a:rPr lang="es-MX" smtClean="0"/>
              <a:t>20/09/2016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61AAA6D-AE9E-4E70-8473-4950F57C0B96}" type="slidenum">
              <a:rPr lang="es-MX" smtClean="0"/>
              <a:t>‹Nº›</a:t>
            </a:fld>
            <a:endParaRPr lang="es-MX"/>
          </a:p>
        </p:txBody>
      </p:sp>
    </p:spTree>
    <p:extLst>
      <p:ext uri="{BB962C8B-B14F-4D97-AF65-F5344CB8AC3E}">
        <p14:creationId xmlns:p14="http://schemas.microsoft.com/office/powerpoint/2010/main" val="359828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67E1B-25F8-4538-958E-8759C3DFA55E}" type="datetimeFigureOut">
              <a:rPr lang="es-MX" smtClean="0"/>
              <a:t>20/09/2016</a:t>
            </a:fld>
            <a:endParaRPr lang="es-MX"/>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AAA6D-AE9E-4E70-8473-4950F57C0B96}" type="slidenum">
              <a:rPr lang="es-MX" smtClean="0"/>
              <a:t>‹Nº›</a:t>
            </a:fld>
            <a:endParaRPr lang="es-MX"/>
          </a:p>
        </p:txBody>
      </p:sp>
    </p:spTree>
    <p:extLst>
      <p:ext uri="{BB962C8B-B14F-4D97-AF65-F5344CB8AC3E}">
        <p14:creationId xmlns:p14="http://schemas.microsoft.com/office/powerpoint/2010/main" val="2834462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Bs7kupHUrs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fiQmq8NO4z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8053" y="1242010"/>
            <a:ext cx="8256104" cy="5157630"/>
          </a:xfrm>
          <a:prstGeom prst="rect">
            <a:avLst/>
          </a:prstGeom>
        </p:spPr>
        <p:txBody>
          <a:bodyPr wrap="square">
            <a:spAutoFit/>
          </a:bodyPr>
          <a:lstStyle/>
          <a:p>
            <a:pPr algn="ctr">
              <a:lnSpc>
                <a:spcPct val="107000"/>
              </a:lnSpc>
              <a:spcAft>
                <a:spcPts val="800"/>
              </a:spcAft>
            </a:pPr>
            <a:r>
              <a:rPr lang="es-CO" sz="3200" b="1" dirty="0">
                <a:latin typeface="+mj-lt"/>
                <a:ea typeface="Calibri" panose="020F0502020204030204" pitchFamily="34" charset="0"/>
                <a:cs typeface="Times New Roman" panose="02020603050405020304" pitchFamily="18" charset="0"/>
              </a:rPr>
              <a:t>CÓMO EVITAR CONDUCTAS DISCRIMINATORIAS EN LOS CENTROS COMERCIALES</a:t>
            </a:r>
          </a:p>
          <a:p>
            <a:pPr algn="ctr">
              <a:lnSpc>
                <a:spcPct val="107000"/>
              </a:lnSpc>
              <a:spcAft>
                <a:spcPts val="800"/>
              </a:spcAft>
            </a:pPr>
            <a:endParaRPr lang="es-CO" sz="32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endParaRPr lang="es-CO" sz="32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s-CO" sz="3200" b="1" dirty="0">
                <a:latin typeface="+mj-lt"/>
                <a:ea typeface="Calibri" panose="020F0502020204030204" pitchFamily="34" charset="0"/>
                <a:cs typeface="Times New Roman" panose="02020603050405020304" pitchFamily="18" charset="0"/>
              </a:rPr>
              <a:t>José Darío Encinales Duque – Fortox S.A.</a:t>
            </a:r>
          </a:p>
          <a:p>
            <a:pPr algn="ctr">
              <a:lnSpc>
                <a:spcPct val="107000"/>
              </a:lnSpc>
              <a:spcAft>
                <a:spcPts val="800"/>
              </a:spcAft>
            </a:pPr>
            <a:endParaRPr lang="es-CO" sz="32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s-CO" sz="2400" b="1" dirty="0">
                <a:latin typeface="+mj-lt"/>
                <a:ea typeface="Calibri" panose="020F0502020204030204" pitchFamily="34" charset="0"/>
                <a:cs typeface="Times New Roman" panose="02020603050405020304" pitchFamily="18" charset="0"/>
              </a:rPr>
              <a:t>SCAN</a:t>
            </a:r>
          </a:p>
          <a:p>
            <a:pPr algn="ctr">
              <a:lnSpc>
                <a:spcPct val="107000"/>
              </a:lnSpc>
              <a:spcAft>
                <a:spcPts val="800"/>
              </a:spcAft>
            </a:pPr>
            <a:r>
              <a:rPr lang="es-CO" sz="2400" b="1" dirty="0">
                <a:effectLst/>
                <a:latin typeface="+mj-lt"/>
                <a:ea typeface="Calibri" panose="020F0502020204030204" pitchFamily="34" charset="0"/>
                <a:cs typeface="Times New Roman" panose="02020603050405020304" pitchFamily="18" charset="0"/>
              </a:rPr>
              <a:t>21 de septiembre de 2016</a:t>
            </a:r>
          </a:p>
          <a:p>
            <a:pPr algn="ctr">
              <a:lnSpc>
                <a:spcPct val="107000"/>
              </a:lnSpc>
              <a:spcAft>
                <a:spcPts val="800"/>
              </a:spcAft>
            </a:pPr>
            <a:r>
              <a:rPr lang="es-CO" sz="2400" b="1" dirty="0">
                <a:latin typeface="+mj-lt"/>
                <a:ea typeface="Calibri" panose="020F0502020204030204" pitchFamily="34" charset="0"/>
                <a:cs typeface="Times New Roman" panose="02020603050405020304" pitchFamily="18" charset="0"/>
              </a:rPr>
              <a:t>Bogotá, COLOMBIA</a:t>
            </a:r>
            <a:endParaRPr lang="es-CO"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0296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4668" y="616918"/>
            <a:ext cx="7886700" cy="1325563"/>
          </a:xfrm>
        </p:spPr>
        <p:txBody>
          <a:bodyPr/>
          <a:lstStyle/>
          <a:p>
            <a:r>
              <a:rPr lang="es-CO" dirty="0"/>
              <a:t>Concepto: </a:t>
            </a:r>
            <a:r>
              <a:rPr lang="es-CO" b="1" dirty="0"/>
              <a:t>DISCRIMINACIÓN</a:t>
            </a:r>
          </a:p>
        </p:txBody>
      </p:sp>
      <p:sp>
        <p:nvSpPr>
          <p:cNvPr id="3" name="Marcador de contenido 2"/>
          <p:cNvSpPr>
            <a:spLocks noGrp="1"/>
          </p:cNvSpPr>
          <p:nvPr>
            <p:ph idx="1"/>
          </p:nvPr>
        </p:nvSpPr>
        <p:spPr>
          <a:xfrm>
            <a:off x="734668" y="2050911"/>
            <a:ext cx="7886700" cy="4204114"/>
          </a:xfrm>
        </p:spPr>
        <p:txBody>
          <a:bodyPr>
            <a:normAutofit/>
          </a:bodyPr>
          <a:lstStyle/>
          <a:p>
            <a:pPr marL="0" indent="0">
              <a:buNone/>
            </a:pPr>
            <a:r>
              <a:rPr lang="es-CO" b="1" dirty="0">
                <a:latin typeface="+mj-lt"/>
              </a:rPr>
              <a:t>Organización de Naciones Unidas</a:t>
            </a:r>
          </a:p>
          <a:p>
            <a:pPr marL="0" indent="0">
              <a:buNone/>
            </a:pPr>
            <a:endParaRPr lang="es-CO" sz="1200" dirty="0">
              <a:latin typeface="+mj-lt"/>
            </a:endParaRPr>
          </a:p>
          <a:p>
            <a:pPr marL="0" indent="0" algn="just">
              <a:buNone/>
            </a:pPr>
            <a:r>
              <a:rPr lang="es-CO" dirty="0">
                <a:latin typeface="+mj-lt"/>
              </a:rPr>
              <a:t>Los Derechos Humanos son: “</a:t>
            </a:r>
            <a:r>
              <a:rPr lang="es-CO" i="1" dirty="0">
                <a:latin typeface="+mj-lt"/>
              </a:rPr>
              <a:t>derechos inherentes a todos los seres humanos, sin distinción alguna de nacionalidad, lugar de residencia, sexo, origen nacional o étnico, color, religión, lengua, o cualquier otra condición. Todos tenemos los mismos derechos humanos, sin discriminación alguna. Estos derechos son interrelacionados, interdependientes e indivisibles”.</a:t>
            </a:r>
            <a:endParaRPr lang="es-CO" dirty="0">
              <a:latin typeface="+mj-lt"/>
            </a:endParaRPr>
          </a:p>
        </p:txBody>
      </p:sp>
    </p:spTree>
    <p:extLst>
      <p:ext uri="{BB962C8B-B14F-4D97-AF65-F5344CB8AC3E}">
        <p14:creationId xmlns:p14="http://schemas.microsoft.com/office/powerpoint/2010/main" val="152626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1145" y="730599"/>
            <a:ext cx="7886700" cy="1325563"/>
          </a:xfrm>
        </p:spPr>
        <p:txBody>
          <a:bodyPr/>
          <a:lstStyle/>
          <a:p>
            <a:r>
              <a:rPr lang="es-CO" dirty="0"/>
              <a:t>Derechos </a:t>
            </a:r>
            <a:r>
              <a:rPr lang="es-CO" b="1" dirty="0"/>
              <a:t>HUMANOS</a:t>
            </a:r>
          </a:p>
        </p:txBody>
      </p:sp>
      <p:sp>
        <p:nvSpPr>
          <p:cNvPr id="5" name="CuadroTexto 4"/>
          <p:cNvSpPr txBox="1"/>
          <p:nvPr/>
        </p:nvSpPr>
        <p:spPr>
          <a:xfrm>
            <a:off x="3525755" y="2101507"/>
            <a:ext cx="2477480" cy="523220"/>
          </a:xfrm>
          <a:prstGeom prst="rect">
            <a:avLst/>
          </a:prstGeom>
          <a:solidFill>
            <a:schemeClr val="accent2"/>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s-CO" sz="2800" b="1" dirty="0">
                <a:solidFill>
                  <a:schemeClr val="bg1"/>
                </a:solidFill>
                <a:effectLst>
                  <a:outerShdw blurRad="38100" dist="38100" dir="2700000" algn="tl">
                    <a:srgbClr val="000000">
                      <a:alpha val="43137"/>
                    </a:srgbClr>
                  </a:outerShdw>
                </a:effectLst>
                <a:latin typeface="+mj-lt"/>
              </a:rPr>
              <a:t>UNIVERSALES</a:t>
            </a:r>
          </a:p>
        </p:txBody>
      </p:sp>
      <p:sp>
        <p:nvSpPr>
          <p:cNvPr id="6" name="CuadroTexto 5"/>
          <p:cNvSpPr txBox="1"/>
          <p:nvPr/>
        </p:nvSpPr>
        <p:spPr>
          <a:xfrm>
            <a:off x="3525755" y="3779512"/>
            <a:ext cx="2477480" cy="523220"/>
          </a:xfrm>
          <a:prstGeom prst="rect">
            <a:avLst/>
          </a:prstGeom>
          <a:solidFill>
            <a:schemeClr val="accent2"/>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s-CO" sz="2800" b="1" dirty="0">
                <a:solidFill>
                  <a:schemeClr val="bg1"/>
                </a:solidFill>
                <a:effectLst>
                  <a:outerShdw blurRad="38100" dist="38100" dir="2700000" algn="tl">
                    <a:srgbClr val="000000">
                      <a:alpha val="43137"/>
                    </a:srgbClr>
                  </a:outerShdw>
                </a:effectLst>
                <a:latin typeface="+mj-lt"/>
              </a:rPr>
              <a:t>INALIENABLES</a:t>
            </a:r>
          </a:p>
        </p:txBody>
      </p:sp>
      <p:sp>
        <p:nvSpPr>
          <p:cNvPr id="7" name="CuadroTexto 6"/>
          <p:cNvSpPr txBox="1"/>
          <p:nvPr/>
        </p:nvSpPr>
        <p:spPr>
          <a:xfrm>
            <a:off x="3525755" y="5366348"/>
            <a:ext cx="2480847" cy="523220"/>
          </a:xfrm>
          <a:prstGeom prst="rect">
            <a:avLst/>
          </a:prstGeom>
          <a:solidFill>
            <a:schemeClr val="accent2"/>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s-CO" sz="2800" b="1" dirty="0">
                <a:solidFill>
                  <a:schemeClr val="bg1"/>
                </a:solidFill>
                <a:effectLst>
                  <a:outerShdw blurRad="38100" dist="38100" dir="2700000" algn="tl">
                    <a:srgbClr val="000000">
                      <a:alpha val="43137"/>
                    </a:srgbClr>
                  </a:outerShdw>
                </a:effectLst>
                <a:latin typeface="+mj-lt"/>
              </a:rPr>
              <a:t>INDIVISIBLE</a:t>
            </a:r>
          </a:p>
        </p:txBody>
      </p:sp>
      <p:cxnSp>
        <p:nvCxnSpPr>
          <p:cNvPr id="8" name="Conector recto 7"/>
          <p:cNvCxnSpPr>
            <a:stCxn id="5" idx="2"/>
            <a:endCxn id="6" idx="0"/>
          </p:cNvCxnSpPr>
          <p:nvPr/>
        </p:nvCxnSpPr>
        <p:spPr>
          <a:xfrm>
            <a:off x="4764495" y="2624727"/>
            <a:ext cx="0" cy="1154785"/>
          </a:xfrm>
          <a:prstGeom prst="line">
            <a:avLst/>
          </a:prstGeom>
          <a:ln>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a:stCxn id="6" idx="2"/>
            <a:endCxn id="7" idx="0"/>
          </p:cNvCxnSpPr>
          <p:nvPr/>
        </p:nvCxnSpPr>
        <p:spPr>
          <a:xfrm>
            <a:off x="4764495" y="4302732"/>
            <a:ext cx="1684" cy="1063616"/>
          </a:xfrm>
          <a:prstGeom prst="line">
            <a:avLst/>
          </a:prstGeom>
          <a:ln>
            <a:solidFill>
              <a:srgbClr val="0033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46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49" y="775944"/>
            <a:ext cx="7886700" cy="1325563"/>
          </a:xfrm>
        </p:spPr>
        <p:txBody>
          <a:bodyPr/>
          <a:lstStyle/>
          <a:p>
            <a:r>
              <a:rPr lang="es-CO" dirty="0"/>
              <a:t>Derechos </a:t>
            </a:r>
            <a:r>
              <a:rPr lang="es-CO" b="1" dirty="0"/>
              <a:t>HUMANOS</a:t>
            </a:r>
          </a:p>
        </p:txBody>
      </p:sp>
      <p:sp>
        <p:nvSpPr>
          <p:cNvPr id="4" name="Rectángulo 3"/>
          <p:cNvSpPr/>
          <p:nvPr/>
        </p:nvSpPr>
        <p:spPr>
          <a:xfrm>
            <a:off x="801755" y="3204578"/>
            <a:ext cx="7540487" cy="1446550"/>
          </a:xfrm>
          <a:prstGeom prst="rect">
            <a:avLst/>
          </a:prstGeom>
        </p:spPr>
        <p:txBody>
          <a:bodyPr wrap="square">
            <a:spAutoFit/>
          </a:bodyPr>
          <a:lstStyle/>
          <a:p>
            <a:pPr algn="ctr"/>
            <a:r>
              <a:rPr lang="es-CO" sz="4400" b="1" dirty="0">
                <a:latin typeface="+mj-lt"/>
              </a:rPr>
              <a:t>¿CUÁLES SON LOS DERECHOS HUMANOS?</a:t>
            </a:r>
          </a:p>
        </p:txBody>
      </p:sp>
    </p:spTree>
    <p:extLst>
      <p:ext uri="{BB962C8B-B14F-4D97-AF65-F5344CB8AC3E}">
        <p14:creationId xmlns:p14="http://schemas.microsoft.com/office/powerpoint/2010/main" val="62121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49" y="775944"/>
            <a:ext cx="7886700" cy="1325563"/>
          </a:xfrm>
        </p:spPr>
        <p:txBody>
          <a:bodyPr/>
          <a:lstStyle/>
          <a:p>
            <a:r>
              <a:rPr lang="es-CO" dirty="0"/>
              <a:t>Derechos </a:t>
            </a:r>
            <a:r>
              <a:rPr lang="es-CO" b="1" dirty="0"/>
              <a:t>HUMANOS</a:t>
            </a:r>
          </a:p>
        </p:txBody>
      </p:sp>
      <p:sp>
        <p:nvSpPr>
          <p:cNvPr id="5" name="Elipse 4"/>
          <p:cNvSpPr/>
          <p:nvPr/>
        </p:nvSpPr>
        <p:spPr>
          <a:xfrm>
            <a:off x="590893" y="2387904"/>
            <a:ext cx="2034540" cy="1634490"/>
          </a:xfrm>
          <a:prstGeom prst="ellipse">
            <a:avLst/>
          </a:prstGeom>
          <a:solidFill>
            <a:schemeClr val="accent5">
              <a:lumMod val="5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effectLst>
                  <a:outerShdw blurRad="38100" dist="38100" dir="2700000" algn="tl">
                    <a:srgbClr val="000000">
                      <a:alpha val="43137"/>
                    </a:srgbClr>
                  </a:outerShdw>
                </a:effectLst>
                <a:latin typeface="+mj-lt"/>
              </a:rPr>
              <a:t>PRIMERA</a:t>
            </a:r>
          </a:p>
          <a:p>
            <a:pPr algn="ctr"/>
            <a:r>
              <a:rPr lang="es-CO" b="1" dirty="0">
                <a:effectLst>
                  <a:outerShdw blurRad="38100" dist="38100" dir="2700000" algn="tl">
                    <a:srgbClr val="000000">
                      <a:alpha val="43137"/>
                    </a:srgbClr>
                  </a:outerShdw>
                </a:effectLst>
                <a:latin typeface="+mj-lt"/>
              </a:rPr>
              <a:t>GENERACIÓN</a:t>
            </a:r>
          </a:p>
        </p:txBody>
      </p:sp>
      <p:sp>
        <p:nvSpPr>
          <p:cNvPr id="6" name="Elipse 5"/>
          <p:cNvSpPr/>
          <p:nvPr/>
        </p:nvSpPr>
        <p:spPr>
          <a:xfrm>
            <a:off x="3431827" y="2387904"/>
            <a:ext cx="2034540" cy="1634490"/>
          </a:xfrm>
          <a:prstGeom prst="ellipse">
            <a:avLst/>
          </a:prstGeom>
          <a:ln>
            <a:solidFill>
              <a:srgbClr val="00336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b="1" dirty="0">
                <a:effectLst>
                  <a:outerShdw blurRad="38100" dist="38100" dir="2700000" algn="tl">
                    <a:srgbClr val="000000">
                      <a:alpha val="43137"/>
                    </a:srgbClr>
                  </a:outerShdw>
                </a:effectLst>
                <a:latin typeface="+mj-lt"/>
              </a:rPr>
              <a:t>SEGUNDA</a:t>
            </a:r>
          </a:p>
          <a:p>
            <a:pPr algn="ctr"/>
            <a:r>
              <a:rPr lang="es-CO" b="1" dirty="0">
                <a:effectLst>
                  <a:outerShdw blurRad="38100" dist="38100" dir="2700000" algn="tl">
                    <a:srgbClr val="000000">
                      <a:alpha val="43137"/>
                    </a:srgbClr>
                  </a:outerShdw>
                </a:effectLst>
                <a:latin typeface="+mj-lt"/>
              </a:rPr>
              <a:t>GENERACIÓN</a:t>
            </a:r>
          </a:p>
        </p:txBody>
      </p:sp>
      <p:sp>
        <p:nvSpPr>
          <p:cNvPr id="7" name="Elipse 6"/>
          <p:cNvSpPr/>
          <p:nvPr/>
        </p:nvSpPr>
        <p:spPr>
          <a:xfrm>
            <a:off x="6464009" y="2419545"/>
            <a:ext cx="2034540" cy="1634490"/>
          </a:xfrm>
          <a:prstGeom prst="ellipse">
            <a:avLst/>
          </a:prstGeom>
          <a:solidFill>
            <a:schemeClr val="accent4"/>
          </a:solidFill>
          <a:ln>
            <a:solidFill>
              <a:srgbClr val="00336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b="1" dirty="0">
                <a:effectLst>
                  <a:outerShdw blurRad="38100" dist="38100" dir="2700000" algn="tl">
                    <a:srgbClr val="000000">
                      <a:alpha val="43137"/>
                    </a:srgbClr>
                  </a:outerShdw>
                </a:effectLst>
                <a:latin typeface="+mj-lt"/>
              </a:rPr>
              <a:t>TERCERA</a:t>
            </a:r>
          </a:p>
          <a:p>
            <a:pPr algn="ctr"/>
            <a:r>
              <a:rPr lang="es-CO" b="1" dirty="0">
                <a:effectLst>
                  <a:outerShdw blurRad="38100" dist="38100" dir="2700000" algn="tl">
                    <a:srgbClr val="000000">
                      <a:alpha val="43137"/>
                    </a:srgbClr>
                  </a:outerShdw>
                </a:effectLst>
                <a:latin typeface="+mj-lt"/>
              </a:rPr>
              <a:t>GENERACIÓN</a:t>
            </a:r>
          </a:p>
        </p:txBody>
      </p:sp>
      <p:sp>
        <p:nvSpPr>
          <p:cNvPr id="8" name="Rectángulo redondeado 7"/>
          <p:cNvSpPr/>
          <p:nvPr/>
        </p:nvSpPr>
        <p:spPr>
          <a:xfrm>
            <a:off x="710908" y="4258019"/>
            <a:ext cx="1794510" cy="434340"/>
          </a:xfrm>
          <a:prstGeom prst="roundRect">
            <a:avLst/>
          </a:prstGeom>
          <a:ln>
            <a:solidFill>
              <a:srgbClr val="00336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latin typeface="+mj-lt"/>
              </a:rPr>
              <a:t>Derechos Civiles</a:t>
            </a:r>
          </a:p>
        </p:txBody>
      </p:sp>
      <p:sp>
        <p:nvSpPr>
          <p:cNvPr id="9" name="Rectángulo redondeado 8"/>
          <p:cNvSpPr/>
          <p:nvPr/>
        </p:nvSpPr>
        <p:spPr>
          <a:xfrm>
            <a:off x="613753" y="5009779"/>
            <a:ext cx="1988820" cy="434340"/>
          </a:xfrm>
          <a:prstGeom prst="round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latin typeface="+mj-lt"/>
              </a:rPr>
              <a:t>Derechos Políticos</a:t>
            </a:r>
          </a:p>
        </p:txBody>
      </p:sp>
      <p:sp>
        <p:nvSpPr>
          <p:cNvPr id="10" name="Rectángulo redondeado 9"/>
          <p:cNvSpPr/>
          <p:nvPr/>
        </p:nvSpPr>
        <p:spPr>
          <a:xfrm>
            <a:off x="3303239" y="4243969"/>
            <a:ext cx="2291715" cy="434340"/>
          </a:xfrm>
          <a:prstGeom prst="roundRect">
            <a:avLst/>
          </a:prstGeom>
          <a:ln>
            <a:solidFill>
              <a:srgbClr val="00336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latin typeface="+mj-lt"/>
              </a:rPr>
              <a:t>Derechos Económicos</a:t>
            </a:r>
          </a:p>
        </p:txBody>
      </p:sp>
      <p:sp>
        <p:nvSpPr>
          <p:cNvPr id="11" name="Rectángulo redondeado 10"/>
          <p:cNvSpPr/>
          <p:nvPr/>
        </p:nvSpPr>
        <p:spPr>
          <a:xfrm>
            <a:off x="3367531" y="4967148"/>
            <a:ext cx="2163129" cy="434340"/>
          </a:xfrm>
          <a:prstGeom prst="roundRect">
            <a:avLst/>
          </a:prstGeom>
          <a:ln>
            <a:solidFill>
              <a:srgbClr val="00336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latin typeface="+mj-lt"/>
              </a:rPr>
              <a:t>Derechos Sociales </a:t>
            </a:r>
          </a:p>
        </p:txBody>
      </p:sp>
      <p:sp>
        <p:nvSpPr>
          <p:cNvPr id="12" name="Rectángulo redondeado 11"/>
          <p:cNvSpPr/>
          <p:nvPr/>
        </p:nvSpPr>
        <p:spPr>
          <a:xfrm>
            <a:off x="3367530" y="5651995"/>
            <a:ext cx="2163129" cy="434340"/>
          </a:xfrm>
          <a:prstGeom prst="roundRect">
            <a:avLst/>
          </a:prstGeom>
          <a:ln>
            <a:solidFill>
              <a:srgbClr val="00336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latin typeface="+mj-lt"/>
              </a:rPr>
              <a:t>Derechos Culturales </a:t>
            </a:r>
          </a:p>
        </p:txBody>
      </p:sp>
      <p:sp>
        <p:nvSpPr>
          <p:cNvPr id="13" name="Rectángulo redondeado 12"/>
          <p:cNvSpPr/>
          <p:nvPr/>
        </p:nvSpPr>
        <p:spPr>
          <a:xfrm>
            <a:off x="6335421" y="4275610"/>
            <a:ext cx="2291715" cy="434340"/>
          </a:xfrm>
          <a:prstGeom prst="roundRect">
            <a:avLst/>
          </a:prstGeom>
          <a:ln>
            <a:solidFill>
              <a:srgbClr val="00336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latin typeface="+mj-lt"/>
              </a:rPr>
              <a:t>Derechos Colectivos</a:t>
            </a:r>
          </a:p>
        </p:txBody>
      </p:sp>
      <p:sp>
        <p:nvSpPr>
          <p:cNvPr id="14" name="Rectángulo redondeado 13"/>
          <p:cNvSpPr/>
          <p:nvPr/>
        </p:nvSpPr>
        <p:spPr>
          <a:xfrm>
            <a:off x="5913986" y="4931525"/>
            <a:ext cx="3040380" cy="434340"/>
          </a:xfrm>
          <a:prstGeom prst="roundRect">
            <a:avLst/>
          </a:prstGeom>
          <a:ln>
            <a:solidFill>
              <a:srgbClr val="00336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latin typeface="+mj-lt"/>
              </a:rPr>
              <a:t>Derechos de Medio Ambiente</a:t>
            </a:r>
          </a:p>
        </p:txBody>
      </p:sp>
      <p:cxnSp>
        <p:nvCxnSpPr>
          <p:cNvPr id="15" name="Conector recto 14"/>
          <p:cNvCxnSpPr>
            <a:stCxn id="5" idx="4"/>
            <a:endCxn id="8" idx="0"/>
          </p:cNvCxnSpPr>
          <p:nvPr/>
        </p:nvCxnSpPr>
        <p:spPr>
          <a:xfrm>
            <a:off x="1608163" y="4022394"/>
            <a:ext cx="0" cy="235625"/>
          </a:xfrm>
          <a:prstGeom prst="line">
            <a:avLst/>
          </a:prstGeom>
          <a:ln>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a:stCxn id="8" idx="2"/>
            <a:endCxn id="9" idx="0"/>
          </p:cNvCxnSpPr>
          <p:nvPr/>
        </p:nvCxnSpPr>
        <p:spPr>
          <a:xfrm>
            <a:off x="1608163" y="4692359"/>
            <a:ext cx="0" cy="317420"/>
          </a:xfrm>
          <a:prstGeom prst="line">
            <a:avLst/>
          </a:prstGeom>
          <a:ln>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a:stCxn id="6" idx="4"/>
            <a:endCxn id="10" idx="0"/>
          </p:cNvCxnSpPr>
          <p:nvPr/>
        </p:nvCxnSpPr>
        <p:spPr>
          <a:xfrm>
            <a:off x="4449097" y="4022394"/>
            <a:ext cx="0" cy="221575"/>
          </a:xfrm>
          <a:prstGeom prst="line">
            <a:avLst/>
          </a:prstGeom>
          <a:ln>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a:stCxn id="10" idx="2"/>
            <a:endCxn id="11" idx="0"/>
          </p:cNvCxnSpPr>
          <p:nvPr/>
        </p:nvCxnSpPr>
        <p:spPr>
          <a:xfrm flipH="1">
            <a:off x="4449096" y="4678309"/>
            <a:ext cx="1" cy="288839"/>
          </a:xfrm>
          <a:prstGeom prst="line">
            <a:avLst/>
          </a:prstGeom>
          <a:ln>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a:stCxn id="11" idx="2"/>
            <a:endCxn id="12" idx="0"/>
          </p:cNvCxnSpPr>
          <p:nvPr/>
        </p:nvCxnSpPr>
        <p:spPr>
          <a:xfrm flipH="1">
            <a:off x="4449095" y="5401488"/>
            <a:ext cx="1" cy="250507"/>
          </a:xfrm>
          <a:prstGeom prst="line">
            <a:avLst/>
          </a:prstGeom>
          <a:ln>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a:stCxn id="7" idx="4"/>
            <a:endCxn id="13" idx="0"/>
          </p:cNvCxnSpPr>
          <p:nvPr/>
        </p:nvCxnSpPr>
        <p:spPr>
          <a:xfrm>
            <a:off x="7481279" y="4054035"/>
            <a:ext cx="0" cy="221575"/>
          </a:xfrm>
          <a:prstGeom prst="line">
            <a:avLst/>
          </a:prstGeom>
          <a:ln>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21" name="Conector recto 20"/>
          <p:cNvCxnSpPr>
            <a:stCxn id="13" idx="2"/>
          </p:cNvCxnSpPr>
          <p:nvPr/>
        </p:nvCxnSpPr>
        <p:spPr>
          <a:xfrm flipH="1">
            <a:off x="7481278" y="4709950"/>
            <a:ext cx="1" cy="221575"/>
          </a:xfrm>
          <a:prstGeom prst="line">
            <a:avLst/>
          </a:prstGeom>
          <a:ln>
            <a:solidFill>
              <a:srgbClr val="0033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6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49" y="775944"/>
            <a:ext cx="7886700" cy="1325563"/>
          </a:xfrm>
        </p:spPr>
        <p:txBody>
          <a:bodyPr/>
          <a:lstStyle/>
          <a:p>
            <a:r>
              <a:rPr lang="es-CO" dirty="0"/>
              <a:t>Derechos </a:t>
            </a:r>
            <a:r>
              <a:rPr lang="es-CO" b="1" dirty="0"/>
              <a:t>HUMANOS</a:t>
            </a:r>
          </a:p>
        </p:txBody>
      </p:sp>
      <p:sp>
        <p:nvSpPr>
          <p:cNvPr id="4" name="Rectángulo 3"/>
          <p:cNvSpPr/>
          <p:nvPr/>
        </p:nvSpPr>
        <p:spPr>
          <a:xfrm>
            <a:off x="145775" y="3204578"/>
            <a:ext cx="8786190" cy="1446550"/>
          </a:xfrm>
          <a:prstGeom prst="rect">
            <a:avLst/>
          </a:prstGeom>
        </p:spPr>
        <p:txBody>
          <a:bodyPr wrap="square">
            <a:spAutoFit/>
          </a:bodyPr>
          <a:lstStyle/>
          <a:p>
            <a:pPr algn="ctr"/>
            <a:r>
              <a:rPr lang="es-CO" sz="4400" b="1" dirty="0">
                <a:latin typeface="+mj-lt"/>
              </a:rPr>
              <a:t>¿QUIEN TIENE LA RESPONSABILIDAD DE PROTEGERLOS?</a:t>
            </a:r>
          </a:p>
        </p:txBody>
      </p:sp>
    </p:spTree>
    <p:extLst>
      <p:ext uri="{BB962C8B-B14F-4D97-AF65-F5344CB8AC3E}">
        <p14:creationId xmlns:p14="http://schemas.microsoft.com/office/powerpoint/2010/main" val="143161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49" y="616918"/>
            <a:ext cx="7886700" cy="1325563"/>
          </a:xfrm>
        </p:spPr>
        <p:txBody>
          <a:bodyPr/>
          <a:lstStyle/>
          <a:p>
            <a:r>
              <a:rPr lang="es-CO" dirty="0"/>
              <a:t>Derechos </a:t>
            </a:r>
            <a:r>
              <a:rPr lang="es-CO" b="1" dirty="0"/>
              <a:t>HUMANOS</a:t>
            </a:r>
          </a:p>
        </p:txBody>
      </p:sp>
      <p:graphicFrame>
        <p:nvGraphicFramePr>
          <p:cNvPr id="4" name="Diagrama 3"/>
          <p:cNvGraphicFramePr/>
          <p:nvPr>
            <p:extLst>
              <p:ext uri="{D42A27DB-BD31-4B8C-83A1-F6EECF244321}">
                <p14:modId xmlns:p14="http://schemas.microsoft.com/office/powerpoint/2010/main" val="4235753560"/>
              </p:ext>
            </p:extLst>
          </p:nvPr>
        </p:nvGraphicFramePr>
        <p:xfrm>
          <a:off x="1363317" y="1721878"/>
          <a:ext cx="6629400" cy="4738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46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De lo universal a la </a:t>
            </a:r>
            <a:r>
              <a:rPr lang="es-CO" b="1" dirty="0"/>
              <a:t>PARTICULAR</a:t>
            </a:r>
          </a:p>
        </p:txBody>
      </p:sp>
      <p:sp>
        <p:nvSpPr>
          <p:cNvPr id="4" name="CuadroTexto 3"/>
          <p:cNvSpPr txBox="1"/>
          <p:nvPr/>
        </p:nvSpPr>
        <p:spPr>
          <a:xfrm>
            <a:off x="628650" y="2026844"/>
            <a:ext cx="6076087" cy="584775"/>
          </a:xfrm>
          <a:prstGeom prst="rect">
            <a:avLst/>
          </a:prstGeom>
          <a:noFill/>
        </p:spPr>
        <p:txBody>
          <a:bodyPr wrap="none" rtlCol="0">
            <a:spAutoFit/>
          </a:bodyPr>
          <a:lstStyle/>
          <a:p>
            <a:r>
              <a:rPr lang="es-CO" sz="3200" b="1" dirty="0">
                <a:latin typeface="+mj-lt"/>
              </a:rPr>
              <a:t>Declaración Universal de los DD. HH.</a:t>
            </a:r>
          </a:p>
        </p:txBody>
      </p:sp>
      <p:sp>
        <p:nvSpPr>
          <p:cNvPr id="5" name="CuadroTexto 4"/>
          <p:cNvSpPr txBox="1"/>
          <p:nvPr/>
        </p:nvSpPr>
        <p:spPr>
          <a:xfrm>
            <a:off x="628650" y="3107540"/>
            <a:ext cx="8325934" cy="2492990"/>
          </a:xfrm>
          <a:prstGeom prst="rect">
            <a:avLst/>
          </a:prstGeom>
          <a:noFill/>
        </p:spPr>
        <p:txBody>
          <a:bodyPr wrap="none" rtlCol="0">
            <a:spAutoFit/>
          </a:bodyPr>
          <a:lstStyle/>
          <a:p>
            <a:pPr algn="just"/>
            <a:r>
              <a:rPr lang="es-CO" sz="2000" b="1" dirty="0">
                <a:latin typeface="+mj-lt"/>
              </a:rPr>
              <a:t>Art. 1 </a:t>
            </a:r>
            <a:r>
              <a:rPr lang="es-CO" sz="2000" i="1" dirty="0">
                <a:latin typeface="+mj-lt"/>
              </a:rPr>
              <a:t>Todos los seres humanos nacen libres e iguales en dignidad y derechos y, </a:t>
            </a:r>
          </a:p>
          <a:p>
            <a:pPr algn="just"/>
            <a:r>
              <a:rPr lang="es-CO" sz="2000" i="1" dirty="0">
                <a:latin typeface="+mj-lt"/>
              </a:rPr>
              <a:t>dotados como están de razón y conciencia, deben comportarse fraternalmente </a:t>
            </a:r>
          </a:p>
          <a:p>
            <a:pPr algn="just"/>
            <a:r>
              <a:rPr lang="es-CO" sz="2000" i="1" dirty="0">
                <a:latin typeface="+mj-lt"/>
              </a:rPr>
              <a:t>los unos con los otros. </a:t>
            </a:r>
          </a:p>
          <a:p>
            <a:pPr algn="just"/>
            <a:endParaRPr lang="es-CO" sz="800" dirty="0">
              <a:latin typeface="+mj-lt"/>
            </a:endParaRPr>
          </a:p>
          <a:p>
            <a:pPr algn="just"/>
            <a:endParaRPr lang="es-CO" sz="800" dirty="0">
              <a:latin typeface="+mj-lt"/>
            </a:endParaRPr>
          </a:p>
          <a:p>
            <a:pPr algn="just"/>
            <a:r>
              <a:rPr lang="es-CO" sz="2000" b="1" dirty="0">
                <a:latin typeface="+mj-lt"/>
              </a:rPr>
              <a:t>Art. 7  </a:t>
            </a:r>
            <a:r>
              <a:rPr lang="es-CO" sz="2000" i="1" dirty="0">
                <a:latin typeface="+mj-lt"/>
              </a:rPr>
              <a:t>Todos  son  iguales  ante la ley  y  tienen,  sin distinción,  derecho a igual </a:t>
            </a:r>
          </a:p>
          <a:p>
            <a:pPr algn="just"/>
            <a:r>
              <a:rPr lang="es-CO" sz="2000" i="1" dirty="0">
                <a:latin typeface="+mj-lt"/>
              </a:rPr>
              <a:t>protección  de  la  ley.  Todos  tienen  derecho  a  igual  protección  contra  toda </a:t>
            </a:r>
          </a:p>
          <a:p>
            <a:pPr algn="just"/>
            <a:r>
              <a:rPr lang="es-CO" sz="2000" i="1" dirty="0">
                <a:latin typeface="+mj-lt"/>
              </a:rPr>
              <a:t>discriminación que  infrinja  esta  Declaración  y  contra toda  provocación a tal </a:t>
            </a:r>
          </a:p>
          <a:p>
            <a:pPr algn="just"/>
            <a:r>
              <a:rPr lang="es-CO" sz="2000" i="1" dirty="0">
                <a:latin typeface="+mj-lt"/>
              </a:rPr>
              <a:t>discriminación.</a:t>
            </a:r>
          </a:p>
        </p:txBody>
      </p:sp>
    </p:spTree>
    <p:extLst>
      <p:ext uri="{BB962C8B-B14F-4D97-AF65-F5344CB8AC3E}">
        <p14:creationId xmlns:p14="http://schemas.microsoft.com/office/powerpoint/2010/main" val="261658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De lo universal a la </a:t>
            </a:r>
            <a:r>
              <a:rPr lang="es-CO" b="1" dirty="0"/>
              <a:t>PARTICULAR</a:t>
            </a:r>
          </a:p>
        </p:txBody>
      </p:sp>
      <p:sp>
        <p:nvSpPr>
          <p:cNvPr id="4" name="CuadroTexto 3"/>
          <p:cNvSpPr txBox="1"/>
          <p:nvPr/>
        </p:nvSpPr>
        <p:spPr>
          <a:xfrm>
            <a:off x="478038" y="1992364"/>
            <a:ext cx="6076087" cy="584775"/>
          </a:xfrm>
          <a:prstGeom prst="rect">
            <a:avLst/>
          </a:prstGeom>
          <a:noFill/>
        </p:spPr>
        <p:txBody>
          <a:bodyPr wrap="none" rtlCol="0">
            <a:spAutoFit/>
          </a:bodyPr>
          <a:lstStyle/>
          <a:p>
            <a:r>
              <a:rPr lang="es-CO" sz="3200" b="1" dirty="0">
                <a:latin typeface="+mj-lt"/>
              </a:rPr>
              <a:t>Declaración Universal de los DD. HH.</a:t>
            </a:r>
          </a:p>
        </p:txBody>
      </p:sp>
      <p:sp>
        <p:nvSpPr>
          <p:cNvPr id="5" name="CuadroTexto 4"/>
          <p:cNvSpPr txBox="1"/>
          <p:nvPr/>
        </p:nvSpPr>
        <p:spPr>
          <a:xfrm>
            <a:off x="478038" y="2878814"/>
            <a:ext cx="8665962" cy="2800767"/>
          </a:xfrm>
          <a:prstGeom prst="rect">
            <a:avLst/>
          </a:prstGeom>
          <a:noFill/>
        </p:spPr>
        <p:txBody>
          <a:bodyPr wrap="none" rtlCol="0">
            <a:spAutoFit/>
          </a:bodyPr>
          <a:lstStyle/>
          <a:p>
            <a:pPr algn="just"/>
            <a:endParaRPr lang="es-CO" sz="800" dirty="0">
              <a:latin typeface="+mj-lt"/>
            </a:endParaRPr>
          </a:p>
          <a:p>
            <a:pPr algn="just"/>
            <a:r>
              <a:rPr lang="es-CO" sz="2000" b="1" dirty="0">
                <a:latin typeface="+mj-lt"/>
              </a:rPr>
              <a:t>Art. 2  </a:t>
            </a:r>
            <a:r>
              <a:rPr lang="es-CO" sz="2000" i="1" dirty="0">
                <a:latin typeface="+mj-lt"/>
              </a:rPr>
              <a:t>Toda persona tiene todos los derechos y libertades proclamados en esta </a:t>
            </a:r>
          </a:p>
          <a:p>
            <a:pPr algn="just"/>
            <a:r>
              <a:rPr lang="es-CO" sz="2000" i="1" dirty="0">
                <a:latin typeface="+mj-lt"/>
              </a:rPr>
              <a:t>Declaración, sin distinción alguna de raza, color, sexo, idioma, religión, opinión </a:t>
            </a:r>
          </a:p>
          <a:p>
            <a:pPr algn="just"/>
            <a:r>
              <a:rPr lang="es-CO" sz="2000" i="1" dirty="0">
                <a:latin typeface="+mj-lt"/>
              </a:rPr>
              <a:t>política o de cualquier otra índole, origen nacional o social, posición económica, </a:t>
            </a:r>
          </a:p>
          <a:p>
            <a:pPr algn="just"/>
            <a:r>
              <a:rPr lang="es-CO" sz="2000" i="1" dirty="0">
                <a:latin typeface="+mj-lt"/>
              </a:rPr>
              <a:t>nacimiento o cualquier otra condición.    Además, no se hará distinción alguna </a:t>
            </a:r>
          </a:p>
          <a:p>
            <a:pPr algn="just"/>
            <a:r>
              <a:rPr lang="es-CO" sz="2000" i="1" dirty="0">
                <a:latin typeface="+mj-lt"/>
              </a:rPr>
              <a:t>fundada en la condición política, jurídica o internacional del país o territorio de </a:t>
            </a:r>
          </a:p>
          <a:p>
            <a:pPr algn="just"/>
            <a:r>
              <a:rPr lang="es-CO" sz="2000" i="1" dirty="0">
                <a:latin typeface="+mj-lt"/>
              </a:rPr>
              <a:t>cuya jurisdicción dependa una persona, tanto si se trata de un país independiente, </a:t>
            </a:r>
          </a:p>
          <a:p>
            <a:pPr algn="just"/>
            <a:r>
              <a:rPr lang="es-CO" sz="2000" i="1" dirty="0">
                <a:latin typeface="+mj-lt"/>
              </a:rPr>
              <a:t>como de un territorio bajo administración fiduciaria, no autónomo o sometido a </a:t>
            </a:r>
          </a:p>
          <a:p>
            <a:pPr algn="just"/>
            <a:r>
              <a:rPr lang="es-CO" sz="2000" i="1" dirty="0">
                <a:latin typeface="+mj-lt"/>
              </a:rPr>
              <a:t>cualquier otra limitación de soberanía.</a:t>
            </a:r>
          </a:p>
          <a:p>
            <a:pPr algn="just"/>
            <a:endParaRPr lang="es-CO" sz="800" dirty="0">
              <a:latin typeface="+mj-lt"/>
            </a:endParaRPr>
          </a:p>
        </p:txBody>
      </p:sp>
    </p:spTree>
    <p:extLst>
      <p:ext uri="{BB962C8B-B14F-4D97-AF65-F5344CB8AC3E}">
        <p14:creationId xmlns:p14="http://schemas.microsoft.com/office/powerpoint/2010/main" val="176129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De lo universal a la </a:t>
            </a:r>
            <a:r>
              <a:rPr lang="es-CO" b="1" dirty="0"/>
              <a:t>PARTICULAR</a:t>
            </a:r>
          </a:p>
        </p:txBody>
      </p:sp>
      <p:sp>
        <p:nvSpPr>
          <p:cNvPr id="4" name="CuadroTexto 3"/>
          <p:cNvSpPr txBox="1"/>
          <p:nvPr/>
        </p:nvSpPr>
        <p:spPr>
          <a:xfrm>
            <a:off x="461726" y="1873469"/>
            <a:ext cx="5600764" cy="584775"/>
          </a:xfrm>
          <a:prstGeom prst="rect">
            <a:avLst/>
          </a:prstGeom>
          <a:noFill/>
        </p:spPr>
        <p:txBody>
          <a:bodyPr wrap="none" rtlCol="0">
            <a:spAutoFit/>
          </a:bodyPr>
          <a:lstStyle/>
          <a:p>
            <a:r>
              <a:rPr lang="es-CO" sz="3200" b="1" dirty="0">
                <a:latin typeface="+mj-lt"/>
              </a:rPr>
              <a:t>Constitución Política de Colombia</a:t>
            </a:r>
          </a:p>
        </p:txBody>
      </p:sp>
      <p:sp>
        <p:nvSpPr>
          <p:cNvPr id="5" name="CuadroTexto 4"/>
          <p:cNvSpPr txBox="1"/>
          <p:nvPr/>
        </p:nvSpPr>
        <p:spPr>
          <a:xfrm>
            <a:off x="461726" y="2641025"/>
            <a:ext cx="8866210" cy="3293209"/>
          </a:xfrm>
          <a:prstGeom prst="rect">
            <a:avLst/>
          </a:prstGeom>
          <a:noFill/>
        </p:spPr>
        <p:txBody>
          <a:bodyPr wrap="none" rtlCol="0">
            <a:spAutoFit/>
          </a:bodyPr>
          <a:lstStyle/>
          <a:p>
            <a:pPr algn="just"/>
            <a:endParaRPr lang="es-CO" sz="800" dirty="0">
              <a:latin typeface="+mj-lt"/>
            </a:endParaRPr>
          </a:p>
          <a:p>
            <a:pPr algn="just"/>
            <a:r>
              <a:rPr lang="es-CO" sz="2000" b="1" dirty="0">
                <a:latin typeface="+mj-lt"/>
              </a:rPr>
              <a:t>Preámbulo: </a:t>
            </a:r>
            <a:r>
              <a:rPr lang="es-CO" sz="2000" dirty="0">
                <a:latin typeface="+mj-lt"/>
              </a:rPr>
              <a:t> </a:t>
            </a:r>
            <a:r>
              <a:rPr lang="es-CO" sz="2000" i="1" dirty="0">
                <a:latin typeface="+mj-lt"/>
              </a:rPr>
              <a:t>…y con el fin de fortalecer la unidad de la nación y asegurar a sus </a:t>
            </a:r>
          </a:p>
          <a:p>
            <a:pPr algn="just"/>
            <a:r>
              <a:rPr lang="es-CO" sz="2000" i="1" dirty="0">
                <a:latin typeface="+mj-lt"/>
              </a:rPr>
              <a:t>integrantes la vida, la convivencia, el trabajo, la justicia, la igualdad, el conocimiento, </a:t>
            </a:r>
          </a:p>
          <a:p>
            <a:pPr algn="just"/>
            <a:r>
              <a:rPr lang="es-CO" sz="2000" i="1" dirty="0">
                <a:latin typeface="+mj-lt"/>
              </a:rPr>
              <a:t>la libertad y la paz, dentro de un marco jurídico, democrático y participativo…</a:t>
            </a:r>
          </a:p>
          <a:p>
            <a:pPr algn="just"/>
            <a:endParaRPr lang="es-CO" sz="2000" dirty="0">
              <a:latin typeface="+mj-lt"/>
            </a:endParaRPr>
          </a:p>
          <a:p>
            <a:pPr algn="just"/>
            <a:r>
              <a:rPr lang="es-CO" sz="2000" b="1" dirty="0">
                <a:latin typeface="+mj-lt"/>
              </a:rPr>
              <a:t>Art. 13 Igualdad: </a:t>
            </a:r>
            <a:r>
              <a:rPr lang="es-CO" sz="2000" i="1" dirty="0">
                <a:latin typeface="+mj-lt"/>
              </a:rPr>
              <a:t>Todas las personas nacen libres e iguales ante la ley, recibirán la </a:t>
            </a:r>
          </a:p>
          <a:p>
            <a:pPr algn="just"/>
            <a:r>
              <a:rPr lang="es-CO" sz="2000" i="1" dirty="0">
                <a:latin typeface="+mj-lt"/>
              </a:rPr>
              <a:t>misma protección y  trato de las autoridades  y  gozarán de los mismos derechos, </a:t>
            </a:r>
          </a:p>
          <a:p>
            <a:pPr algn="just"/>
            <a:r>
              <a:rPr lang="es-CO" sz="2000" i="1" dirty="0">
                <a:latin typeface="+mj-lt"/>
              </a:rPr>
              <a:t>libertades y oportunidades sin ninguna discriminación por razones de sexo, raza, </a:t>
            </a:r>
          </a:p>
          <a:p>
            <a:pPr algn="just"/>
            <a:r>
              <a:rPr lang="es-CO" sz="2000" i="1" dirty="0">
                <a:latin typeface="+mj-lt"/>
              </a:rPr>
              <a:t>origen nacional o familiar, lengua, religión, opinión política o filosófica. El Estado </a:t>
            </a:r>
          </a:p>
          <a:p>
            <a:pPr algn="just"/>
            <a:r>
              <a:rPr lang="es-CO" sz="2000" i="1" dirty="0">
                <a:latin typeface="+mj-lt"/>
              </a:rPr>
              <a:t>promoverá las condiciones para  que  la igualdad  sea  real y efectiva y adoptará </a:t>
            </a:r>
          </a:p>
          <a:p>
            <a:pPr algn="just"/>
            <a:r>
              <a:rPr lang="es-CO" sz="2000" i="1" dirty="0">
                <a:latin typeface="+mj-lt"/>
              </a:rPr>
              <a:t>medidas en favor de grupos discriminados o marginados.</a:t>
            </a:r>
          </a:p>
        </p:txBody>
      </p:sp>
    </p:spTree>
    <p:extLst>
      <p:ext uri="{BB962C8B-B14F-4D97-AF65-F5344CB8AC3E}">
        <p14:creationId xmlns:p14="http://schemas.microsoft.com/office/powerpoint/2010/main" val="1451878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De lo universal a la </a:t>
            </a:r>
            <a:r>
              <a:rPr lang="es-CO" b="1" dirty="0"/>
              <a:t>PARTICULAR</a:t>
            </a:r>
          </a:p>
        </p:txBody>
      </p:sp>
      <p:sp>
        <p:nvSpPr>
          <p:cNvPr id="4" name="CuadroTexto 3"/>
          <p:cNvSpPr txBox="1"/>
          <p:nvPr/>
        </p:nvSpPr>
        <p:spPr>
          <a:xfrm>
            <a:off x="461726" y="1873469"/>
            <a:ext cx="5600764" cy="584775"/>
          </a:xfrm>
          <a:prstGeom prst="rect">
            <a:avLst/>
          </a:prstGeom>
          <a:noFill/>
        </p:spPr>
        <p:txBody>
          <a:bodyPr wrap="none" rtlCol="0">
            <a:spAutoFit/>
          </a:bodyPr>
          <a:lstStyle/>
          <a:p>
            <a:r>
              <a:rPr lang="es-CO" sz="3200" b="1" dirty="0">
                <a:latin typeface="+mj-lt"/>
              </a:rPr>
              <a:t>Constitución Política de Colombia</a:t>
            </a:r>
          </a:p>
        </p:txBody>
      </p:sp>
      <p:sp>
        <p:nvSpPr>
          <p:cNvPr id="5" name="CuadroTexto 4"/>
          <p:cNvSpPr txBox="1"/>
          <p:nvPr/>
        </p:nvSpPr>
        <p:spPr>
          <a:xfrm>
            <a:off x="461726" y="2747042"/>
            <a:ext cx="8591839" cy="3293209"/>
          </a:xfrm>
          <a:prstGeom prst="rect">
            <a:avLst/>
          </a:prstGeom>
          <a:noFill/>
        </p:spPr>
        <p:txBody>
          <a:bodyPr wrap="none" rtlCol="0">
            <a:spAutoFit/>
          </a:bodyPr>
          <a:lstStyle/>
          <a:p>
            <a:pPr algn="just"/>
            <a:endParaRPr lang="es-CO" sz="800" dirty="0">
              <a:latin typeface="+mj-lt"/>
            </a:endParaRPr>
          </a:p>
          <a:p>
            <a:pPr algn="just"/>
            <a:r>
              <a:rPr lang="es-CO" sz="2000" b="1" dirty="0">
                <a:latin typeface="+mj-lt"/>
              </a:rPr>
              <a:t>Art. 15 Intimidad:   </a:t>
            </a:r>
            <a:r>
              <a:rPr lang="es-CO" sz="2000" i="1" dirty="0">
                <a:latin typeface="+mj-lt"/>
              </a:rPr>
              <a:t>Todas las personas tienen derecho  a  su  intimidad personal y </a:t>
            </a:r>
          </a:p>
          <a:p>
            <a:pPr algn="just"/>
            <a:r>
              <a:rPr lang="es-CO" sz="2000" i="1" dirty="0">
                <a:latin typeface="+mj-lt"/>
              </a:rPr>
              <a:t>familiar y a su buen nombre, y el Estado debe respetarlos y hacerlos respetar. De</a:t>
            </a:r>
          </a:p>
          <a:p>
            <a:pPr algn="just"/>
            <a:r>
              <a:rPr lang="es-CO" sz="2000" i="1" dirty="0">
                <a:latin typeface="+mj-lt"/>
              </a:rPr>
              <a:t>igual modo, tienen derecho  a conocer,  actualizar  y  rectificar las informaciones </a:t>
            </a:r>
          </a:p>
          <a:p>
            <a:pPr algn="just"/>
            <a:r>
              <a:rPr lang="es-CO" sz="2000" i="1" dirty="0">
                <a:latin typeface="+mj-lt"/>
              </a:rPr>
              <a:t>que se hayan recogido sobre ellas en bancos de datos y en archivos de entidades </a:t>
            </a:r>
          </a:p>
          <a:p>
            <a:pPr algn="just"/>
            <a:r>
              <a:rPr lang="es-CO" sz="2000" i="1" dirty="0">
                <a:latin typeface="+mj-lt"/>
              </a:rPr>
              <a:t>públicas y privadas.</a:t>
            </a:r>
          </a:p>
          <a:p>
            <a:pPr algn="just"/>
            <a:endParaRPr lang="es-CO" sz="2000" dirty="0">
              <a:latin typeface="+mj-lt"/>
            </a:endParaRPr>
          </a:p>
          <a:p>
            <a:pPr algn="just"/>
            <a:r>
              <a:rPr lang="es-CO" sz="2000" b="1" dirty="0">
                <a:latin typeface="+mj-lt"/>
              </a:rPr>
              <a:t>Art.16 Libre desarrollo de la personalidad:  </a:t>
            </a:r>
            <a:r>
              <a:rPr lang="es-CO" sz="2000" i="1" dirty="0">
                <a:latin typeface="+mj-lt"/>
              </a:rPr>
              <a:t>Todas las personas tienen derecho al </a:t>
            </a:r>
          </a:p>
          <a:p>
            <a:pPr algn="just"/>
            <a:r>
              <a:rPr lang="es-CO" sz="2000" i="1" dirty="0">
                <a:latin typeface="+mj-lt"/>
              </a:rPr>
              <a:t>libre desarrollo de su personalidad sin más limitaciones que las que imponen los </a:t>
            </a:r>
          </a:p>
          <a:p>
            <a:pPr algn="just"/>
            <a:r>
              <a:rPr lang="es-CO" sz="2000" i="1" dirty="0">
                <a:latin typeface="+mj-lt"/>
              </a:rPr>
              <a:t>derechos de los demás y el orden jurídico. </a:t>
            </a:r>
          </a:p>
          <a:p>
            <a:pPr algn="just"/>
            <a:endParaRPr lang="es-CO" sz="2000" dirty="0">
              <a:latin typeface="+mj-lt"/>
            </a:endParaRPr>
          </a:p>
        </p:txBody>
      </p:sp>
    </p:spTree>
    <p:extLst>
      <p:ext uri="{BB962C8B-B14F-4D97-AF65-F5344CB8AC3E}">
        <p14:creationId xmlns:p14="http://schemas.microsoft.com/office/powerpoint/2010/main" val="317520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1658" y="179596"/>
            <a:ext cx="7886700" cy="1325563"/>
          </a:xfrm>
        </p:spPr>
        <p:txBody>
          <a:bodyPr/>
          <a:lstStyle/>
          <a:p>
            <a:pPr algn="ctr"/>
            <a:r>
              <a:rPr lang="es-CO" dirty="0"/>
              <a:t>Temario</a:t>
            </a:r>
          </a:p>
        </p:txBody>
      </p:sp>
      <p:sp>
        <p:nvSpPr>
          <p:cNvPr id="3" name="Marcador de contenido 2"/>
          <p:cNvSpPr>
            <a:spLocks noGrp="1"/>
          </p:cNvSpPr>
          <p:nvPr>
            <p:ph idx="1"/>
          </p:nvPr>
        </p:nvSpPr>
        <p:spPr>
          <a:xfrm>
            <a:off x="509382" y="1746113"/>
            <a:ext cx="7886700" cy="4363140"/>
          </a:xfrm>
        </p:spPr>
        <p:txBody>
          <a:bodyPr>
            <a:normAutofit fontScale="92500" lnSpcReduction="20000"/>
          </a:bodyPr>
          <a:lstStyle/>
          <a:p>
            <a:r>
              <a:rPr lang="es-CO" dirty="0"/>
              <a:t>Concepto de </a:t>
            </a:r>
            <a:r>
              <a:rPr lang="es-CO" b="1" dirty="0"/>
              <a:t>DISCRIMINACIÓN</a:t>
            </a:r>
          </a:p>
          <a:p>
            <a:pPr marL="0" indent="0">
              <a:buNone/>
            </a:pPr>
            <a:endParaRPr lang="es-CO" sz="800" b="1" dirty="0"/>
          </a:p>
          <a:p>
            <a:r>
              <a:rPr lang="es-CO" dirty="0"/>
              <a:t>Tipos de conductas </a:t>
            </a:r>
            <a:r>
              <a:rPr lang="es-CO" b="1" dirty="0"/>
              <a:t>DISCRIMINATORIAS</a:t>
            </a:r>
          </a:p>
          <a:p>
            <a:pPr marL="0" indent="0">
              <a:buNone/>
            </a:pPr>
            <a:endParaRPr lang="es-CO" sz="900" b="1" dirty="0"/>
          </a:p>
          <a:p>
            <a:r>
              <a:rPr lang="es-CO" dirty="0"/>
              <a:t>Derechos </a:t>
            </a:r>
            <a:r>
              <a:rPr lang="es-CO" b="1" dirty="0"/>
              <a:t>HUMANOS</a:t>
            </a:r>
          </a:p>
          <a:p>
            <a:pPr marL="0" indent="0">
              <a:buNone/>
            </a:pPr>
            <a:endParaRPr lang="es-CO" sz="900" b="1" dirty="0"/>
          </a:p>
          <a:p>
            <a:r>
              <a:rPr lang="es-CO" dirty="0"/>
              <a:t>De lo universal a la </a:t>
            </a:r>
            <a:r>
              <a:rPr lang="es-CO" b="1" dirty="0"/>
              <a:t>PARTICULAR</a:t>
            </a:r>
          </a:p>
          <a:p>
            <a:pPr marL="0" indent="0">
              <a:buNone/>
            </a:pPr>
            <a:endParaRPr lang="es-CO" sz="900" b="1" dirty="0"/>
          </a:p>
          <a:p>
            <a:r>
              <a:rPr lang="es-CO" dirty="0"/>
              <a:t>Sentencias Corte </a:t>
            </a:r>
            <a:r>
              <a:rPr lang="es-CO" b="1" dirty="0"/>
              <a:t>CONSTITUCIONAL</a:t>
            </a:r>
          </a:p>
          <a:p>
            <a:pPr marL="0" indent="0">
              <a:buNone/>
            </a:pPr>
            <a:endParaRPr lang="es-CO" sz="1000" b="1" dirty="0"/>
          </a:p>
          <a:p>
            <a:r>
              <a:rPr lang="es-CO" dirty="0"/>
              <a:t>Caso</a:t>
            </a:r>
            <a:r>
              <a:rPr lang="es-CO" b="1" dirty="0"/>
              <a:t> FORTOX</a:t>
            </a:r>
          </a:p>
          <a:p>
            <a:pPr marL="0" indent="0">
              <a:buNone/>
            </a:pPr>
            <a:endParaRPr lang="es-CO" sz="1100" b="1" dirty="0"/>
          </a:p>
          <a:p>
            <a:r>
              <a:rPr lang="es-CO" b="1" dirty="0"/>
              <a:t>Video</a:t>
            </a:r>
          </a:p>
        </p:txBody>
      </p:sp>
      <p:pic>
        <p:nvPicPr>
          <p:cNvPr id="4" name="Imagen 3"/>
          <p:cNvPicPr>
            <a:picLocks noChangeAspect="1"/>
          </p:cNvPicPr>
          <p:nvPr/>
        </p:nvPicPr>
        <p:blipFill>
          <a:blip r:embed="rId2"/>
          <a:stretch>
            <a:fillRect/>
          </a:stretch>
        </p:blipFill>
        <p:spPr>
          <a:xfrm>
            <a:off x="6586329" y="1849716"/>
            <a:ext cx="2153479" cy="3679756"/>
          </a:xfrm>
          <a:prstGeom prst="rect">
            <a:avLst/>
          </a:prstGeom>
        </p:spPr>
      </p:pic>
    </p:spTree>
    <p:extLst>
      <p:ext uri="{BB962C8B-B14F-4D97-AF65-F5344CB8AC3E}">
        <p14:creationId xmlns:p14="http://schemas.microsoft.com/office/powerpoint/2010/main" val="3038314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De lo universal a la </a:t>
            </a:r>
            <a:r>
              <a:rPr lang="es-CO" b="1" dirty="0"/>
              <a:t>PARTICULAR</a:t>
            </a:r>
          </a:p>
        </p:txBody>
      </p:sp>
      <p:sp>
        <p:nvSpPr>
          <p:cNvPr id="4" name="CuadroTexto 3"/>
          <p:cNvSpPr txBox="1"/>
          <p:nvPr/>
        </p:nvSpPr>
        <p:spPr>
          <a:xfrm>
            <a:off x="461726" y="1661436"/>
            <a:ext cx="4328621" cy="584775"/>
          </a:xfrm>
          <a:prstGeom prst="rect">
            <a:avLst/>
          </a:prstGeom>
          <a:noFill/>
        </p:spPr>
        <p:txBody>
          <a:bodyPr wrap="none" rtlCol="0">
            <a:spAutoFit/>
          </a:bodyPr>
          <a:lstStyle/>
          <a:p>
            <a:r>
              <a:rPr lang="es-CO" sz="3200" b="1" dirty="0">
                <a:latin typeface="+mj-lt"/>
              </a:rPr>
              <a:t>Código Penal Colombiano</a:t>
            </a:r>
          </a:p>
        </p:txBody>
      </p:sp>
      <p:sp>
        <p:nvSpPr>
          <p:cNvPr id="5" name="CuadroTexto 4"/>
          <p:cNvSpPr txBox="1"/>
          <p:nvPr/>
        </p:nvSpPr>
        <p:spPr>
          <a:xfrm>
            <a:off x="458231" y="2535009"/>
            <a:ext cx="8598829" cy="2400657"/>
          </a:xfrm>
          <a:prstGeom prst="rect">
            <a:avLst/>
          </a:prstGeom>
          <a:noFill/>
        </p:spPr>
        <p:txBody>
          <a:bodyPr wrap="none" rtlCol="0">
            <a:spAutoFit/>
          </a:bodyPr>
          <a:lstStyle/>
          <a:p>
            <a:pPr algn="just"/>
            <a:endParaRPr lang="es-CO" sz="800" dirty="0">
              <a:latin typeface="+mj-lt"/>
            </a:endParaRPr>
          </a:p>
          <a:p>
            <a:pPr algn="just"/>
            <a:r>
              <a:rPr lang="es-CO" sz="2000" b="1" dirty="0">
                <a:latin typeface="+mj-lt"/>
              </a:rPr>
              <a:t>Ley 1482 de 2011</a:t>
            </a:r>
          </a:p>
          <a:p>
            <a:pPr algn="just">
              <a:lnSpc>
                <a:spcPct val="150000"/>
              </a:lnSpc>
            </a:pPr>
            <a:endParaRPr lang="es-CO" sz="800" i="1" dirty="0">
              <a:latin typeface="+mj-lt"/>
            </a:endParaRPr>
          </a:p>
          <a:p>
            <a:pPr algn="just">
              <a:lnSpc>
                <a:spcPct val="150000"/>
              </a:lnSpc>
            </a:pPr>
            <a:r>
              <a:rPr lang="es-CO" sz="2000" i="1" dirty="0">
                <a:latin typeface="+mj-lt"/>
              </a:rPr>
              <a:t>“Esta ley tiene por objeto garantizar la protección de los derechos de una persona,</a:t>
            </a:r>
          </a:p>
          <a:p>
            <a:pPr algn="just">
              <a:lnSpc>
                <a:spcPct val="150000"/>
              </a:lnSpc>
            </a:pPr>
            <a:r>
              <a:rPr lang="es-CO" sz="2000" i="1" dirty="0">
                <a:latin typeface="+mj-lt"/>
              </a:rPr>
              <a:t> grupo de personas, comunidad o pueblo, que son vulnerados a través de actos de </a:t>
            </a:r>
          </a:p>
          <a:p>
            <a:pPr algn="just">
              <a:lnSpc>
                <a:spcPct val="150000"/>
              </a:lnSpc>
            </a:pPr>
            <a:r>
              <a:rPr lang="es-CO" sz="2000" i="1" dirty="0">
                <a:latin typeface="+mj-lt"/>
              </a:rPr>
              <a:t>racismo o discriminación”.</a:t>
            </a:r>
          </a:p>
          <a:p>
            <a:pPr algn="just"/>
            <a:endParaRPr lang="es-CO" sz="2000" dirty="0">
              <a:latin typeface="+mj-lt"/>
            </a:endParaRPr>
          </a:p>
        </p:txBody>
      </p:sp>
      <p:pic>
        <p:nvPicPr>
          <p:cNvPr id="3" name="Imagen 2"/>
          <p:cNvPicPr>
            <a:picLocks noChangeAspect="1"/>
          </p:cNvPicPr>
          <p:nvPr/>
        </p:nvPicPr>
        <p:blipFill>
          <a:blip r:embed="rId2"/>
          <a:stretch>
            <a:fillRect/>
          </a:stretch>
        </p:blipFill>
        <p:spPr>
          <a:xfrm>
            <a:off x="1479481" y="4536596"/>
            <a:ext cx="6105525" cy="3324225"/>
          </a:xfrm>
          <a:prstGeom prst="rect">
            <a:avLst/>
          </a:prstGeom>
        </p:spPr>
      </p:pic>
    </p:spTree>
    <p:extLst>
      <p:ext uri="{BB962C8B-B14F-4D97-AF65-F5344CB8AC3E}">
        <p14:creationId xmlns:p14="http://schemas.microsoft.com/office/powerpoint/2010/main" val="141987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72362"/>
            <a:ext cx="7886700" cy="1325563"/>
          </a:xfrm>
        </p:spPr>
        <p:txBody>
          <a:bodyPr/>
          <a:lstStyle/>
          <a:p>
            <a:r>
              <a:rPr lang="es-CO" dirty="0"/>
              <a:t>De lo universal a la </a:t>
            </a:r>
            <a:r>
              <a:rPr lang="es-CO" b="1" dirty="0"/>
              <a:t>PARTICULAR</a:t>
            </a:r>
          </a:p>
        </p:txBody>
      </p:sp>
      <p:sp>
        <p:nvSpPr>
          <p:cNvPr id="4" name="CuadroTexto 3"/>
          <p:cNvSpPr txBox="1"/>
          <p:nvPr/>
        </p:nvSpPr>
        <p:spPr>
          <a:xfrm>
            <a:off x="628650" y="1264033"/>
            <a:ext cx="7468327" cy="1077218"/>
          </a:xfrm>
          <a:prstGeom prst="rect">
            <a:avLst/>
          </a:prstGeom>
          <a:noFill/>
        </p:spPr>
        <p:txBody>
          <a:bodyPr wrap="none" rtlCol="0">
            <a:spAutoFit/>
          </a:bodyPr>
          <a:lstStyle/>
          <a:p>
            <a:r>
              <a:rPr lang="es-CO" sz="3200" b="1" dirty="0">
                <a:latin typeface="+mj-lt"/>
              </a:rPr>
              <a:t>Código Penal Colombiano: </a:t>
            </a:r>
            <a:r>
              <a:rPr lang="es-CO" sz="3200" dirty="0"/>
              <a:t>Ley 1482 de 2011</a:t>
            </a:r>
          </a:p>
          <a:p>
            <a:r>
              <a:rPr lang="es-CO" sz="3200" b="1" dirty="0">
                <a:latin typeface="+mj-lt"/>
              </a:rPr>
              <a:t> </a:t>
            </a:r>
          </a:p>
        </p:txBody>
      </p:sp>
      <p:sp>
        <p:nvSpPr>
          <p:cNvPr id="6" name="7 CuadroTexto"/>
          <p:cNvSpPr txBox="1"/>
          <p:nvPr/>
        </p:nvSpPr>
        <p:spPr>
          <a:xfrm>
            <a:off x="143693" y="3740881"/>
            <a:ext cx="1188132" cy="830997"/>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400" b="1" dirty="0">
                <a:solidFill>
                  <a:schemeClr val="bg1"/>
                </a:solidFill>
                <a:effectLst>
                  <a:outerShdw blurRad="38100" dist="38100" dir="2700000" algn="tl">
                    <a:srgbClr val="000000">
                      <a:alpha val="43137"/>
                    </a:srgbClr>
                  </a:outerShdw>
                </a:effectLst>
                <a:latin typeface="+mj-lt"/>
              </a:rPr>
              <a:t>LEY 1482</a:t>
            </a:r>
          </a:p>
        </p:txBody>
      </p:sp>
      <p:sp>
        <p:nvSpPr>
          <p:cNvPr id="7" name="8 CuadroTexto"/>
          <p:cNvSpPr txBox="1"/>
          <p:nvPr/>
        </p:nvSpPr>
        <p:spPr>
          <a:xfrm>
            <a:off x="1637859" y="3744525"/>
            <a:ext cx="1638182" cy="830997"/>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400" b="1" dirty="0">
                <a:solidFill>
                  <a:schemeClr val="bg1"/>
                </a:solidFill>
                <a:effectLst>
                  <a:outerShdw blurRad="38100" dist="38100" dir="2700000" algn="tl">
                    <a:srgbClr val="000000">
                      <a:alpha val="43137"/>
                    </a:srgbClr>
                  </a:outerShdw>
                </a:effectLst>
                <a:latin typeface="+mj-lt"/>
              </a:rPr>
              <a:t>CÓDIGO PENAL</a:t>
            </a:r>
          </a:p>
        </p:txBody>
      </p:sp>
      <p:sp>
        <p:nvSpPr>
          <p:cNvPr id="8" name="9 CuadroTexto"/>
          <p:cNvSpPr txBox="1"/>
          <p:nvPr/>
        </p:nvSpPr>
        <p:spPr>
          <a:xfrm>
            <a:off x="3798099" y="2288081"/>
            <a:ext cx="1881209" cy="923330"/>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b="1" dirty="0">
                <a:solidFill>
                  <a:schemeClr val="bg1"/>
                </a:solidFill>
                <a:latin typeface="+mj-lt"/>
              </a:rPr>
              <a:t>ART. 134A</a:t>
            </a:r>
          </a:p>
          <a:p>
            <a:pPr algn="ctr"/>
            <a:r>
              <a:rPr lang="es-CO" i="1" dirty="0">
                <a:solidFill>
                  <a:schemeClr val="bg1"/>
                </a:solidFill>
                <a:latin typeface="+mj-lt"/>
              </a:rPr>
              <a:t>Actos de Racismo o discriminación.</a:t>
            </a:r>
            <a:endParaRPr lang="es-CO" dirty="0">
              <a:solidFill>
                <a:schemeClr val="bg1"/>
              </a:solidFill>
              <a:latin typeface="+mj-lt"/>
            </a:endParaRPr>
          </a:p>
        </p:txBody>
      </p:sp>
      <p:sp>
        <p:nvSpPr>
          <p:cNvPr id="9" name="10 CuadroTexto"/>
          <p:cNvSpPr txBox="1"/>
          <p:nvPr/>
        </p:nvSpPr>
        <p:spPr>
          <a:xfrm>
            <a:off x="3807100" y="3503830"/>
            <a:ext cx="1872208" cy="1200329"/>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b="1" dirty="0">
                <a:solidFill>
                  <a:schemeClr val="bg1"/>
                </a:solidFill>
                <a:latin typeface="+mj-lt"/>
              </a:rPr>
              <a:t>Artículo 134C </a:t>
            </a:r>
            <a:r>
              <a:rPr lang="es-CO" i="1" dirty="0">
                <a:solidFill>
                  <a:schemeClr val="bg1"/>
                </a:solidFill>
                <a:latin typeface="+mj-lt"/>
              </a:rPr>
              <a:t>Circunstancias de agravación punitiva.</a:t>
            </a:r>
          </a:p>
        </p:txBody>
      </p:sp>
      <p:sp>
        <p:nvSpPr>
          <p:cNvPr id="10" name="11 CuadroTexto"/>
          <p:cNvSpPr txBox="1"/>
          <p:nvPr/>
        </p:nvSpPr>
        <p:spPr>
          <a:xfrm>
            <a:off x="6174363" y="3629510"/>
            <a:ext cx="2625410" cy="1077218"/>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s-CO" sz="1600" dirty="0">
                <a:solidFill>
                  <a:schemeClr val="bg1"/>
                </a:solidFill>
                <a:latin typeface="+mj-lt"/>
              </a:rPr>
              <a:t>La conducta se ejecute en espacio público, establecimiento público o lugar abierto al público.</a:t>
            </a:r>
            <a:endParaRPr lang="es-CO" sz="1600" i="1" dirty="0">
              <a:solidFill>
                <a:schemeClr val="bg1"/>
              </a:solidFill>
              <a:latin typeface="+mj-lt"/>
            </a:endParaRPr>
          </a:p>
        </p:txBody>
      </p:sp>
      <p:cxnSp>
        <p:nvCxnSpPr>
          <p:cNvPr id="11" name="13 Conector recto"/>
          <p:cNvCxnSpPr/>
          <p:nvPr/>
        </p:nvCxnSpPr>
        <p:spPr>
          <a:xfrm>
            <a:off x="1349827" y="3925547"/>
            <a:ext cx="27003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16 Conector recto"/>
          <p:cNvCxnSpPr/>
          <p:nvPr/>
        </p:nvCxnSpPr>
        <p:spPr>
          <a:xfrm>
            <a:off x="3582075" y="2763177"/>
            <a:ext cx="0" cy="165618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18 Conector recto"/>
          <p:cNvCxnSpPr/>
          <p:nvPr/>
        </p:nvCxnSpPr>
        <p:spPr>
          <a:xfrm>
            <a:off x="3276041" y="4194233"/>
            <a:ext cx="306034"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20 Conector recto"/>
          <p:cNvCxnSpPr/>
          <p:nvPr/>
        </p:nvCxnSpPr>
        <p:spPr>
          <a:xfrm>
            <a:off x="3582075" y="2763177"/>
            <a:ext cx="225025"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22 Conector recto"/>
          <p:cNvCxnSpPr/>
          <p:nvPr/>
        </p:nvCxnSpPr>
        <p:spPr>
          <a:xfrm>
            <a:off x="3582075" y="4194077"/>
            <a:ext cx="216024"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26 CuadroTexto"/>
          <p:cNvSpPr txBox="1"/>
          <p:nvPr/>
        </p:nvSpPr>
        <p:spPr>
          <a:xfrm>
            <a:off x="6174363" y="1956482"/>
            <a:ext cx="2780410" cy="1569660"/>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s-CO" sz="1600" dirty="0">
                <a:solidFill>
                  <a:schemeClr val="bg1"/>
                </a:solidFill>
                <a:latin typeface="+mj-lt"/>
              </a:rPr>
              <a:t>El que arbitrariamente impida, obstruya o restrinja el pleno ejercicio de los derechos de las personas por razón de su raza, nacionalidad, sexo u orientación sexual.</a:t>
            </a:r>
            <a:endParaRPr lang="es-CO" sz="1600" i="1" dirty="0">
              <a:solidFill>
                <a:schemeClr val="bg1"/>
              </a:solidFill>
              <a:latin typeface="+mj-lt"/>
            </a:endParaRPr>
          </a:p>
        </p:txBody>
      </p:sp>
      <p:cxnSp>
        <p:nvCxnSpPr>
          <p:cNvPr id="19" name="16 Conector recto"/>
          <p:cNvCxnSpPr/>
          <p:nvPr/>
        </p:nvCxnSpPr>
        <p:spPr>
          <a:xfrm>
            <a:off x="3579435" y="3733799"/>
            <a:ext cx="0" cy="1656184"/>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22 Conector recto"/>
          <p:cNvCxnSpPr/>
          <p:nvPr/>
        </p:nvCxnSpPr>
        <p:spPr>
          <a:xfrm>
            <a:off x="3579435" y="5389983"/>
            <a:ext cx="216024"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10 CuadroTexto"/>
          <p:cNvSpPr txBox="1"/>
          <p:nvPr/>
        </p:nvSpPr>
        <p:spPr>
          <a:xfrm>
            <a:off x="3813728" y="4941690"/>
            <a:ext cx="1872208" cy="1200329"/>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b="1" dirty="0">
                <a:solidFill>
                  <a:schemeClr val="bg1"/>
                </a:solidFill>
                <a:latin typeface="+mj-lt"/>
              </a:rPr>
              <a:t>Artículo 134D </a:t>
            </a:r>
            <a:r>
              <a:rPr lang="es-CO" i="1" dirty="0">
                <a:solidFill>
                  <a:schemeClr val="bg1"/>
                </a:solidFill>
                <a:latin typeface="+mj-lt"/>
              </a:rPr>
              <a:t>Circunstancias de atenuación punitiva.</a:t>
            </a:r>
          </a:p>
        </p:txBody>
      </p:sp>
      <p:sp>
        <p:nvSpPr>
          <p:cNvPr id="22" name="11 CuadroTexto"/>
          <p:cNvSpPr txBox="1"/>
          <p:nvPr/>
        </p:nvSpPr>
        <p:spPr>
          <a:xfrm>
            <a:off x="6180991" y="4828833"/>
            <a:ext cx="2773782" cy="1323439"/>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s-CO" sz="1600" dirty="0">
                <a:solidFill>
                  <a:schemeClr val="bg1"/>
                </a:solidFill>
                <a:latin typeface="+mj-lt"/>
              </a:rPr>
              <a:t>El sindicado o imputado se retracte públicamente de manera verbal y escrita de la conducta por la cual se le investiga.</a:t>
            </a:r>
          </a:p>
        </p:txBody>
      </p:sp>
      <p:cxnSp>
        <p:nvCxnSpPr>
          <p:cNvPr id="24" name="28 Conector recto"/>
          <p:cNvCxnSpPr/>
          <p:nvPr/>
        </p:nvCxnSpPr>
        <p:spPr>
          <a:xfrm flipV="1">
            <a:off x="5699188" y="4128187"/>
            <a:ext cx="495055" cy="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28 Conector recto"/>
          <p:cNvCxnSpPr/>
          <p:nvPr/>
        </p:nvCxnSpPr>
        <p:spPr>
          <a:xfrm flipV="1">
            <a:off x="5692564" y="5314257"/>
            <a:ext cx="495055" cy="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28 Conector recto"/>
          <p:cNvCxnSpPr/>
          <p:nvPr/>
        </p:nvCxnSpPr>
        <p:spPr>
          <a:xfrm flipV="1">
            <a:off x="5692564" y="2756583"/>
            <a:ext cx="495055" cy="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88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De lo universal a la </a:t>
            </a:r>
            <a:r>
              <a:rPr lang="es-CO" b="1" dirty="0"/>
              <a:t>PARTICULAR</a:t>
            </a:r>
          </a:p>
        </p:txBody>
      </p:sp>
      <p:sp>
        <p:nvSpPr>
          <p:cNvPr id="4" name="CuadroTexto 3"/>
          <p:cNvSpPr txBox="1"/>
          <p:nvPr/>
        </p:nvSpPr>
        <p:spPr>
          <a:xfrm>
            <a:off x="711082" y="1860217"/>
            <a:ext cx="4588115" cy="584775"/>
          </a:xfrm>
          <a:prstGeom prst="rect">
            <a:avLst/>
          </a:prstGeom>
          <a:noFill/>
        </p:spPr>
        <p:txBody>
          <a:bodyPr wrap="none" rtlCol="0">
            <a:spAutoFit/>
          </a:bodyPr>
          <a:lstStyle/>
          <a:p>
            <a:r>
              <a:rPr lang="es-CO" sz="3200" b="1" dirty="0">
                <a:latin typeface="+mj-lt"/>
              </a:rPr>
              <a:t>Código de Policía (anterior)</a:t>
            </a:r>
          </a:p>
        </p:txBody>
      </p:sp>
      <p:sp>
        <p:nvSpPr>
          <p:cNvPr id="5" name="CuadroTexto 4"/>
          <p:cNvSpPr txBox="1"/>
          <p:nvPr/>
        </p:nvSpPr>
        <p:spPr>
          <a:xfrm>
            <a:off x="711082" y="2802029"/>
            <a:ext cx="8241359" cy="3262432"/>
          </a:xfrm>
          <a:prstGeom prst="rect">
            <a:avLst/>
          </a:prstGeom>
          <a:noFill/>
        </p:spPr>
        <p:txBody>
          <a:bodyPr wrap="none" rtlCol="0">
            <a:spAutoFit/>
          </a:bodyPr>
          <a:lstStyle/>
          <a:p>
            <a:pPr algn="just"/>
            <a:endParaRPr lang="es-CO" sz="800" dirty="0">
              <a:latin typeface="+mj-lt"/>
            </a:endParaRPr>
          </a:p>
          <a:p>
            <a:pPr algn="just"/>
            <a:r>
              <a:rPr lang="es-ES" sz="2000" b="1" dirty="0">
                <a:latin typeface="+mj-lt"/>
              </a:rPr>
              <a:t>Artículos relacionados al comportamiento en sitios públicos:</a:t>
            </a:r>
          </a:p>
          <a:p>
            <a:pPr algn="just"/>
            <a:endParaRPr lang="es-CO" sz="2000" i="1" dirty="0">
              <a:latin typeface="+mj-lt"/>
            </a:endParaRPr>
          </a:p>
          <a:p>
            <a:pPr algn="just"/>
            <a:r>
              <a:rPr lang="es-ES" sz="2000" b="1" dirty="0">
                <a:latin typeface="+mj-lt"/>
              </a:rPr>
              <a:t>DE  LAS  CONTRAVENCIONES  ESPECIALES QUE AFECTAN  LA  MORAL PÚBLICA. </a:t>
            </a:r>
          </a:p>
          <a:p>
            <a:pPr algn="just"/>
            <a:r>
              <a:rPr lang="es-ES" sz="2000" i="1" dirty="0">
                <a:latin typeface="+mj-lt"/>
              </a:rPr>
              <a:t>Artículo 44: El que en sitio público o abierto al público ejecute hecho obsceno, </a:t>
            </a:r>
          </a:p>
          <a:p>
            <a:pPr algn="just"/>
            <a:r>
              <a:rPr lang="es-ES" sz="2000" i="1" dirty="0">
                <a:latin typeface="+mj-lt"/>
              </a:rPr>
              <a:t>incurrirá́ en arresto de uno a seis meses. </a:t>
            </a:r>
          </a:p>
          <a:p>
            <a:pPr algn="just"/>
            <a:endParaRPr lang="es-ES" sz="2000" b="1" dirty="0">
              <a:latin typeface="+mj-lt"/>
            </a:endParaRPr>
          </a:p>
          <a:p>
            <a:pPr algn="just"/>
            <a:r>
              <a:rPr lang="es-ES" sz="2000" b="1" dirty="0">
                <a:latin typeface="+mj-lt"/>
              </a:rPr>
              <a:t>DE LA LIBERTAD DE LOCOMOCIÓN. </a:t>
            </a:r>
          </a:p>
          <a:p>
            <a:pPr algn="just"/>
            <a:r>
              <a:rPr lang="es-ES" sz="2000" i="1" dirty="0">
                <a:latin typeface="+mj-lt"/>
              </a:rPr>
              <a:t>Artículo 96</a:t>
            </a:r>
            <a:r>
              <a:rPr lang="es-ES" sz="2000" b="1" i="1" dirty="0">
                <a:latin typeface="+mj-lt"/>
              </a:rPr>
              <a:t>:   </a:t>
            </a:r>
            <a:r>
              <a:rPr lang="es-ES" sz="2000" i="1" dirty="0">
                <a:latin typeface="+mj-lt"/>
              </a:rPr>
              <a:t>No se necesita  permiso de autoridad  para  transitar  dentro del </a:t>
            </a:r>
          </a:p>
          <a:p>
            <a:pPr algn="just"/>
            <a:r>
              <a:rPr lang="es-ES" sz="2000" i="1" dirty="0">
                <a:latin typeface="+mj-lt"/>
              </a:rPr>
              <a:t>territorio nacional. </a:t>
            </a:r>
          </a:p>
          <a:p>
            <a:pPr algn="just"/>
            <a:endParaRPr lang="es-CO" sz="2000" dirty="0">
              <a:latin typeface="+mj-lt"/>
            </a:endParaRPr>
          </a:p>
        </p:txBody>
      </p:sp>
    </p:spTree>
    <p:extLst>
      <p:ext uri="{BB962C8B-B14F-4D97-AF65-F5344CB8AC3E}">
        <p14:creationId xmlns:p14="http://schemas.microsoft.com/office/powerpoint/2010/main" val="1933951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45858"/>
            <a:ext cx="7886700" cy="1325563"/>
          </a:xfrm>
        </p:spPr>
        <p:txBody>
          <a:bodyPr/>
          <a:lstStyle/>
          <a:p>
            <a:r>
              <a:rPr lang="es-CO" dirty="0"/>
              <a:t>De lo universal a la </a:t>
            </a:r>
            <a:r>
              <a:rPr lang="es-CO" b="1" dirty="0"/>
              <a:t>PARTICULAR</a:t>
            </a:r>
          </a:p>
        </p:txBody>
      </p:sp>
      <p:sp>
        <p:nvSpPr>
          <p:cNvPr id="4" name="CuadroTexto 3"/>
          <p:cNvSpPr txBox="1"/>
          <p:nvPr/>
        </p:nvSpPr>
        <p:spPr>
          <a:xfrm>
            <a:off x="628650" y="1303626"/>
            <a:ext cx="6362639" cy="584775"/>
          </a:xfrm>
          <a:prstGeom prst="rect">
            <a:avLst/>
          </a:prstGeom>
          <a:noFill/>
        </p:spPr>
        <p:txBody>
          <a:bodyPr wrap="none" rtlCol="0">
            <a:spAutoFit/>
          </a:bodyPr>
          <a:lstStyle/>
          <a:p>
            <a:r>
              <a:rPr lang="es-CO" sz="3200" b="1" dirty="0">
                <a:latin typeface="+mj-lt"/>
              </a:rPr>
              <a:t>Nuevo Código de Policía y Convivencia</a:t>
            </a:r>
          </a:p>
        </p:txBody>
      </p:sp>
      <p:sp>
        <p:nvSpPr>
          <p:cNvPr id="5" name="CuadroTexto 4"/>
          <p:cNvSpPr txBox="1"/>
          <p:nvPr/>
        </p:nvSpPr>
        <p:spPr>
          <a:xfrm>
            <a:off x="217401" y="1941409"/>
            <a:ext cx="8754322" cy="4308872"/>
          </a:xfrm>
          <a:prstGeom prst="rect">
            <a:avLst/>
          </a:prstGeom>
          <a:noFill/>
        </p:spPr>
        <p:txBody>
          <a:bodyPr wrap="square" rtlCol="0">
            <a:spAutoFit/>
          </a:bodyPr>
          <a:lstStyle/>
          <a:p>
            <a:pPr algn="just"/>
            <a:endParaRPr lang="es-CO" sz="800" dirty="0">
              <a:latin typeface="+mj-lt"/>
            </a:endParaRPr>
          </a:p>
          <a:p>
            <a:pPr algn="just"/>
            <a:r>
              <a:rPr lang="es-CO" sz="1900" b="1" dirty="0">
                <a:latin typeface="+mj-lt"/>
              </a:rPr>
              <a:t>Artículo 79. El retiro de sitio público o abierto al público.</a:t>
            </a:r>
            <a:r>
              <a:rPr lang="es-CO" sz="1900" dirty="0">
                <a:latin typeface="+mj-lt"/>
              </a:rPr>
              <a:t> </a:t>
            </a:r>
            <a:r>
              <a:rPr lang="es-CO" sz="1900" i="1" dirty="0">
                <a:latin typeface="+mj-lt"/>
              </a:rPr>
              <a:t>Consiste en retirar del lugar a la persona que  está alterando  la convivencia  y  presente oposición  a  la  orden de policía, para que cese en su comportamiento, impidiéndole el retorno inmediato al mismo, sin perjuicio de la aplicación de una medida correctiva. Es competencia del personal uniformado de la Policía Nacional que se encuentre en el lugar, disponer el retiro en los siguientes casos:   </a:t>
            </a:r>
          </a:p>
          <a:p>
            <a:pPr algn="just"/>
            <a:r>
              <a:rPr lang="es-CO" sz="1900" dirty="0">
                <a:latin typeface="+mj-lt"/>
              </a:rPr>
              <a:t>………….  </a:t>
            </a:r>
            <a:r>
              <a:rPr lang="es-CO" sz="1900" b="1" i="1" dirty="0">
                <a:latin typeface="+mj-lt"/>
              </a:rPr>
              <a:t>    17. </a:t>
            </a:r>
            <a:r>
              <a:rPr lang="es-CO" sz="1900" i="1" dirty="0">
                <a:latin typeface="+mj-lt"/>
              </a:rPr>
              <a:t>Realizar, en sitios públicos o abiertos al público, actos sexuales, obscenos, exhibicionistas o insultantes que puedan ofender la dignidad de las personas y la </a:t>
            </a:r>
          </a:p>
          <a:p>
            <a:pPr algn="just"/>
            <a:r>
              <a:rPr lang="es-CO" sz="1900" i="1" dirty="0">
                <a:latin typeface="+mj-lt"/>
              </a:rPr>
              <a:t>moralidad pública.</a:t>
            </a:r>
          </a:p>
          <a:p>
            <a:pPr algn="just"/>
            <a:endParaRPr lang="es-ES" sz="1900" b="1" dirty="0">
              <a:latin typeface="+mj-lt"/>
            </a:endParaRPr>
          </a:p>
          <a:p>
            <a:pPr algn="just"/>
            <a:r>
              <a:rPr lang="es-CO" sz="1900" b="1" dirty="0">
                <a:latin typeface="+mj-lt"/>
              </a:rPr>
              <a:t>Artículo 23. Regulación</a:t>
            </a:r>
            <a:r>
              <a:rPr lang="es-CO" sz="1900" dirty="0">
                <a:latin typeface="+mj-lt"/>
              </a:rPr>
              <a:t>. Las autoridades de policía, dentro del ámbito de su competencia, sólo podrán limitar el ejercicio del derecho de locomoción para garantizar la movilidad y la convivencia, de conformidad con los medios jurídicos que autorice la Constitución, la Ley y los Tratados Internacionales ratificados por Colombia.</a:t>
            </a:r>
          </a:p>
        </p:txBody>
      </p:sp>
    </p:spTree>
    <p:extLst>
      <p:ext uri="{BB962C8B-B14F-4D97-AF65-F5344CB8AC3E}">
        <p14:creationId xmlns:p14="http://schemas.microsoft.com/office/powerpoint/2010/main" val="2197450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De lo universal a la </a:t>
            </a:r>
            <a:r>
              <a:rPr lang="es-CO" b="1" dirty="0"/>
              <a:t>PARTICULAR</a:t>
            </a:r>
          </a:p>
        </p:txBody>
      </p:sp>
      <p:sp>
        <p:nvSpPr>
          <p:cNvPr id="4" name="CuadroTexto 3"/>
          <p:cNvSpPr txBox="1"/>
          <p:nvPr/>
        </p:nvSpPr>
        <p:spPr>
          <a:xfrm>
            <a:off x="628650" y="1504317"/>
            <a:ext cx="6365012" cy="584775"/>
          </a:xfrm>
          <a:prstGeom prst="rect">
            <a:avLst/>
          </a:prstGeom>
          <a:noFill/>
        </p:spPr>
        <p:txBody>
          <a:bodyPr wrap="none" rtlCol="0">
            <a:spAutoFit/>
          </a:bodyPr>
          <a:lstStyle/>
          <a:p>
            <a:r>
              <a:rPr lang="es-CO" sz="3200" b="1" dirty="0">
                <a:latin typeface="+mj-lt"/>
              </a:rPr>
              <a:t>Nuevo Código de Policía y Convivencia</a:t>
            </a:r>
          </a:p>
        </p:txBody>
      </p:sp>
      <p:sp>
        <p:nvSpPr>
          <p:cNvPr id="5" name="CuadroTexto 4"/>
          <p:cNvSpPr txBox="1"/>
          <p:nvPr/>
        </p:nvSpPr>
        <p:spPr>
          <a:xfrm>
            <a:off x="219921" y="2232184"/>
            <a:ext cx="9071201" cy="4216539"/>
          </a:xfrm>
          <a:prstGeom prst="rect">
            <a:avLst/>
          </a:prstGeom>
          <a:noFill/>
        </p:spPr>
        <p:txBody>
          <a:bodyPr wrap="none" rtlCol="0">
            <a:spAutoFit/>
          </a:bodyPr>
          <a:lstStyle/>
          <a:p>
            <a:pPr algn="just"/>
            <a:endParaRPr lang="es-CO" sz="800" dirty="0">
              <a:latin typeface="+mj-lt"/>
            </a:endParaRPr>
          </a:p>
          <a:p>
            <a:pPr algn="just"/>
            <a:r>
              <a:rPr lang="es-CO" sz="2000" b="1" dirty="0">
                <a:latin typeface="+mj-lt"/>
              </a:rPr>
              <a:t>Artículo 7. Contenido de la Convivencia</a:t>
            </a:r>
            <a:r>
              <a:rPr lang="es-CO" sz="2000" dirty="0">
                <a:latin typeface="+mj-lt"/>
              </a:rPr>
              <a:t>. A través de la convivencia se busca alcanzar </a:t>
            </a:r>
          </a:p>
          <a:p>
            <a:pPr algn="just"/>
            <a:r>
              <a:rPr lang="es-CO" sz="2000" dirty="0">
                <a:latin typeface="+mj-lt"/>
              </a:rPr>
              <a:t>en la sociedad:     </a:t>
            </a:r>
            <a:r>
              <a:rPr lang="es-CO" sz="2000" b="1" i="1" dirty="0">
                <a:latin typeface="+mj-lt"/>
              </a:rPr>
              <a:t>1.</a:t>
            </a:r>
            <a:r>
              <a:rPr lang="es-CO" sz="2000" i="1" dirty="0">
                <a:latin typeface="+mj-lt"/>
              </a:rPr>
              <a:t> Que el ejercicio de los derechos y libertades sean garantizados y </a:t>
            </a:r>
          </a:p>
          <a:p>
            <a:pPr algn="just"/>
            <a:r>
              <a:rPr lang="es-CO" sz="2000" i="1" dirty="0">
                <a:latin typeface="+mj-lt"/>
              </a:rPr>
              <a:t>respetados en el marco de la Constitución y la ley.</a:t>
            </a:r>
          </a:p>
          <a:p>
            <a:pPr algn="just"/>
            <a:endParaRPr lang="es-ES" sz="1000" b="1" dirty="0">
              <a:latin typeface="+mj-lt"/>
            </a:endParaRPr>
          </a:p>
          <a:p>
            <a:pPr algn="just"/>
            <a:r>
              <a:rPr lang="es-CO" sz="2000" b="1" dirty="0">
                <a:latin typeface="+mj-lt"/>
              </a:rPr>
              <a:t>Artículo 8. Principios. Son principios fundamentales del Código</a:t>
            </a:r>
            <a:r>
              <a:rPr lang="es-CO" sz="2000" dirty="0">
                <a:latin typeface="+mj-lt"/>
              </a:rPr>
              <a:t>:   </a:t>
            </a:r>
            <a:r>
              <a:rPr lang="es-CO" sz="2000" b="1" i="1" dirty="0">
                <a:latin typeface="+mj-lt"/>
              </a:rPr>
              <a:t>1. </a:t>
            </a:r>
            <a:r>
              <a:rPr lang="es-CO" sz="2000" i="1" dirty="0">
                <a:latin typeface="+mj-lt"/>
              </a:rPr>
              <a:t>La protección de </a:t>
            </a:r>
          </a:p>
          <a:p>
            <a:pPr algn="just"/>
            <a:r>
              <a:rPr lang="es-CO" sz="2000" i="1" dirty="0">
                <a:latin typeface="+mj-lt"/>
              </a:rPr>
              <a:t>la vida y el respeto a la dignidad humana;        </a:t>
            </a:r>
            <a:r>
              <a:rPr lang="es-CO" sz="2000" b="1" i="1" dirty="0">
                <a:latin typeface="+mj-lt"/>
              </a:rPr>
              <a:t>2. </a:t>
            </a:r>
            <a:r>
              <a:rPr lang="es-CO" sz="2000" i="1" dirty="0">
                <a:latin typeface="+mj-lt"/>
              </a:rPr>
              <a:t>El respeto a los derechos humanos; </a:t>
            </a:r>
          </a:p>
          <a:p>
            <a:pPr algn="just"/>
            <a:r>
              <a:rPr lang="es-CO" sz="2000" b="1" i="1" dirty="0">
                <a:latin typeface="+mj-lt"/>
              </a:rPr>
              <a:t>4. </a:t>
            </a:r>
            <a:r>
              <a:rPr lang="es-CO" sz="2000" i="1" dirty="0">
                <a:latin typeface="+mj-lt"/>
              </a:rPr>
              <a:t>La igualdad ante la ley;   </a:t>
            </a:r>
            <a:r>
              <a:rPr lang="es-CO" sz="2000" b="1" i="1" dirty="0">
                <a:latin typeface="+mj-lt"/>
              </a:rPr>
              <a:t>5.</a:t>
            </a:r>
            <a:r>
              <a:rPr lang="es-CO" sz="2000" i="1" dirty="0">
                <a:latin typeface="+mj-lt"/>
              </a:rPr>
              <a:t> La libertad y la autorregulación;   </a:t>
            </a:r>
            <a:r>
              <a:rPr lang="es-CO" sz="2000" b="1" i="1" dirty="0">
                <a:latin typeface="+mj-lt"/>
              </a:rPr>
              <a:t>6.</a:t>
            </a:r>
            <a:r>
              <a:rPr lang="es-CO" sz="2000" i="1" dirty="0">
                <a:latin typeface="+mj-lt"/>
              </a:rPr>
              <a:t> El reconocimiento </a:t>
            </a:r>
          </a:p>
          <a:p>
            <a:pPr algn="just"/>
            <a:r>
              <a:rPr lang="es-CO" sz="2000" i="1" dirty="0">
                <a:latin typeface="+mj-lt"/>
              </a:rPr>
              <a:t>y respeto de las diferencias, la diversidad y la no discriminación….</a:t>
            </a:r>
          </a:p>
          <a:p>
            <a:pPr algn="just"/>
            <a:endParaRPr lang="es-CO" sz="1000" dirty="0">
              <a:latin typeface="+mj-lt"/>
            </a:endParaRPr>
          </a:p>
          <a:p>
            <a:pPr algn="just"/>
            <a:r>
              <a:rPr lang="es-CO" sz="2000" b="1" dirty="0">
                <a:latin typeface="+mj-lt"/>
              </a:rPr>
              <a:t>Artículo 34. Comportamientos favorables a la convivencia relacionados con grupos </a:t>
            </a:r>
          </a:p>
          <a:p>
            <a:pPr algn="just"/>
            <a:r>
              <a:rPr lang="es-CO" sz="2000" b="1" dirty="0">
                <a:latin typeface="+mj-lt"/>
              </a:rPr>
              <a:t>específicos de la sociedad:  </a:t>
            </a:r>
            <a:r>
              <a:rPr lang="es-CO" sz="2000" b="1" i="1" dirty="0">
                <a:latin typeface="+mj-lt"/>
              </a:rPr>
              <a:t>5.</a:t>
            </a:r>
            <a:r>
              <a:rPr lang="es-CO" sz="2000" i="1" dirty="0">
                <a:latin typeface="+mj-lt"/>
              </a:rPr>
              <a:t> Reconocer, respetar y hacer respetar la escogencia sexual</a:t>
            </a:r>
          </a:p>
          <a:p>
            <a:pPr algn="just"/>
            <a:r>
              <a:rPr lang="es-CO" sz="2000" i="1" dirty="0">
                <a:latin typeface="+mj-lt"/>
              </a:rPr>
              <a:t>de las personas que son parte de las comunidades LGBTI, evitando su discriminación, </a:t>
            </a:r>
          </a:p>
          <a:p>
            <a:pPr algn="just"/>
            <a:r>
              <a:rPr lang="es-CO" sz="2000" i="1" dirty="0">
                <a:latin typeface="+mj-lt"/>
              </a:rPr>
              <a:t>maltrato o abuso, e informar a las autoridades cuando ello ocurra.</a:t>
            </a:r>
          </a:p>
          <a:p>
            <a:endParaRPr lang="es-CO" sz="2000" dirty="0">
              <a:latin typeface="+mj-lt"/>
            </a:endParaRPr>
          </a:p>
        </p:txBody>
      </p:sp>
    </p:spTree>
    <p:extLst>
      <p:ext uri="{BB962C8B-B14F-4D97-AF65-F5344CB8AC3E}">
        <p14:creationId xmlns:p14="http://schemas.microsoft.com/office/powerpoint/2010/main" val="196058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De lo universal a la </a:t>
            </a:r>
            <a:r>
              <a:rPr lang="es-CO" b="1" dirty="0"/>
              <a:t>PARTICULAR</a:t>
            </a:r>
          </a:p>
        </p:txBody>
      </p:sp>
      <p:sp>
        <p:nvSpPr>
          <p:cNvPr id="4" name="CuadroTexto 3"/>
          <p:cNvSpPr txBox="1"/>
          <p:nvPr/>
        </p:nvSpPr>
        <p:spPr>
          <a:xfrm>
            <a:off x="628650" y="1517571"/>
            <a:ext cx="6721712" cy="584775"/>
          </a:xfrm>
          <a:prstGeom prst="rect">
            <a:avLst/>
          </a:prstGeom>
          <a:noFill/>
        </p:spPr>
        <p:txBody>
          <a:bodyPr wrap="none" rtlCol="0">
            <a:spAutoFit/>
          </a:bodyPr>
          <a:lstStyle/>
          <a:p>
            <a:r>
              <a:rPr lang="es-CO" sz="3200" b="1" dirty="0"/>
              <a:t>Nuevo Código de Policía y Convivencia</a:t>
            </a:r>
          </a:p>
        </p:txBody>
      </p:sp>
      <p:sp>
        <p:nvSpPr>
          <p:cNvPr id="5" name="CuadroTexto 4"/>
          <p:cNvSpPr txBox="1"/>
          <p:nvPr/>
        </p:nvSpPr>
        <p:spPr>
          <a:xfrm>
            <a:off x="186099" y="2271942"/>
            <a:ext cx="8927444" cy="3908762"/>
          </a:xfrm>
          <a:prstGeom prst="rect">
            <a:avLst/>
          </a:prstGeom>
          <a:noFill/>
        </p:spPr>
        <p:txBody>
          <a:bodyPr wrap="none" rtlCol="0">
            <a:spAutoFit/>
          </a:bodyPr>
          <a:lstStyle/>
          <a:p>
            <a:pPr algn="just"/>
            <a:endParaRPr lang="es-CO" sz="800" dirty="0">
              <a:latin typeface="+mj-lt"/>
            </a:endParaRPr>
          </a:p>
          <a:p>
            <a:pPr algn="just"/>
            <a:r>
              <a:rPr lang="es-CO" sz="2000" b="1" dirty="0">
                <a:latin typeface="+mj-lt"/>
              </a:rPr>
              <a:t>Artículo 69.</a:t>
            </a:r>
            <a:r>
              <a:rPr lang="es-CO" sz="2000" dirty="0">
                <a:latin typeface="+mj-lt"/>
              </a:rPr>
              <a:t> </a:t>
            </a:r>
            <a:r>
              <a:rPr lang="es-CO" sz="2000" b="1" dirty="0">
                <a:latin typeface="+mj-lt"/>
              </a:rPr>
              <a:t>Comportamientos que afectan a la comunidad LGBTI.</a:t>
            </a:r>
            <a:r>
              <a:rPr lang="es-CO" sz="2000" dirty="0">
                <a:latin typeface="+mj-lt"/>
              </a:rPr>
              <a:t>      Los siguientes </a:t>
            </a:r>
          </a:p>
          <a:p>
            <a:pPr algn="just"/>
            <a:r>
              <a:rPr lang="es-CO" sz="2000" dirty="0">
                <a:latin typeface="+mj-lt"/>
              </a:rPr>
              <a:t>comportamientos afectan  los  derechos de las personas LGBTI  y  por  lo tanto no </a:t>
            </a:r>
          </a:p>
          <a:p>
            <a:pPr algn="just"/>
            <a:r>
              <a:rPr lang="es-CO" sz="2000" dirty="0">
                <a:latin typeface="+mj-lt"/>
              </a:rPr>
              <a:t>deben efectuarse.   </a:t>
            </a:r>
            <a:r>
              <a:rPr lang="es-CO" sz="2000" b="1" dirty="0">
                <a:latin typeface="+mj-lt"/>
              </a:rPr>
              <a:t> </a:t>
            </a:r>
            <a:r>
              <a:rPr lang="es-CO" sz="2000" b="1" i="1" dirty="0">
                <a:latin typeface="+mj-lt"/>
              </a:rPr>
              <a:t>1. </a:t>
            </a:r>
            <a:r>
              <a:rPr lang="es-CO" sz="2000" i="1" dirty="0">
                <a:latin typeface="+mj-lt"/>
              </a:rPr>
              <a:t>Negar, impedir,  o dificultar el acceso a institución o centro </a:t>
            </a:r>
          </a:p>
          <a:p>
            <a:pPr algn="just"/>
            <a:r>
              <a:rPr lang="es-CO" sz="2000" i="1" dirty="0">
                <a:latin typeface="+mj-lt"/>
              </a:rPr>
              <a:t>educativo en razón de su pertenencia a la comunidad LGBTI.   </a:t>
            </a:r>
            <a:r>
              <a:rPr lang="es-CO" sz="2000" b="1" i="1" dirty="0">
                <a:latin typeface="+mj-lt"/>
              </a:rPr>
              <a:t>3.</a:t>
            </a:r>
            <a:r>
              <a:rPr lang="es-CO" sz="2000" i="1" dirty="0">
                <a:latin typeface="+mj-lt"/>
              </a:rPr>
              <a:t> Realizar, inducir o </a:t>
            </a:r>
          </a:p>
          <a:p>
            <a:pPr algn="just"/>
            <a:r>
              <a:rPr lang="es-CO" sz="2000" i="1" dirty="0">
                <a:latin typeface="+mj-lt"/>
              </a:rPr>
              <a:t>permitir, cualquier tipo de maltrato verbal, físico, sexual, psicológico, en contra de </a:t>
            </a:r>
          </a:p>
          <a:p>
            <a:pPr algn="just"/>
            <a:r>
              <a:rPr lang="es-CO" sz="2000" i="1" dirty="0">
                <a:latin typeface="+mj-lt"/>
              </a:rPr>
              <a:t>personas de la población LGBTI en razón de su escogencia sexual, bien sea que se </a:t>
            </a:r>
          </a:p>
          <a:p>
            <a:pPr algn="just"/>
            <a:r>
              <a:rPr lang="es-CO" sz="2000" i="1" dirty="0">
                <a:latin typeface="+mj-lt"/>
              </a:rPr>
              <a:t>presente en lugar público o privado, incluido su lugar de trabajo.     </a:t>
            </a:r>
            <a:r>
              <a:rPr lang="es-CO" sz="2000" b="1" i="1" dirty="0">
                <a:latin typeface="+mj-lt"/>
              </a:rPr>
              <a:t>4</a:t>
            </a:r>
            <a:r>
              <a:rPr lang="es-CO" sz="2000" i="1" dirty="0">
                <a:latin typeface="+mj-lt"/>
              </a:rPr>
              <a:t>. Restringir la </a:t>
            </a:r>
          </a:p>
          <a:p>
            <a:pPr algn="just"/>
            <a:r>
              <a:rPr lang="es-CO" sz="2000" i="1" dirty="0">
                <a:latin typeface="+mj-lt"/>
              </a:rPr>
              <a:t>oferta de trabajo y empleo o impedir o limitar el acceso, ascenso o permanencia en </a:t>
            </a:r>
          </a:p>
          <a:p>
            <a:pPr algn="just"/>
            <a:r>
              <a:rPr lang="es-CO" sz="2000" i="1" dirty="0">
                <a:latin typeface="+mj-lt"/>
              </a:rPr>
              <a:t>un puesto o cargo, o establecer diferencias en la remuneración de la población LGBTI.</a:t>
            </a:r>
            <a:r>
              <a:rPr lang="es-CO" sz="2000" b="1" i="1" dirty="0">
                <a:latin typeface="+mj-lt"/>
              </a:rPr>
              <a:t> </a:t>
            </a:r>
          </a:p>
          <a:p>
            <a:pPr algn="just"/>
            <a:r>
              <a:rPr lang="es-CO" sz="2000" b="1" i="1" dirty="0">
                <a:latin typeface="+mj-lt"/>
              </a:rPr>
              <a:t>6. </a:t>
            </a:r>
            <a:r>
              <a:rPr lang="es-CO" sz="2000" i="1" dirty="0">
                <a:latin typeface="+mj-lt"/>
              </a:rPr>
              <a:t>Limitar el acceso y el libre desplazamiento en los espacios públicos o en lugares </a:t>
            </a:r>
          </a:p>
          <a:p>
            <a:pPr algn="just"/>
            <a:r>
              <a:rPr lang="es-CO" sz="2000" i="1" dirty="0">
                <a:latin typeface="+mj-lt"/>
              </a:rPr>
              <a:t>privados abiertos al público por el hecho de ser parte de la población LGBTI.</a:t>
            </a:r>
          </a:p>
          <a:p>
            <a:endParaRPr lang="es-CO" sz="2000" dirty="0">
              <a:latin typeface="+mj-lt"/>
            </a:endParaRPr>
          </a:p>
        </p:txBody>
      </p:sp>
    </p:spTree>
    <p:extLst>
      <p:ext uri="{BB962C8B-B14F-4D97-AF65-F5344CB8AC3E}">
        <p14:creationId xmlns:p14="http://schemas.microsoft.com/office/powerpoint/2010/main" val="3766912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4180" y="762134"/>
            <a:ext cx="7886700" cy="1325563"/>
          </a:xfrm>
        </p:spPr>
        <p:txBody>
          <a:bodyPr/>
          <a:lstStyle/>
          <a:p>
            <a:r>
              <a:rPr lang="es-CO" dirty="0"/>
              <a:t>Sentencias</a:t>
            </a:r>
          </a:p>
        </p:txBody>
      </p:sp>
      <p:sp>
        <p:nvSpPr>
          <p:cNvPr id="3" name="Marcador de contenido 2"/>
          <p:cNvSpPr>
            <a:spLocks noGrp="1"/>
          </p:cNvSpPr>
          <p:nvPr>
            <p:ph idx="1"/>
          </p:nvPr>
        </p:nvSpPr>
        <p:spPr>
          <a:xfrm>
            <a:off x="562389" y="3177347"/>
            <a:ext cx="7886700" cy="1964497"/>
          </a:xfrm>
        </p:spPr>
        <p:txBody>
          <a:bodyPr>
            <a:normAutofit lnSpcReduction="10000"/>
          </a:bodyPr>
          <a:lstStyle/>
          <a:p>
            <a:r>
              <a:rPr lang="es-CO" b="1" dirty="0">
                <a:latin typeface="+mj-lt"/>
              </a:rPr>
              <a:t>SENTENCIA T- 909 DE 2011</a:t>
            </a:r>
          </a:p>
          <a:p>
            <a:endParaRPr lang="es-CO" b="1" dirty="0">
              <a:latin typeface="+mj-lt"/>
            </a:endParaRPr>
          </a:p>
          <a:p>
            <a:endParaRPr lang="es-CO" b="1" dirty="0">
              <a:latin typeface="+mj-lt"/>
            </a:endParaRPr>
          </a:p>
          <a:p>
            <a:r>
              <a:rPr lang="es-CO" b="1" dirty="0">
                <a:latin typeface="+mj-lt"/>
              </a:rPr>
              <a:t>SENTENCIA T- 291 DE 2016</a:t>
            </a:r>
          </a:p>
          <a:p>
            <a:endParaRPr lang="es-CO" b="1" u="sng" dirty="0"/>
          </a:p>
          <a:p>
            <a:endParaRPr lang="es-CO" b="1" u="sng" dirty="0"/>
          </a:p>
          <a:p>
            <a:pPr marL="0" indent="0">
              <a:buNone/>
            </a:pPr>
            <a:endParaRPr lang="es-CO" b="1" u="sng" dirty="0"/>
          </a:p>
          <a:p>
            <a:pPr marL="0" indent="0">
              <a:buNone/>
            </a:pPr>
            <a:endParaRPr lang="es-CO" dirty="0"/>
          </a:p>
        </p:txBody>
      </p:sp>
      <p:pic>
        <p:nvPicPr>
          <p:cNvPr id="4" name="Imagen 3"/>
          <p:cNvPicPr>
            <a:picLocks noChangeAspect="1"/>
          </p:cNvPicPr>
          <p:nvPr/>
        </p:nvPicPr>
        <p:blipFill>
          <a:blip r:embed="rId2"/>
          <a:stretch>
            <a:fillRect/>
          </a:stretch>
        </p:blipFill>
        <p:spPr>
          <a:xfrm>
            <a:off x="5622284" y="430766"/>
            <a:ext cx="2974942" cy="1039053"/>
          </a:xfrm>
          <a:prstGeom prst="rect">
            <a:avLst/>
          </a:prstGeom>
        </p:spPr>
      </p:pic>
      <p:pic>
        <p:nvPicPr>
          <p:cNvPr id="7" name="Imagen 6"/>
          <p:cNvPicPr>
            <a:picLocks noChangeAspect="1"/>
          </p:cNvPicPr>
          <p:nvPr/>
        </p:nvPicPr>
        <p:blipFill>
          <a:blip r:embed="rId3"/>
          <a:stretch>
            <a:fillRect/>
          </a:stretch>
        </p:blipFill>
        <p:spPr>
          <a:xfrm>
            <a:off x="5619610" y="815697"/>
            <a:ext cx="2987323" cy="5041763"/>
          </a:xfrm>
          <a:prstGeom prst="rect">
            <a:avLst/>
          </a:prstGeom>
        </p:spPr>
      </p:pic>
      <p:sp>
        <p:nvSpPr>
          <p:cNvPr id="8" name="Rectángulo 7"/>
          <p:cNvSpPr/>
          <p:nvPr/>
        </p:nvSpPr>
        <p:spPr>
          <a:xfrm>
            <a:off x="5525663" y="430766"/>
            <a:ext cx="3175217" cy="542669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8199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550657"/>
            <a:ext cx="7886700" cy="1325563"/>
          </a:xfrm>
        </p:spPr>
        <p:txBody>
          <a:bodyPr/>
          <a:lstStyle/>
          <a:p>
            <a:r>
              <a:rPr lang="es-CO" dirty="0"/>
              <a:t>Sentencia </a:t>
            </a:r>
            <a:r>
              <a:rPr lang="es-CO" b="1" dirty="0"/>
              <a:t>T- 909 DE 2011</a:t>
            </a:r>
            <a:endParaRPr lang="es-CO" dirty="0"/>
          </a:p>
        </p:txBody>
      </p:sp>
      <p:sp>
        <p:nvSpPr>
          <p:cNvPr id="3" name="Marcador de contenido 2"/>
          <p:cNvSpPr>
            <a:spLocks noGrp="1"/>
          </p:cNvSpPr>
          <p:nvPr>
            <p:ph idx="1"/>
          </p:nvPr>
        </p:nvSpPr>
        <p:spPr>
          <a:xfrm>
            <a:off x="522632" y="1876220"/>
            <a:ext cx="7886700" cy="4246284"/>
          </a:xfrm>
        </p:spPr>
        <p:txBody>
          <a:bodyPr>
            <a:normAutofit fontScale="40000" lnSpcReduction="20000"/>
          </a:bodyPr>
          <a:lstStyle/>
          <a:p>
            <a:pPr marL="0" indent="0" algn="just">
              <a:lnSpc>
                <a:spcPct val="170000"/>
              </a:lnSpc>
              <a:spcBef>
                <a:spcPts val="0"/>
              </a:spcBef>
              <a:buNone/>
            </a:pPr>
            <a:r>
              <a:rPr lang="es-CO" sz="6000" i="1" dirty="0">
                <a:latin typeface="+mj-lt"/>
              </a:rPr>
              <a:t>“La dignidad humana, el libre desarrollo de la personalidad y la intimidad, son los derechos de libertad y de no intervención que confluyen en la protección de los ámbitos de libertad individual, en tanto ingredientes básicos para que un individuo pueda desenvolverse como tal en la sociedad, a la vez que consistentes con el humanismo, la creatividad, la autonomía reconocidas a la persona natural en el Estado constitucional”.</a:t>
            </a:r>
            <a:endParaRPr lang="es-CO" sz="6000" dirty="0">
              <a:latin typeface="+mj-lt"/>
            </a:endParaRPr>
          </a:p>
          <a:p>
            <a:pPr marL="0" indent="0">
              <a:buNone/>
            </a:pPr>
            <a:endParaRPr lang="es-CO" b="1" u="sng" dirty="0">
              <a:latin typeface="+mj-lt"/>
            </a:endParaRPr>
          </a:p>
          <a:p>
            <a:pPr marL="0" indent="0">
              <a:buNone/>
            </a:pPr>
            <a:endParaRPr lang="es-CO" b="1" u="sng" dirty="0"/>
          </a:p>
          <a:p>
            <a:endParaRPr lang="es-CO" b="1" u="sng" dirty="0"/>
          </a:p>
          <a:p>
            <a:pPr marL="0" indent="0">
              <a:buNone/>
            </a:pPr>
            <a:endParaRPr lang="es-CO" b="1" u="sng" dirty="0"/>
          </a:p>
          <a:p>
            <a:pPr marL="0" indent="0">
              <a:buNone/>
            </a:pPr>
            <a:endParaRPr lang="es-CO" dirty="0"/>
          </a:p>
        </p:txBody>
      </p:sp>
    </p:spTree>
    <p:extLst>
      <p:ext uri="{BB962C8B-B14F-4D97-AF65-F5344CB8AC3E}">
        <p14:creationId xmlns:p14="http://schemas.microsoft.com/office/powerpoint/2010/main" val="203451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550657"/>
            <a:ext cx="7886700" cy="1325563"/>
          </a:xfrm>
        </p:spPr>
        <p:txBody>
          <a:bodyPr/>
          <a:lstStyle/>
          <a:p>
            <a:r>
              <a:rPr lang="es-CO" dirty="0"/>
              <a:t>Sentencia </a:t>
            </a:r>
            <a:r>
              <a:rPr lang="es-CO" b="1" dirty="0"/>
              <a:t>T- 909 DE 2011</a:t>
            </a:r>
            <a:endParaRPr lang="es-CO" dirty="0"/>
          </a:p>
        </p:txBody>
      </p:sp>
      <p:sp>
        <p:nvSpPr>
          <p:cNvPr id="5" name="3 Marcador de texto"/>
          <p:cNvSpPr txBox="1">
            <a:spLocks/>
          </p:cNvSpPr>
          <p:nvPr/>
        </p:nvSpPr>
        <p:spPr>
          <a:xfrm>
            <a:off x="177178" y="2277503"/>
            <a:ext cx="4275552" cy="71553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es-CO" sz="2400" b="1" dirty="0">
                <a:solidFill>
                  <a:srgbClr val="FF6600"/>
                </a:solidFill>
                <a:latin typeface="+mj-lt"/>
              </a:rPr>
              <a:t>FUNCIÓN DE VIGILANCIA</a:t>
            </a:r>
          </a:p>
        </p:txBody>
      </p:sp>
      <p:sp>
        <p:nvSpPr>
          <p:cNvPr id="6" name="4 Marcador de contenido"/>
          <p:cNvSpPr>
            <a:spLocks noGrp="1"/>
          </p:cNvSpPr>
          <p:nvPr>
            <p:ph sz="half" idx="4294967295"/>
          </p:nvPr>
        </p:nvSpPr>
        <p:spPr>
          <a:xfrm>
            <a:off x="177178" y="3074913"/>
            <a:ext cx="4275552" cy="3246374"/>
          </a:xfrm>
          <a:prstGeom prst="rect">
            <a:avLst/>
          </a:prstGeom>
          <a:solidFill>
            <a:srgbClr val="003366"/>
          </a:solidFill>
        </p:spPr>
        <p:style>
          <a:lnRef idx="3">
            <a:schemeClr val="lt1"/>
          </a:lnRef>
          <a:fillRef idx="1">
            <a:schemeClr val="accent1"/>
          </a:fillRef>
          <a:effectRef idx="1">
            <a:schemeClr val="accent1"/>
          </a:effectRef>
          <a:fontRef idx="minor">
            <a:schemeClr val="lt1"/>
          </a:fontRef>
        </p:style>
        <p:txBody>
          <a:bodyPr>
            <a:normAutofit lnSpcReduction="10000"/>
          </a:bodyPr>
          <a:lstStyle/>
          <a:p>
            <a:pPr algn="ctr">
              <a:buNone/>
            </a:pPr>
            <a:endParaRPr lang="es-CO" sz="2400" i="1" dirty="0">
              <a:latin typeface="+mj-lt"/>
            </a:endParaRPr>
          </a:p>
          <a:p>
            <a:pPr algn="just">
              <a:buNone/>
            </a:pPr>
            <a:r>
              <a:rPr lang="es-CO" sz="2400" i="1" dirty="0">
                <a:solidFill>
                  <a:schemeClr val="bg1"/>
                </a:solidFill>
                <a:effectLst>
                  <a:outerShdw blurRad="38100" dist="38100" dir="2700000" algn="tl">
                    <a:srgbClr val="000000">
                      <a:alpha val="43137"/>
                    </a:srgbClr>
                  </a:outerShdw>
                </a:effectLst>
                <a:latin typeface="+mj-lt"/>
              </a:rPr>
              <a:t>Función de vigilar el comportamiento ciudadano del lugar donde se prestan sus servicios, pero sólo como forma de </a:t>
            </a:r>
            <a:r>
              <a:rPr lang="es-CO" sz="2400" i="1" u="sng" dirty="0">
                <a:solidFill>
                  <a:schemeClr val="bg1"/>
                </a:solidFill>
                <a:effectLst>
                  <a:outerShdw blurRad="38100" dist="38100" dir="2700000" algn="tl">
                    <a:srgbClr val="000000">
                      <a:alpha val="43137"/>
                    </a:srgbClr>
                  </a:outerShdw>
                </a:effectLst>
                <a:latin typeface="+mj-lt"/>
              </a:rPr>
              <a:t>prevenir</a:t>
            </a:r>
            <a:r>
              <a:rPr lang="es-CO" sz="2400" i="1" dirty="0">
                <a:solidFill>
                  <a:schemeClr val="bg1"/>
                </a:solidFill>
                <a:effectLst>
                  <a:outerShdw blurRad="38100" dist="38100" dir="2700000" algn="tl">
                    <a:srgbClr val="000000">
                      <a:alpha val="43137"/>
                    </a:srgbClr>
                  </a:outerShdw>
                </a:effectLst>
                <a:latin typeface="+mj-lt"/>
              </a:rPr>
              <a:t> actos que atenten contra la vida, la integridad física, los bienes de los sujetos que se protegen y en su caso el delito.</a:t>
            </a:r>
          </a:p>
          <a:p>
            <a:endParaRPr lang="es-CO" sz="2400" dirty="0">
              <a:latin typeface="+mj-lt"/>
            </a:endParaRPr>
          </a:p>
        </p:txBody>
      </p:sp>
      <p:sp>
        <p:nvSpPr>
          <p:cNvPr id="7" name="5 Marcador de texto"/>
          <p:cNvSpPr txBox="1">
            <a:spLocks/>
          </p:cNvSpPr>
          <p:nvPr/>
        </p:nvSpPr>
        <p:spPr>
          <a:xfrm>
            <a:off x="4608443" y="2277503"/>
            <a:ext cx="4296608" cy="742038"/>
          </a:xfrm>
          <a:prstGeom prst="rect">
            <a:avLst/>
          </a:prstGeom>
        </p:spPr>
        <p:style>
          <a:lnRef idx="2">
            <a:schemeClr val="accent2"/>
          </a:lnRef>
          <a:fillRef idx="1">
            <a:schemeClr val="lt1"/>
          </a:fillRef>
          <a:effectRef idx="0">
            <a:schemeClr val="accent2"/>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es-CO" sz="2400" b="1" dirty="0">
                <a:solidFill>
                  <a:srgbClr val="003366"/>
                </a:solidFill>
                <a:latin typeface="+mj-lt"/>
              </a:rPr>
              <a:t>FUNCIÓN DE POLICÍA</a:t>
            </a:r>
          </a:p>
        </p:txBody>
      </p:sp>
      <p:sp>
        <p:nvSpPr>
          <p:cNvPr id="8" name="6 Marcador de contenido"/>
          <p:cNvSpPr>
            <a:spLocks noGrp="1"/>
          </p:cNvSpPr>
          <p:nvPr>
            <p:ph sz="quarter" idx="4294967295"/>
          </p:nvPr>
        </p:nvSpPr>
        <p:spPr>
          <a:xfrm>
            <a:off x="4608443" y="3101415"/>
            <a:ext cx="4314966" cy="2415052"/>
          </a:xfrm>
          <a:prstGeom prst="rect">
            <a:avLst/>
          </a:prstGeom>
        </p:spPr>
        <p:style>
          <a:lnRef idx="3">
            <a:schemeClr val="lt1"/>
          </a:lnRef>
          <a:fillRef idx="1">
            <a:schemeClr val="accent2"/>
          </a:fillRef>
          <a:effectRef idx="1">
            <a:schemeClr val="accent2"/>
          </a:effectRef>
          <a:fontRef idx="minor">
            <a:schemeClr val="lt1"/>
          </a:fontRef>
        </p:style>
        <p:txBody>
          <a:bodyPr>
            <a:normAutofit/>
          </a:bodyPr>
          <a:lstStyle/>
          <a:p>
            <a:pPr>
              <a:buNone/>
            </a:pPr>
            <a:endParaRPr lang="es-CO" sz="2400" i="1" dirty="0">
              <a:latin typeface="+mj-lt"/>
            </a:endParaRPr>
          </a:p>
          <a:p>
            <a:pPr algn="just">
              <a:buNone/>
            </a:pPr>
            <a:r>
              <a:rPr lang="es-CO" sz="2400" i="1" dirty="0">
                <a:solidFill>
                  <a:schemeClr val="bg1"/>
                </a:solidFill>
                <a:effectLst>
                  <a:outerShdw blurRad="38100" dist="38100" dir="2700000" algn="tl">
                    <a:srgbClr val="000000">
                      <a:alpha val="43137"/>
                    </a:srgbClr>
                  </a:outerShdw>
                </a:effectLst>
                <a:latin typeface="+mj-lt"/>
              </a:rPr>
              <a:t>Atribuciones de restringir los ámbitos de libertad reconocidos a los particulares o imponer las medidas correctivas.</a:t>
            </a:r>
          </a:p>
          <a:p>
            <a:pPr>
              <a:buNone/>
            </a:pPr>
            <a:endParaRPr lang="es-CO" sz="2400" dirty="0">
              <a:latin typeface="+mj-lt"/>
            </a:endParaRPr>
          </a:p>
        </p:txBody>
      </p:sp>
    </p:spTree>
    <p:extLst>
      <p:ext uri="{BB962C8B-B14F-4D97-AF65-F5344CB8AC3E}">
        <p14:creationId xmlns:p14="http://schemas.microsoft.com/office/powerpoint/2010/main" val="1250627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550657"/>
            <a:ext cx="7886700" cy="1325563"/>
          </a:xfrm>
        </p:spPr>
        <p:txBody>
          <a:bodyPr/>
          <a:lstStyle/>
          <a:p>
            <a:r>
              <a:rPr lang="es-CO" dirty="0"/>
              <a:t>Sentencia </a:t>
            </a:r>
            <a:r>
              <a:rPr lang="es-CO" b="1" dirty="0"/>
              <a:t>T- 909 DE 2011</a:t>
            </a:r>
            <a:endParaRPr lang="es-CO" dirty="0"/>
          </a:p>
        </p:txBody>
      </p:sp>
      <p:sp>
        <p:nvSpPr>
          <p:cNvPr id="3" name="Marcador de contenido 2"/>
          <p:cNvSpPr>
            <a:spLocks noGrp="1"/>
          </p:cNvSpPr>
          <p:nvPr>
            <p:ph idx="1"/>
          </p:nvPr>
        </p:nvSpPr>
        <p:spPr>
          <a:xfrm>
            <a:off x="522632" y="1876220"/>
            <a:ext cx="7886700" cy="4246284"/>
          </a:xfrm>
        </p:spPr>
        <p:txBody>
          <a:bodyPr>
            <a:normAutofit fontScale="40000" lnSpcReduction="20000"/>
          </a:bodyPr>
          <a:lstStyle/>
          <a:p>
            <a:pPr marL="0" indent="0" algn="just">
              <a:lnSpc>
                <a:spcPct val="150000"/>
              </a:lnSpc>
              <a:buNone/>
            </a:pPr>
            <a:r>
              <a:rPr lang="es-CO" sz="6000" i="1" dirty="0">
                <a:latin typeface="+mj-lt"/>
              </a:rPr>
              <a:t>“Mal puede entenderse per se como perturbador de la tranquilidad en este caso de un centro comercial, que las parejas efectúen manifestaciones de afecto incluyendo el darse besos. Ni puede la orden de un empresario, fuere el Centro comercial, fuere la empresa de vigilancia, instruir a un trabajador para que en cumplimiento de sus funciones como vigilante, restrinja contornos no limitados legítimamente por el legislador de las libertades individuales”.</a:t>
            </a:r>
            <a:endParaRPr lang="es-CO" sz="6000" dirty="0">
              <a:latin typeface="+mj-lt"/>
            </a:endParaRPr>
          </a:p>
          <a:p>
            <a:pPr marL="0" indent="0">
              <a:buNone/>
            </a:pPr>
            <a:endParaRPr lang="es-CO" b="1" u="sng" dirty="0">
              <a:latin typeface="+mj-lt"/>
            </a:endParaRPr>
          </a:p>
          <a:p>
            <a:pPr marL="0" indent="0">
              <a:buNone/>
            </a:pPr>
            <a:endParaRPr lang="es-CO" b="1" u="sng" dirty="0"/>
          </a:p>
          <a:p>
            <a:endParaRPr lang="es-CO" b="1" u="sng" dirty="0"/>
          </a:p>
          <a:p>
            <a:pPr marL="0" indent="0">
              <a:buNone/>
            </a:pPr>
            <a:endParaRPr lang="es-CO" b="1" u="sng" dirty="0"/>
          </a:p>
          <a:p>
            <a:pPr marL="0" indent="0">
              <a:buNone/>
            </a:pPr>
            <a:endParaRPr lang="es-CO" dirty="0"/>
          </a:p>
        </p:txBody>
      </p:sp>
    </p:spTree>
    <p:extLst>
      <p:ext uri="{BB962C8B-B14F-4D97-AF65-F5344CB8AC3E}">
        <p14:creationId xmlns:p14="http://schemas.microsoft.com/office/powerpoint/2010/main" val="9393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8896" y="603666"/>
            <a:ext cx="7886700" cy="1325563"/>
          </a:xfrm>
        </p:spPr>
        <p:txBody>
          <a:bodyPr/>
          <a:lstStyle/>
          <a:p>
            <a:r>
              <a:rPr lang="es-CO" dirty="0"/>
              <a:t>Concepto: </a:t>
            </a:r>
            <a:r>
              <a:rPr lang="es-CO" b="1" dirty="0"/>
              <a:t>DISCRIMINACIÓN</a:t>
            </a:r>
          </a:p>
        </p:txBody>
      </p:sp>
      <p:sp>
        <p:nvSpPr>
          <p:cNvPr id="3" name="Marcador de contenido 2"/>
          <p:cNvSpPr>
            <a:spLocks noGrp="1"/>
          </p:cNvSpPr>
          <p:nvPr>
            <p:ph idx="1"/>
          </p:nvPr>
        </p:nvSpPr>
        <p:spPr>
          <a:xfrm>
            <a:off x="602148" y="1918391"/>
            <a:ext cx="7886700" cy="4204114"/>
          </a:xfrm>
        </p:spPr>
        <p:txBody>
          <a:bodyPr>
            <a:normAutofit lnSpcReduction="10000"/>
          </a:bodyPr>
          <a:lstStyle/>
          <a:p>
            <a:pPr marL="0" indent="0" algn="just">
              <a:buNone/>
            </a:pPr>
            <a:r>
              <a:rPr lang="es-CO" b="1" dirty="0">
                <a:latin typeface="+mj-lt"/>
              </a:rPr>
              <a:t>Real Academia de la Lengua Española.</a:t>
            </a:r>
          </a:p>
          <a:p>
            <a:pPr marL="0" indent="0" algn="just">
              <a:buNone/>
            </a:pPr>
            <a:endParaRPr lang="es-CO" dirty="0">
              <a:latin typeface="+mj-lt"/>
            </a:endParaRPr>
          </a:p>
          <a:p>
            <a:pPr marL="0" indent="0" algn="just">
              <a:buNone/>
            </a:pPr>
            <a:r>
              <a:rPr lang="es-CO" dirty="0">
                <a:latin typeface="+mj-lt"/>
              </a:rPr>
              <a:t>Del latín </a:t>
            </a:r>
            <a:r>
              <a:rPr lang="es-CO" i="1" dirty="0" err="1">
                <a:latin typeface="+mj-lt"/>
              </a:rPr>
              <a:t>discrimināre</a:t>
            </a:r>
            <a:r>
              <a:rPr lang="es-CO" i="1" dirty="0">
                <a:latin typeface="+mj-lt"/>
              </a:rPr>
              <a:t>.</a:t>
            </a:r>
          </a:p>
          <a:p>
            <a:pPr marL="0" indent="0" algn="just">
              <a:buNone/>
            </a:pPr>
            <a:endParaRPr lang="es-CO" i="1" dirty="0">
              <a:latin typeface="+mj-lt"/>
            </a:endParaRPr>
          </a:p>
          <a:p>
            <a:pPr marL="0" indent="0" algn="just">
              <a:buNone/>
            </a:pPr>
            <a:r>
              <a:rPr lang="es-CO" dirty="0">
                <a:latin typeface="+mj-lt"/>
              </a:rPr>
              <a:t>1. </a:t>
            </a:r>
            <a:r>
              <a:rPr lang="es-CO" dirty="0" err="1">
                <a:latin typeface="+mj-lt"/>
              </a:rPr>
              <a:t>tr</a:t>
            </a:r>
            <a:r>
              <a:rPr lang="es-CO" dirty="0">
                <a:latin typeface="+mj-lt"/>
              </a:rPr>
              <a:t>. Seleccionar excluyendo.</a:t>
            </a:r>
          </a:p>
          <a:p>
            <a:pPr marL="0" indent="0" algn="just">
              <a:buNone/>
            </a:pPr>
            <a:endParaRPr lang="es-CO" dirty="0">
              <a:latin typeface="+mj-lt"/>
            </a:endParaRPr>
          </a:p>
          <a:p>
            <a:pPr marL="0" lvl="0" indent="0" algn="just">
              <a:buNone/>
            </a:pPr>
            <a:r>
              <a:rPr lang="es-CO" dirty="0">
                <a:latin typeface="+mj-lt"/>
              </a:rPr>
              <a:t>2. </a:t>
            </a:r>
            <a:r>
              <a:rPr lang="es-CO" dirty="0" err="1">
                <a:latin typeface="+mj-lt"/>
              </a:rPr>
              <a:t>tr</a:t>
            </a:r>
            <a:r>
              <a:rPr lang="es-CO" dirty="0">
                <a:latin typeface="+mj-lt"/>
              </a:rPr>
              <a:t>. Dar trato desigual a una persona o colectividad</a:t>
            </a:r>
          </a:p>
          <a:p>
            <a:pPr marL="0" lvl="0" indent="0" algn="just">
              <a:buNone/>
            </a:pPr>
            <a:r>
              <a:rPr lang="es-CO" dirty="0">
                <a:latin typeface="+mj-lt"/>
              </a:rPr>
              <a:t>    por motivos raciales, religiosos, políticos, de sexo,</a:t>
            </a:r>
          </a:p>
          <a:p>
            <a:pPr marL="0" lvl="0" indent="0" algn="just">
              <a:buNone/>
            </a:pPr>
            <a:r>
              <a:rPr lang="es-CO" dirty="0">
                <a:latin typeface="+mj-lt"/>
              </a:rPr>
              <a:t>    etc. </a:t>
            </a:r>
          </a:p>
        </p:txBody>
      </p:sp>
    </p:spTree>
    <p:extLst>
      <p:ext uri="{BB962C8B-B14F-4D97-AF65-F5344CB8AC3E}">
        <p14:creationId xmlns:p14="http://schemas.microsoft.com/office/powerpoint/2010/main" val="1064786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550657"/>
            <a:ext cx="7886700" cy="1325563"/>
          </a:xfrm>
        </p:spPr>
        <p:txBody>
          <a:bodyPr/>
          <a:lstStyle/>
          <a:p>
            <a:r>
              <a:rPr lang="es-CO" dirty="0"/>
              <a:t>Sentencia </a:t>
            </a:r>
            <a:r>
              <a:rPr lang="es-CO" b="1" dirty="0"/>
              <a:t>T- 909 DE 2011</a:t>
            </a:r>
            <a:endParaRPr lang="es-CO" dirty="0"/>
          </a:p>
        </p:txBody>
      </p:sp>
      <p:sp>
        <p:nvSpPr>
          <p:cNvPr id="3" name="Marcador de contenido 2"/>
          <p:cNvSpPr>
            <a:spLocks noGrp="1"/>
          </p:cNvSpPr>
          <p:nvPr>
            <p:ph idx="1"/>
          </p:nvPr>
        </p:nvSpPr>
        <p:spPr>
          <a:xfrm>
            <a:off x="522632" y="2114759"/>
            <a:ext cx="7886700" cy="3477658"/>
          </a:xfrm>
        </p:spPr>
        <p:txBody>
          <a:bodyPr>
            <a:normAutofit fontScale="40000" lnSpcReduction="20000"/>
          </a:bodyPr>
          <a:lstStyle/>
          <a:p>
            <a:pPr marL="0" indent="0" algn="just">
              <a:lnSpc>
                <a:spcPct val="150000"/>
              </a:lnSpc>
              <a:buNone/>
            </a:pPr>
            <a:r>
              <a:rPr lang="es-CO" sz="6000" i="1" dirty="0">
                <a:latin typeface="+mj-lt"/>
              </a:rPr>
              <a:t>“</a:t>
            </a:r>
            <a:r>
              <a:rPr lang="es-CO" sz="6000" i="1" u="sng" dirty="0">
                <a:latin typeface="+mj-lt"/>
              </a:rPr>
              <a:t>Es decir que besarse de modo romántico con la pareja, sea o no homosexual, hace parte de los espacios de libertad individual que toda persona natural posee a la luz de su dignidad para vivir como se quiere, para su libre desarrollo personal y para el derecho a no ser molestado en esa elección específica que sólo a él o ella interesa</a:t>
            </a:r>
            <a:r>
              <a:rPr lang="es-CO" sz="6000" i="1" dirty="0">
                <a:latin typeface="+mj-lt"/>
              </a:rPr>
              <a:t>”. </a:t>
            </a:r>
            <a:r>
              <a:rPr lang="es-CO" sz="4800" dirty="0">
                <a:latin typeface="+mj-lt"/>
              </a:rPr>
              <a:t>(Subrayado y negrita es nuestro).</a:t>
            </a:r>
          </a:p>
          <a:p>
            <a:pPr marL="0" indent="0">
              <a:buNone/>
            </a:pPr>
            <a:endParaRPr lang="es-CO" b="1" u="sng" dirty="0">
              <a:latin typeface="+mj-lt"/>
            </a:endParaRPr>
          </a:p>
          <a:p>
            <a:pPr marL="0" indent="0">
              <a:buNone/>
            </a:pPr>
            <a:endParaRPr lang="es-CO" b="1" u="sng" dirty="0"/>
          </a:p>
          <a:p>
            <a:endParaRPr lang="es-CO" b="1" u="sng" dirty="0"/>
          </a:p>
          <a:p>
            <a:pPr marL="0" indent="0">
              <a:buNone/>
            </a:pPr>
            <a:endParaRPr lang="es-CO" b="1" u="sng" dirty="0"/>
          </a:p>
          <a:p>
            <a:pPr marL="0" indent="0">
              <a:buNone/>
            </a:pPr>
            <a:endParaRPr lang="es-CO" dirty="0"/>
          </a:p>
        </p:txBody>
      </p:sp>
    </p:spTree>
    <p:extLst>
      <p:ext uri="{BB962C8B-B14F-4D97-AF65-F5344CB8AC3E}">
        <p14:creationId xmlns:p14="http://schemas.microsoft.com/office/powerpoint/2010/main" val="2622103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91633"/>
            <a:ext cx="7886700" cy="1325563"/>
          </a:xfrm>
        </p:spPr>
        <p:txBody>
          <a:bodyPr/>
          <a:lstStyle/>
          <a:p>
            <a:r>
              <a:rPr lang="es-CO" dirty="0"/>
              <a:t>Sentencia </a:t>
            </a:r>
            <a:r>
              <a:rPr lang="es-CO" b="1" dirty="0"/>
              <a:t>T- 291 DE 2016</a:t>
            </a:r>
            <a:endParaRPr lang="es-CO" dirty="0"/>
          </a:p>
        </p:txBody>
      </p:sp>
      <p:sp>
        <p:nvSpPr>
          <p:cNvPr id="3" name="Marcador de contenido 2"/>
          <p:cNvSpPr>
            <a:spLocks noGrp="1"/>
          </p:cNvSpPr>
          <p:nvPr>
            <p:ph idx="1"/>
          </p:nvPr>
        </p:nvSpPr>
        <p:spPr>
          <a:xfrm>
            <a:off x="522631" y="1491911"/>
            <a:ext cx="8091281" cy="4981781"/>
          </a:xfrm>
        </p:spPr>
        <p:txBody>
          <a:bodyPr>
            <a:normAutofit fontScale="62500" lnSpcReduction="20000"/>
          </a:bodyPr>
          <a:lstStyle/>
          <a:p>
            <a:pPr marL="0" indent="0" algn="just">
              <a:lnSpc>
                <a:spcPct val="120000"/>
              </a:lnSpc>
              <a:spcBef>
                <a:spcPts val="0"/>
              </a:spcBef>
              <a:buNone/>
            </a:pPr>
            <a:r>
              <a:rPr lang="es-CO" sz="3500" i="1" dirty="0">
                <a:latin typeface="+mj-lt"/>
              </a:rPr>
              <a:t>“En atención a que en el presente asunto se discute la presencia de tratos basados en la orientación sexual del demandante como categoría sospechosa de discriminación y debido a la necesidad de proteger al actor como una de las personas que pertenecen a grupos sociales que históricamente han sido víctimas de actos discriminatorios, la Sala Octava de Revisión </a:t>
            </a:r>
            <a:r>
              <a:rPr lang="es-CO" sz="3500" b="1" i="1" u="sng" dirty="0">
                <a:latin typeface="+mj-lt"/>
              </a:rPr>
              <a:t>PRESUME COMO DISCRIMINATORIOS LOS ACTOS DE RETENCIÓN, EXPOSICIÓN AL PÚBLICO, DISCRIMINACIÓN Y EXPULSIÓN DE LOS CUALES DIJO SER VÍCTIMA EL ACCIONANTE</a:t>
            </a:r>
            <a:r>
              <a:rPr lang="es-CO" sz="3500" i="1" dirty="0">
                <a:latin typeface="+mj-lt"/>
              </a:rPr>
              <a:t>.</a:t>
            </a:r>
          </a:p>
          <a:p>
            <a:pPr marL="0" indent="0" algn="just">
              <a:lnSpc>
                <a:spcPct val="120000"/>
              </a:lnSpc>
              <a:spcBef>
                <a:spcPts val="0"/>
              </a:spcBef>
              <a:buNone/>
            </a:pPr>
            <a:r>
              <a:rPr lang="es-CO" sz="1300" i="1" dirty="0">
                <a:latin typeface="+mj-lt"/>
              </a:rPr>
              <a:t> </a:t>
            </a:r>
          </a:p>
          <a:p>
            <a:pPr marL="0" indent="0" algn="just">
              <a:lnSpc>
                <a:spcPct val="120000"/>
              </a:lnSpc>
              <a:spcBef>
                <a:spcPts val="0"/>
              </a:spcBef>
              <a:buNone/>
            </a:pPr>
            <a:r>
              <a:rPr lang="es-CO" sz="3500" i="1" dirty="0">
                <a:latin typeface="+mj-lt"/>
              </a:rPr>
              <a:t>Por consiguiente, el Centro Comercial y la empresa de seguridad privada,</a:t>
            </a:r>
            <a:r>
              <a:rPr lang="es-CO" sz="3500" b="1" i="1" dirty="0">
                <a:latin typeface="+mj-lt"/>
              </a:rPr>
              <a:t> deben desvirtuar con suficiencia la mencionada presunción</a:t>
            </a:r>
            <a:r>
              <a:rPr lang="es-CO" sz="3500" i="1" dirty="0">
                <a:latin typeface="+mj-lt"/>
              </a:rPr>
              <a:t>, como quiera que se señala la ejecución de un tratamiento diferencial a través de </a:t>
            </a:r>
            <a:r>
              <a:rPr lang="es-CO" sz="3500" i="1">
                <a:latin typeface="+mj-lt"/>
              </a:rPr>
              <a:t>sus agentes”.</a:t>
            </a:r>
            <a:endParaRPr lang="es-CO" sz="3500" i="1" dirty="0">
              <a:latin typeface="+mj-lt"/>
            </a:endParaRPr>
          </a:p>
          <a:p>
            <a:pPr marL="0" indent="0">
              <a:lnSpc>
                <a:spcPct val="170000"/>
              </a:lnSpc>
              <a:spcBef>
                <a:spcPts val="0"/>
              </a:spcBef>
              <a:buNone/>
            </a:pPr>
            <a:endParaRPr lang="es-CO" sz="6000" dirty="0">
              <a:latin typeface="+mj-lt"/>
            </a:endParaRPr>
          </a:p>
          <a:p>
            <a:pPr marL="0" indent="0">
              <a:buNone/>
            </a:pPr>
            <a:endParaRPr lang="es-CO" b="1" u="sng" dirty="0">
              <a:latin typeface="+mj-lt"/>
            </a:endParaRPr>
          </a:p>
          <a:p>
            <a:pPr marL="0" indent="0">
              <a:buNone/>
            </a:pPr>
            <a:endParaRPr lang="es-CO" b="1" u="sng" dirty="0">
              <a:latin typeface="+mj-lt"/>
            </a:endParaRPr>
          </a:p>
          <a:p>
            <a:endParaRPr lang="es-CO" b="1" u="sng" dirty="0">
              <a:latin typeface="+mj-lt"/>
            </a:endParaRPr>
          </a:p>
          <a:p>
            <a:pPr marL="0" indent="0">
              <a:buNone/>
            </a:pPr>
            <a:endParaRPr lang="es-CO" b="1" u="sng" dirty="0">
              <a:latin typeface="+mj-lt"/>
            </a:endParaRPr>
          </a:p>
          <a:p>
            <a:pPr marL="0" indent="0">
              <a:buNone/>
            </a:pPr>
            <a:endParaRPr lang="es-CO" dirty="0">
              <a:latin typeface="+mj-lt"/>
            </a:endParaRPr>
          </a:p>
        </p:txBody>
      </p:sp>
    </p:spTree>
    <p:extLst>
      <p:ext uri="{BB962C8B-B14F-4D97-AF65-F5344CB8AC3E}">
        <p14:creationId xmlns:p14="http://schemas.microsoft.com/office/powerpoint/2010/main" val="3665085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484397"/>
            <a:ext cx="7886700" cy="1325563"/>
          </a:xfrm>
        </p:spPr>
        <p:txBody>
          <a:bodyPr/>
          <a:lstStyle/>
          <a:p>
            <a:r>
              <a:rPr lang="es-CO" dirty="0"/>
              <a:t>Sentencia </a:t>
            </a:r>
            <a:r>
              <a:rPr lang="es-CO" b="1" dirty="0"/>
              <a:t>T- 291 DE 2016</a:t>
            </a:r>
            <a:endParaRPr lang="es-CO" dirty="0"/>
          </a:p>
        </p:txBody>
      </p:sp>
      <p:sp>
        <p:nvSpPr>
          <p:cNvPr id="3" name="Marcador de contenido 2"/>
          <p:cNvSpPr>
            <a:spLocks noGrp="1"/>
          </p:cNvSpPr>
          <p:nvPr>
            <p:ph idx="1"/>
          </p:nvPr>
        </p:nvSpPr>
        <p:spPr>
          <a:xfrm>
            <a:off x="615396" y="1624430"/>
            <a:ext cx="7886700" cy="4630597"/>
          </a:xfrm>
        </p:spPr>
        <p:txBody>
          <a:bodyPr>
            <a:normAutofit fontScale="32500" lnSpcReduction="20000"/>
          </a:bodyPr>
          <a:lstStyle/>
          <a:p>
            <a:pPr marL="0" indent="0" algn="just">
              <a:lnSpc>
                <a:spcPct val="120000"/>
              </a:lnSpc>
              <a:spcBef>
                <a:spcPts val="0"/>
              </a:spcBef>
              <a:buNone/>
            </a:pPr>
            <a:r>
              <a:rPr lang="es-CO" sz="7400" i="1" dirty="0">
                <a:latin typeface="+mj-lt"/>
              </a:rPr>
              <a:t>“En consonancia con lo anterior, esta Sala procede a aplicar </a:t>
            </a:r>
            <a:r>
              <a:rPr lang="es-CO" sz="7400" b="1" i="1" dirty="0">
                <a:latin typeface="+mj-lt"/>
              </a:rPr>
              <a:t>la carga dinámica de la prueba</a:t>
            </a:r>
            <a:r>
              <a:rPr lang="es-CO" sz="7400" i="1" dirty="0">
                <a:latin typeface="+mj-lt"/>
              </a:rPr>
              <a:t> a favor del accionante, toda vez que, por un lado, es la parte débil dentro de la relación jurídica-extracontractual que se constituyó con el ingreso del demandante en el Centro Comercial y las compras que realizó esa misma data en dicho complejo comercial; y por otro, porque se trata de una persona víctima de actos discriminatorios presuntos, circunstancias que le dificultan acceder a los documentos y demás materiales probatorios necesarios para acreditar que la situación es desfavorable y configura la vulneración de sus derechos fundamentales invocados”.</a:t>
            </a:r>
          </a:p>
          <a:p>
            <a:pPr marL="0" indent="0">
              <a:buNone/>
            </a:pPr>
            <a:endParaRPr lang="es-CO" b="1" u="sng" dirty="0">
              <a:latin typeface="+mj-lt"/>
            </a:endParaRPr>
          </a:p>
          <a:p>
            <a:pPr marL="0" indent="0">
              <a:buNone/>
            </a:pPr>
            <a:endParaRPr lang="es-CO" b="1" u="sng" dirty="0"/>
          </a:p>
          <a:p>
            <a:endParaRPr lang="es-CO" b="1" u="sng" dirty="0"/>
          </a:p>
          <a:p>
            <a:pPr marL="0" indent="0">
              <a:buNone/>
            </a:pPr>
            <a:endParaRPr lang="es-CO" b="1" u="sng" dirty="0"/>
          </a:p>
          <a:p>
            <a:pPr marL="0" indent="0">
              <a:buNone/>
            </a:pPr>
            <a:endParaRPr lang="es-CO" dirty="0"/>
          </a:p>
        </p:txBody>
      </p:sp>
    </p:spTree>
    <p:extLst>
      <p:ext uri="{BB962C8B-B14F-4D97-AF65-F5344CB8AC3E}">
        <p14:creationId xmlns:p14="http://schemas.microsoft.com/office/powerpoint/2010/main" val="802420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550657"/>
            <a:ext cx="7886700" cy="1325563"/>
          </a:xfrm>
        </p:spPr>
        <p:txBody>
          <a:bodyPr/>
          <a:lstStyle/>
          <a:p>
            <a:r>
              <a:rPr lang="es-CO" dirty="0"/>
              <a:t>Sentencia </a:t>
            </a:r>
            <a:r>
              <a:rPr lang="es-CO" b="1" dirty="0"/>
              <a:t>T- 291 DE 2016</a:t>
            </a:r>
            <a:endParaRPr lang="es-CO" dirty="0"/>
          </a:p>
        </p:txBody>
      </p:sp>
      <p:sp>
        <p:nvSpPr>
          <p:cNvPr id="3" name="Marcador de contenido 2"/>
          <p:cNvSpPr>
            <a:spLocks noGrp="1"/>
          </p:cNvSpPr>
          <p:nvPr>
            <p:ph idx="1"/>
          </p:nvPr>
        </p:nvSpPr>
        <p:spPr>
          <a:xfrm>
            <a:off x="522632" y="2340047"/>
            <a:ext cx="7886700" cy="4246284"/>
          </a:xfrm>
        </p:spPr>
        <p:txBody>
          <a:bodyPr>
            <a:normAutofit fontScale="77500" lnSpcReduction="20000"/>
          </a:bodyPr>
          <a:lstStyle/>
          <a:p>
            <a:pPr marL="0" indent="0" algn="just">
              <a:lnSpc>
                <a:spcPct val="120000"/>
              </a:lnSpc>
              <a:spcBef>
                <a:spcPts val="0"/>
              </a:spcBef>
              <a:buNone/>
            </a:pPr>
            <a:r>
              <a:rPr lang="es-CO" sz="3300" i="1" dirty="0">
                <a:latin typeface="+mj-lt"/>
              </a:rPr>
              <a:t>“En esa medida, la obligación probatoria se invierte y se traslada a cargo del Centro Comercial y la compañía de seguridad privada ya que al contar con todos los medios de prueba en sus instalaciones y dependencias, deben demostrar que su proceder no se enmarcó en los actos discriminatorios que se les endilga, lo que significa que para esta Sala serán insuficientes las meras negaciones que los accionados manifiesten acerca de los hechos constitutivos de discriminación”.</a:t>
            </a:r>
            <a:endParaRPr lang="es-CO" b="1" u="sng" dirty="0">
              <a:latin typeface="+mj-lt"/>
            </a:endParaRPr>
          </a:p>
          <a:p>
            <a:pPr marL="0" indent="0">
              <a:buNone/>
            </a:pPr>
            <a:endParaRPr lang="es-CO" b="1" u="sng" dirty="0"/>
          </a:p>
          <a:p>
            <a:endParaRPr lang="es-CO" b="1" u="sng" dirty="0"/>
          </a:p>
          <a:p>
            <a:pPr marL="0" indent="0">
              <a:buNone/>
            </a:pPr>
            <a:endParaRPr lang="es-CO" b="1" u="sng" dirty="0"/>
          </a:p>
          <a:p>
            <a:pPr marL="0" indent="0">
              <a:buNone/>
            </a:pPr>
            <a:endParaRPr lang="es-CO" dirty="0"/>
          </a:p>
        </p:txBody>
      </p:sp>
    </p:spTree>
    <p:extLst>
      <p:ext uri="{BB962C8B-B14F-4D97-AF65-F5344CB8AC3E}">
        <p14:creationId xmlns:p14="http://schemas.microsoft.com/office/powerpoint/2010/main" val="3421102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416642"/>
            <a:ext cx="7886700" cy="1325563"/>
          </a:xfrm>
        </p:spPr>
        <p:txBody>
          <a:bodyPr/>
          <a:lstStyle/>
          <a:p>
            <a:r>
              <a:rPr lang="es-CO" dirty="0"/>
              <a:t>Caso </a:t>
            </a:r>
            <a:r>
              <a:rPr lang="es-CO" b="1" dirty="0"/>
              <a:t>FORTOX</a:t>
            </a:r>
            <a:br>
              <a:rPr lang="es-CO" b="1" dirty="0"/>
            </a:br>
            <a:endParaRPr lang="es-CO" b="1" dirty="0"/>
          </a:p>
        </p:txBody>
      </p:sp>
      <p:sp>
        <p:nvSpPr>
          <p:cNvPr id="8" name="CuadroTexto 7"/>
          <p:cNvSpPr txBox="1"/>
          <p:nvPr/>
        </p:nvSpPr>
        <p:spPr>
          <a:xfrm>
            <a:off x="83809" y="1136892"/>
            <a:ext cx="8564451" cy="523220"/>
          </a:xfrm>
          <a:prstGeom prst="rect">
            <a:avLst/>
          </a:prstGeom>
          <a:noFill/>
        </p:spPr>
        <p:txBody>
          <a:bodyPr wrap="square" rtlCol="0">
            <a:spAutoFit/>
          </a:bodyPr>
          <a:lstStyle/>
          <a:p>
            <a:pPr algn="ctr"/>
            <a:r>
              <a:rPr lang="es-MX" sz="2800" dirty="0">
                <a:solidFill>
                  <a:srgbClr val="FF6600"/>
                </a:solidFill>
                <a:latin typeface="+mj-lt"/>
              </a:rPr>
              <a:t>Desde la dimensión Jurídica a la dimensión Humana</a:t>
            </a:r>
          </a:p>
        </p:txBody>
      </p:sp>
    </p:spTree>
    <p:extLst>
      <p:ext uri="{BB962C8B-B14F-4D97-AF65-F5344CB8AC3E}">
        <p14:creationId xmlns:p14="http://schemas.microsoft.com/office/powerpoint/2010/main" val="2286525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416642"/>
            <a:ext cx="7886700" cy="1325563"/>
          </a:xfrm>
        </p:spPr>
        <p:txBody>
          <a:bodyPr/>
          <a:lstStyle/>
          <a:p>
            <a:r>
              <a:rPr lang="es-CO" dirty="0"/>
              <a:t>Caso </a:t>
            </a:r>
            <a:r>
              <a:rPr lang="es-CO" b="1" dirty="0"/>
              <a:t>FORTOX</a:t>
            </a:r>
            <a:br>
              <a:rPr lang="es-CO" b="1" dirty="0"/>
            </a:br>
            <a:endParaRPr lang="es-CO" b="1" dirty="0"/>
          </a:p>
        </p:txBody>
      </p:sp>
      <p:sp>
        <p:nvSpPr>
          <p:cNvPr id="6" name="CuadroTexto 5"/>
          <p:cNvSpPr txBox="1"/>
          <p:nvPr/>
        </p:nvSpPr>
        <p:spPr>
          <a:xfrm>
            <a:off x="309093" y="1742197"/>
            <a:ext cx="8409904" cy="2862322"/>
          </a:xfrm>
          <a:prstGeom prst="rect">
            <a:avLst/>
          </a:prstGeom>
          <a:noFill/>
        </p:spPr>
        <p:txBody>
          <a:bodyPr wrap="square" rtlCol="0">
            <a:spAutoFit/>
          </a:bodyPr>
          <a:lstStyle/>
          <a:p>
            <a:pPr marL="342900" indent="-342900" algn="just">
              <a:buFont typeface="+mj-lt"/>
              <a:buAutoNum type="arabicPeriod"/>
            </a:pPr>
            <a:r>
              <a:rPr lang="es-MX" dirty="0">
                <a:latin typeface="+mj-lt"/>
              </a:rPr>
              <a:t>Desde los Accionistas. Presidencia Junta Directiva. Estatutos de la Compañía. Mensaje claro de respeto por los DDHH y cumplimiento del Principio de No discriminación.</a:t>
            </a:r>
          </a:p>
          <a:p>
            <a:pPr marL="800100" lvl="1" indent="-342900" algn="just">
              <a:buFont typeface="+mj-lt"/>
              <a:buAutoNum type="alphaUcPeriod"/>
            </a:pPr>
            <a:r>
              <a:rPr lang="es-MX" dirty="0">
                <a:latin typeface="+mj-lt"/>
              </a:rPr>
              <a:t>Política DDHH</a:t>
            </a:r>
          </a:p>
          <a:p>
            <a:pPr marL="800100" lvl="1" indent="-342900" algn="just">
              <a:buFont typeface="+mj-lt"/>
              <a:buAutoNum type="alphaUcPeriod"/>
            </a:pPr>
            <a:r>
              <a:rPr lang="es-MX" dirty="0">
                <a:latin typeface="+mj-lt"/>
              </a:rPr>
              <a:t>Adhesión al Pacto Global de Naciones Unidas.</a:t>
            </a:r>
          </a:p>
          <a:p>
            <a:pPr marL="800100" lvl="1" indent="-342900" algn="just">
              <a:buFont typeface="+mj-lt"/>
              <a:buAutoNum type="alphaUcPeriod"/>
            </a:pPr>
            <a:r>
              <a:rPr lang="es-MX" dirty="0">
                <a:latin typeface="+mj-lt"/>
              </a:rPr>
              <a:t>Programa SCORE-OIT. Caso de Éxito.</a:t>
            </a:r>
          </a:p>
          <a:p>
            <a:pPr marL="800100" lvl="1" indent="-342900" algn="just">
              <a:buFont typeface="+mj-lt"/>
              <a:buAutoNum type="alphaUcPeriod"/>
            </a:pPr>
            <a:r>
              <a:rPr lang="es-MX" dirty="0">
                <a:latin typeface="+mj-lt"/>
              </a:rPr>
              <a:t>Buenas prácticas laborales con sentido de RSE.</a:t>
            </a:r>
          </a:p>
          <a:p>
            <a:pPr marL="800100" lvl="1" indent="-342900" algn="just">
              <a:buFont typeface="+mj-lt"/>
              <a:buAutoNum type="alphaUcPeriod"/>
            </a:pPr>
            <a:r>
              <a:rPr lang="es-MX" dirty="0">
                <a:latin typeface="+mj-lt"/>
              </a:rPr>
              <a:t>Convenio con PNUD y Acuerdo de Voluntades con el Ministerio del Trabajo para hacer parte de la comunidad de igualdad de género (EQUIPARES).</a:t>
            </a:r>
          </a:p>
          <a:p>
            <a:pPr marL="800100" lvl="1" indent="-342900" algn="just">
              <a:buFont typeface="+mj-lt"/>
              <a:buAutoNum type="alphaUcPeriod"/>
            </a:pPr>
            <a:endParaRPr lang="es-MX" dirty="0">
              <a:latin typeface="+mj-lt"/>
            </a:endParaRPr>
          </a:p>
          <a:p>
            <a:pPr lvl="1" algn="just"/>
            <a:endParaRPr lang="es-MX" dirty="0"/>
          </a:p>
        </p:txBody>
      </p:sp>
      <p:sp>
        <p:nvSpPr>
          <p:cNvPr id="8" name="CuadroTexto 7"/>
          <p:cNvSpPr txBox="1"/>
          <p:nvPr/>
        </p:nvSpPr>
        <p:spPr>
          <a:xfrm>
            <a:off x="83809" y="1136892"/>
            <a:ext cx="8564451" cy="523220"/>
          </a:xfrm>
          <a:prstGeom prst="rect">
            <a:avLst/>
          </a:prstGeom>
          <a:noFill/>
        </p:spPr>
        <p:txBody>
          <a:bodyPr wrap="square" rtlCol="0">
            <a:spAutoFit/>
          </a:bodyPr>
          <a:lstStyle/>
          <a:p>
            <a:pPr algn="ctr"/>
            <a:r>
              <a:rPr lang="es-MX" sz="2800" dirty="0">
                <a:solidFill>
                  <a:srgbClr val="FF6600"/>
                </a:solidFill>
                <a:latin typeface="+mj-lt"/>
              </a:rPr>
              <a:t>Desde la dimensión Jurídica a la dimensión Humana</a:t>
            </a:r>
          </a:p>
        </p:txBody>
      </p:sp>
    </p:spTree>
    <p:extLst>
      <p:ext uri="{BB962C8B-B14F-4D97-AF65-F5344CB8AC3E}">
        <p14:creationId xmlns:p14="http://schemas.microsoft.com/office/powerpoint/2010/main" val="1478900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416642"/>
            <a:ext cx="7886700" cy="1325563"/>
          </a:xfrm>
        </p:spPr>
        <p:txBody>
          <a:bodyPr/>
          <a:lstStyle/>
          <a:p>
            <a:r>
              <a:rPr lang="es-CO" dirty="0"/>
              <a:t>Caso </a:t>
            </a:r>
            <a:r>
              <a:rPr lang="es-CO" b="1" dirty="0"/>
              <a:t>FORTOX</a:t>
            </a:r>
            <a:br>
              <a:rPr lang="es-CO" b="1" dirty="0"/>
            </a:br>
            <a:endParaRPr lang="es-CO" b="1" dirty="0"/>
          </a:p>
        </p:txBody>
      </p:sp>
      <p:sp>
        <p:nvSpPr>
          <p:cNvPr id="6" name="CuadroTexto 5"/>
          <p:cNvSpPr txBox="1"/>
          <p:nvPr/>
        </p:nvSpPr>
        <p:spPr>
          <a:xfrm>
            <a:off x="309093" y="1742197"/>
            <a:ext cx="8409904" cy="4801314"/>
          </a:xfrm>
          <a:prstGeom prst="rect">
            <a:avLst/>
          </a:prstGeom>
          <a:noFill/>
        </p:spPr>
        <p:txBody>
          <a:bodyPr wrap="square" rtlCol="0">
            <a:spAutoFit/>
          </a:bodyPr>
          <a:lstStyle/>
          <a:p>
            <a:pPr marL="342900" indent="-342900" algn="just">
              <a:buFont typeface="+mj-lt"/>
              <a:buAutoNum type="arabicPeriod"/>
            </a:pPr>
            <a:r>
              <a:rPr lang="es-MX" dirty="0">
                <a:latin typeface="+mj-lt"/>
              </a:rPr>
              <a:t>Desde los Accionistas. Presidencia Junta Directiva. Estatutos de la Compañía. Mensaje claro de respeto por los DDHH y cumplimiento del Principio de No discriminación.</a:t>
            </a:r>
          </a:p>
          <a:p>
            <a:pPr marL="800100" lvl="1" indent="-342900" algn="just">
              <a:buFont typeface="+mj-lt"/>
              <a:buAutoNum type="alphaUcPeriod"/>
            </a:pPr>
            <a:r>
              <a:rPr lang="es-MX" dirty="0">
                <a:latin typeface="+mj-lt"/>
              </a:rPr>
              <a:t>Política DDHH</a:t>
            </a:r>
          </a:p>
          <a:p>
            <a:pPr marL="800100" lvl="1" indent="-342900" algn="just">
              <a:buFont typeface="+mj-lt"/>
              <a:buAutoNum type="alphaUcPeriod"/>
            </a:pPr>
            <a:r>
              <a:rPr lang="es-MX" dirty="0">
                <a:latin typeface="+mj-lt"/>
              </a:rPr>
              <a:t>Adhesión al Pacto Global de Naciones Unidas.</a:t>
            </a:r>
          </a:p>
          <a:p>
            <a:pPr marL="800100" lvl="1" indent="-342900" algn="just">
              <a:buFont typeface="+mj-lt"/>
              <a:buAutoNum type="alphaUcPeriod"/>
            </a:pPr>
            <a:r>
              <a:rPr lang="es-MX" dirty="0">
                <a:latin typeface="+mj-lt"/>
              </a:rPr>
              <a:t>Programa SCORE-OIT. Caso de Éxito.</a:t>
            </a:r>
          </a:p>
          <a:p>
            <a:pPr marL="800100" lvl="1" indent="-342900" algn="just">
              <a:buFont typeface="+mj-lt"/>
              <a:buAutoNum type="alphaUcPeriod"/>
            </a:pPr>
            <a:r>
              <a:rPr lang="es-MX" dirty="0">
                <a:latin typeface="+mj-lt"/>
              </a:rPr>
              <a:t>Buenas prácticas laborales con sentido de RSE.</a:t>
            </a:r>
          </a:p>
          <a:p>
            <a:pPr marL="800100" lvl="1" indent="-342900" algn="just">
              <a:buFont typeface="+mj-lt"/>
              <a:buAutoNum type="alphaUcPeriod"/>
            </a:pPr>
            <a:r>
              <a:rPr lang="es-MX" dirty="0">
                <a:latin typeface="+mj-lt"/>
              </a:rPr>
              <a:t>Convenio con PNUD y Acuerdo de Voluntades con el Ministerio del Trabajo para hacer parte de la comunidad de igualdad de género (EQUIPARES).</a:t>
            </a:r>
          </a:p>
          <a:p>
            <a:pPr marL="800100" lvl="1" indent="-342900" algn="just">
              <a:buFont typeface="+mj-lt"/>
              <a:buAutoNum type="alphaUcPeriod"/>
            </a:pPr>
            <a:endParaRPr lang="es-MX" dirty="0">
              <a:latin typeface="+mj-lt"/>
            </a:endParaRPr>
          </a:p>
          <a:p>
            <a:pPr marL="342900" indent="-342900" algn="just">
              <a:buFont typeface="+mj-lt"/>
              <a:buAutoNum type="arabicPeriod"/>
            </a:pPr>
            <a:r>
              <a:rPr lang="es-MX" dirty="0">
                <a:latin typeface="+mj-lt"/>
              </a:rPr>
              <a:t>Desde Talento Humano. Capacitación. Entrenamiento. Apertura.</a:t>
            </a:r>
          </a:p>
          <a:p>
            <a:pPr marL="800100" lvl="1" indent="-342900" algn="just">
              <a:buFont typeface="+mj-lt"/>
              <a:buAutoNum type="alphaUcPeriod"/>
            </a:pPr>
            <a:r>
              <a:rPr lang="es-MX" dirty="0">
                <a:latin typeface="+mj-lt"/>
              </a:rPr>
              <a:t>Programa de formación en DDHH, Principio de No Discriminación y Derechos Fundamentales a la Igualdad.</a:t>
            </a:r>
          </a:p>
          <a:p>
            <a:pPr marL="800100" lvl="1" indent="-342900" algn="just">
              <a:buFont typeface="+mj-lt"/>
              <a:buAutoNum type="alphaUcPeriod"/>
            </a:pPr>
            <a:r>
              <a:rPr lang="es-MX" dirty="0">
                <a:latin typeface="+mj-lt"/>
              </a:rPr>
              <a:t>Cerca de 6.000 Colaboradores, 70% de nuestra población. Barranquilla, Bogotá, Bucaramanga, Buenaventura, Cali, Cartagena, Cúcuta, Medellín, Pereira, Valledupar.</a:t>
            </a:r>
          </a:p>
          <a:p>
            <a:pPr marL="800100" lvl="1" indent="-342900" algn="just">
              <a:buFont typeface="+mj-lt"/>
              <a:buAutoNum type="alphaUcPeriod"/>
            </a:pPr>
            <a:r>
              <a:rPr lang="es-MX" dirty="0">
                <a:latin typeface="+mj-lt"/>
              </a:rPr>
              <a:t>Certificación </a:t>
            </a:r>
            <a:r>
              <a:rPr lang="es-MX" dirty="0" err="1">
                <a:latin typeface="+mj-lt"/>
              </a:rPr>
              <a:t>Fenalper</a:t>
            </a:r>
            <a:r>
              <a:rPr lang="es-MX" dirty="0">
                <a:latin typeface="+mj-lt"/>
              </a:rPr>
              <a:t>.</a:t>
            </a:r>
          </a:p>
          <a:p>
            <a:pPr marL="800100" lvl="1" indent="-342900" algn="just">
              <a:buFont typeface="+mj-lt"/>
              <a:buAutoNum type="alphaUcPeriod"/>
            </a:pPr>
            <a:endParaRPr lang="es-MX" dirty="0"/>
          </a:p>
        </p:txBody>
      </p:sp>
      <p:sp>
        <p:nvSpPr>
          <p:cNvPr id="8" name="CuadroTexto 7"/>
          <p:cNvSpPr txBox="1"/>
          <p:nvPr/>
        </p:nvSpPr>
        <p:spPr>
          <a:xfrm>
            <a:off x="83809" y="1136892"/>
            <a:ext cx="8564451" cy="523220"/>
          </a:xfrm>
          <a:prstGeom prst="rect">
            <a:avLst/>
          </a:prstGeom>
          <a:noFill/>
        </p:spPr>
        <p:txBody>
          <a:bodyPr wrap="square" rtlCol="0">
            <a:spAutoFit/>
          </a:bodyPr>
          <a:lstStyle/>
          <a:p>
            <a:pPr algn="ctr"/>
            <a:r>
              <a:rPr lang="es-MX" sz="2800" dirty="0">
                <a:solidFill>
                  <a:srgbClr val="FF6600"/>
                </a:solidFill>
                <a:latin typeface="+mj-lt"/>
              </a:rPr>
              <a:t>Desde la dimensión Jurídica a la dimensión Humana</a:t>
            </a:r>
          </a:p>
        </p:txBody>
      </p:sp>
    </p:spTree>
    <p:extLst>
      <p:ext uri="{BB962C8B-B14F-4D97-AF65-F5344CB8AC3E}">
        <p14:creationId xmlns:p14="http://schemas.microsoft.com/office/powerpoint/2010/main" val="1980361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13610"/>
            <a:ext cx="8283530" cy="1325563"/>
          </a:xfrm>
        </p:spPr>
        <p:txBody>
          <a:bodyPr/>
          <a:lstStyle/>
          <a:p>
            <a:pPr algn="ctr"/>
            <a:r>
              <a:rPr lang="es-CO" dirty="0"/>
              <a:t>Caso </a:t>
            </a:r>
            <a:r>
              <a:rPr lang="es-CO" b="1" dirty="0"/>
              <a:t>FORTOX: Reto organizacional</a:t>
            </a:r>
            <a:br>
              <a:rPr lang="es-CO" b="1" dirty="0"/>
            </a:br>
            <a:r>
              <a:rPr lang="es-CO" sz="3200" dirty="0">
                <a:solidFill>
                  <a:srgbClr val="FF6600"/>
                </a:solidFill>
              </a:rPr>
              <a:t>De lo colectivo a lo personal</a:t>
            </a:r>
          </a:p>
        </p:txBody>
      </p:sp>
      <p:sp>
        <p:nvSpPr>
          <p:cNvPr id="4" name="Elipse 3"/>
          <p:cNvSpPr/>
          <p:nvPr/>
        </p:nvSpPr>
        <p:spPr>
          <a:xfrm>
            <a:off x="4971245" y="1862021"/>
            <a:ext cx="3412901" cy="3412901"/>
          </a:xfrm>
          <a:prstGeom prst="ellipse">
            <a:avLst/>
          </a:prstGeom>
          <a:solidFill>
            <a:srgbClr val="003366"/>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MX">
              <a:noFill/>
              <a:latin typeface="+mj-lt"/>
            </a:endParaRPr>
          </a:p>
        </p:txBody>
      </p:sp>
      <p:sp>
        <p:nvSpPr>
          <p:cNvPr id="6" name="Elipse 5"/>
          <p:cNvSpPr/>
          <p:nvPr/>
        </p:nvSpPr>
        <p:spPr>
          <a:xfrm>
            <a:off x="371334" y="1911389"/>
            <a:ext cx="3412901" cy="3412901"/>
          </a:xfrm>
          <a:prstGeom prst="ellipse">
            <a:avLst/>
          </a:prstGeom>
          <a:solidFill>
            <a:srgbClr val="003366"/>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MX" dirty="0">
              <a:noFill/>
              <a:latin typeface="+mj-lt"/>
            </a:endParaRPr>
          </a:p>
        </p:txBody>
      </p:sp>
      <p:sp>
        <p:nvSpPr>
          <p:cNvPr id="7" name="CuadroTexto 6"/>
          <p:cNvSpPr txBox="1"/>
          <p:nvPr/>
        </p:nvSpPr>
        <p:spPr>
          <a:xfrm>
            <a:off x="628911" y="2633588"/>
            <a:ext cx="2897745" cy="1938992"/>
          </a:xfrm>
          <a:prstGeom prst="rect">
            <a:avLst/>
          </a:prstGeom>
          <a:solidFill>
            <a:schemeClr val="accent2"/>
          </a:solidFill>
          <a:ln>
            <a:solidFill>
              <a:srgbClr val="003399"/>
            </a:solidFill>
          </a:ln>
        </p:spPr>
        <p:txBody>
          <a:bodyPr wrap="square" rtlCol="0">
            <a:spAutoFit/>
          </a:bodyPr>
          <a:lstStyle/>
          <a:p>
            <a:pPr algn="ctr"/>
            <a:r>
              <a:rPr lang="es-MX" sz="2400" b="1" dirty="0">
                <a:solidFill>
                  <a:schemeClr val="bg1"/>
                </a:solidFill>
                <a:latin typeface="+mj-lt"/>
              </a:rPr>
              <a:t>NORMA</a:t>
            </a:r>
          </a:p>
          <a:p>
            <a:pPr algn="ctr"/>
            <a:r>
              <a:rPr lang="es-MX" sz="2400" dirty="0">
                <a:solidFill>
                  <a:schemeClr val="bg1"/>
                </a:solidFill>
                <a:latin typeface="+mj-lt"/>
              </a:rPr>
              <a:t>Apertura</a:t>
            </a:r>
          </a:p>
          <a:p>
            <a:pPr algn="ctr"/>
            <a:r>
              <a:rPr lang="es-MX" sz="2400" dirty="0">
                <a:solidFill>
                  <a:schemeClr val="bg1"/>
                </a:solidFill>
                <a:latin typeface="+mj-lt"/>
              </a:rPr>
              <a:t>Inclusión</a:t>
            </a:r>
          </a:p>
          <a:p>
            <a:pPr algn="ctr"/>
            <a:r>
              <a:rPr lang="es-MX" sz="2400" dirty="0">
                <a:solidFill>
                  <a:schemeClr val="bg1"/>
                </a:solidFill>
                <a:latin typeface="+mj-lt"/>
              </a:rPr>
              <a:t>Aceptación mundial</a:t>
            </a:r>
          </a:p>
          <a:p>
            <a:pPr algn="ctr"/>
            <a:r>
              <a:rPr lang="es-MX" sz="2400" dirty="0">
                <a:solidFill>
                  <a:schemeClr val="bg1"/>
                </a:solidFill>
                <a:latin typeface="+mj-lt"/>
              </a:rPr>
              <a:t>Consciente</a:t>
            </a:r>
          </a:p>
        </p:txBody>
      </p:sp>
      <p:sp>
        <p:nvSpPr>
          <p:cNvPr id="9" name="CuadroTexto 8"/>
          <p:cNvSpPr txBox="1"/>
          <p:nvPr/>
        </p:nvSpPr>
        <p:spPr>
          <a:xfrm>
            <a:off x="5283556" y="2448922"/>
            <a:ext cx="2788277" cy="2308324"/>
          </a:xfrm>
          <a:prstGeom prst="rect">
            <a:avLst/>
          </a:prstGeom>
          <a:solidFill>
            <a:schemeClr val="accent2"/>
          </a:solidFill>
          <a:ln>
            <a:solidFill>
              <a:srgbClr val="003399"/>
            </a:solidFill>
          </a:ln>
        </p:spPr>
        <p:txBody>
          <a:bodyPr wrap="square" rtlCol="0">
            <a:spAutoFit/>
          </a:bodyPr>
          <a:lstStyle/>
          <a:p>
            <a:pPr algn="ctr"/>
            <a:r>
              <a:rPr lang="es-MX" sz="2400" b="1" dirty="0">
                <a:solidFill>
                  <a:schemeClr val="bg1"/>
                </a:solidFill>
                <a:latin typeface="+mj-lt"/>
              </a:rPr>
              <a:t>APLICACIÓN</a:t>
            </a:r>
          </a:p>
          <a:p>
            <a:pPr algn="ctr"/>
            <a:r>
              <a:rPr lang="es-MX" sz="2400" dirty="0">
                <a:solidFill>
                  <a:schemeClr val="bg1"/>
                </a:solidFill>
                <a:latin typeface="+mj-lt"/>
              </a:rPr>
              <a:t>Familia</a:t>
            </a:r>
          </a:p>
          <a:p>
            <a:pPr algn="ctr"/>
            <a:r>
              <a:rPr lang="es-MX" sz="2400" dirty="0">
                <a:solidFill>
                  <a:schemeClr val="bg1"/>
                </a:solidFill>
                <a:latin typeface="+mj-lt"/>
              </a:rPr>
              <a:t>Individuo/Persona</a:t>
            </a:r>
          </a:p>
          <a:p>
            <a:pPr algn="ctr"/>
            <a:r>
              <a:rPr lang="es-MX" sz="2400" dirty="0">
                <a:solidFill>
                  <a:schemeClr val="bg1"/>
                </a:solidFill>
                <a:latin typeface="+mj-lt"/>
              </a:rPr>
              <a:t>Historia Familiar</a:t>
            </a:r>
          </a:p>
          <a:p>
            <a:pPr algn="ctr"/>
            <a:r>
              <a:rPr lang="es-MX" sz="2400" dirty="0">
                <a:solidFill>
                  <a:schemeClr val="bg1"/>
                </a:solidFill>
                <a:latin typeface="+mj-lt"/>
              </a:rPr>
              <a:t>Lealtad valores</a:t>
            </a:r>
          </a:p>
          <a:p>
            <a:pPr algn="ctr"/>
            <a:r>
              <a:rPr lang="es-MX" sz="2400" dirty="0">
                <a:solidFill>
                  <a:schemeClr val="bg1"/>
                </a:solidFill>
                <a:latin typeface="+mj-lt"/>
              </a:rPr>
              <a:t>Inconsciente</a:t>
            </a:r>
          </a:p>
        </p:txBody>
      </p:sp>
      <p:sp>
        <p:nvSpPr>
          <p:cNvPr id="11" name="Título 1"/>
          <p:cNvSpPr txBox="1">
            <a:spLocks/>
          </p:cNvSpPr>
          <p:nvPr/>
        </p:nvSpPr>
        <p:spPr>
          <a:xfrm>
            <a:off x="600372" y="5130779"/>
            <a:ext cx="82835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rgbClr val="FF6600"/>
                </a:solidFill>
              </a:rPr>
              <a:t>Hacia un cambio de Actitud</a:t>
            </a:r>
          </a:p>
        </p:txBody>
      </p:sp>
    </p:spTree>
    <p:extLst>
      <p:ext uri="{BB962C8B-B14F-4D97-AF65-F5344CB8AC3E}">
        <p14:creationId xmlns:p14="http://schemas.microsoft.com/office/powerpoint/2010/main" val="3434573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3800" y="455278"/>
            <a:ext cx="7886700" cy="1325563"/>
          </a:xfrm>
        </p:spPr>
        <p:txBody>
          <a:bodyPr/>
          <a:lstStyle/>
          <a:p>
            <a:r>
              <a:rPr lang="es-CO" dirty="0"/>
              <a:t>Caso </a:t>
            </a:r>
            <a:r>
              <a:rPr lang="es-CO" b="1" dirty="0"/>
              <a:t>FORTOX</a:t>
            </a:r>
          </a:p>
        </p:txBody>
      </p:sp>
      <p:sp>
        <p:nvSpPr>
          <p:cNvPr id="3" name="CuadroTexto 2"/>
          <p:cNvSpPr txBox="1"/>
          <p:nvPr/>
        </p:nvSpPr>
        <p:spPr>
          <a:xfrm>
            <a:off x="293800" y="1700012"/>
            <a:ext cx="8296408" cy="523220"/>
          </a:xfrm>
          <a:prstGeom prst="rect">
            <a:avLst/>
          </a:prstGeom>
          <a:noFill/>
        </p:spPr>
        <p:txBody>
          <a:bodyPr wrap="square" rtlCol="0">
            <a:spAutoFit/>
          </a:bodyPr>
          <a:lstStyle/>
          <a:p>
            <a:pPr algn="ctr"/>
            <a:r>
              <a:rPr lang="es-MX" sz="2800" dirty="0">
                <a:solidFill>
                  <a:srgbClr val="FF6600"/>
                </a:solidFill>
                <a:latin typeface="+mj-lt"/>
              </a:rPr>
              <a:t>De la Norma al cambio de actitud</a:t>
            </a:r>
          </a:p>
        </p:txBody>
      </p:sp>
      <p:sp>
        <p:nvSpPr>
          <p:cNvPr id="4" name="CuadroTexto 3"/>
          <p:cNvSpPr txBox="1"/>
          <p:nvPr/>
        </p:nvSpPr>
        <p:spPr>
          <a:xfrm>
            <a:off x="360606" y="2627288"/>
            <a:ext cx="8229601" cy="523220"/>
          </a:xfrm>
          <a:prstGeom prst="rect">
            <a:avLst/>
          </a:prstGeom>
          <a:noFill/>
        </p:spPr>
        <p:txBody>
          <a:bodyPr wrap="square" rtlCol="0">
            <a:spAutoFit/>
          </a:bodyPr>
          <a:lstStyle/>
          <a:p>
            <a:pPr algn="ctr"/>
            <a:r>
              <a:rPr lang="es-MX" sz="2800" dirty="0">
                <a:latin typeface="+mj-lt"/>
              </a:rPr>
              <a:t>COGNITIVO                   AFECTIVO                    CONATIVO</a:t>
            </a:r>
          </a:p>
        </p:txBody>
      </p:sp>
      <p:sp>
        <p:nvSpPr>
          <p:cNvPr id="5" name="CuadroTexto 4"/>
          <p:cNvSpPr txBox="1"/>
          <p:nvPr/>
        </p:nvSpPr>
        <p:spPr>
          <a:xfrm>
            <a:off x="631065" y="3760630"/>
            <a:ext cx="7328079" cy="954107"/>
          </a:xfrm>
          <a:prstGeom prst="rect">
            <a:avLst/>
          </a:prstGeom>
          <a:noFill/>
        </p:spPr>
        <p:txBody>
          <a:bodyPr wrap="square" rtlCol="0">
            <a:spAutoFit/>
          </a:bodyPr>
          <a:lstStyle/>
          <a:p>
            <a:pPr algn="ctr"/>
            <a:r>
              <a:rPr lang="es-MX" sz="2800" b="1" dirty="0">
                <a:latin typeface="+mj-lt"/>
              </a:rPr>
              <a:t>La norma genera conflicto. El conflicto como un motivador de cambio. </a:t>
            </a:r>
          </a:p>
        </p:txBody>
      </p:sp>
      <p:sp>
        <p:nvSpPr>
          <p:cNvPr id="6" name="CuadroTexto 5"/>
          <p:cNvSpPr txBox="1"/>
          <p:nvPr/>
        </p:nvSpPr>
        <p:spPr>
          <a:xfrm>
            <a:off x="785612" y="5063249"/>
            <a:ext cx="7624293" cy="523220"/>
          </a:xfrm>
          <a:prstGeom prst="rect">
            <a:avLst/>
          </a:prstGeom>
          <a:noFill/>
        </p:spPr>
        <p:txBody>
          <a:bodyPr wrap="square" rtlCol="0">
            <a:spAutoFit/>
          </a:bodyPr>
          <a:lstStyle/>
          <a:p>
            <a:pPr algn="ctr"/>
            <a:r>
              <a:rPr lang="es-MX" sz="2800" dirty="0">
                <a:latin typeface="+mj-lt"/>
              </a:rPr>
              <a:t>Familia INCLUYENTE  ------&gt;   Sociedad INCLUYENTE</a:t>
            </a:r>
          </a:p>
        </p:txBody>
      </p:sp>
      <p:sp>
        <p:nvSpPr>
          <p:cNvPr id="7" name="Flecha izquierda y derecha 6"/>
          <p:cNvSpPr/>
          <p:nvPr/>
        </p:nvSpPr>
        <p:spPr>
          <a:xfrm>
            <a:off x="2398644" y="2646582"/>
            <a:ext cx="1216152" cy="484632"/>
          </a:xfrm>
          <a:prstGeom prst="leftRightArrow">
            <a:avLst/>
          </a:prstGeom>
          <a:solidFill>
            <a:schemeClr val="accent2"/>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y derecha 7"/>
          <p:cNvSpPr/>
          <p:nvPr/>
        </p:nvSpPr>
        <p:spPr>
          <a:xfrm>
            <a:off x="5373757" y="2665876"/>
            <a:ext cx="1216152" cy="484632"/>
          </a:xfrm>
          <a:prstGeom prst="leftRightArrow">
            <a:avLst/>
          </a:prstGeom>
          <a:solidFill>
            <a:schemeClr val="accent2"/>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843161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2076" y="298864"/>
            <a:ext cx="7886700" cy="1325563"/>
          </a:xfrm>
        </p:spPr>
        <p:txBody>
          <a:bodyPr/>
          <a:lstStyle/>
          <a:p>
            <a:r>
              <a:rPr lang="es-CO" dirty="0"/>
              <a:t>Video</a:t>
            </a:r>
          </a:p>
        </p:txBody>
      </p:sp>
      <p:pic>
        <p:nvPicPr>
          <p:cNvPr id="6" name="Bs7kupHUrsw"/>
          <p:cNvPicPr>
            <a:picLocks noRot="1" noChangeAspect="1"/>
          </p:cNvPicPr>
          <p:nvPr>
            <a:videoFile r:link="rId1"/>
          </p:nvPr>
        </p:nvPicPr>
        <p:blipFill>
          <a:blip r:embed="rId3"/>
          <a:stretch>
            <a:fillRect/>
          </a:stretch>
        </p:blipFill>
        <p:spPr>
          <a:xfrm>
            <a:off x="797160" y="1365577"/>
            <a:ext cx="7585061" cy="4266597"/>
          </a:xfrm>
          <a:prstGeom prst="rect">
            <a:avLst/>
          </a:prstGeom>
        </p:spPr>
      </p:pic>
    </p:spTree>
    <p:extLst>
      <p:ext uri="{BB962C8B-B14F-4D97-AF65-F5344CB8AC3E}">
        <p14:creationId xmlns:p14="http://schemas.microsoft.com/office/powerpoint/2010/main" val="229038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8896" y="603666"/>
            <a:ext cx="7886700" cy="1325563"/>
          </a:xfrm>
        </p:spPr>
        <p:txBody>
          <a:bodyPr/>
          <a:lstStyle/>
          <a:p>
            <a:r>
              <a:rPr lang="es-CO" dirty="0"/>
              <a:t>Concepto: </a:t>
            </a:r>
            <a:r>
              <a:rPr lang="es-CO" b="1" dirty="0"/>
              <a:t>DISCRIMINACIÓN</a:t>
            </a:r>
          </a:p>
        </p:txBody>
      </p:sp>
      <p:sp>
        <p:nvSpPr>
          <p:cNvPr id="3" name="Marcador de contenido 2"/>
          <p:cNvSpPr>
            <a:spLocks noGrp="1"/>
          </p:cNvSpPr>
          <p:nvPr>
            <p:ph idx="1"/>
          </p:nvPr>
        </p:nvSpPr>
        <p:spPr>
          <a:xfrm>
            <a:off x="602148" y="1918391"/>
            <a:ext cx="7886700" cy="4204114"/>
          </a:xfrm>
        </p:spPr>
        <p:txBody>
          <a:bodyPr>
            <a:normAutofit/>
          </a:bodyPr>
          <a:lstStyle/>
          <a:p>
            <a:pPr marL="0" indent="0" algn="just">
              <a:buNone/>
            </a:pPr>
            <a:r>
              <a:rPr lang="es-CO" b="1" dirty="0">
                <a:latin typeface="+mj-lt"/>
              </a:rPr>
              <a:t>Oficina del Alto Comisionado de las Naciones Unidas para los Derechos Humanos – OACNUDH.</a:t>
            </a:r>
            <a:endParaRPr lang="es-CO" b="1" dirty="0">
              <a:solidFill>
                <a:srgbClr val="FF0000"/>
              </a:solidFill>
              <a:latin typeface="+mj-lt"/>
            </a:endParaRPr>
          </a:p>
          <a:p>
            <a:pPr marL="0" indent="0" algn="just">
              <a:buNone/>
            </a:pPr>
            <a:endParaRPr lang="es-CO" i="1" dirty="0">
              <a:solidFill>
                <a:srgbClr val="FF0000"/>
              </a:solidFill>
              <a:latin typeface="+mj-lt"/>
            </a:endParaRPr>
          </a:p>
          <a:p>
            <a:pPr marL="0" indent="0" algn="just" fontAlgn="base">
              <a:buNone/>
            </a:pPr>
            <a:r>
              <a:rPr lang="es-CO" i="1" dirty="0">
                <a:latin typeface="+mj-lt"/>
              </a:rPr>
              <a:t>La discriminación es una práctica cotidiana que consiste en dar un trato desfavorable o de desprecio inmerecido a determinada persona o grupo, que a veces no percibimos, pero que en algún momento la hemos causado o recibido.</a:t>
            </a:r>
          </a:p>
        </p:txBody>
      </p:sp>
    </p:spTree>
    <p:extLst>
      <p:ext uri="{BB962C8B-B14F-4D97-AF65-F5344CB8AC3E}">
        <p14:creationId xmlns:p14="http://schemas.microsoft.com/office/powerpoint/2010/main" val="2432858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58015" y="1093995"/>
            <a:ext cx="3850585" cy="1325563"/>
          </a:xfrm>
        </p:spPr>
        <p:txBody>
          <a:bodyPr>
            <a:normAutofit/>
          </a:bodyPr>
          <a:lstStyle/>
          <a:p>
            <a:r>
              <a:rPr lang="es-CO" sz="7200" dirty="0"/>
              <a:t>GRACIAS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5234" y="2782097"/>
            <a:ext cx="5041426" cy="277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5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4668" y="616918"/>
            <a:ext cx="7886700" cy="1325563"/>
          </a:xfrm>
        </p:spPr>
        <p:txBody>
          <a:bodyPr/>
          <a:lstStyle/>
          <a:p>
            <a:r>
              <a:rPr lang="es-CO" dirty="0"/>
              <a:t>Concepto: </a:t>
            </a:r>
            <a:r>
              <a:rPr lang="es-CO" b="1" dirty="0"/>
              <a:t>DISCRIMINACIÓN</a:t>
            </a:r>
          </a:p>
        </p:txBody>
      </p:sp>
      <p:sp>
        <p:nvSpPr>
          <p:cNvPr id="3" name="Marcador de contenido 2"/>
          <p:cNvSpPr>
            <a:spLocks noGrp="1"/>
          </p:cNvSpPr>
          <p:nvPr>
            <p:ph idx="1"/>
          </p:nvPr>
        </p:nvSpPr>
        <p:spPr>
          <a:xfrm>
            <a:off x="734668" y="1997903"/>
            <a:ext cx="7886700" cy="4204114"/>
          </a:xfrm>
        </p:spPr>
        <p:txBody>
          <a:bodyPr>
            <a:normAutofit fontScale="92500" lnSpcReduction="20000"/>
          </a:bodyPr>
          <a:lstStyle/>
          <a:p>
            <a:pPr marL="0" indent="0" algn="just">
              <a:buNone/>
            </a:pPr>
            <a:r>
              <a:rPr lang="es-CO" sz="3000" b="1" dirty="0">
                <a:latin typeface="+mj-lt"/>
              </a:rPr>
              <a:t>CONAPRED (México), Consejo Nacional para Prevenir la Discriminación.</a:t>
            </a:r>
            <a:endParaRPr lang="es-CO" sz="3000" dirty="0">
              <a:latin typeface="+mj-lt"/>
            </a:endParaRPr>
          </a:p>
          <a:p>
            <a:pPr marL="0" indent="0" algn="just">
              <a:buNone/>
            </a:pPr>
            <a:endParaRPr lang="es-CO" sz="1100" dirty="0">
              <a:latin typeface="+mj-lt"/>
            </a:endParaRPr>
          </a:p>
          <a:p>
            <a:pPr marL="0" indent="0" algn="just" fontAlgn="base">
              <a:buNone/>
            </a:pPr>
            <a:r>
              <a:rPr lang="es-CO" sz="3000" i="1" dirty="0">
                <a:latin typeface="+mj-lt"/>
              </a:rPr>
              <a:t>“…se entenderá por esta cualquier situación que niegue o impida el acceso en igualdad a cualquier derecho, pero no siempre un trato diferenciado será considerado discriminación.</a:t>
            </a:r>
          </a:p>
          <a:p>
            <a:pPr marL="0" indent="0" algn="just" fontAlgn="base">
              <a:buNone/>
            </a:pPr>
            <a:r>
              <a:rPr lang="es-CO" sz="3000" i="1" dirty="0">
                <a:latin typeface="+mj-lt"/>
              </a:rPr>
              <a:t>Por ello, debe quedar claro que para efectos jurídicos, la discriminación ocurre solamente cuando hay una conducta que demuestre distinción, exclusión o restricción, a causa de alguna característica propia de la persona que tenga como consecuencia anular o impedir el ejercicio de un derecho”.</a:t>
            </a:r>
          </a:p>
        </p:txBody>
      </p:sp>
    </p:spTree>
    <p:extLst>
      <p:ext uri="{BB962C8B-B14F-4D97-AF65-F5344CB8AC3E}">
        <p14:creationId xmlns:p14="http://schemas.microsoft.com/office/powerpoint/2010/main" val="105570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4668" y="616918"/>
            <a:ext cx="7886700" cy="1325563"/>
          </a:xfrm>
        </p:spPr>
        <p:txBody>
          <a:bodyPr/>
          <a:lstStyle/>
          <a:p>
            <a:r>
              <a:rPr lang="es-CO" dirty="0"/>
              <a:t>Concepto: </a:t>
            </a:r>
            <a:r>
              <a:rPr lang="es-CO" b="1" dirty="0"/>
              <a:t>DISCRIMINACIÓN</a:t>
            </a:r>
          </a:p>
        </p:txBody>
      </p:sp>
      <p:sp>
        <p:nvSpPr>
          <p:cNvPr id="3" name="Marcador de contenido 2"/>
          <p:cNvSpPr>
            <a:spLocks noGrp="1"/>
          </p:cNvSpPr>
          <p:nvPr>
            <p:ph idx="1"/>
          </p:nvPr>
        </p:nvSpPr>
        <p:spPr>
          <a:xfrm>
            <a:off x="734667" y="1997903"/>
            <a:ext cx="8011767" cy="4204114"/>
          </a:xfrm>
        </p:spPr>
        <p:txBody>
          <a:bodyPr>
            <a:normAutofit fontScale="92500" lnSpcReduction="10000"/>
          </a:bodyPr>
          <a:lstStyle/>
          <a:p>
            <a:pPr marL="0" indent="0" algn="just">
              <a:buNone/>
            </a:pPr>
            <a:r>
              <a:rPr lang="es-CO" sz="3000" b="1" dirty="0">
                <a:latin typeface="+mj-lt"/>
              </a:rPr>
              <a:t>Convención Interamericana Contra Toda Forma de Discriminación e Intolerancia. </a:t>
            </a:r>
          </a:p>
          <a:p>
            <a:pPr marL="0" indent="0" algn="just">
              <a:buNone/>
            </a:pPr>
            <a:endParaRPr lang="es-CO" sz="3000" b="1" dirty="0">
              <a:solidFill>
                <a:srgbClr val="FF0000"/>
              </a:solidFill>
              <a:latin typeface="+mj-lt"/>
            </a:endParaRPr>
          </a:p>
          <a:p>
            <a:pPr marL="0" indent="0" algn="just" fontAlgn="base">
              <a:buNone/>
            </a:pPr>
            <a:r>
              <a:rPr lang="es-CO" b="1" dirty="0">
                <a:latin typeface="+mj-lt"/>
              </a:rPr>
              <a:t>(A-69), su artículo 1.1. define la expresión ‘discriminación’ de la siguiente manera</a:t>
            </a:r>
            <a:r>
              <a:rPr lang="es-CO" dirty="0">
                <a:latin typeface="+mj-lt"/>
              </a:rPr>
              <a:t>:</a:t>
            </a:r>
            <a:r>
              <a:rPr lang="es-CO" i="1" dirty="0">
                <a:latin typeface="+mj-lt"/>
              </a:rPr>
              <a:t> es cualquier distinción, exclusión, restricción o preferencia, en cualquier ámbito público o privado, que tenga el objetivo o el efecto de anular o limitar el reconocimiento, goce o ejercicio, en condiciones de igualdad, de uno o más derechos humanos o libertades fundamentales consagrados en los instrumentos internacionales aplicables a los Estados Partes”.</a:t>
            </a:r>
            <a:endParaRPr lang="es-CO" i="1" dirty="0">
              <a:solidFill>
                <a:srgbClr val="FF0000"/>
              </a:solidFill>
              <a:latin typeface="+mj-lt"/>
            </a:endParaRPr>
          </a:p>
        </p:txBody>
      </p:sp>
    </p:spTree>
    <p:extLst>
      <p:ext uri="{BB962C8B-B14F-4D97-AF65-F5344CB8AC3E}">
        <p14:creationId xmlns:p14="http://schemas.microsoft.com/office/powerpoint/2010/main" val="212496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Tipos de </a:t>
            </a:r>
            <a:r>
              <a:rPr lang="es-CO" b="1" dirty="0"/>
              <a:t>DISCRIMINACIÓN</a:t>
            </a:r>
          </a:p>
        </p:txBody>
      </p:sp>
      <p:sp>
        <p:nvSpPr>
          <p:cNvPr id="3" name="Marcador de contenido 2"/>
          <p:cNvSpPr>
            <a:spLocks noGrp="1"/>
          </p:cNvSpPr>
          <p:nvPr>
            <p:ph idx="1"/>
          </p:nvPr>
        </p:nvSpPr>
        <p:spPr>
          <a:xfrm>
            <a:off x="628650" y="2037657"/>
            <a:ext cx="4089124" cy="4351338"/>
          </a:xfrm>
        </p:spPr>
        <p:txBody>
          <a:bodyPr>
            <a:normAutofit/>
          </a:bodyPr>
          <a:lstStyle/>
          <a:p>
            <a:r>
              <a:rPr lang="es-CO" dirty="0">
                <a:latin typeface="+mj-lt"/>
              </a:rPr>
              <a:t>Raza</a:t>
            </a:r>
          </a:p>
          <a:p>
            <a:r>
              <a:rPr lang="es-CO" dirty="0">
                <a:latin typeface="+mj-lt"/>
              </a:rPr>
              <a:t>Religión</a:t>
            </a:r>
          </a:p>
          <a:p>
            <a:r>
              <a:rPr lang="es-CO" dirty="0">
                <a:latin typeface="+mj-lt"/>
              </a:rPr>
              <a:t>Origen étnico o nacional</a:t>
            </a:r>
          </a:p>
          <a:p>
            <a:r>
              <a:rPr lang="es-CO" dirty="0">
                <a:latin typeface="+mj-lt"/>
              </a:rPr>
              <a:t>Sexo</a:t>
            </a:r>
          </a:p>
          <a:p>
            <a:r>
              <a:rPr lang="es-CO" dirty="0">
                <a:latin typeface="+mj-lt"/>
              </a:rPr>
              <a:t>Edad</a:t>
            </a:r>
          </a:p>
          <a:p>
            <a:r>
              <a:rPr lang="es-CO" dirty="0">
                <a:latin typeface="+mj-lt"/>
              </a:rPr>
              <a:t>Discapacidad </a:t>
            </a:r>
          </a:p>
          <a:p>
            <a:r>
              <a:rPr lang="es-CO" dirty="0">
                <a:latin typeface="+mj-lt"/>
              </a:rPr>
              <a:t>Condición social o económica</a:t>
            </a:r>
          </a:p>
        </p:txBody>
      </p:sp>
      <p:sp>
        <p:nvSpPr>
          <p:cNvPr id="4" name="Rectángulo 3"/>
          <p:cNvSpPr/>
          <p:nvPr/>
        </p:nvSpPr>
        <p:spPr>
          <a:xfrm>
            <a:off x="5075583" y="2103920"/>
            <a:ext cx="3617843" cy="3108543"/>
          </a:xfrm>
          <a:prstGeom prst="rect">
            <a:avLst/>
          </a:prstGeom>
        </p:spPr>
        <p:txBody>
          <a:bodyPr wrap="square">
            <a:spAutoFit/>
          </a:bodyPr>
          <a:lstStyle/>
          <a:p>
            <a:pPr marL="457200" indent="-457200">
              <a:buFont typeface="Arial" panose="020B0604020202020204" pitchFamily="34" charset="0"/>
              <a:buChar char="•"/>
            </a:pPr>
            <a:r>
              <a:rPr lang="es-CO" sz="2800" dirty="0">
                <a:latin typeface="+mj-lt"/>
              </a:rPr>
              <a:t>Condición de salud </a:t>
            </a:r>
          </a:p>
          <a:p>
            <a:pPr marL="457200" indent="-457200">
              <a:buFont typeface="Arial" panose="020B0604020202020204" pitchFamily="34" charset="0"/>
              <a:buChar char="•"/>
            </a:pPr>
            <a:r>
              <a:rPr lang="es-CO" sz="2800" dirty="0">
                <a:latin typeface="+mj-lt"/>
              </a:rPr>
              <a:t>Lengua</a:t>
            </a:r>
          </a:p>
          <a:p>
            <a:pPr marL="457200" indent="-457200">
              <a:buFont typeface="Arial" panose="020B0604020202020204" pitchFamily="34" charset="0"/>
              <a:buChar char="•"/>
            </a:pPr>
            <a:r>
              <a:rPr lang="es-CO" sz="2800" dirty="0">
                <a:latin typeface="+mj-lt"/>
              </a:rPr>
              <a:t>Opiniones</a:t>
            </a:r>
          </a:p>
          <a:p>
            <a:pPr marL="457200" indent="-457200">
              <a:buFont typeface="Arial" panose="020B0604020202020204" pitchFamily="34" charset="0"/>
              <a:buChar char="•"/>
            </a:pPr>
            <a:r>
              <a:rPr lang="es-CO" sz="2800" dirty="0">
                <a:latin typeface="+mj-lt"/>
              </a:rPr>
              <a:t>Orientación sexual</a:t>
            </a:r>
          </a:p>
          <a:p>
            <a:pPr marL="457200" indent="-457200">
              <a:buFont typeface="Arial" panose="020B0604020202020204" pitchFamily="34" charset="0"/>
              <a:buChar char="•"/>
            </a:pPr>
            <a:r>
              <a:rPr lang="es-CO" sz="2800" dirty="0">
                <a:latin typeface="+mj-lt"/>
              </a:rPr>
              <a:t>Estado civil</a:t>
            </a:r>
          </a:p>
          <a:p>
            <a:pPr marL="457200" indent="-457200">
              <a:buFont typeface="Arial" panose="020B0604020202020204" pitchFamily="34" charset="0"/>
              <a:buChar char="•"/>
            </a:pPr>
            <a:r>
              <a:rPr lang="es-CO" sz="2800" dirty="0">
                <a:latin typeface="+mj-lt"/>
              </a:rPr>
              <a:t>Estatura</a:t>
            </a:r>
          </a:p>
          <a:p>
            <a:pPr marL="457200" indent="-457200">
              <a:buFont typeface="Arial" panose="020B0604020202020204" pitchFamily="34" charset="0"/>
              <a:buChar char="•"/>
            </a:pPr>
            <a:r>
              <a:rPr lang="es-CO" sz="2800" dirty="0">
                <a:latin typeface="+mj-lt"/>
              </a:rPr>
              <a:t>Entre otros…..</a:t>
            </a:r>
          </a:p>
        </p:txBody>
      </p:sp>
    </p:spTree>
    <p:extLst>
      <p:ext uri="{BB962C8B-B14F-4D97-AF65-F5344CB8AC3E}">
        <p14:creationId xmlns:p14="http://schemas.microsoft.com/office/powerpoint/2010/main" val="202858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49" y="775944"/>
            <a:ext cx="7886700" cy="1325563"/>
          </a:xfrm>
        </p:spPr>
        <p:txBody>
          <a:bodyPr/>
          <a:lstStyle/>
          <a:p>
            <a:r>
              <a:rPr lang="es-CO" dirty="0"/>
              <a:t>Derechos </a:t>
            </a:r>
            <a:r>
              <a:rPr lang="es-CO" b="1" dirty="0"/>
              <a:t>HUMANOS</a:t>
            </a:r>
          </a:p>
        </p:txBody>
      </p:sp>
      <p:sp>
        <p:nvSpPr>
          <p:cNvPr id="4" name="Rectángulo 3"/>
          <p:cNvSpPr/>
          <p:nvPr/>
        </p:nvSpPr>
        <p:spPr>
          <a:xfrm>
            <a:off x="801755" y="3204578"/>
            <a:ext cx="7540487" cy="1446550"/>
          </a:xfrm>
          <a:prstGeom prst="rect">
            <a:avLst/>
          </a:prstGeom>
        </p:spPr>
        <p:txBody>
          <a:bodyPr wrap="square">
            <a:spAutoFit/>
          </a:bodyPr>
          <a:lstStyle/>
          <a:p>
            <a:pPr algn="ctr"/>
            <a:r>
              <a:rPr lang="es-CO" sz="4400" b="1" dirty="0">
                <a:latin typeface="+mj-lt"/>
              </a:rPr>
              <a:t>¿QUÉ SON LOS DERECHOS HUMANOS?</a:t>
            </a:r>
            <a:endParaRPr lang="es-CO" sz="4400" dirty="0">
              <a:latin typeface="+mj-lt"/>
            </a:endParaRPr>
          </a:p>
        </p:txBody>
      </p:sp>
    </p:spTree>
    <p:extLst>
      <p:ext uri="{BB962C8B-B14F-4D97-AF65-F5344CB8AC3E}">
        <p14:creationId xmlns:p14="http://schemas.microsoft.com/office/powerpoint/2010/main" val="223633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51790" y="590759"/>
            <a:ext cx="8666921" cy="707886"/>
          </a:xfrm>
          <a:prstGeom prst="rect">
            <a:avLst/>
          </a:prstGeom>
        </p:spPr>
        <p:txBody>
          <a:bodyPr wrap="square">
            <a:spAutoFit/>
          </a:bodyPr>
          <a:lstStyle/>
          <a:p>
            <a:pPr algn="ctr"/>
            <a:r>
              <a:rPr lang="es-CO" sz="4000" b="1" dirty="0">
                <a:latin typeface="+mj-lt"/>
              </a:rPr>
              <a:t>¿QUÉ SON LOS DERECHOS HUMANOS?</a:t>
            </a:r>
            <a:endParaRPr lang="es-CO" sz="4000" dirty="0">
              <a:latin typeface="+mj-lt"/>
            </a:endParaRPr>
          </a:p>
        </p:txBody>
      </p:sp>
      <p:pic>
        <p:nvPicPr>
          <p:cNvPr id="6" name="fiQmq8NO4zg"/>
          <p:cNvPicPr>
            <a:picLocks noRot="1" noChangeAspect="1"/>
          </p:cNvPicPr>
          <p:nvPr>
            <a:videoFile r:link="rId1"/>
          </p:nvPr>
        </p:nvPicPr>
        <p:blipFill>
          <a:blip r:embed="rId3"/>
          <a:stretch>
            <a:fillRect/>
          </a:stretch>
        </p:blipFill>
        <p:spPr>
          <a:xfrm>
            <a:off x="887893" y="1415915"/>
            <a:ext cx="7381461" cy="4152071"/>
          </a:xfrm>
          <a:prstGeom prst="rect">
            <a:avLst/>
          </a:prstGeom>
        </p:spPr>
      </p:pic>
    </p:spTree>
    <p:extLst>
      <p:ext uri="{BB962C8B-B14F-4D97-AF65-F5344CB8AC3E}">
        <p14:creationId xmlns:p14="http://schemas.microsoft.com/office/powerpoint/2010/main" val="238875322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1704</TotalTime>
  <Words>2472</Words>
  <Application>Microsoft Office PowerPoint</Application>
  <PresentationFormat>Presentación en pantalla (4:3)</PresentationFormat>
  <Paragraphs>300</Paragraphs>
  <Slides>40</Slides>
  <Notes>0</Notes>
  <HiddenSlides>0</HiddenSlides>
  <MMClips>2</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Tema de Office</vt:lpstr>
      <vt:lpstr>Presentación de PowerPoint</vt:lpstr>
      <vt:lpstr>Temario</vt:lpstr>
      <vt:lpstr>Concepto: DISCRIMINACIÓN</vt:lpstr>
      <vt:lpstr>Concepto: DISCRIMINACIÓN</vt:lpstr>
      <vt:lpstr>Concepto: DISCRIMINACIÓN</vt:lpstr>
      <vt:lpstr>Concepto: DISCRIMINACIÓN</vt:lpstr>
      <vt:lpstr>Tipos de DISCRIMINACIÓN</vt:lpstr>
      <vt:lpstr>Derechos HUMANOS</vt:lpstr>
      <vt:lpstr>Presentación de PowerPoint</vt:lpstr>
      <vt:lpstr>Concepto: DISCRIMINACIÓN</vt:lpstr>
      <vt:lpstr>Derechos HUMANOS</vt:lpstr>
      <vt:lpstr>Derechos HUMANOS</vt:lpstr>
      <vt:lpstr>Derechos HUMANOS</vt:lpstr>
      <vt:lpstr>Derechos HUMANOS</vt:lpstr>
      <vt:lpstr>Derechos HUMANOS</vt:lpstr>
      <vt:lpstr>De lo universal a la PARTICULAR</vt:lpstr>
      <vt:lpstr>De lo universal a la PARTICULAR</vt:lpstr>
      <vt:lpstr>De lo universal a la PARTICULAR</vt:lpstr>
      <vt:lpstr>De lo universal a la PARTICULAR</vt:lpstr>
      <vt:lpstr>De lo universal a la PARTICULAR</vt:lpstr>
      <vt:lpstr>De lo universal a la PARTICULAR</vt:lpstr>
      <vt:lpstr>De lo universal a la PARTICULAR</vt:lpstr>
      <vt:lpstr>De lo universal a la PARTICULAR</vt:lpstr>
      <vt:lpstr>De lo universal a la PARTICULAR</vt:lpstr>
      <vt:lpstr>De lo universal a la PARTICULAR</vt:lpstr>
      <vt:lpstr>Sentencias</vt:lpstr>
      <vt:lpstr>Sentencia T- 909 DE 2011</vt:lpstr>
      <vt:lpstr>Sentencia T- 909 DE 2011</vt:lpstr>
      <vt:lpstr>Sentencia T- 909 DE 2011</vt:lpstr>
      <vt:lpstr>Sentencia T- 909 DE 2011</vt:lpstr>
      <vt:lpstr>Sentencia T- 291 DE 2016</vt:lpstr>
      <vt:lpstr>Sentencia T- 291 DE 2016</vt:lpstr>
      <vt:lpstr>Sentencia T- 291 DE 2016</vt:lpstr>
      <vt:lpstr>Caso FORTOX </vt:lpstr>
      <vt:lpstr>Caso FORTOX </vt:lpstr>
      <vt:lpstr>Caso FORTOX </vt:lpstr>
      <vt:lpstr>Caso FORTOX: Reto organizacional De lo colectivo a lo personal</vt:lpstr>
      <vt:lpstr>Caso FORTOX</vt:lpstr>
      <vt:lpstr>Video</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Maribel</cp:lastModifiedBy>
  <cp:revision>80</cp:revision>
  <dcterms:created xsi:type="dcterms:W3CDTF">2016-09-12T14:02:46Z</dcterms:created>
  <dcterms:modified xsi:type="dcterms:W3CDTF">2016-09-20T22:42:49Z</dcterms:modified>
</cp:coreProperties>
</file>