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4" r:id="rId4"/>
    <p:sldId id="265" r:id="rId5"/>
    <p:sldId id="267" r:id="rId6"/>
    <p:sldId id="272" r:id="rId7"/>
    <p:sldId id="269" r:id="rId8"/>
    <p:sldId id="271" r:id="rId9"/>
    <p:sldId id="274" r:id="rId10"/>
    <p:sldId id="276" r:id="rId11"/>
    <p:sldId id="278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505"/>
    <a:srgbClr val="FF3399"/>
    <a:srgbClr val="CC0066"/>
    <a:srgbClr val="FF0066"/>
    <a:srgbClr val="EB701D"/>
    <a:srgbClr val="CC5D1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horzBarState="maximized">
    <p:restoredLeft sz="16046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72" y="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0932-89A0-4FA3-B409-0976CBE9B3B9}" type="datetimeFigureOut">
              <a:rPr lang="es-CO" smtClean="0"/>
              <a:t>15/10/2016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BDED-0B19-4B3A-9639-BC517E26B9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257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0932-89A0-4FA3-B409-0976CBE9B3B9}" type="datetimeFigureOut">
              <a:rPr lang="es-CO" smtClean="0"/>
              <a:t>15/10/2016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BDED-0B19-4B3A-9639-BC517E26B9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38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0932-89A0-4FA3-B409-0976CBE9B3B9}" type="datetimeFigureOut">
              <a:rPr lang="es-CO" smtClean="0"/>
              <a:t>15/10/2016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BDED-0B19-4B3A-9639-BC517E26B9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929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0932-89A0-4FA3-B409-0976CBE9B3B9}" type="datetimeFigureOut">
              <a:rPr lang="es-CO" smtClean="0"/>
              <a:t>15/10/2016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BDED-0B19-4B3A-9639-BC517E26B9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435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0932-89A0-4FA3-B409-0976CBE9B3B9}" type="datetimeFigureOut">
              <a:rPr lang="es-CO" smtClean="0"/>
              <a:t>15/10/2016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BDED-0B19-4B3A-9639-BC517E26B9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395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0932-89A0-4FA3-B409-0976CBE9B3B9}" type="datetimeFigureOut">
              <a:rPr lang="es-CO" smtClean="0"/>
              <a:t>15/10/2016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BDED-0B19-4B3A-9639-BC517E26B9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980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0932-89A0-4FA3-B409-0976CBE9B3B9}" type="datetimeFigureOut">
              <a:rPr lang="es-CO" smtClean="0"/>
              <a:t>15/10/2016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BDED-0B19-4B3A-9639-BC517E26B9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766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0932-89A0-4FA3-B409-0976CBE9B3B9}" type="datetimeFigureOut">
              <a:rPr lang="es-CO" smtClean="0"/>
              <a:t>15/10/2016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BDED-0B19-4B3A-9639-BC517E26B9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715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0932-89A0-4FA3-B409-0976CBE9B3B9}" type="datetimeFigureOut">
              <a:rPr lang="es-CO" smtClean="0"/>
              <a:t>15/10/2016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BDED-0B19-4B3A-9639-BC517E26B9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563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0932-89A0-4FA3-B409-0976CBE9B3B9}" type="datetimeFigureOut">
              <a:rPr lang="es-CO" smtClean="0"/>
              <a:t>15/10/2016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BDED-0B19-4B3A-9639-BC517E26B9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593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0932-89A0-4FA3-B409-0976CBE9B3B9}" type="datetimeFigureOut">
              <a:rPr lang="es-CO" smtClean="0"/>
              <a:t>15/10/2016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BDED-0B19-4B3A-9639-BC517E26B9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754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70932-89A0-4FA3-B409-0976CBE9B3B9}" type="datetimeFigureOut">
              <a:rPr lang="es-CO" smtClean="0"/>
              <a:t>15/10/2016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2BDED-0B19-4B3A-9639-BC517E26B9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656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3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204"/>
            <a:ext cx="12192000" cy="6858000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6887294" y="1352204"/>
            <a:ext cx="2315261" cy="425614"/>
          </a:xfrm>
          <a:prstGeom prst="rect">
            <a:avLst/>
          </a:prstGeom>
          <a:solidFill>
            <a:srgbClr val="FF0505"/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FRENTE </a:t>
            </a:r>
            <a:r>
              <a:rPr lang="es-CO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FINANCIERO / LEGAL</a:t>
            </a:r>
            <a:endParaRPr lang="es-CO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4576075" y="2006659"/>
            <a:ext cx="2104783" cy="351747"/>
          </a:xfrm>
          <a:prstGeom prst="rect">
            <a:avLst/>
          </a:prstGeom>
          <a:solidFill>
            <a:srgbClr val="FF0505"/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Modelos de Financiación</a:t>
            </a:r>
            <a:endParaRPr lang="es-CO" sz="1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4 Conector angular"/>
          <p:cNvCxnSpPr>
            <a:stCxn id="4" idx="1"/>
            <a:endCxn id="11" idx="1"/>
          </p:cNvCxnSpPr>
          <p:nvPr/>
        </p:nvCxnSpPr>
        <p:spPr>
          <a:xfrm rot="10800000" flipV="1">
            <a:off x="4445805" y="2182533"/>
            <a:ext cx="130270" cy="488892"/>
          </a:xfrm>
          <a:prstGeom prst="bentConnector3">
            <a:avLst>
              <a:gd name="adj1" fmla="val 275482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4445805" y="2891113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Matriz de modelos de financiación</a:t>
            </a:r>
          </a:p>
        </p:txBody>
      </p:sp>
      <p:cxnSp>
        <p:nvCxnSpPr>
          <p:cNvPr id="8" name="7 Conector angular"/>
          <p:cNvCxnSpPr>
            <a:stCxn id="4" idx="1"/>
            <a:endCxn id="7" idx="1"/>
          </p:cNvCxnSpPr>
          <p:nvPr/>
        </p:nvCxnSpPr>
        <p:spPr>
          <a:xfrm rot="10800000" flipV="1">
            <a:off x="4445805" y="2182533"/>
            <a:ext cx="130270" cy="884454"/>
          </a:xfrm>
          <a:prstGeom prst="bentConnector3">
            <a:avLst>
              <a:gd name="adj1" fmla="val 275482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angular"/>
          <p:cNvCxnSpPr>
            <a:stCxn id="4" idx="1"/>
            <a:endCxn id="22" idx="1"/>
          </p:cNvCxnSpPr>
          <p:nvPr/>
        </p:nvCxnSpPr>
        <p:spPr>
          <a:xfrm rot="10800000" flipV="1">
            <a:off x="4445805" y="2182532"/>
            <a:ext cx="130270" cy="1274559"/>
          </a:xfrm>
          <a:prstGeom prst="bentConnector3">
            <a:avLst>
              <a:gd name="adj1" fmla="val 275482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4576076" y="3792009"/>
            <a:ext cx="2104783" cy="57522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8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Fuentes de Financiación para Entidades</a:t>
            </a:r>
            <a:endParaRPr lang="es-CO" sz="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4445805" y="2495551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Desarrollo de modelos </a:t>
            </a:r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y fuentes de financiación</a:t>
            </a:r>
          </a:p>
        </p:txBody>
      </p:sp>
      <p:cxnSp>
        <p:nvCxnSpPr>
          <p:cNvPr id="12" name="11 Conector angular"/>
          <p:cNvCxnSpPr>
            <a:stCxn id="3" idx="1"/>
            <a:endCxn id="4" idx="0"/>
          </p:cNvCxnSpPr>
          <p:nvPr/>
        </p:nvCxnSpPr>
        <p:spPr>
          <a:xfrm rot="10800000" flipV="1">
            <a:off x="5628466" y="1565011"/>
            <a:ext cx="1258828" cy="441647"/>
          </a:xfrm>
          <a:prstGeom prst="bentConnector2">
            <a:avLst/>
          </a:prstGeom>
          <a:ln>
            <a:solidFill>
              <a:srgbClr val="102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angular"/>
          <p:cNvCxnSpPr>
            <a:stCxn id="4" idx="3"/>
            <a:endCxn id="10" idx="3"/>
          </p:cNvCxnSpPr>
          <p:nvPr/>
        </p:nvCxnSpPr>
        <p:spPr>
          <a:xfrm>
            <a:off x="6680858" y="2182533"/>
            <a:ext cx="1" cy="1897091"/>
          </a:xfrm>
          <a:prstGeom prst="bentConnector3">
            <a:avLst>
              <a:gd name="adj1" fmla="val 22860100000"/>
            </a:avLst>
          </a:prstGeom>
          <a:ln>
            <a:solidFill>
              <a:srgbClr val="1020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angular"/>
          <p:cNvCxnSpPr>
            <a:stCxn id="3" idx="3"/>
            <a:endCxn id="15" idx="0"/>
          </p:cNvCxnSpPr>
          <p:nvPr/>
        </p:nvCxnSpPr>
        <p:spPr>
          <a:xfrm>
            <a:off x="9202555" y="1565012"/>
            <a:ext cx="1242033" cy="441647"/>
          </a:xfrm>
          <a:prstGeom prst="bentConnector2">
            <a:avLst/>
          </a:prstGeom>
          <a:ln>
            <a:solidFill>
              <a:srgbClr val="102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"/>
          <p:cNvSpPr/>
          <p:nvPr/>
        </p:nvSpPr>
        <p:spPr>
          <a:xfrm>
            <a:off x="9392197" y="2006659"/>
            <a:ext cx="2104783" cy="351747"/>
          </a:xfrm>
          <a:prstGeom prst="rect">
            <a:avLst/>
          </a:prstGeom>
          <a:solidFill>
            <a:srgbClr val="FF0505"/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Legal / Normativo</a:t>
            </a:r>
            <a:endParaRPr lang="es-CO" sz="1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6" name="15 Conector angular"/>
          <p:cNvCxnSpPr>
            <a:stCxn id="15" idx="1"/>
            <a:endCxn id="20" idx="1"/>
          </p:cNvCxnSpPr>
          <p:nvPr/>
        </p:nvCxnSpPr>
        <p:spPr>
          <a:xfrm rot="10800000" flipV="1">
            <a:off x="9261925" y="2182532"/>
            <a:ext cx="130271" cy="630781"/>
          </a:xfrm>
          <a:prstGeom prst="bentConnector3">
            <a:avLst>
              <a:gd name="adj1" fmla="val 333943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9261925" y="3181904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Capacitación general de temas legales / normativos</a:t>
            </a:r>
          </a:p>
        </p:txBody>
      </p:sp>
      <p:cxnSp>
        <p:nvCxnSpPr>
          <p:cNvPr id="18" name="17 Conector angular"/>
          <p:cNvCxnSpPr>
            <a:stCxn id="15" idx="1"/>
            <a:endCxn id="17" idx="1"/>
          </p:cNvCxnSpPr>
          <p:nvPr/>
        </p:nvCxnSpPr>
        <p:spPr>
          <a:xfrm rot="10800000" flipV="1">
            <a:off x="9261925" y="2182532"/>
            <a:ext cx="130271" cy="1175245"/>
          </a:xfrm>
          <a:prstGeom prst="bentConnector3">
            <a:avLst>
              <a:gd name="adj1" fmla="val 333943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>
          <a:xfrm>
            <a:off x="9392198" y="3673394"/>
            <a:ext cx="2104783" cy="57522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8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Marco legal / normativo de la solución de Smart Cities</a:t>
            </a:r>
            <a:endParaRPr lang="es-CO" sz="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9261925" y="2495549"/>
            <a:ext cx="2365321" cy="635528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Aspectos </a:t>
            </a:r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legales o normativos </a:t>
            </a:r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relacionados </a:t>
            </a:r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con la contratación de </a:t>
            </a:r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proyectos </a:t>
            </a:r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de Smart Cities</a:t>
            </a:r>
          </a:p>
        </p:txBody>
      </p:sp>
      <p:cxnSp>
        <p:nvCxnSpPr>
          <p:cNvPr id="21" name="20 Conector angular"/>
          <p:cNvCxnSpPr>
            <a:stCxn id="15" idx="3"/>
            <a:endCxn id="19" idx="3"/>
          </p:cNvCxnSpPr>
          <p:nvPr/>
        </p:nvCxnSpPr>
        <p:spPr>
          <a:xfrm>
            <a:off x="11496980" y="2182532"/>
            <a:ext cx="1" cy="1778476"/>
          </a:xfrm>
          <a:prstGeom prst="bentConnector3">
            <a:avLst>
              <a:gd name="adj1" fmla="val 22860100000"/>
            </a:avLst>
          </a:prstGeom>
          <a:ln>
            <a:solidFill>
              <a:srgbClr val="1020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Rectángulo"/>
          <p:cNvSpPr/>
          <p:nvPr/>
        </p:nvSpPr>
        <p:spPr>
          <a:xfrm>
            <a:off x="4445805" y="3281218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Informe de capacitaciones al equipo de Smart Cities</a:t>
            </a:r>
          </a:p>
        </p:txBody>
      </p:sp>
      <p:sp>
        <p:nvSpPr>
          <p:cNvPr id="23" name="181 CuadroTexto"/>
          <p:cNvSpPr txBox="1"/>
          <p:nvPr/>
        </p:nvSpPr>
        <p:spPr>
          <a:xfrm>
            <a:off x="240539" y="687974"/>
            <a:ext cx="4205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Descripción del frente financiero y legal</a:t>
            </a:r>
            <a:endParaRPr lang="es-CO" sz="1400" dirty="0">
              <a:solidFill>
                <a:schemeClr val="tx1">
                  <a:lumMod val="85000"/>
                  <a:lumOff val="1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2072" y="251271"/>
            <a:ext cx="4344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2C6F9E"/>
                </a:solidFill>
                <a:latin typeface="Helvetica Neue" charset="0"/>
                <a:ea typeface="Helvetica Neue" charset="0"/>
                <a:cs typeface="Helvetica Neue" charset="0"/>
              </a:rPr>
              <a:t>FRENTE FINANCIERO Y LEGAL</a:t>
            </a:r>
            <a:endParaRPr lang="en-US" sz="2000" b="1" dirty="0">
              <a:solidFill>
                <a:srgbClr val="2C6F9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94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204"/>
            <a:ext cx="12192000" cy="6858000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226819" y="591719"/>
            <a:ext cx="115315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Los especialistas por vertical son el grupo de personas expertas en su sector y que aportarán de forma integrada con las demás verticales, su conocimiento con los siguientes enfoques: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Gestión Pública (Enfoque de administración pública)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Normatividad del sector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Problemas críticos y soluciones para el sector enfocadas al mandatario y a ala ciudadanía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Indicadores de gestión del sector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1400" dirty="0">
              <a:solidFill>
                <a:schemeClr val="tx1">
                  <a:lumMod val="85000"/>
                  <a:lumOff val="1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4930339" y="2102952"/>
            <a:ext cx="2315261" cy="425614"/>
          </a:xfrm>
          <a:prstGeom prst="rect">
            <a:avLst/>
          </a:prstGeom>
          <a:solidFill>
            <a:srgbClr val="10203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 smtClean="0">
                <a:solidFill>
                  <a:srgbClr val="FFFFFF"/>
                </a:solidFill>
                <a:latin typeface="Century Gothic" panose="020B0502020202020204" pitchFamily="34" charset="0"/>
              </a:rPr>
              <a:t>ESPECIALISTAS DE VERTICALES</a:t>
            </a:r>
            <a:endParaRPr lang="es-CO" sz="11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536846" y="2667400"/>
            <a:ext cx="2104783" cy="3517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rgbClr val="102031"/>
                </a:solidFill>
                <a:latin typeface="Century Gothic" panose="020B0502020202020204" pitchFamily="34" charset="0"/>
              </a:rPr>
              <a:t>Gestión del Proyecto</a:t>
            </a:r>
            <a:endParaRPr lang="es-CO" sz="1200" b="1" dirty="0">
              <a:solidFill>
                <a:srgbClr val="10203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7" name="6 Conector angular"/>
          <p:cNvCxnSpPr>
            <a:stCxn id="5" idx="1"/>
            <a:endCxn id="9" idx="1"/>
          </p:cNvCxnSpPr>
          <p:nvPr/>
        </p:nvCxnSpPr>
        <p:spPr>
          <a:xfrm rot="10800000" flipV="1">
            <a:off x="406574" y="2843274"/>
            <a:ext cx="130272" cy="580650"/>
          </a:xfrm>
          <a:prstGeom prst="bentConnector3">
            <a:avLst>
              <a:gd name="adj1" fmla="val 275479"/>
            </a:avLst>
          </a:prstGeom>
          <a:ln w="31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Rectángulo"/>
          <p:cNvSpPr/>
          <p:nvPr/>
        </p:nvSpPr>
        <p:spPr>
          <a:xfrm>
            <a:off x="536847" y="4339632"/>
            <a:ext cx="2104783" cy="7029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8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Documento de revisión de la solución</a:t>
            </a:r>
          </a:p>
          <a:p>
            <a:pPr marL="171450" indent="-171450" algn="just">
              <a:buFont typeface="Arial" charset="0"/>
              <a:buChar char="•"/>
            </a:pPr>
            <a:r>
              <a:rPr lang="es-CO" sz="8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Política publica del sector</a:t>
            </a:r>
          </a:p>
        </p:txBody>
      </p:sp>
      <p:sp>
        <p:nvSpPr>
          <p:cNvPr id="9" name="8 Rectángulo"/>
          <p:cNvSpPr/>
          <p:nvPr/>
        </p:nvSpPr>
        <p:spPr>
          <a:xfrm>
            <a:off x="406574" y="3161140"/>
            <a:ext cx="2365321" cy="52556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Contacto directo con el director y gerente del proyecto como conducto regular de comunicación</a:t>
            </a:r>
            <a:endParaRPr lang="es-CO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0" name="9 Conector angular"/>
          <p:cNvCxnSpPr>
            <a:stCxn id="4" idx="1"/>
            <a:endCxn id="5" idx="0"/>
          </p:cNvCxnSpPr>
          <p:nvPr/>
        </p:nvCxnSpPr>
        <p:spPr>
          <a:xfrm rot="10800000" flipV="1">
            <a:off x="1589239" y="2315758"/>
            <a:ext cx="3341101" cy="351641"/>
          </a:xfrm>
          <a:prstGeom prst="bentConnector2">
            <a:avLst/>
          </a:prstGeom>
          <a:ln>
            <a:solidFill>
              <a:srgbClr val="102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angular"/>
          <p:cNvCxnSpPr>
            <a:stCxn id="5" idx="3"/>
            <a:endCxn id="8" idx="3"/>
          </p:cNvCxnSpPr>
          <p:nvPr/>
        </p:nvCxnSpPr>
        <p:spPr>
          <a:xfrm>
            <a:off x="2641629" y="2843274"/>
            <a:ext cx="1" cy="1847851"/>
          </a:xfrm>
          <a:prstGeom prst="bentConnector3">
            <a:avLst>
              <a:gd name="adj1" fmla="val 22860100000"/>
            </a:avLst>
          </a:prstGeom>
          <a:ln>
            <a:solidFill>
              <a:srgbClr val="1020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3567775" y="2667399"/>
            <a:ext cx="2104783" cy="3517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rgbClr val="102031"/>
                </a:solidFill>
                <a:latin typeface="Century Gothic" panose="020B0502020202020204" pitchFamily="34" charset="0"/>
              </a:rPr>
              <a:t>Operación</a:t>
            </a:r>
            <a:endParaRPr lang="es-CO" sz="1200" b="1" dirty="0">
              <a:solidFill>
                <a:srgbClr val="10203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3" name="12 Conector angular"/>
          <p:cNvCxnSpPr>
            <a:stCxn id="12" idx="1"/>
            <a:endCxn id="15" idx="1"/>
          </p:cNvCxnSpPr>
          <p:nvPr/>
        </p:nvCxnSpPr>
        <p:spPr>
          <a:xfrm rot="10800000" flipV="1">
            <a:off x="3437505" y="2843273"/>
            <a:ext cx="130271" cy="826192"/>
          </a:xfrm>
          <a:prstGeom prst="bentConnector3">
            <a:avLst>
              <a:gd name="adj1" fmla="val 275480"/>
            </a:avLst>
          </a:prstGeom>
          <a:ln w="31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"/>
          <p:cNvSpPr/>
          <p:nvPr/>
        </p:nvSpPr>
        <p:spPr>
          <a:xfrm>
            <a:off x="3570577" y="5291195"/>
            <a:ext cx="2104783" cy="59858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8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Documento operativo de la vertical:</a:t>
            </a:r>
          </a:p>
          <a:p>
            <a:pPr marL="171450" indent="-171450" algn="just">
              <a:buFont typeface="Arial" charset="0"/>
              <a:buChar char="•"/>
            </a:pPr>
            <a:r>
              <a:rPr lang="es-CO" sz="8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Normatividad </a:t>
            </a:r>
            <a:r>
              <a:rPr lang="es-CO" sz="800" dirty="0">
                <a:solidFill>
                  <a:schemeClr val="tx1"/>
                </a:solidFill>
                <a:latin typeface="Century Gothic" panose="020B0502020202020204" pitchFamily="34" charset="0"/>
              </a:rPr>
              <a:t>asociada al proyecto de la </a:t>
            </a:r>
            <a:r>
              <a:rPr lang="es-CO" sz="8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vertical</a:t>
            </a:r>
          </a:p>
          <a:p>
            <a:pPr marL="171450" indent="-171450" algn="just">
              <a:buFont typeface="Arial" charset="0"/>
              <a:buChar char="•"/>
            </a:pPr>
            <a:r>
              <a:rPr lang="es-CO" sz="8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Estructura operativa de la solución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3437504" y="3169033"/>
            <a:ext cx="2365321" cy="1000864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Proporcionar al Coordinador Smart Cities toda la información de la operación de cada una de las verticales para el levantamiento de la información a través del </a:t>
            </a:r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SIPOC(Supplier, Imput, Process, Output, Customer )</a:t>
            </a:r>
            <a:endParaRPr lang="es-CO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6" name="15 Conector angular"/>
          <p:cNvCxnSpPr>
            <a:stCxn id="12" idx="3"/>
            <a:endCxn id="14" idx="3"/>
          </p:cNvCxnSpPr>
          <p:nvPr/>
        </p:nvCxnSpPr>
        <p:spPr>
          <a:xfrm>
            <a:off x="5672558" y="2843273"/>
            <a:ext cx="2802" cy="2747215"/>
          </a:xfrm>
          <a:prstGeom prst="bentConnector3">
            <a:avLst>
              <a:gd name="adj1" fmla="val 8258458"/>
            </a:avLst>
          </a:prstGeom>
          <a:ln>
            <a:solidFill>
              <a:srgbClr val="1020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6627853" y="2667398"/>
            <a:ext cx="2104783" cy="3517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rgbClr val="102031"/>
                </a:solidFill>
                <a:latin typeface="Century Gothic" panose="020B0502020202020204" pitchFamily="34" charset="0"/>
              </a:rPr>
              <a:t>Comercial / Marketing</a:t>
            </a:r>
            <a:endParaRPr lang="es-CO" sz="1200" b="1" dirty="0">
              <a:solidFill>
                <a:srgbClr val="10203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8" name="17 Conector angular"/>
          <p:cNvCxnSpPr>
            <a:stCxn id="17" idx="1"/>
            <a:endCxn id="20" idx="1"/>
          </p:cNvCxnSpPr>
          <p:nvPr/>
        </p:nvCxnSpPr>
        <p:spPr>
          <a:xfrm rot="10800000" flipV="1">
            <a:off x="6497583" y="2843271"/>
            <a:ext cx="130271" cy="572183"/>
          </a:xfrm>
          <a:prstGeom prst="bentConnector3">
            <a:avLst>
              <a:gd name="adj1" fmla="val 275480"/>
            </a:avLst>
          </a:prstGeom>
          <a:ln w="31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>
          <a:xfrm>
            <a:off x="6627855" y="4361976"/>
            <a:ext cx="2104783" cy="57522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8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Documento de análisis del enfoque de los modelos comercial y de imagen</a:t>
            </a:r>
            <a:endParaRPr lang="es-CO" sz="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6497582" y="3170352"/>
            <a:ext cx="2365321" cy="490205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Apoyar en las visitas comerciales para la presentación de la solución en las alcaldías o secretarías</a:t>
            </a:r>
          </a:p>
        </p:txBody>
      </p:sp>
      <p:cxnSp>
        <p:nvCxnSpPr>
          <p:cNvPr id="21" name="20 Conector angular"/>
          <p:cNvCxnSpPr>
            <a:stCxn id="17" idx="3"/>
            <a:endCxn id="19" idx="3"/>
          </p:cNvCxnSpPr>
          <p:nvPr/>
        </p:nvCxnSpPr>
        <p:spPr>
          <a:xfrm>
            <a:off x="8732636" y="2843272"/>
            <a:ext cx="2" cy="1806318"/>
          </a:xfrm>
          <a:prstGeom prst="bentConnector3">
            <a:avLst>
              <a:gd name="adj1" fmla="val 11430100000"/>
            </a:avLst>
          </a:prstGeom>
          <a:ln>
            <a:solidFill>
              <a:srgbClr val="1020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angular"/>
          <p:cNvCxnSpPr>
            <a:stCxn id="4" idx="3"/>
            <a:endCxn id="23" idx="0"/>
          </p:cNvCxnSpPr>
          <p:nvPr/>
        </p:nvCxnSpPr>
        <p:spPr>
          <a:xfrm>
            <a:off x="7245600" y="2315759"/>
            <a:ext cx="3457107" cy="351639"/>
          </a:xfrm>
          <a:prstGeom prst="bentConnector2">
            <a:avLst/>
          </a:prstGeom>
          <a:ln>
            <a:solidFill>
              <a:srgbClr val="102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9650315" y="2667398"/>
            <a:ext cx="2104783" cy="3517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rgbClr val="102031"/>
                </a:solidFill>
                <a:latin typeface="Century Gothic" panose="020B0502020202020204" pitchFamily="34" charset="0"/>
              </a:rPr>
              <a:t>Financiero - Legal</a:t>
            </a:r>
            <a:endParaRPr lang="es-CO" sz="1200" b="1" dirty="0">
              <a:solidFill>
                <a:srgbClr val="10203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4" name="23 Conector angular"/>
          <p:cNvCxnSpPr>
            <a:stCxn id="23" idx="1"/>
            <a:endCxn id="26" idx="1"/>
          </p:cNvCxnSpPr>
          <p:nvPr/>
        </p:nvCxnSpPr>
        <p:spPr>
          <a:xfrm rot="10800000" flipV="1">
            <a:off x="9520045" y="2843271"/>
            <a:ext cx="130271" cy="589117"/>
          </a:xfrm>
          <a:prstGeom prst="bentConnector3">
            <a:avLst>
              <a:gd name="adj1" fmla="val 275480"/>
            </a:avLst>
          </a:prstGeom>
          <a:ln w="31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Rectángulo"/>
          <p:cNvSpPr/>
          <p:nvPr/>
        </p:nvSpPr>
        <p:spPr>
          <a:xfrm>
            <a:off x="9650317" y="4387377"/>
            <a:ext cx="2104783" cy="57522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800" dirty="0">
                <a:solidFill>
                  <a:schemeClr val="tx1"/>
                </a:solidFill>
                <a:latin typeface="Century Gothic" panose="020B0502020202020204" pitchFamily="34" charset="0"/>
              </a:rPr>
              <a:t>Documento de análisis del enfoque de los modelos </a:t>
            </a:r>
            <a:r>
              <a:rPr lang="es-CO" sz="8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financiero y legal</a:t>
            </a:r>
            <a:endParaRPr lang="es-CO" sz="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9520044" y="3169605"/>
            <a:ext cx="2365321" cy="52556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Validar los aspectos financieros y legales aplicables a la solución y sus verticales</a:t>
            </a:r>
          </a:p>
        </p:txBody>
      </p:sp>
      <p:cxnSp>
        <p:nvCxnSpPr>
          <p:cNvPr id="27" name="26 Conector angular"/>
          <p:cNvCxnSpPr>
            <a:stCxn id="23" idx="3"/>
            <a:endCxn id="25" idx="3"/>
          </p:cNvCxnSpPr>
          <p:nvPr/>
        </p:nvCxnSpPr>
        <p:spPr>
          <a:xfrm>
            <a:off x="11755098" y="2843272"/>
            <a:ext cx="2" cy="1831719"/>
          </a:xfrm>
          <a:prstGeom prst="bentConnector3">
            <a:avLst>
              <a:gd name="adj1" fmla="val 11430100000"/>
            </a:avLst>
          </a:prstGeom>
          <a:ln>
            <a:solidFill>
              <a:srgbClr val="1020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Rectángulo"/>
          <p:cNvSpPr/>
          <p:nvPr/>
        </p:nvSpPr>
        <p:spPr>
          <a:xfrm>
            <a:off x="406574" y="3748030"/>
            <a:ext cx="2365321" cy="413712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Apoyo en la revisión de los documentos generados en la solución</a:t>
            </a:r>
            <a:endParaRPr lang="es-CO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9" name="28 Conector angular"/>
          <p:cNvCxnSpPr>
            <a:stCxn id="5" idx="1"/>
            <a:endCxn id="28" idx="1"/>
          </p:cNvCxnSpPr>
          <p:nvPr/>
        </p:nvCxnSpPr>
        <p:spPr>
          <a:xfrm rot="10800000" flipV="1">
            <a:off x="406574" y="2843274"/>
            <a:ext cx="130272" cy="1111612"/>
          </a:xfrm>
          <a:prstGeom prst="bentConnector3">
            <a:avLst>
              <a:gd name="adj1" fmla="val 275479"/>
            </a:avLst>
          </a:prstGeom>
          <a:ln w="31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angular"/>
          <p:cNvCxnSpPr>
            <a:stCxn id="4" idx="3"/>
            <a:endCxn id="17" idx="0"/>
          </p:cNvCxnSpPr>
          <p:nvPr/>
        </p:nvCxnSpPr>
        <p:spPr>
          <a:xfrm>
            <a:off x="7245600" y="2315759"/>
            <a:ext cx="434645" cy="351639"/>
          </a:xfrm>
          <a:prstGeom prst="bentConnector2">
            <a:avLst/>
          </a:prstGeom>
          <a:ln>
            <a:solidFill>
              <a:srgbClr val="102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angular"/>
          <p:cNvCxnSpPr>
            <a:stCxn id="4" idx="1"/>
            <a:endCxn id="12" idx="0"/>
          </p:cNvCxnSpPr>
          <p:nvPr/>
        </p:nvCxnSpPr>
        <p:spPr>
          <a:xfrm rot="10800000" flipV="1">
            <a:off x="4620167" y="2315759"/>
            <a:ext cx="310172" cy="351640"/>
          </a:xfrm>
          <a:prstGeom prst="bentConnector2">
            <a:avLst/>
          </a:prstGeom>
          <a:ln>
            <a:solidFill>
              <a:srgbClr val="102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Rectángulo"/>
          <p:cNvSpPr/>
          <p:nvPr/>
        </p:nvSpPr>
        <p:spPr>
          <a:xfrm>
            <a:off x="3437507" y="4227841"/>
            <a:ext cx="2365321" cy="413712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Entregar los documentos generados de la vertical correspondiente</a:t>
            </a:r>
            <a:endParaRPr lang="es-CO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3437507" y="4717190"/>
            <a:ext cx="2365321" cy="413712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Asistencia a las reuniones programadas</a:t>
            </a:r>
            <a:endParaRPr lang="es-CO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6497582" y="3722543"/>
            <a:ext cx="2365321" cy="468872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Validar la alineación de las políticas de gobierno con respecto al modelo comercial y de imagen</a:t>
            </a:r>
            <a:endParaRPr lang="es-CO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9520043" y="3763732"/>
            <a:ext cx="2365321" cy="468872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Validar la alineación de las políticas de gobierno con respecto al modelo financiero y legal</a:t>
            </a:r>
            <a:endParaRPr lang="es-CO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6" name="35 Conector angular"/>
          <p:cNvCxnSpPr>
            <a:stCxn id="23" idx="1"/>
            <a:endCxn id="35" idx="1"/>
          </p:cNvCxnSpPr>
          <p:nvPr/>
        </p:nvCxnSpPr>
        <p:spPr>
          <a:xfrm rot="10800000" flipV="1">
            <a:off x="9520043" y="2843272"/>
            <a:ext cx="130272" cy="1154896"/>
          </a:xfrm>
          <a:prstGeom prst="bentConnector3">
            <a:avLst>
              <a:gd name="adj1" fmla="val 275479"/>
            </a:avLst>
          </a:prstGeom>
          <a:ln w="31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angular"/>
          <p:cNvCxnSpPr>
            <a:stCxn id="17" idx="1"/>
            <a:endCxn id="34" idx="1"/>
          </p:cNvCxnSpPr>
          <p:nvPr/>
        </p:nvCxnSpPr>
        <p:spPr>
          <a:xfrm rot="10800000" flipV="1">
            <a:off x="6497583" y="2843271"/>
            <a:ext cx="130271" cy="1113707"/>
          </a:xfrm>
          <a:prstGeom prst="bentConnector3">
            <a:avLst>
              <a:gd name="adj1" fmla="val 275480"/>
            </a:avLst>
          </a:prstGeom>
          <a:ln w="31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9"/>
          <p:cNvSpPr txBox="1"/>
          <p:nvPr/>
        </p:nvSpPr>
        <p:spPr>
          <a:xfrm>
            <a:off x="234856" y="196004"/>
            <a:ext cx="6235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2C6F9E"/>
                </a:solidFill>
                <a:latin typeface="Helvetica Neue" charset="0"/>
                <a:ea typeface="Helvetica Neue" charset="0"/>
                <a:cs typeface="Helvetica Neue" charset="0"/>
              </a:rPr>
              <a:t>ASESORIA DE ESPECIALISTAS</a:t>
            </a:r>
            <a:endParaRPr lang="en-US" sz="2400" b="1" dirty="0">
              <a:solidFill>
                <a:srgbClr val="2C6F9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94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204"/>
            <a:ext cx="12192000" cy="6858000"/>
          </a:xfrm>
          <a:prstGeom prst="rect">
            <a:avLst/>
          </a:prstGeom>
        </p:spPr>
      </p:pic>
      <p:grpSp>
        <p:nvGrpSpPr>
          <p:cNvPr id="32" name="31 Grupo"/>
          <p:cNvGrpSpPr/>
          <p:nvPr/>
        </p:nvGrpSpPr>
        <p:grpSpPr>
          <a:xfrm>
            <a:off x="4366882" y="1556792"/>
            <a:ext cx="1512432" cy="521594"/>
            <a:chOff x="5357031" y="1332075"/>
            <a:chExt cx="1512432" cy="521594"/>
          </a:xfrm>
        </p:grpSpPr>
        <p:sp>
          <p:nvSpPr>
            <p:cNvPr id="33" name="32 Rectángulo redondeado"/>
            <p:cNvSpPr/>
            <p:nvPr/>
          </p:nvSpPr>
          <p:spPr>
            <a:xfrm>
              <a:off x="5357031" y="1332075"/>
              <a:ext cx="1453163" cy="47484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900">
                <a:solidFill>
                  <a:schemeClr val="tx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" name="33 Rectángulo redondeado"/>
            <p:cNvSpPr/>
            <p:nvPr/>
          </p:nvSpPr>
          <p:spPr>
            <a:xfrm>
              <a:off x="5416300" y="1378825"/>
              <a:ext cx="1453163" cy="47484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05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Director de Proyecto</a:t>
              </a:r>
              <a:endParaRPr lang="es-CO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5" name="34 Grupo"/>
          <p:cNvGrpSpPr/>
          <p:nvPr/>
        </p:nvGrpSpPr>
        <p:grpSpPr>
          <a:xfrm>
            <a:off x="4366882" y="2522257"/>
            <a:ext cx="1512432" cy="521594"/>
            <a:chOff x="5357031" y="2051920"/>
            <a:chExt cx="1512432" cy="521594"/>
          </a:xfrm>
        </p:grpSpPr>
        <p:sp>
          <p:nvSpPr>
            <p:cNvPr id="36" name="35 Rectángulo redondeado"/>
            <p:cNvSpPr/>
            <p:nvPr/>
          </p:nvSpPr>
          <p:spPr>
            <a:xfrm>
              <a:off x="5357031" y="2051920"/>
              <a:ext cx="1453163" cy="47484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900">
                <a:solidFill>
                  <a:schemeClr val="tx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7" name="36 Rectángulo redondeado"/>
            <p:cNvSpPr/>
            <p:nvPr/>
          </p:nvSpPr>
          <p:spPr>
            <a:xfrm>
              <a:off x="5416300" y="2098670"/>
              <a:ext cx="1453163" cy="47484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05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Gerente de Proyecto</a:t>
              </a:r>
              <a:endParaRPr lang="es-CO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38" name="37 Conector recto"/>
          <p:cNvCxnSpPr>
            <a:stCxn id="34" idx="2"/>
            <a:endCxn id="37" idx="0"/>
          </p:cNvCxnSpPr>
          <p:nvPr/>
        </p:nvCxnSpPr>
        <p:spPr>
          <a:xfrm>
            <a:off x="5152733" y="2078386"/>
            <a:ext cx="0" cy="49062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38 Grupo"/>
          <p:cNvGrpSpPr/>
          <p:nvPr/>
        </p:nvGrpSpPr>
        <p:grpSpPr>
          <a:xfrm>
            <a:off x="6365886" y="2052003"/>
            <a:ext cx="1499847" cy="521594"/>
            <a:chOff x="7331663" y="1686789"/>
            <a:chExt cx="1499847" cy="521594"/>
          </a:xfrm>
        </p:grpSpPr>
        <p:sp>
          <p:nvSpPr>
            <p:cNvPr id="40" name="39 Rectángulo redondeado"/>
            <p:cNvSpPr/>
            <p:nvPr/>
          </p:nvSpPr>
          <p:spPr>
            <a:xfrm>
              <a:off x="7331663" y="1686789"/>
              <a:ext cx="1453163" cy="47484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900">
                <a:solidFill>
                  <a:schemeClr val="tx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1" name="40 Rectángulo redondeado"/>
            <p:cNvSpPr/>
            <p:nvPr/>
          </p:nvSpPr>
          <p:spPr>
            <a:xfrm>
              <a:off x="7378347" y="1733539"/>
              <a:ext cx="1453163" cy="47484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05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Soporte de Negocio</a:t>
              </a:r>
              <a:endParaRPr lang="es-CO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42" name="41 Conector angular"/>
          <p:cNvCxnSpPr>
            <a:stCxn id="34" idx="2"/>
            <a:endCxn id="41" idx="1"/>
          </p:cNvCxnSpPr>
          <p:nvPr/>
        </p:nvCxnSpPr>
        <p:spPr>
          <a:xfrm rot="16200000" flipH="1">
            <a:off x="5653757" y="1577361"/>
            <a:ext cx="257789" cy="125983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Rectángulo redondeado"/>
          <p:cNvSpPr/>
          <p:nvPr/>
        </p:nvSpPr>
        <p:spPr>
          <a:xfrm>
            <a:off x="1126655" y="3492163"/>
            <a:ext cx="1453163" cy="4748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43 Rectángulo redondeado"/>
          <p:cNvSpPr/>
          <p:nvPr/>
        </p:nvSpPr>
        <p:spPr>
          <a:xfrm>
            <a:off x="1173339" y="3538913"/>
            <a:ext cx="1453163" cy="4748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Coordinador Smart Cities</a:t>
            </a:r>
            <a:endParaRPr lang="es-CO" sz="105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5" name="44 Rectángulo redondeado"/>
          <p:cNvSpPr/>
          <p:nvPr/>
        </p:nvSpPr>
        <p:spPr>
          <a:xfrm>
            <a:off x="3298566" y="3492163"/>
            <a:ext cx="1453163" cy="4748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46" name="45 Rectángulo redondeado"/>
          <p:cNvSpPr/>
          <p:nvPr/>
        </p:nvSpPr>
        <p:spPr>
          <a:xfrm>
            <a:off x="3345250" y="3538913"/>
            <a:ext cx="1453163" cy="4748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CTO</a:t>
            </a:r>
            <a:endParaRPr lang="es-CO" sz="105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7" name="46 Rectángulo redondeado"/>
          <p:cNvSpPr/>
          <p:nvPr/>
        </p:nvSpPr>
        <p:spPr>
          <a:xfrm>
            <a:off x="5466035" y="3492163"/>
            <a:ext cx="1453163" cy="4748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48" name="47 Rectángulo redondeado"/>
          <p:cNvSpPr/>
          <p:nvPr/>
        </p:nvSpPr>
        <p:spPr>
          <a:xfrm>
            <a:off x="5512719" y="3538913"/>
            <a:ext cx="1453163" cy="4748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Coordinador Comercial y </a:t>
            </a:r>
            <a:r>
              <a:rPr lang="es-CO" sz="10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Mkt</a:t>
            </a:r>
            <a:endParaRPr lang="es-CO" sz="105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9" name="48 Rectángulo redondeado"/>
          <p:cNvSpPr/>
          <p:nvPr/>
        </p:nvSpPr>
        <p:spPr>
          <a:xfrm>
            <a:off x="7642388" y="3492163"/>
            <a:ext cx="1453163" cy="4748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49 Rectángulo redondeado"/>
          <p:cNvSpPr/>
          <p:nvPr/>
        </p:nvSpPr>
        <p:spPr>
          <a:xfrm>
            <a:off x="7689072" y="3538913"/>
            <a:ext cx="1453163" cy="4748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Financiero - Legal</a:t>
            </a:r>
            <a:endParaRPr lang="es-CO" sz="105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1" name="50 Conector angular"/>
          <p:cNvCxnSpPr>
            <a:stCxn id="37" idx="2"/>
            <a:endCxn id="44" idx="0"/>
          </p:cNvCxnSpPr>
          <p:nvPr/>
        </p:nvCxnSpPr>
        <p:spPr>
          <a:xfrm rot="5400000">
            <a:off x="3278796" y="1664976"/>
            <a:ext cx="495062" cy="325281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angular"/>
          <p:cNvCxnSpPr>
            <a:stCxn id="37" idx="2"/>
            <a:endCxn id="46" idx="0"/>
          </p:cNvCxnSpPr>
          <p:nvPr/>
        </p:nvCxnSpPr>
        <p:spPr>
          <a:xfrm rot="5400000">
            <a:off x="4364752" y="2750932"/>
            <a:ext cx="495062" cy="108090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angular"/>
          <p:cNvCxnSpPr>
            <a:stCxn id="37" idx="2"/>
            <a:endCxn id="50" idx="0"/>
          </p:cNvCxnSpPr>
          <p:nvPr/>
        </p:nvCxnSpPr>
        <p:spPr>
          <a:xfrm rot="16200000" flipH="1">
            <a:off x="6536662" y="1659921"/>
            <a:ext cx="495062" cy="326292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53 Rectángulo redondeado"/>
          <p:cNvSpPr/>
          <p:nvPr/>
        </p:nvSpPr>
        <p:spPr>
          <a:xfrm>
            <a:off x="7643313" y="4399055"/>
            <a:ext cx="1453163" cy="4748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55" name="54 Rectángulo redondeado"/>
          <p:cNvSpPr/>
          <p:nvPr/>
        </p:nvSpPr>
        <p:spPr>
          <a:xfrm>
            <a:off x="7689997" y="4445805"/>
            <a:ext cx="1453163" cy="4748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Equipo de Apoyo</a:t>
            </a:r>
            <a:endParaRPr lang="es-CO" sz="105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6" name="55 Conector recto"/>
          <p:cNvCxnSpPr>
            <a:stCxn id="50" idx="2"/>
            <a:endCxn id="55" idx="0"/>
          </p:cNvCxnSpPr>
          <p:nvPr/>
        </p:nvCxnSpPr>
        <p:spPr>
          <a:xfrm>
            <a:off x="8415654" y="4013757"/>
            <a:ext cx="925" cy="43204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Rectángulo redondeado"/>
          <p:cNvSpPr/>
          <p:nvPr/>
        </p:nvSpPr>
        <p:spPr>
          <a:xfrm>
            <a:off x="1126654" y="4399055"/>
            <a:ext cx="1453163" cy="4748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57 Rectángulo redondeado"/>
          <p:cNvSpPr/>
          <p:nvPr/>
        </p:nvSpPr>
        <p:spPr>
          <a:xfrm>
            <a:off x="1173338" y="4445805"/>
            <a:ext cx="1453163" cy="4748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Especialistas de Verticales</a:t>
            </a:r>
            <a:endParaRPr lang="es-CO" sz="105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9" name="58 Conector angular"/>
          <p:cNvCxnSpPr>
            <a:stCxn id="37" idx="2"/>
            <a:endCxn id="48" idx="0"/>
          </p:cNvCxnSpPr>
          <p:nvPr/>
        </p:nvCxnSpPr>
        <p:spPr>
          <a:xfrm rot="16200000" flipH="1">
            <a:off x="5448486" y="2748098"/>
            <a:ext cx="495062" cy="10865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>
            <a:stCxn id="44" idx="2"/>
            <a:endCxn id="58" idx="0"/>
          </p:cNvCxnSpPr>
          <p:nvPr/>
        </p:nvCxnSpPr>
        <p:spPr>
          <a:xfrm flipH="1">
            <a:off x="1899920" y="4013757"/>
            <a:ext cx="1" cy="43204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34"/>
          <p:cNvSpPr txBox="1"/>
          <p:nvPr/>
        </p:nvSpPr>
        <p:spPr>
          <a:xfrm>
            <a:off x="3181074" y="513528"/>
            <a:ext cx="5572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2C6F9E"/>
                </a:solidFill>
                <a:latin typeface="Helvetica Neue" charset="0"/>
                <a:ea typeface="Helvetica Neue" charset="0"/>
                <a:cs typeface="Helvetica Neue" charset="0"/>
              </a:rPr>
              <a:t>ESTRUCTURA ORGANIZACIONAL</a:t>
            </a:r>
            <a:endParaRPr lang="en-US" sz="2400" b="1" dirty="0">
              <a:solidFill>
                <a:srgbClr val="2C6F9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2" name="61 Rectángulo redondeado"/>
          <p:cNvSpPr/>
          <p:nvPr/>
        </p:nvSpPr>
        <p:spPr>
          <a:xfrm>
            <a:off x="9554583" y="3492163"/>
            <a:ext cx="1453163" cy="474844"/>
          </a:xfrm>
          <a:prstGeom prst="roundRect">
            <a:avLst/>
          </a:prstGeom>
          <a:solidFill>
            <a:schemeClr val="accent2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63" name="62 Rectángulo redondeado"/>
          <p:cNvSpPr/>
          <p:nvPr/>
        </p:nvSpPr>
        <p:spPr>
          <a:xfrm>
            <a:off x="9601267" y="3538913"/>
            <a:ext cx="1453163" cy="4748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Partner</a:t>
            </a:r>
            <a:endParaRPr lang="es-CO" sz="105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8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204"/>
            <a:ext cx="12192000" cy="6858000"/>
          </a:xfrm>
          <a:prstGeom prst="rect">
            <a:avLst/>
          </a:prstGeom>
        </p:spPr>
      </p:pic>
      <p:grpSp>
        <p:nvGrpSpPr>
          <p:cNvPr id="3" name="2 Grupo"/>
          <p:cNvGrpSpPr/>
          <p:nvPr/>
        </p:nvGrpSpPr>
        <p:grpSpPr>
          <a:xfrm>
            <a:off x="1846734" y="1124744"/>
            <a:ext cx="8122099" cy="4624287"/>
            <a:chOff x="1986157" y="1397000"/>
            <a:chExt cx="8122099" cy="4624287"/>
          </a:xfrm>
          <a:solidFill>
            <a:schemeClr val="bg1">
              <a:lumMod val="85000"/>
            </a:schemeClr>
          </a:solidFill>
        </p:grpSpPr>
        <p:sp>
          <p:nvSpPr>
            <p:cNvPr id="4" name="3 Forma libre"/>
            <p:cNvSpPr/>
            <p:nvPr/>
          </p:nvSpPr>
          <p:spPr>
            <a:xfrm>
              <a:off x="8751866" y="2362088"/>
              <a:ext cx="1356390" cy="3659199"/>
            </a:xfrm>
            <a:custGeom>
              <a:avLst/>
              <a:gdLst>
                <a:gd name="connsiteX0" fmla="*/ 0 w 1356390"/>
                <a:gd name="connsiteY0" fmla="*/ 0 h 3659199"/>
                <a:gd name="connsiteX1" fmla="*/ 226065 w 1356390"/>
                <a:gd name="connsiteY1" fmla="*/ 0 h 3659199"/>
                <a:gd name="connsiteX2" fmla="*/ 226065 w 1356390"/>
                <a:gd name="connsiteY2" fmla="*/ 0 h 3659199"/>
                <a:gd name="connsiteX3" fmla="*/ 565163 w 1356390"/>
                <a:gd name="connsiteY3" fmla="*/ 0 h 3659199"/>
                <a:gd name="connsiteX4" fmla="*/ 1356390 w 1356390"/>
                <a:gd name="connsiteY4" fmla="*/ 0 h 3659199"/>
                <a:gd name="connsiteX5" fmla="*/ 1356390 w 1356390"/>
                <a:gd name="connsiteY5" fmla="*/ 609867 h 3659199"/>
                <a:gd name="connsiteX6" fmla="*/ 1356390 w 1356390"/>
                <a:gd name="connsiteY6" fmla="*/ 609867 h 3659199"/>
                <a:gd name="connsiteX7" fmla="*/ 1356390 w 1356390"/>
                <a:gd name="connsiteY7" fmla="*/ 1524666 h 3659199"/>
                <a:gd name="connsiteX8" fmla="*/ 1356390 w 1356390"/>
                <a:gd name="connsiteY8" fmla="*/ 3659199 h 3659199"/>
                <a:gd name="connsiteX9" fmla="*/ 565163 w 1356390"/>
                <a:gd name="connsiteY9" fmla="*/ 3659199 h 3659199"/>
                <a:gd name="connsiteX10" fmla="*/ 226065 w 1356390"/>
                <a:gd name="connsiteY10" fmla="*/ 3659199 h 3659199"/>
                <a:gd name="connsiteX11" fmla="*/ 226065 w 1356390"/>
                <a:gd name="connsiteY11" fmla="*/ 3659199 h 3659199"/>
                <a:gd name="connsiteX12" fmla="*/ 0 w 1356390"/>
                <a:gd name="connsiteY12" fmla="*/ 3659199 h 3659199"/>
                <a:gd name="connsiteX13" fmla="*/ 0 w 1356390"/>
                <a:gd name="connsiteY13" fmla="*/ 1524666 h 3659199"/>
                <a:gd name="connsiteX14" fmla="*/ 0 w 1356390"/>
                <a:gd name="connsiteY14" fmla="*/ 1829600 h 3659199"/>
                <a:gd name="connsiteX15" fmla="*/ 0 w 1356390"/>
                <a:gd name="connsiteY15" fmla="*/ 609867 h 3659199"/>
                <a:gd name="connsiteX16" fmla="*/ 0 w 1356390"/>
                <a:gd name="connsiteY16" fmla="*/ 0 h 365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6390" h="3659199">
                  <a:moveTo>
                    <a:pt x="0" y="0"/>
                  </a:moveTo>
                  <a:lnTo>
                    <a:pt x="226065" y="0"/>
                  </a:lnTo>
                  <a:lnTo>
                    <a:pt x="226065" y="0"/>
                  </a:lnTo>
                  <a:lnTo>
                    <a:pt x="565163" y="0"/>
                  </a:lnTo>
                  <a:lnTo>
                    <a:pt x="1356390" y="0"/>
                  </a:lnTo>
                  <a:lnTo>
                    <a:pt x="1356390" y="609867"/>
                  </a:lnTo>
                  <a:lnTo>
                    <a:pt x="1356390" y="609867"/>
                  </a:lnTo>
                  <a:lnTo>
                    <a:pt x="1356390" y="1524666"/>
                  </a:lnTo>
                  <a:lnTo>
                    <a:pt x="1356390" y="3659199"/>
                  </a:lnTo>
                  <a:lnTo>
                    <a:pt x="565163" y="3659199"/>
                  </a:lnTo>
                  <a:lnTo>
                    <a:pt x="226065" y="3659199"/>
                  </a:lnTo>
                  <a:lnTo>
                    <a:pt x="226065" y="3659199"/>
                  </a:lnTo>
                  <a:lnTo>
                    <a:pt x="0" y="3659199"/>
                  </a:lnTo>
                  <a:lnTo>
                    <a:pt x="0" y="1524666"/>
                  </a:lnTo>
                  <a:lnTo>
                    <a:pt x="0" y="1829600"/>
                  </a:lnTo>
                  <a:lnTo>
                    <a:pt x="0" y="609867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939" tIns="31750" rIns="31749" bIns="31750" numCol="1" spcCol="1270" anchor="t" anchorCtr="0">
              <a:noAutofit/>
            </a:bodyPr>
            <a:lstStyle/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000" b="1" kern="1200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Definición.</a:t>
              </a: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000" kern="1200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Definición de modelos de financiación y estructura normativa de Smart Cities.</a:t>
              </a: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CO" sz="1000" kern="1200" dirty="0" smtClean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000" b="1" kern="1200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Resultados.</a:t>
              </a: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000" kern="1200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Modelos de financiación de la solución y esquema legal y normativo para la viabilidad de  los proyectos en las entidades.</a:t>
              </a:r>
              <a:endParaRPr lang="es-CO" sz="1000" kern="12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" name="4 Forma libre"/>
            <p:cNvSpPr/>
            <p:nvPr/>
          </p:nvSpPr>
          <p:spPr>
            <a:xfrm>
              <a:off x="8768110" y="1397000"/>
              <a:ext cx="1340146" cy="968788"/>
            </a:xfrm>
            <a:custGeom>
              <a:avLst/>
              <a:gdLst>
                <a:gd name="connsiteX0" fmla="*/ 0 w 1340146"/>
                <a:gd name="connsiteY0" fmla="*/ 0 h 968788"/>
                <a:gd name="connsiteX1" fmla="*/ 1340146 w 1340146"/>
                <a:gd name="connsiteY1" fmla="*/ 0 h 968788"/>
                <a:gd name="connsiteX2" fmla="*/ 1340146 w 1340146"/>
                <a:gd name="connsiteY2" fmla="*/ 968788 h 968788"/>
                <a:gd name="connsiteX3" fmla="*/ 0 w 1340146"/>
                <a:gd name="connsiteY3" fmla="*/ 968788 h 968788"/>
                <a:gd name="connsiteX4" fmla="*/ 0 w 1340146"/>
                <a:gd name="connsiteY4" fmla="*/ 0 h 96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0146" h="968788">
                  <a:moveTo>
                    <a:pt x="0" y="0"/>
                  </a:moveTo>
                  <a:lnTo>
                    <a:pt x="1340146" y="0"/>
                  </a:lnTo>
                  <a:lnTo>
                    <a:pt x="1340146" y="968788"/>
                  </a:lnTo>
                  <a:lnTo>
                    <a:pt x="0" y="968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20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000" b="1" kern="1200" dirty="0" smtClean="0">
                  <a:latin typeface="Century Gothic" panose="020B0502020202020204" pitchFamily="34" charset="0"/>
                </a:rPr>
                <a:t>Financiero / Legal</a:t>
              </a:r>
              <a:endParaRPr lang="es-CO" sz="1000" b="1" kern="1200" dirty="0">
                <a:latin typeface="Century Gothic" panose="020B0502020202020204" pitchFamily="34" charset="0"/>
              </a:endParaRPr>
            </a:p>
          </p:txBody>
        </p:sp>
        <p:sp>
          <p:nvSpPr>
            <p:cNvPr id="7" name="6 Forma libre"/>
            <p:cNvSpPr/>
            <p:nvPr/>
          </p:nvSpPr>
          <p:spPr>
            <a:xfrm>
              <a:off x="7406846" y="2362088"/>
              <a:ext cx="1356390" cy="3444169"/>
            </a:xfrm>
            <a:custGeom>
              <a:avLst/>
              <a:gdLst>
                <a:gd name="connsiteX0" fmla="*/ 0 w 1356390"/>
                <a:gd name="connsiteY0" fmla="*/ 0 h 3444169"/>
                <a:gd name="connsiteX1" fmla="*/ 791228 w 1356390"/>
                <a:gd name="connsiteY1" fmla="*/ 0 h 3444169"/>
                <a:gd name="connsiteX2" fmla="*/ 791228 w 1356390"/>
                <a:gd name="connsiteY2" fmla="*/ 0 h 3444169"/>
                <a:gd name="connsiteX3" fmla="*/ 1130325 w 1356390"/>
                <a:gd name="connsiteY3" fmla="*/ 0 h 3444169"/>
                <a:gd name="connsiteX4" fmla="*/ 1356390 w 1356390"/>
                <a:gd name="connsiteY4" fmla="*/ 0 h 3444169"/>
                <a:gd name="connsiteX5" fmla="*/ 1356390 w 1356390"/>
                <a:gd name="connsiteY5" fmla="*/ 2009099 h 3444169"/>
                <a:gd name="connsiteX6" fmla="*/ 1525939 w 1356390"/>
                <a:gd name="connsiteY6" fmla="*/ 2439505 h 3444169"/>
                <a:gd name="connsiteX7" fmla="*/ 1356390 w 1356390"/>
                <a:gd name="connsiteY7" fmla="*/ 2870141 h 3444169"/>
                <a:gd name="connsiteX8" fmla="*/ 1356390 w 1356390"/>
                <a:gd name="connsiteY8" fmla="*/ 3444169 h 3444169"/>
                <a:gd name="connsiteX9" fmla="*/ 1130325 w 1356390"/>
                <a:gd name="connsiteY9" fmla="*/ 3444169 h 3444169"/>
                <a:gd name="connsiteX10" fmla="*/ 791228 w 1356390"/>
                <a:gd name="connsiteY10" fmla="*/ 3444169 h 3444169"/>
                <a:gd name="connsiteX11" fmla="*/ 791228 w 1356390"/>
                <a:gd name="connsiteY11" fmla="*/ 3444169 h 3444169"/>
                <a:gd name="connsiteX12" fmla="*/ 0 w 1356390"/>
                <a:gd name="connsiteY12" fmla="*/ 3444169 h 3444169"/>
                <a:gd name="connsiteX13" fmla="*/ 0 w 1356390"/>
                <a:gd name="connsiteY13" fmla="*/ 2870141 h 3444169"/>
                <a:gd name="connsiteX14" fmla="*/ 0 w 1356390"/>
                <a:gd name="connsiteY14" fmla="*/ 2009099 h 3444169"/>
                <a:gd name="connsiteX15" fmla="*/ 0 w 1356390"/>
                <a:gd name="connsiteY15" fmla="*/ 2009099 h 3444169"/>
                <a:gd name="connsiteX16" fmla="*/ 0 w 1356390"/>
                <a:gd name="connsiteY16" fmla="*/ 0 h 344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6390" h="3444169">
                  <a:moveTo>
                    <a:pt x="0" y="0"/>
                  </a:moveTo>
                  <a:lnTo>
                    <a:pt x="791228" y="0"/>
                  </a:lnTo>
                  <a:lnTo>
                    <a:pt x="791228" y="0"/>
                  </a:lnTo>
                  <a:lnTo>
                    <a:pt x="1130325" y="0"/>
                  </a:lnTo>
                  <a:lnTo>
                    <a:pt x="1356390" y="0"/>
                  </a:lnTo>
                  <a:lnTo>
                    <a:pt x="1356390" y="2009099"/>
                  </a:lnTo>
                  <a:lnTo>
                    <a:pt x="1525939" y="2439505"/>
                  </a:lnTo>
                  <a:lnTo>
                    <a:pt x="1356390" y="2870141"/>
                  </a:lnTo>
                  <a:lnTo>
                    <a:pt x="1356390" y="3444169"/>
                  </a:lnTo>
                  <a:lnTo>
                    <a:pt x="1130325" y="3444169"/>
                  </a:lnTo>
                  <a:lnTo>
                    <a:pt x="791228" y="3444169"/>
                  </a:lnTo>
                  <a:lnTo>
                    <a:pt x="791228" y="3444169"/>
                  </a:lnTo>
                  <a:lnTo>
                    <a:pt x="0" y="3444169"/>
                  </a:lnTo>
                  <a:lnTo>
                    <a:pt x="0" y="2870141"/>
                  </a:lnTo>
                  <a:lnTo>
                    <a:pt x="0" y="2009099"/>
                  </a:lnTo>
                  <a:lnTo>
                    <a:pt x="0" y="2009099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939" tIns="31750" rIns="31749" bIns="31750" numCol="1" spcCol="1270" anchor="t" anchorCtr="0">
              <a:noAutofit/>
            </a:bodyPr>
            <a:lstStyle/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000" b="1" kern="1200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Definición.</a:t>
              </a: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000" kern="1200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Generación de la imagen de la solución y de su modelo de comercialización y mercadeo.</a:t>
              </a: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CO" sz="1000" kern="1200" dirty="0" smtClean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000" b="1" kern="1200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Resultados.</a:t>
              </a: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000" kern="1200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Imagen de la solución de Smart Cities y modelo de comercialización.</a:t>
              </a:r>
              <a:endParaRPr lang="es-CO" sz="1000" kern="12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7 Forma libre"/>
            <p:cNvSpPr/>
            <p:nvPr/>
          </p:nvSpPr>
          <p:spPr>
            <a:xfrm>
              <a:off x="7411720" y="1501046"/>
              <a:ext cx="1356390" cy="861042"/>
            </a:xfrm>
            <a:custGeom>
              <a:avLst/>
              <a:gdLst>
                <a:gd name="connsiteX0" fmla="*/ 0 w 1356390"/>
                <a:gd name="connsiteY0" fmla="*/ 0 h 861042"/>
                <a:gd name="connsiteX1" fmla="*/ 1356390 w 1356390"/>
                <a:gd name="connsiteY1" fmla="*/ 0 h 861042"/>
                <a:gd name="connsiteX2" fmla="*/ 1356390 w 1356390"/>
                <a:gd name="connsiteY2" fmla="*/ 861042 h 861042"/>
                <a:gd name="connsiteX3" fmla="*/ 0 w 1356390"/>
                <a:gd name="connsiteY3" fmla="*/ 861042 h 861042"/>
                <a:gd name="connsiteX4" fmla="*/ 0 w 1356390"/>
                <a:gd name="connsiteY4" fmla="*/ 0 h 861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6390" h="861042">
                  <a:moveTo>
                    <a:pt x="0" y="0"/>
                  </a:moveTo>
                  <a:lnTo>
                    <a:pt x="1356390" y="0"/>
                  </a:lnTo>
                  <a:lnTo>
                    <a:pt x="1356390" y="861042"/>
                  </a:lnTo>
                  <a:lnTo>
                    <a:pt x="0" y="8610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20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000" b="1" kern="1200" dirty="0" smtClean="0">
                  <a:latin typeface="Century Gothic" panose="020B0502020202020204" pitchFamily="34" charset="0"/>
                </a:rPr>
                <a:t>Comercial / Marketing</a:t>
              </a:r>
              <a:endParaRPr lang="es-CO" sz="1000" b="1" kern="1200" dirty="0">
                <a:latin typeface="Century Gothic" panose="020B0502020202020204" pitchFamily="34" charset="0"/>
              </a:endParaRPr>
            </a:p>
          </p:txBody>
        </p:sp>
        <p:sp>
          <p:nvSpPr>
            <p:cNvPr id="9" name="8 Forma libre"/>
            <p:cNvSpPr/>
            <p:nvPr/>
          </p:nvSpPr>
          <p:spPr>
            <a:xfrm>
              <a:off x="6054517" y="2362088"/>
              <a:ext cx="1356390" cy="3228677"/>
            </a:xfrm>
            <a:custGeom>
              <a:avLst/>
              <a:gdLst>
                <a:gd name="connsiteX0" fmla="*/ 0 w 1356390"/>
                <a:gd name="connsiteY0" fmla="*/ 0 h 3228677"/>
                <a:gd name="connsiteX1" fmla="*/ 791228 w 1356390"/>
                <a:gd name="connsiteY1" fmla="*/ 0 h 3228677"/>
                <a:gd name="connsiteX2" fmla="*/ 791228 w 1356390"/>
                <a:gd name="connsiteY2" fmla="*/ 0 h 3228677"/>
                <a:gd name="connsiteX3" fmla="*/ 1130325 w 1356390"/>
                <a:gd name="connsiteY3" fmla="*/ 0 h 3228677"/>
                <a:gd name="connsiteX4" fmla="*/ 1356390 w 1356390"/>
                <a:gd name="connsiteY4" fmla="*/ 0 h 3228677"/>
                <a:gd name="connsiteX5" fmla="*/ 1356390 w 1356390"/>
                <a:gd name="connsiteY5" fmla="*/ 1883395 h 3228677"/>
                <a:gd name="connsiteX6" fmla="*/ 1525939 w 1356390"/>
                <a:gd name="connsiteY6" fmla="*/ 2286872 h 3228677"/>
                <a:gd name="connsiteX7" fmla="*/ 1356390 w 1356390"/>
                <a:gd name="connsiteY7" fmla="*/ 2690564 h 3228677"/>
                <a:gd name="connsiteX8" fmla="*/ 1356390 w 1356390"/>
                <a:gd name="connsiteY8" fmla="*/ 3228677 h 3228677"/>
                <a:gd name="connsiteX9" fmla="*/ 1130325 w 1356390"/>
                <a:gd name="connsiteY9" fmla="*/ 3228677 h 3228677"/>
                <a:gd name="connsiteX10" fmla="*/ 791228 w 1356390"/>
                <a:gd name="connsiteY10" fmla="*/ 3228677 h 3228677"/>
                <a:gd name="connsiteX11" fmla="*/ 791228 w 1356390"/>
                <a:gd name="connsiteY11" fmla="*/ 3228677 h 3228677"/>
                <a:gd name="connsiteX12" fmla="*/ 0 w 1356390"/>
                <a:gd name="connsiteY12" fmla="*/ 3228677 h 3228677"/>
                <a:gd name="connsiteX13" fmla="*/ 0 w 1356390"/>
                <a:gd name="connsiteY13" fmla="*/ 2690564 h 3228677"/>
                <a:gd name="connsiteX14" fmla="*/ 0 w 1356390"/>
                <a:gd name="connsiteY14" fmla="*/ 1883395 h 3228677"/>
                <a:gd name="connsiteX15" fmla="*/ 0 w 1356390"/>
                <a:gd name="connsiteY15" fmla="*/ 1883395 h 3228677"/>
                <a:gd name="connsiteX16" fmla="*/ 0 w 1356390"/>
                <a:gd name="connsiteY16" fmla="*/ 0 h 322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6390" h="3228677">
                  <a:moveTo>
                    <a:pt x="0" y="0"/>
                  </a:moveTo>
                  <a:lnTo>
                    <a:pt x="791228" y="0"/>
                  </a:lnTo>
                  <a:lnTo>
                    <a:pt x="791228" y="0"/>
                  </a:lnTo>
                  <a:lnTo>
                    <a:pt x="1130325" y="0"/>
                  </a:lnTo>
                  <a:lnTo>
                    <a:pt x="1356390" y="0"/>
                  </a:lnTo>
                  <a:lnTo>
                    <a:pt x="1356390" y="1883395"/>
                  </a:lnTo>
                  <a:lnTo>
                    <a:pt x="1525939" y="2286872"/>
                  </a:lnTo>
                  <a:lnTo>
                    <a:pt x="1356390" y="2690564"/>
                  </a:lnTo>
                  <a:lnTo>
                    <a:pt x="1356390" y="3228677"/>
                  </a:lnTo>
                  <a:lnTo>
                    <a:pt x="1130325" y="3228677"/>
                  </a:lnTo>
                  <a:lnTo>
                    <a:pt x="791228" y="3228677"/>
                  </a:lnTo>
                  <a:lnTo>
                    <a:pt x="791228" y="3228677"/>
                  </a:lnTo>
                  <a:lnTo>
                    <a:pt x="0" y="3228677"/>
                  </a:lnTo>
                  <a:lnTo>
                    <a:pt x="0" y="2690564"/>
                  </a:lnTo>
                  <a:lnTo>
                    <a:pt x="0" y="1883395"/>
                  </a:lnTo>
                  <a:lnTo>
                    <a:pt x="0" y="1883395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938" tIns="31750" rIns="31750" bIns="31750" numCol="1" spcCol="1270" anchor="t" anchorCtr="0">
              <a:noAutofit/>
            </a:bodyPr>
            <a:lstStyle/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000" b="1" kern="1200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Definición.</a:t>
              </a: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000" kern="1200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Definición de la arquitectura y la infraestructura de la solución de Smart Cities.</a:t>
              </a: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CO" sz="1000" kern="1200" dirty="0" smtClean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000" b="1" kern="1200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Resultados.</a:t>
              </a: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000" kern="1200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Estructura tecnológica de la solución, relación con aliados tecnológicos para plataformas y aplicaciones de usuarios.</a:t>
              </a: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CO" sz="1000" kern="12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9 Forma libre"/>
            <p:cNvSpPr/>
            <p:nvPr/>
          </p:nvSpPr>
          <p:spPr>
            <a:xfrm>
              <a:off x="6055329" y="1608792"/>
              <a:ext cx="1356390" cy="753296"/>
            </a:xfrm>
            <a:custGeom>
              <a:avLst/>
              <a:gdLst>
                <a:gd name="connsiteX0" fmla="*/ 0 w 1356390"/>
                <a:gd name="connsiteY0" fmla="*/ 0 h 753296"/>
                <a:gd name="connsiteX1" fmla="*/ 1356390 w 1356390"/>
                <a:gd name="connsiteY1" fmla="*/ 0 h 753296"/>
                <a:gd name="connsiteX2" fmla="*/ 1356390 w 1356390"/>
                <a:gd name="connsiteY2" fmla="*/ 753296 h 753296"/>
                <a:gd name="connsiteX3" fmla="*/ 0 w 1356390"/>
                <a:gd name="connsiteY3" fmla="*/ 753296 h 753296"/>
                <a:gd name="connsiteX4" fmla="*/ 0 w 1356390"/>
                <a:gd name="connsiteY4" fmla="*/ 0 h 75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6390" h="753296">
                  <a:moveTo>
                    <a:pt x="0" y="0"/>
                  </a:moveTo>
                  <a:lnTo>
                    <a:pt x="1356390" y="0"/>
                  </a:lnTo>
                  <a:lnTo>
                    <a:pt x="1356390" y="753296"/>
                  </a:lnTo>
                  <a:lnTo>
                    <a:pt x="0" y="753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20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000" b="1" kern="1200" dirty="0" smtClean="0">
                  <a:latin typeface="Century Gothic" panose="020B0502020202020204" pitchFamily="34" charset="0"/>
                </a:rPr>
                <a:t>Tecnología</a:t>
              </a:r>
              <a:endParaRPr lang="es-CO" sz="1000" b="1" kern="1200" dirty="0">
                <a:latin typeface="Century Gothic" panose="020B0502020202020204" pitchFamily="34" charset="0"/>
              </a:endParaRPr>
            </a:p>
          </p:txBody>
        </p:sp>
        <p:sp>
          <p:nvSpPr>
            <p:cNvPr id="11" name="10 Forma libre"/>
            <p:cNvSpPr/>
            <p:nvPr/>
          </p:nvSpPr>
          <p:spPr>
            <a:xfrm>
              <a:off x="4698126" y="2362088"/>
              <a:ext cx="1356390" cy="3013648"/>
            </a:xfrm>
            <a:custGeom>
              <a:avLst/>
              <a:gdLst>
                <a:gd name="connsiteX0" fmla="*/ 0 w 1356390"/>
                <a:gd name="connsiteY0" fmla="*/ 0 h 3013648"/>
                <a:gd name="connsiteX1" fmla="*/ 791228 w 1356390"/>
                <a:gd name="connsiteY1" fmla="*/ 0 h 3013648"/>
                <a:gd name="connsiteX2" fmla="*/ 791228 w 1356390"/>
                <a:gd name="connsiteY2" fmla="*/ 0 h 3013648"/>
                <a:gd name="connsiteX3" fmla="*/ 1130325 w 1356390"/>
                <a:gd name="connsiteY3" fmla="*/ 0 h 3013648"/>
                <a:gd name="connsiteX4" fmla="*/ 1356390 w 1356390"/>
                <a:gd name="connsiteY4" fmla="*/ 0 h 3013648"/>
                <a:gd name="connsiteX5" fmla="*/ 1356390 w 1356390"/>
                <a:gd name="connsiteY5" fmla="*/ 1757961 h 3013648"/>
                <a:gd name="connsiteX6" fmla="*/ 1525939 w 1356390"/>
                <a:gd name="connsiteY6" fmla="*/ 2134567 h 3013648"/>
                <a:gd name="connsiteX7" fmla="*/ 1356390 w 1356390"/>
                <a:gd name="connsiteY7" fmla="*/ 2511373 h 3013648"/>
                <a:gd name="connsiteX8" fmla="*/ 1356390 w 1356390"/>
                <a:gd name="connsiteY8" fmla="*/ 3013648 h 3013648"/>
                <a:gd name="connsiteX9" fmla="*/ 1130325 w 1356390"/>
                <a:gd name="connsiteY9" fmla="*/ 3013648 h 3013648"/>
                <a:gd name="connsiteX10" fmla="*/ 791228 w 1356390"/>
                <a:gd name="connsiteY10" fmla="*/ 3013648 h 3013648"/>
                <a:gd name="connsiteX11" fmla="*/ 791228 w 1356390"/>
                <a:gd name="connsiteY11" fmla="*/ 3013648 h 3013648"/>
                <a:gd name="connsiteX12" fmla="*/ 0 w 1356390"/>
                <a:gd name="connsiteY12" fmla="*/ 3013648 h 3013648"/>
                <a:gd name="connsiteX13" fmla="*/ 0 w 1356390"/>
                <a:gd name="connsiteY13" fmla="*/ 2511373 h 3013648"/>
                <a:gd name="connsiteX14" fmla="*/ 0 w 1356390"/>
                <a:gd name="connsiteY14" fmla="*/ 1757961 h 3013648"/>
                <a:gd name="connsiteX15" fmla="*/ 0 w 1356390"/>
                <a:gd name="connsiteY15" fmla="*/ 1757961 h 3013648"/>
                <a:gd name="connsiteX16" fmla="*/ 0 w 1356390"/>
                <a:gd name="connsiteY16" fmla="*/ 0 h 3013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6390" h="3013648">
                  <a:moveTo>
                    <a:pt x="0" y="0"/>
                  </a:moveTo>
                  <a:lnTo>
                    <a:pt x="791228" y="0"/>
                  </a:lnTo>
                  <a:lnTo>
                    <a:pt x="791228" y="0"/>
                  </a:lnTo>
                  <a:lnTo>
                    <a:pt x="1130325" y="0"/>
                  </a:lnTo>
                  <a:lnTo>
                    <a:pt x="1356390" y="0"/>
                  </a:lnTo>
                  <a:lnTo>
                    <a:pt x="1356390" y="1757961"/>
                  </a:lnTo>
                  <a:lnTo>
                    <a:pt x="1525939" y="2134567"/>
                  </a:lnTo>
                  <a:lnTo>
                    <a:pt x="1356390" y="2511373"/>
                  </a:lnTo>
                  <a:lnTo>
                    <a:pt x="1356390" y="3013648"/>
                  </a:lnTo>
                  <a:lnTo>
                    <a:pt x="1130325" y="3013648"/>
                  </a:lnTo>
                  <a:lnTo>
                    <a:pt x="791228" y="3013648"/>
                  </a:lnTo>
                  <a:lnTo>
                    <a:pt x="791228" y="3013648"/>
                  </a:lnTo>
                  <a:lnTo>
                    <a:pt x="0" y="3013648"/>
                  </a:lnTo>
                  <a:lnTo>
                    <a:pt x="0" y="2511373"/>
                  </a:lnTo>
                  <a:lnTo>
                    <a:pt x="0" y="1757961"/>
                  </a:lnTo>
                  <a:lnTo>
                    <a:pt x="0" y="1757961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939" tIns="31750" rIns="31749" bIns="31750" numCol="1" spcCol="1270" anchor="t" anchorCtr="0">
              <a:noAutofit/>
            </a:bodyPr>
            <a:lstStyle/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000" b="1" kern="1200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Definición.</a:t>
              </a: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000" b="0" kern="1200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Establecimiento de los lineamientos operativos de la solución.</a:t>
              </a: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CO" sz="1000" b="0" kern="1200" dirty="0" smtClean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000" b="1" kern="1200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Resultados.</a:t>
              </a: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000" b="0" kern="1200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Modelo de operación de cada una de las verticales de la solución.</a:t>
              </a:r>
              <a:endParaRPr lang="es-CO" sz="1000" b="0" kern="12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" name="11 Forma libre"/>
            <p:cNvSpPr/>
            <p:nvPr/>
          </p:nvSpPr>
          <p:spPr>
            <a:xfrm>
              <a:off x="4698126" y="1719775"/>
              <a:ext cx="1356390" cy="645550"/>
            </a:xfrm>
            <a:custGeom>
              <a:avLst/>
              <a:gdLst>
                <a:gd name="connsiteX0" fmla="*/ 0 w 1356390"/>
                <a:gd name="connsiteY0" fmla="*/ 0 h 645550"/>
                <a:gd name="connsiteX1" fmla="*/ 1356390 w 1356390"/>
                <a:gd name="connsiteY1" fmla="*/ 0 h 645550"/>
                <a:gd name="connsiteX2" fmla="*/ 1356390 w 1356390"/>
                <a:gd name="connsiteY2" fmla="*/ 645550 h 645550"/>
                <a:gd name="connsiteX3" fmla="*/ 0 w 1356390"/>
                <a:gd name="connsiteY3" fmla="*/ 645550 h 645550"/>
                <a:gd name="connsiteX4" fmla="*/ 0 w 1356390"/>
                <a:gd name="connsiteY4" fmla="*/ 0 h 645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6390" h="645550">
                  <a:moveTo>
                    <a:pt x="0" y="0"/>
                  </a:moveTo>
                  <a:lnTo>
                    <a:pt x="1356390" y="0"/>
                  </a:lnTo>
                  <a:lnTo>
                    <a:pt x="1356390" y="645550"/>
                  </a:lnTo>
                  <a:lnTo>
                    <a:pt x="0" y="645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20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000" b="1" kern="1200" dirty="0" smtClean="0">
                  <a:latin typeface="Century Gothic" panose="020B0502020202020204" pitchFamily="34" charset="0"/>
                </a:rPr>
                <a:t>Operación</a:t>
              </a:r>
              <a:endParaRPr lang="es-CO" sz="1000" b="1" kern="1200" dirty="0">
                <a:latin typeface="Century Gothic" panose="020B0502020202020204" pitchFamily="34" charset="0"/>
              </a:endParaRPr>
            </a:p>
          </p:txBody>
        </p:sp>
        <p:sp>
          <p:nvSpPr>
            <p:cNvPr id="13" name="12 Forma libre"/>
            <p:cNvSpPr/>
            <p:nvPr/>
          </p:nvSpPr>
          <p:spPr>
            <a:xfrm>
              <a:off x="3342548" y="2362088"/>
              <a:ext cx="1356390" cy="2798156"/>
            </a:xfrm>
            <a:custGeom>
              <a:avLst/>
              <a:gdLst>
                <a:gd name="connsiteX0" fmla="*/ 0 w 1356390"/>
                <a:gd name="connsiteY0" fmla="*/ 0 h 2798156"/>
                <a:gd name="connsiteX1" fmla="*/ 791228 w 1356390"/>
                <a:gd name="connsiteY1" fmla="*/ 0 h 2798156"/>
                <a:gd name="connsiteX2" fmla="*/ 791228 w 1356390"/>
                <a:gd name="connsiteY2" fmla="*/ 0 h 2798156"/>
                <a:gd name="connsiteX3" fmla="*/ 1130325 w 1356390"/>
                <a:gd name="connsiteY3" fmla="*/ 0 h 2798156"/>
                <a:gd name="connsiteX4" fmla="*/ 1356390 w 1356390"/>
                <a:gd name="connsiteY4" fmla="*/ 0 h 2798156"/>
                <a:gd name="connsiteX5" fmla="*/ 1356390 w 1356390"/>
                <a:gd name="connsiteY5" fmla="*/ 1632258 h 2798156"/>
                <a:gd name="connsiteX6" fmla="*/ 1525939 w 1356390"/>
                <a:gd name="connsiteY6" fmla="*/ 1981934 h 2798156"/>
                <a:gd name="connsiteX7" fmla="*/ 1356390 w 1356390"/>
                <a:gd name="connsiteY7" fmla="*/ 2331797 h 2798156"/>
                <a:gd name="connsiteX8" fmla="*/ 1356390 w 1356390"/>
                <a:gd name="connsiteY8" fmla="*/ 2798156 h 2798156"/>
                <a:gd name="connsiteX9" fmla="*/ 1130325 w 1356390"/>
                <a:gd name="connsiteY9" fmla="*/ 2798156 h 2798156"/>
                <a:gd name="connsiteX10" fmla="*/ 791228 w 1356390"/>
                <a:gd name="connsiteY10" fmla="*/ 2798156 h 2798156"/>
                <a:gd name="connsiteX11" fmla="*/ 791228 w 1356390"/>
                <a:gd name="connsiteY11" fmla="*/ 2798156 h 2798156"/>
                <a:gd name="connsiteX12" fmla="*/ 0 w 1356390"/>
                <a:gd name="connsiteY12" fmla="*/ 2798156 h 2798156"/>
                <a:gd name="connsiteX13" fmla="*/ 0 w 1356390"/>
                <a:gd name="connsiteY13" fmla="*/ 2331797 h 2798156"/>
                <a:gd name="connsiteX14" fmla="*/ 0 w 1356390"/>
                <a:gd name="connsiteY14" fmla="*/ 1632258 h 2798156"/>
                <a:gd name="connsiteX15" fmla="*/ 0 w 1356390"/>
                <a:gd name="connsiteY15" fmla="*/ 1632258 h 2798156"/>
                <a:gd name="connsiteX16" fmla="*/ 0 w 1356390"/>
                <a:gd name="connsiteY16" fmla="*/ 0 h 2798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6390" h="2798156">
                  <a:moveTo>
                    <a:pt x="0" y="0"/>
                  </a:moveTo>
                  <a:lnTo>
                    <a:pt x="791228" y="0"/>
                  </a:lnTo>
                  <a:lnTo>
                    <a:pt x="791228" y="0"/>
                  </a:lnTo>
                  <a:lnTo>
                    <a:pt x="1130325" y="0"/>
                  </a:lnTo>
                  <a:lnTo>
                    <a:pt x="1356390" y="0"/>
                  </a:lnTo>
                  <a:lnTo>
                    <a:pt x="1356390" y="1632258"/>
                  </a:lnTo>
                  <a:lnTo>
                    <a:pt x="1525939" y="1981934"/>
                  </a:lnTo>
                  <a:lnTo>
                    <a:pt x="1356390" y="2331797"/>
                  </a:lnTo>
                  <a:lnTo>
                    <a:pt x="1356390" y="2798156"/>
                  </a:lnTo>
                  <a:lnTo>
                    <a:pt x="1130325" y="2798156"/>
                  </a:lnTo>
                  <a:lnTo>
                    <a:pt x="791228" y="2798156"/>
                  </a:lnTo>
                  <a:lnTo>
                    <a:pt x="791228" y="2798156"/>
                  </a:lnTo>
                  <a:lnTo>
                    <a:pt x="0" y="2798156"/>
                  </a:lnTo>
                  <a:lnTo>
                    <a:pt x="0" y="2331797"/>
                  </a:lnTo>
                  <a:lnTo>
                    <a:pt x="0" y="1632258"/>
                  </a:lnTo>
                  <a:lnTo>
                    <a:pt x="0" y="1632258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8812" tIns="31750" rIns="26876" bIns="31750" numCol="1" spcCol="1270" anchor="t" anchorCtr="0">
              <a:noAutofit/>
            </a:bodyPr>
            <a:lstStyle/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000" b="1" kern="1200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Definición.</a:t>
              </a:r>
            </a:p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000" kern="1200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Estructuración de todos los aspectos base de negocio de la solución.</a:t>
              </a:r>
            </a:p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CO" sz="1000" kern="1200" dirty="0" smtClean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000" b="1" kern="1200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Resultados.</a:t>
              </a:r>
            </a:p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000" b="0" kern="1200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Modelos base de la solución y los modelos de negocio de la misma.</a:t>
              </a:r>
            </a:p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CO" sz="1000" b="0" kern="1200" dirty="0" smtClean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CO" sz="1000" kern="1200" dirty="0" smtClean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CO" sz="1000" kern="12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" name="13 Forma libre"/>
            <p:cNvSpPr/>
            <p:nvPr/>
          </p:nvSpPr>
          <p:spPr>
            <a:xfrm>
              <a:off x="3342548" y="1823821"/>
              <a:ext cx="1356390" cy="538267"/>
            </a:xfrm>
            <a:custGeom>
              <a:avLst/>
              <a:gdLst>
                <a:gd name="connsiteX0" fmla="*/ 0 w 1356390"/>
                <a:gd name="connsiteY0" fmla="*/ 0 h 538267"/>
                <a:gd name="connsiteX1" fmla="*/ 1356390 w 1356390"/>
                <a:gd name="connsiteY1" fmla="*/ 0 h 538267"/>
                <a:gd name="connsiteX2" fmla="*/ 1356390 w 1356390"/>
                <a:gd name="connsiteY2" fmla="*/ 538267 h 538267"/>
                <a:gd name="connsiteX3" fmla="*/ 0 w 1356390"/>
                <a:gd name="connsiteY3" fmla="*/ 538267 h 538267"/>
                <a:gd name="connsiteX4" fmla="*/ 0 w 1356390"/>
                <a:gd name="connsiteY4" fmla="*/ 0 h 53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6390" h="538267">
                  <a:moveTo>
                    <a:pt x="0" y="0"/>
                  </a:moveTo>
                  <a:lnTo>
                    <a:pt x="1356390" y="0"/>
                  </a:lnTo>
                  <a:lnTo>
                    <a:pt x="1356390" y="538267"/>
                  </a:lnTo>
                  <a:lnTo>
                    <a:pt x="0" y="538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20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000" b="1" kern="1200" dirty="0" smtClean="0">
                  <a:latin typeface="Century Gothic" panose="020B0502020202020204" pitchFamily="34" charset="0"/>
                </a:rPr>
                <a:t>Negocio</a:t>
              </a:r>
              <a:endParaRPr lang="es-CO" sz="1000" b="1" kern="1200" dirty="0">
                <a:latin typeface="Century Gothic" panose="020B0502020202020204" pitchFamily="34" charset="0"/>
              </a:endParaRPr>
            </a:p>
          </p:txBody>
        </p:sp>
        <p:sp>
          <p:nvSpPr>
            <p:cNvPr id="15" name="14 Forma libre"/>
            <p:cNvSpPr/>
            <p:nvPr/>
          </p:nvSpPr>
          <p:spPr>
            <a:xfrm>
              <a:off x="1986157" y="2362088"/>
              <a:ext cx="1356390" cy="2583127"/>
            </a:xfrm>
            <a:custGeom>
              <a:avLst/>
              <a:gdLst>
                <a:gd name="connsiteX0" fmla="*/ 0 w 1356390"/>
                <a:gd name="connsiteY0" fmla="*/ 0 h 2583127"/>
                <a:gd name="connsiteX1" fmla="*/ 791228 w 1356390"/>
                <a:gd name="connsiteY1" fmla="*/ 0 h 2583127"/>
                <a:gd name="connsiteX2" fmla="*/ 791228 w 1356390"/>
                <a:gd name="connsiteY2" fmla="*/ 0 h 2583127"/>
                <a:gd name="connsiteX3" fmla="*/ 1130325 w 1356390"/>
                <a:gd name="connsiteY3" fmla="*/ 0 h 2583127"/>
                <a:gd name="connsiteX4" fmla="*/ 1356390 w 1356390"/>
                <a:gd name="connsiteY4" fmla="*/ 0 h 2583127"/>
                <a:gd name="connsiteX5" fmla="*/ 1356390 w 1356390"/>
                <a:gd name="connsiteY5" fmla="*/ 1506824 h 2583127"/>
                <a:gd name="connsiteX6" fmla="*/ 1525939 w 1356390"/>
                <a:gd name="connsiteY6" fmla="*/ 1829629 h 2583127"/>
                <a:gd name="connsiteX7" fmla="*/ 1356390 w 1356390"/>
                <a:gd name="connsiteY7" fmla="*/ 2152606 h 2583127"/>
                <a:gd name="connsiteX8" fmla="*/ 1356390 w 1356390"/>
                <a:gd name="connsiteY8" fmla="*/ 2583127 h 2583127"/>
                <a:gd name="connsiteX9" fmla="*/ 1130325 w 1356390"/>
                <a:gd name="connsiteY9" fmla="*/ 2583127 h 2583127"/>
                <a:gd name="connsiteX10" fmla="*/ 791228 w 1356390"/>
                <a:gd name="connsiteY10" fmla="*/ 2583127 h 2583127"/>
                <a:gd name="connsiteX11" fmla="*/ 791228 w 1356390"/>
                <a:gd name="connsiteY11" fmla="*/ 2583127 h 2583127"/>
                <a:gd name="connsiteX12" fmla="*/ 0 w 1356390"/>
                <a:gd name="connsiteY12" fmla="*/ 2583127 h 2583127"/>
                <a:gd name="connsiteX13" fmla="*/ 0 w 1356390"/>
                <a:gd name="connsiteY13" fmla="*/ 2152606 h 2583127"/>
                <a:gd name="connsiteX14" fmla="*/ 0 w 1356390"/>
                <a:gd name="connsiteY14" fmla="*/ 1506824 h 2583127"/>
                <a:gd name="connsiteX15" fmla="*/ 0 w 1356390"/>
                <a:gd name="connsiteY15" fmla="*/ 1506824 h 2583127"/>
                <a:gd name="connsiteX16" fmla="*/ 0 w 1356390"/>
                <a:gd name="connsiteY16" fmla="*/ 0 h 2583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6390" h="2583127">
                  <a:moveTo>
                    <a:pt x="0" y="0"/>
                  </a:moveTo>
                  <a:lnTo>
                    <a:pt x="791228" y="0"/>
                  </a:lnTo>
                  <a:lnTo>
                    <a:pt x="791228" y="0"/>
                  </a:lnTo>
                  <a:lnTo>
                    <a:pt x="1130325" y="0"/>
                  </a:lnTo>
                  <a:lnTo>
                    <a:pt x="1356390" y="0"/>
                  </a:lnTo>
                  <a:lnTo>
                    <a:pt x="1356390" y="1506824"/>
                  </a:lnTo>
                  <a:lnTo>
                    <a:pt x="1525939" y="1829629"/>
                  </a:lnTo>
                  <a:lnTo>
                    <a:pt x="1356390" y="2152606"/>
                  </a:lnTo>
                  <a:lnTo>
                    <a:pt x="1356390" y="2583127"/>
                  </a:lnTo>
                  <a:lnTo>
                    <a:pt x="1130325" y="2583127"/>
                  </a:lnTo>
                  <a:lnTo>
                    <a:pt x="791228" y="2583127"/>
                  </a:lnTo>
                  <a:lnTo>
                    <a:pt x="791228" y="2583127"/>
                  </a:lnTo>
                  <a:lnTo>
                    <a:pt x="0" y="2583127"/>
                  </a:lnTo>
                  <a:lnTo>
                    <a:pt x="0" y="2152606"/>
                  </a:lnTo>
                  <a:lnTo>
                    <a:pt x="0" y="1506824"/>
                  </a:lnTo>
                  <a:lnTo>
                    <a:pt x="0" y="1506824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939" tIns="31750" rIns="31749" bIns="31750" numCol="1" spcCol="1270" anchor="t" anchorCtr="0">
              <a:noAutofit/>
            </a:bodyPr>
            <a:lstStyle/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000" b="1" kern="1200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Definición.</a:t>
              </a: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000" kern="1200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Planificación, gestión,  seguimiento y control del proyecto.</a:t>
              </a: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CO" sz="1000" kern="1200" dirty="0" smtClean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000" b="1" kern="1200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Resultados.</a:t>
              </a: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000" kern="1200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integración de todos los frentes y la generación de los modelos de negocio de la solución.</a:t>
              </a:r>
              <a:endParaRPr lang="es-CO" sz="1000" kern="12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6" name="15 Forma libre"/>
            <p:cNvSpPr/>
            <p:nvPr/>
          </p:nvSpPr>
          <p:spPr>
            <a:xfrm>
              <a:off x="1986157" y="1931567"/>
              <a:ext cx="1356390" cy="430521"/>
            </a:xfrm>
            <a:custGeom>
              <a:avLst/>
              <a:gdLst>
                <a:gd name="connsiteX0" fmla="*/ 0 w 1356390"/>
                <a:gd name="connsiteY0" fmla="*/ 0 h 430521"/>
                <a:gd name="connsiteX1" fmla="*/ 1356390 w 1356390"/>
                <a:gd name="connsiteY1" fmla="*/ 0 h 430521"/>
                <a:gd name="connsiteX2" fmla="*/ 1356390 w 1356390"/>
                <a:gd name="connsiteY2" fmla="*/ 430521 h 430521"/>
                <a:gd name="connsiteX3" fmla="*/ 0 w 1356390"/>
                <a:gd name="connsiteY3" fmla="*/ 430521 h 430521"/>
                <a:gd name="connsiteX4" fmla="*/ 0 w 1356390"/>
                <a:gd name="connsiteY4" fmla="*/ 0 h 43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6390" h="430521">
                  <a:moveTo>
                    <a:pt x="0" y="0"/>
                  </a:moveTo>
                  <a:lnTo>
                    <a:pt x="1356390" y="0"/>
                  </a:lnTo>
                  <a:lnTo>
                    <a:pt x="1356390" y="430521"/>
                  </a:lnTo>
                  <a:lnTo>
                    <a:pt x="0" y="430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20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000" b="1" kern="1200" dirty="0" smtClean="0">
                  <a:latin typeface="Century Gothic" panose="020B0502020202020204" pitchFamily="34" charset="0"/>
                </a:rPr>
                <a:t>Gestión del Proyecto</a:t>
              </a:r>
              <a:endParaRPr lang="es-CO" sz="1000" b="1" kern="12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7" name="TextBox 18"/>
          <p:cNvSpPr txBox="1"/>
          <p:nvPr/>
        </p:nvSpPr>
        <p:spPr>
          <a:xfrm>
            <a:off x="398768" y="364153"/>
            <a:ext cx="9676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2C6F9E"/>
                </a:solidFill>
                <a:latin typeface="Helvetica Neue" charset="0"/>
                <a:ea typeface="Helvetica Neue" charset="0"/>
                <a:cs typeface="Helvetica Neue" charset="0"/>
              </a:rPr>
              <a:t>FRENTES DE TRABAJO DEL PROYECTO (1)</a:t>
            </a:r>
            <a:endParaRPr lang="en-US" sz="2000" b="1" dirty="0">
              <a:solidFill>
                <a:srgbClr val="2C6F9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0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204"/>
            <a:ext cx="12192000" cy="6858000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550590" y="2086719"/>
            <a:ext cx="56886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El Frente de Gestión del proyecto es el encargado de la gestión transversal del proyecto, su función principal es la estructuración, gestión y seguimiento a las actividades, así como el encargado de la integración de todos los componentes del modelo de negocio de la solución de Smart Cities.</a:t>
            </a:r>
          </a:p>
          <a:p>
            <a:pPr algn="just"/>
            <a:endParaRPr lang="es-CO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just"/>
            <a:r>
              <a:rPr lang="es-CO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El responsable de este frente es el gerente de proyecto de la solución.</a:t>
            </a:r>
            <a:endParaRPr lang="es-CO" sz="1400" dirty="0">
              <a:solidFill>
                <a:schemeClr val="tx1">
                  <a:lumMod val="85000"/>
                  <a:lumOff val="1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432695" y="1561053"/>
            <a:ext cx="2104783" cy="351747"/>
          </a:xfrm>
          <a:prstGeom prst="rect">
            <a:avLst/>
          </a:prstGeom>
          <a:solidFill>
            <a:srgbClr val="102031"/>
          </a:solidFill>
          <a:ln w="3175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Gestión del Proyecto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8302424" y="2044377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Gestión de tiempos, recursos, calidad y riesgos</a:t>
            </a:r>
            <a:endParaRPr lang="es-CO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7" name="6 Conector angular"/>
          <p:cNvCxnSpPr>
            <a:stCxn id="4" idx="1"/>
            <a:endCxn id="5" idx="1"/>
          </p:cNvCxnSpPr>
          <p:nvPr/>
        </p:nvCxnSpPr>
        <p:spPr>
          <a:xfrm rot="10800000" flipV="1">
            <a:off x="8302426" y="1736926"/>
            <a:ext cx="130270" cy="483324"/>
          </a:xfrm>
          <a:prstGeom prst="bentConnector3">
            <a:avLst>
              <a:gd name="adj1" fmla="val 333946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Rectángulo"/>
          <p:cNvSpPr/>
          <p:nvPr/>
        </p:nvSpPr>
        <p:spPr>
          <a:xfrm>
            <a:off x="8302424" y="2460066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Gestión de comunicaciones y contactos</a:t>
            </a:r>
            <a:endParaRPr lang="es-CO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8302424" y="2875754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Gestión del </a:t>
            </a:r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proceso de </a:t>
            </a:r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investigación</a:t>
            </a:r>
            <a:endParaRPr lang="es-CO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8302424" y="3291444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Elaboración del modelo de negocio para la solución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8302424" y="3707132"/>
            <a:ext cx="2365321" cy="425614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Elaboración de </a:t>
            </a:r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modelos </a:t>
            </a:r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de negocio para los módulos de la solución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8302424" y="4196689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Articular todos los elementos de la </a:t>
            </a:r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solución</a:t>
            </a:r>
            <a:endParaRPr lang="es-CO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3" name="12 Conector angular"/>
          <p:cNvCxnSpPr>
            <a:stCxn id="4" idx="1"/>
            <a:endCxn id="8" idx="1"/>
          </p:cNvCxnSpPr>
          <p:nvPr/>
        </p:nvCxnSpPr>
        <p:spPr>
          <a:xfrm rot="10800000" flipV="1">
            <a:off x="8302426" y="1736926"/>
            <a:ext cx="130270" cy="899013"/>
          </a:xfrm>
          <a:prstGeom prst="bentConnector3">
            <a:avLst>
              <a:gd name="adj1" fmla="val 333946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angular"/>
          <p:cNvCxnSpPr>
            <a:stCxn id="4" idx="1"/>
            <a:endCxn id="9" idx="1"/>
          </p:cNvCxnSpPr>
          <p:nvPr/>
        </p:nvCxnSpPr>
        <p:spPr>
          <a:xfrm rot="10800000" flipV="1">
            <a:off x="8302426" y="1736926"/>
            <a:ext cx="130270" cy="1314702"/>
          </a:xfrm>
          <a:prstGeom prst="bentConnector3">
            <a:avLst>
              <a:gd name="adj1" fmla="val 333946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angular"/>
          <p:cNvCxnSpPr>
            <a:stCxn id="4" idx="1"/>
            <a:endCxn id="10" idx="1"/>
          </p:cNvCxnSpPr>
          <p:nvPr/>
        </p:nvCxnSpPr>
        <p:spPr>
          <a:xfrm rot="10800000" flipV="1">
            <a:off x="8302426" y="1736926"/>
            <a:ext cx="130270" cy="1730391"/>
          </a:xfrm>
          <a:prstGeom prst="bentConnector3">
            <a:avLst>
              <a:gd name="adj1" fmla="val 333946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angular"/>
          <p:cNvCxnSpPr>
            <a:stCxn id="4" idx="1"/>
            <a:endCxn id="11" idx="1"/>
          </p:cNvCxnSpPr>
          <p:nvPr/>
        </p:nvCxnSpPr>
        <p:spPr>
          <a:xfrm rot="10800000" flipV="1">
            <a:off x="8302426" y="1736926"/>
            <a:ext cx="130270" cy="2183013"/>
          </a:xfrm>
          <a:prstGeom prst="bentConnector3">
            <a:avLst>
              <a:gd name="adj1" fmla="val 333946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angular"/>
          <p:cNvCxnSpPr>
            <a:stCxn id="4" idx="1"/>
            <a:endCxn id="12" idx="1"/>
          </p:cNvCxnSpPr>
          <p:nvPr/>
        </p:nvCxnSpPr>
        <p:spPr>
          <a:xfrm rot="10800000" flipV="1">
            <a:off x="8302426" y="1736926"/>
            <a:ext cx="130270" cy="2635636"/>
          </a:xfrm>
          <a:prstGeom prst="bentConnector3">
            <a:avLst>
              <a:gd name="adj1" fmla="val 333946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Rectángulo"/>
          <p:cNvSpPr/>
          <p:nvPr/>
        </p:nvSpPr>
        <p:spPr>
          <a:xfrm>
            <a:off x="8432693" y="4670848"/>
            <a:ext cx="2104783" cy="57522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Gestión del Proyecto</a:t>
            </a:r>
            <a:endParaRPr lang="es-CO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8327454" y="915502"/>
            <a:ext cx="2315261" cy="425614"/>
          </a:xfrm>
          <a:prstGeom prst="rect">
            <a:avLst/>
          </a:prstGeom>
          <a:solidFill>
            <a:srgbClr val="10203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FRENTE DE</a:t>
            </a:r>
          </a:p>
          <a:p>
            <a:pPr algn="ctr"/>
            <a:r>
              <a:rPr lang="es-CO" sz="12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GESTION DEL PROYECTO</a:t>
            </a:r>
          </a:p>
        </p:txBody>
      </p:sp>
      <p:cxnSp>
        <p:nvCxnSpPr>
          <p:cNvPr id="20" name="19 Conector recto"/>
          <p:cNvCxnSpPr>
            <a:stCxn id="19" idx="2"/>
            <a:endCxn id="4" idx="0"/>
          </p:cNvCxnSpPr>
          <p:nvPr/>
        </p:nvCxnSpPr>
        <p:spPr>
          <a:xfrm>
            <a:off x="9485086" y="1341116"/>
            <a:ext cx="1" cy="219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angular"/>
          <p:cNvCxnSpPr>
            <a:stCxn id="4" idx="3"/>
            <a:endCxn id="18" idx="3"/>
          </p:cNvCxnSpPr>
          <p:nvPr/>
        </p:nvCxnSpPr>
        <p:spPr>
          <a:xfrm flipH="1">
            <a:off x="10537477" y="1736926"/>
            <a:ext cx="1" cy="3221536"/>
          </a:xfrm>
          <a:prstGeom prst="bentConnector3">
            <a:avLst>
              <a:gd name="adj1" fmla="val -22860000000"/>
            </a:avLst>
          </a:prstGeom>
          <a:ln>
            <a:solidFill>
              <a:srgbClr val="1020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2"/>
          <p:cNvSpPr txBox="1"/>
          <p:nvPr/>
        </p:nvSpPr>
        <p:spPr>
          <a:xfrm>
            <a:off x="5322902" y="34598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3"/>
          <p:cNvSpPr txBox="1"/>
          <p:nvPr/>
        </p:nvSpPr>
        <p:spPr>
          <a:xfrm>
            <a:off x="574432" y="1341116"/>
            <a:ext cx="700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2C6F9E"/>
                </a:solidFill>
                <a:latin typeface="Helvetica Neue" charset="0"/>
                <a:ea typeface="Helvetica Neue" charset="0"/>
                <a:cs typeface="Helvetica Neue" charset="0"/>
              </a:rPr>
              <a:t>FRENTE DE GESTION DEL PROYECTO</a:t>
            </a:r>
            <a:endParaRPr lang="en-US" sz="2000" b="1" dirty="0">
              <a:solidFill>
                <a:srgbClr val="2C6F9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94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204"/>
            <a:ext cx="12192000" cy="6858000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5188638" y="1106496"/>
            <a:ext cx="2315261" cy="425614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FRENTE </a:t>
            </a:r>
            <a:r>
              <a:rPr lang="es-CO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DE NEGOCIO</a:t>
            </a:r>
            <a:endParaRPr lang="es-CO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883471" y="1755614"/>
            <a:ext cx="2104783" cy="351747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tx1"/>
                </a:solidFill>
                <a:latin typeface="Century Gothic" panose="020B0502020202020204" pitchFamily="34" charset="0"/>
              </a:rPr>
              <a:t>Investigación</a:t>
            </a:r>
          </a:p>
        </p:txBody>
      </p:sp>
      <p:cxnSp>
        <p:nvCxnSpPr>
          <p:cNvPr id="5" name="4 Conector angular"/>
          <p:cNvCxnSpPr>
            <a:stCxn id="4" idx="1"/>
            <a:endCxn id="20" idx="1"/>
          </p:cNvCxnSpPr>
          <p:nvPr/>
        </p:nvCxnSpPr>
        <p:spPr>
          <a:xfrm rot="10800000" flipV="1">
            <a:off x="1753199" y="1931487"/>
            <a:ext cx="130271" cy="488892"/>
          </a:xfrm>
          <a:prstGeom prst="bentConnector3">
            <a:avLst>
              <a:gd name="adj1" fmla="val 333943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1753199" y="2640068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Identificación </a:t>
            </a:r>
            <a:r>
              <a:rPr lang="es-CO" sz="9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grl</a:t>
            </a:r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. de </a:t>
            </a:r>
            <a:r>
              <a:rPr lang="es-CO" sz="9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func</a:t>
            </a:r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. de los módulos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753199" y="3035629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Marco Legal</a:t>
            </a:r>
          </a:p>
        </p:txBody>
      </p:sp>
      <p:sp>
        <p:nvSpPr>
          <p:cNvPr id="9" name="8 Rectángulo"/>
          <p:cNvSpPr/>
          <p:nvPr/>
        </p:nvSpPr>
        <p:spPr>
          <a:xfrm>
            <a:off x="1753199" y="3431192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Entes que intervienen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1753199" y="3826754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Apps para la solución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1753199" y="4222316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Fuentes de Financiación de SC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1753199" y="4617878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Análisis de Planes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de Gobierno</a:t>
            </a:r>
          </a:p>
        </p:txBody>
      </p:sp>
      <p:cxnSp>
        <p:nvCxnSpPr>
          <p:cNvPr id="13" name="12 Conector angular"/>
          <p:cNvCxnSpPr>
            <a:stCxn id="4" idx="1"/>
            <a:endCxn id="7" idx="1"/>
          </p:cNvCxnSpPr>
          <p:nvPr/>
        </p:nvCxnSpPr>
        <p:spPr>
          <a:xfrm rot="10800000" flipV="1">
            <a:off x="1753199" y="1931487"/>
            <a:ext cx="130271" cy="884454"/>
          </a:xfrm>
          <a:prstGeom prst="bentConnector3">
            <a:avLst>
              <a:gd name="adj1" fmla="val 333943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angular"/>
          <p:cNvCxnSpPr>
            <a:stCxn id="4" idx="1"/>
            <a:endCxn id="8" idx="1"/>
          </p:cNvCxnSpPr>
          <p:nvPr/>
        </p:nvCxnSpPr>
        <p:spPr>
          <a:xfrm rot="10800000" flipV="1">
            <a:off x="1753199" y="1931487"/>
            <a:ext cx="130271" cy="1280016"/>
          </a:xfrm>
          <a:prstGeom prst="bentConnector3">
            <a:avLst>
              <a:gd name="adj1" fmla="val 333943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angular"/>
          <p:cNvCxnSpPr>
            <a:stCxn id="4" idx="1"/>
            <a:endCxn id="9" idx="1"/>
          </p:cNvCxnSpPr>
          <p:nvPr/>
        </p:nvCxnSpPr>
        <p:spPr>
          <a:xfrm rot="10800000" flipV="1">
            <a:off x="1753199" y="1931487"/>
            <a:ext cx="130271" cy="1675578"/>
          </a:xfrm>
          <a:prstGeom prst="bentConnector3">
            <a:avLst>
              <a:gd name="adj1" fmla="val 333943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angular"/>
          <p:cNvCxnSpPr>
            <a:stCxn id="4" idx="1"/>
            <a:endCxn id="10" idx="1"/>
          </p:cNvCxnSpPr>
          <p:nvPr/>
        </p:nvCxnSpPr>
        <p:spPr>
          <a:xfrm rot="10800000" flipV="1">
            <a:off x="1753199" y="1931487"/>
            <a:ext cx="130271" cy="2071140"/>
          </a:xfrm>
          <a:prstGeom prst="bentConnector3">
            <a:avLst>
              <a:gd name="adj1" fmla="val 333943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angular"/>
          <p:cNvCxnSpPr>
            <a:stCxn id="4" idx="1"/>
            <a:endCxn id="11" idx="1"/>
          </p:cNvCxnSpPr>
          <p:nvPr/>
        </p:nvCxnSpPr>
        <p:spPr>
          <a:xfrm rot="10800000" flipV="1">
            <a:off x="1753199" y="1931487"/>
            <a:ext cx="130271" cy="2466702"/>
          </a:xfrm>
          <a:prstGeom prst="bentConnector3">
            <a:avLst>
              <a:gd name="adj1" fmla="val 333943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angular"/>
          <p:cNvCxnSpPr>
            <a:stCxn id="4" idx="1"/>
            <a:endCxn id="12" idx="1"/>
          </p:cNvCxnSpPr>
          <p:nvPr/>
        </p:nvCxnSpPr>
        <p:spPr>
          <a:xfrm rot="10800000" flipV="1">
            <a:off x="1753199" y="1931487"/>
            <a:ext cx="130271" cy="2862264"/>
          </a:xfrm>
          <a:prstGeom prst="bentConnector3">
            <a:avLst>
              <a:gd name="adj1" fmla="val 333943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>
          <a:xfrm>
            <a:off x="1862967" y="5119282"/>
            <a:ext cx="2104783" cy="57522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800" dirty="0">
                <a:solidFill>
                  <a:schemeClr val="tx1"/>
                </a:solidFill>
                <a:latin typeface="Century Gothic" panose="020B0502020202020204" pitchFamily="34" charset="0"/>
              </a:rPr>
              <a:t>Conocimiento general de SC a nivel nacional e internacional</a:t>
            </a:r>
          </a:p>
        </p:txBody>
      </p:sp>
      <p:sp>
        <p:nvSpPr>
          <p:cNvPr id="20" name="19 Rectángulo"/>
          <p:cNvSpPr/>
          <p:nvPr/>
        </p:nvSpPr>
        <p:spPr>
          <a:xfrm>
            <a:off x="1753199" y="2244506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Identificación </a:t>
            </a:r>
            <a:r>
              <a:rPr lang="es-CO" sz="9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grl</a:t>
            </a:r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. de módulos de la solución</a:t>
            </a:r>
          </a:p>
        </p:txBody>
      </p:sp>
      <p:cxnSp>
        <p:nvCxnSpPr>
          <p:cNvPr id="21" name="20 Conector angular"/>
          <p:cNvCxnSpPr>
            <a:stCxn id="3" idx="1"/>
            <a:endCxn id="4" idx="0"/>
          </p:cNvCxnSpPr>
          <p:nvPr/>
        </p:nvCxnSpPr>
        <p:spPr>
          <a:xfrm rot="10800000" flipV="1">
            <a:off x="2935862" y="1319303"/>
            <a:ext cx="2252776" cy="436310"/>
          </a:xfrm>
          <a:prstGeom prst="bentConnector2">
            <a:avLst/>
          </a:prstGeom>
          <a:ln>
            <a:solidFill>
              <a:srgbClr val="102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angular"/>
          <p:cNvCxnSpPr>
            <a:stCxn id="4" idx="3"/>
          </p:cNvCxnSpPr>
          <p:nvPr/>
        </p:nvCxnSpPr>
        <p:spPr>
          <a:xfrm>
            <a:off x="3988254" y="1931487"/>
            <a:ext cx="1" cy="3465572"/>
          </a:xfrm>
          <a:prstGeom prst="bentConnector3">
            <a:avLst>
              <a:gd name="adj1" fmla="val 22860100000"/>
            </a:avLst>
          </a:prstGeom>
          <a:ln>
            <a:solidFill>
              <a:srgbClr val="1020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5293877" y="1755613"/>
            <a:ext cx="2104783" cy="351747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tx1"/>
                </a:solidFill>
                <a:latin typeface="Century Gothic" panose="020B0502020202020204" pitchFamily="34" charset="0"/>
              </a:rPr>
              <a:t>Modelos de la Solución</a:t>
            </a:r>
          </a:p>
        </p:txBody>
      </p:sp>
      <p:cxnSp>
        <p:nvCxnSpPr>
          <p:cNvPr id="24" name="23 Conector angular"/>
          <p:cNvCxnSpPr>
            <a:stCxn id="23" idx="1"/>
            <a:endCxn id="34" idx="1"/>
          </p:cNvCxnSpPr>
          <p:nvPr/>
        </p:nvCxnSpPr>
        <p:spPr>
          <a:xfrm rot="10800000" flipV="1">
            <a:off x="5163606" y="1931486"/>
            <a:ext cx="130271" cy="488892"/>
          </a:xfrm>
          <a:prstGeom prst="bentConnector3">
            <a:avLst>
              <a:gd name="adj1" fmla="val 333943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Rectángulo"/>
          <p:cNvSpPr/>
          <p:nvPr/>
        </p:nvSpPr>
        <p:spPr>
          <a:xfrm>
            <a:off x="5163606" y="2640067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Modelo de Operaciones</a:t>
            </a:r>
            <a:endParaRPr lang="es-CO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5163606" y="3035628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Modelo de Integración</a:t>
            </a:r>
            <a:endParaRPr lang="es-CO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5163606" y="3431191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Modelo de Comunicación</a:t>
            </a:r>
            <a:endParaRPr lang="es-CO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5163606" y="3826753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Modelo de Financiación y Monetización</a:t>
            </a:r>
            <a:endParaRPr lang="es-CO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9" name="28 Conector angular"/>
          <p:cNvCxnSpPr>
            <a:stCxn id="23" idx="1"/>
            <a:endCxn id="25" idx="1"/>
          </p:cNvCxnSpPr>
          <p:nvPr/>
        </p:nvCxnSpPr>
        <p:spPr>
          <a:xfrm rot="10800000" flipV="1">
            <a:off x="5163606" y="1931486"/>
            <a:ext cx="130271" cy="884454"/>
          </a:xfrm>
          <a:prstGeom prst="bentConnector3">
            <a:avLst>
              <a:gd name="adj1" fmla="val 333943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angular"/>
          <p:cNvCxnSpPr>
            <a:stCxn id="23" idx="1"/>
            <a:endCxn id="26" idx="1"/>
          </p:cNvCxnSpPr>
          <p:nvPr/>
        </p:nvCxnSpPr>
        <p:spPr>
          <a:xfrm rot="10800000" flipV="1">
            <a:off x="5163606" y="1931486"/>
            <a:ext cx="130271" cy="1280016"/>
          </a:xfrm>
          <a:prstGeom prst="bentConnector3">
            <a:avLst>
              <a:gd name="adj1" fmla="val 333943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angular"/>
          <p:cNvCxnSpPr>
            <a:stCxn id="23" idx="1"/>
            <a:endCxn id="27" idx="1"/>
          </p:cNvCxnSpPr>
          <p:nvPr/>
        </p:nvCxnSpPr>
        <p:spPr>
          <a:xfrm rot="10800000" flipV="1">
            <a:off x="5163606" y="1931486"/>
            <a:ext cx="130271" cy="1675578"/>
          </a:xfrm>
          <a:prstGeom prst="bentConnector3">
            <a:avLst>
              <a:gd name="adj1" fmla="val 333943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angular"/>
          <p:cNvCxnSpPr>
            <a:stCxn id="23" idx="1"/>
            <a:endCxn id="28" idx="1"/>
          </p:cNvCxnSpPr>
          <p:nvPr/>
        </p:nvCxnSpPr>
        <p:spPr>
          <a:xfrm rot="10800000" flipV="1">
            <a:off x="5163606" y="1931486"/>
            <a:ext cx="130271" cy="2071140"/>
          </a:xfrm>
          <a:prstGeom prst="bentConnector3">
            <a:avLst>
              <a:gd name="adj1" fmla="val 333943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Rectángulo"/>
          <p:cNvSpPr/>
          <p:nvPr/>
        </p:nvSpPr>
        <p:spPr>
          <a:xfrm>
            <a:off x="5293879" y="4318347"/>
            <a:ext cx="2104783" cy="57522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8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Modelos base de la solución de Smart </a:t>
            </a:r>
            <a:r>
              <a:rPr lang="es-CO" sz="800" dirty="0">
                <a:solidFill>
                  <a:schemeClr val="tx1"/>
                </a:solidFill>
                <a:latin typeface="Century Gothic" panose="020B0502020202020204" pitchFamily="34" charset="0"/>
              </a:rPr>
              <a:t>C</a:t>
            </a:r>
            <a:r>
              <a:rPr lang="es-CO" sz="8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ities</a:t>
            </a:r>
            <a:endParaRPr lang="es-CO" sz="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5163606" y="2244505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Modelo de Gobierno</a:t>
            </a:r>
            <a:endParaRPr lang="es-CO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5" name="34 Conector angular"/>
          <p:cNvCxnSpPr>
            <a:stCxn id="23" idx="3"/>
            <a:endCxn id="33" idx="3"/>
          </p:cNvCxnSpPr>
          <p:nvPr/>
        </p:nvCxnSpPr>
        <p:spPr>
          <a:xfrm>
            <a:off x="7398661" y="1931487"/>
            <a:ext cx="1" cy="2674475"/>
          </a:xfrm>
          <a:prstGeom prst="bentConnector3">
            <a:avLst>
              <a:gd name="adj1" fmla="val 22860100000"/>
            </a:avLst>
          </a:prstGeom>
          <a:ln>
            <a:solidFill>
              <a:srgbClr val="1020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>
            <a:stCxn id="3" idx="2"/>
            <a:endCxn id="23" idx="0"/>
          </p:cNvCxnSpPr>
          <p:nvPr/>
        </p:nvCxnSpPr>
        <p:spPr>
          <a:xfrm>
            <a:off x="6346269" y="1532110"/>
            <a:ext cx="0" cy="223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Rectángulo"/>
          <p:cNvSpPr/>
          <p:nvPr/>
        </p:nvSpPr>
        <p:spPr>
          <a:xfrm>
            <a:off x="8557115" y="1755612"/>
            <a:ext cx="2104783" cy="351747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Verticales de </a:t>
            </a:r>
            <a:r>
              <a:rPr lang="es-CO" sz="1000" dirty="0">
                <a:solidFill>
                  <a:schemeClr val="tx1"/>
                </a:solidFill>
                <a:latin typeface="Century Gothic" panose="020B0502020202020204" pitchFamily="34" charset="0"/>
              </a:rPr>
              <a:t>la Solución</a:t>
            </a:r>
          </a:p>
        </p:txBody>
      </p:sp>
      <p:cxnSp>
        <p:nvCxnSpPr>
          <p:cNvPr id="38" name="37 Conector angular"/>
          <p:cNvCxnSpPr>
            <a:stCxn id="37" idx="1"/>
            <a:endCxn id="44" idx="1"/>
          </p:cNvCxnSpPr>
          <p:nvPr/>
        </p:nvCxnSpPr>
        <p:spPr>
          <a:xfrm rot="10800000" flipV="1">
            <a:off x="8426843" y="1931485"/>
            <a:ext cx="130271" cy="488892"/>
          </a:xfrm>
          <a:prstGeom prst="bentConnector3">
            <a:avLst>
              <a:gd name="adj1" fmla="val 333943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Rectángulo"/>
          <p:cNvSpPr/>
          <p:nvPr/>
        </p:nvSpPr>
        <p:spPr>
          <a:xfrm>
            <a:off x="8426844" y="2640066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Funcionalidades o Servicios de las verticales</a:t>
            </a:r>
            <a:endParaRPr lang="es-CO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39 Rectángulo"/>
          <p:cNvSpPr/>
          <p:nvPr/>
        </p:nvSpPr>
        <p:spPr>
          <a:xfrm>
            <a:off x="8426844" y="3035628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Apss de las Funcionalidades</a:t>
            </a:r>
            <a:endParaRPr lang="es-CO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1" name="40 Conector angular"/>
          <p:cNvCxnSpPr>
            <a:stCxn id="37" idx="1"/>
            <a:endCxn id="39" idx="1"/>
          </p:cNvCxnSpPr>
          <p:nvPr/>
        </p:nvCxnSpPr>
        <p:spPr>
          <a:xfrm rot="10800000" flipV="1">
            <a:off x="8426843" y="1931485"/>
            <a:ext cx="130271" cy="884454"/>
          </a:xfrm>
          <a:prstGeom prst="bentConnector3">
            <a:avLst>
              <a:gd name="adj1" fmla="val 333943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angular"/>
          <p:cNvCxnSpPr>
            <a:stCxn id="37" idx="1"/>
            <a:endCxn id="40" idx="1"/>
          </p:cNvCxnSpPr>
          <p:nvPr/>
        </p:nvCxnSpPr>
        <p:spPr>
          <a:xfrm rot="10800000" flipV="1">
            <a:off x="8426843" y="1931485"/>
            <a:ext cx="130271" cy="1280016"/>
          </a:xfrm>
          <a:prstGeom prst="bentConnector3">
            <a:avLst>
              <a:gd name="adj1" fmla="val 333943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Rectángulo"/>
          <p:cNvSpPr/>
          <p:nvPr/>
        </p:nvSpPr>
        <p:spPr>
          <a:xfrm>
            <a:off x="8557117" y="3542357"/>
            <a:ext cx="2104783" cy="57522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8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Definición de los módulos y funcionalidades de las verticales de la solución</a:t>
            </a:r>
            <a:endParaRPr lang="es-CO" sz="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43 Rectángulo"/>
          <p:cNvSpPr/>
          <p:nvPr/>
        </p:nvSpPr>
        <p:spPr>
          <a:xfrm>
            <a:off x="8426844" y="2244504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Verticales de la Solución</a:t>
            </a:r>
            <a:endParaRPr lang="es-CO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5" name="44 Conector angular"/>
          <p:cNvCxnSpPr>
            <a:stCxn id="37" idx="3"/>
            <a:endCxn id="43" idx="3"/>
          </p:cNvCxnSpPr>
          <p:nvPr/>
        </p:nvCxnSpPr>
        <p:spPr>
          <a:xfrm>
            <a:off x="10661899" y="1931485"/>
            <a:ext cx="1" cy="1898486"/>
          </a:xfrm>
          <a:prstGeom prst="bentConnector3">
            <a:avLst>
              <a:gd name="adj1" fmla="val 22860100000"/>
            </a:avLst>
          </a:prstGeom>
          <a:ln>
            <a:solidFill>
              <a:srgbClr val="1020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angular"/>
          <p:cNvCxnSpPr>
            <a:stCxn id="3" idx="3"/>
            <a:endCxn id="37" idx="0"/>
          </p:cNvCxnSpPr>
          <p:nvPr/>
        </p:nvCxnSpPr>
        <p:spPr>
          <a:xfrm>
            <a:off x="7503900" y="1319303"/>
            <a:ext cx="2105607" cy="4363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431601" y="638897"/>
            <a:ext cx="9020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Descripción del Frente de Negocio ………</a:t>
            </a:r>
            <a:endParaRPr lang="es-CO" sz="1400" dirty="0">
              <a:solidFill>
                <a:schemeClr val="tx1">
                  <a:lumMod val="85000"/>
                  <a:lumOff val="1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8" name="TextBox 53"/>
          <p:cNvSpPr txBox="1"/>
          <p:nvPr/>
        </p:nvSpPr>
        <p:spPr>
          <a:xfrm>
            <a:off x="431601" y="266268"/>
            <a:ext cx="7072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2C6F9E"/>
                </a:solidFill>
                <a:latin typeface="Helvetica Neue" charset="0"/>
                <a:ea typeface="Helvetica Neue" charset="0"/>
                <a:cs typeface="Helvetica Neue" charset="0"/>
              </a:rPr>
              <a:t>FRENTE DE NEGOCIO</a:t>
            </a:r>
            <a:endParaRPr lang="en-US" sz="2000" b="1" dirty="0">
              <a:solidFill>
                <a:srgbClr val="2C6F9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94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204"/>
            <a:ext cx="12192000" cy="6858000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6959302" y="1340768"/>
            <a:ext cx="2315261" cy="425614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FRENTE </a:t>
            </a:r>
            <a:r>
              <a:rPr lang="es-CO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DE NEGOCIO</a:t>
            </a:r>
            <a:endParaRPr lang="es-CO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4648083" y="1995223"/>
            <a:ext cx="2104783" cy="351747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Estructura de</a:t>
            </a:r>
          </a:p>
          <a:p>
            <a:pPr algn="ctr"/>
            <a:r>
              <a:rPr lang="es-CO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la Solución</a:t>
            </a:r>
          </a:p>
        </p:txBody>
      </p:sp>
      <p:cxnSp>
        <p:nvCxnSpPr>
          <p:cNvPr id="5" name="4 Conector angular"/>
          <p:cNvCxnSpPr>
            <a:stCxn id="4" idx="1"/>
            <a:endCxn id="13" idx="1"/>
          </p:cNvCxnSpPr>
          <p:nvPr/>
        </p:nvCxnSpPr>
        <p:spPr>
          <a:xfrm rot="10800000" flipV="1">
            <a:off x="4517811" y="2171096"/>
            <a:ext cx="130271" cy="488892"/>
          </a:xfrm>
          <a:prstGeom prst="bentConnector3">
            <a:avLst>
              <a:gd name="adj1" fmla="val 333943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4517811" y="2879677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Estructura operativa</a:t>
            </a:r>
          </a:p>
        </p:txBody>
      </p:sp>
      <p:sp>
        <p:nvSpPr>
          <p:cNvPr id="8" name="7 Rectángulo"/>
          <p:cNvSpPr/>
          <p:nvPr/>
        </p:nvSpPr>
        <p:spPr>
          <a:xfrm>
            <a:off x="4517811" y="3275239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Estructura funcional</a:t>
            </a:r>
          </a:p>
        </p:txBody>
      </p:sp>
      <p:sp>
        <p:nvSpPr>
          <p:cNvPr id="9" name="8 Rectángulo"/>
          <p:cNvSpPr/>
          <p:nvPr/>
        </p:nvSpPr>
        <p:spPr>
          <a:xfrm>
            <a:off x="4517811" y="3670801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Estructura tecnológica</a:t>
            </a:r>
          </a:p>
        </p:txBody>
      </p:sp>
      <p:cxnSp>
        <p:nvCxnSpPr>
          <p:cNvPr id="10" name="9 Conector angular"/>
          <p:cNvCxnSpPr>
            <a:stCxn id="4" idx="1"/>
            <a:endCxn id="7" idx="1"/>
          </p:cNvCxnSpPr>
          <p:nvPr/>
        </p:nvCxnSpPr>
        <p:spPr>
          <a:xfrm rot="10800000" flipV="1">
            <a:off x="4517811" y="2171096"/>
            <a:ext cx="130271" cy="884454"/>
          </a:xfrm>
          <a:prstGeom prst="bentConnector3">
            <a:avLst>
              <a:gd name="adj1" fmla="val 333943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angular"/>
          <p:cNvCxnSpPr>
            <a:stCxn id="4" idx="1"/>
            <a:endCxn id="8" idx="1"/>
          </p:cNvCxnSpPr>
          <p:nvPr/>
        </p:nvCxnSpPr>
        <p:spPr>
          <a:xfrm rot="10800000" flipV="1">
            <a:off x="4517811" y="2171096"/>
            <a:ext cx="130271" cy="1280016"/>
          </a:xfrm>
          <a:prstGeom prst="bentConnector3">
            <a:avLst>
              <a:gd name="adj1" fmla="val 333943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4648084" y="4168243"/>
            <a:ext cx="2104783" cy="57522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800" dirty="0">
                <a:solidFill>
                  <a:schemeClr val="tx1"/>
                </a:solidFill>
                <a:latin typeface="Century Gothic" panose="020B0502020202020204" pitchFamily="34" charset="0"/>
              </a:rPr>
              <a:t>Estructura para la solución integrada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4517811" y="2484115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Estructurada </a:t>
            </a:r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unificada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de </a:t>
            </a:r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la solución</a:t>
            </a:r>
          </a:p>
        </p:txBody>
      </p:sp>
      <p:cxnSp>
        <p:nvCxnSpPr>
          <p:cNvPr id="14" name="13 Conector angular"/>
          <p:cNvCxnSpPr>
            <a:stCxn id="3" idx="1"/>
            <a:endCxn id="4" idx="0"/>
          </p:cNvCxnSpPr>
          <p:nvPr/>
        </p:nvCxnSpPr>
        <p:spPr>
          <a:xfrm rot="10800000" flipV="1">
            <a:off x="5700474" y="1553575"/>
            <a:ext cx="1258828" cy="441647"/>
          </a:xfrm>
          <a:prstGeom prst="bentConnector2">
            <a:avLst/>
          </a:prstGeom>
          <a:ln>
            <a:solidFill>
              <a:srgbClr val="102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angular"/>
          <p:cNvCxnSpPr>
            <a:stCxn id="4" idx="3"/>
            <a:endCxn id="12" idx="3"/>
          </p:cNvCxnSpPr>
          <p:nvPr/>
        </p:nvCxnSpPr>
        <p:spPr>
          <a:xfrm>
            <a:off x="6752866" y="2171097"/>
            <a:ext cx="1" cy="2284761"/>
          </a:xfrm>
          <a:prstGeom prst="bentConnector3">
            <a:avLst>
              <a:gd name="adj1" fmla="val 22860100000"/>
            </a:avLst>
          </a:prstGeom>
          <a:ln>
            <a:solidFill>
              <a:srgbClr val="1020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angular"/>
          <p:cNvCxnSpPr>
            <a:stCxn id="3" idx="3"/>
            <a:endCxn id="17" idx="0"/>
          </p:cNvCxnSpPr>
          <p:nvPr/>
        </p:nvCxnSpPr>
        <p:spPr>
          <a:xfrm>
            <a:off x="9274563" y="1553576"/>
            <a:ext cx="1242033" cy="441647"/>
          </a:xfrm>
          <a:prstGeom prst="bentConnector2">
            <a:avLst/>
          </a:prstGeom>
          <a:ln>
            <a:solidFill>
              <a:srgbClr val="102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9464205" y="1995223"/>
            <a:ext cx="2104783" cy="351747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Modelos de Negocio</a:t>
            </a:r>
          </a:p>
        </p:txBody>
      </p:sp>
      <p:cxnSp>
        <p:nvCxnSpPr>
          <p:cNvPr id="18" name="17 Conector angular"/>
          <p:cNvCxnSpPr>
            <a:stCxn id="17" idx="1"/>
            <a:endCxn id="22" idx="1"/>
          </p:cNvCxnSpPr>
          <p:nvPr/>
        </p:nvCxnSpPr>
        <p:spPr>
          <a:xfrm rot="10800000" flipV="1">
            <a:off x="9333933" y="2171096"/>
            <a:ext cx="130271" cy="488892"/>
          </a:xfrm>
          <a:prstGeom prst="bentConnector3">
            <a:avLst>
              <a:gd name="adj1" fmla="val 333943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>
          <a:xfrm>
            <a:off x="9333933" y="2879677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Modelos de negocio para cada módulo de la solución</a:t>
            </a:r>
          </a:p>
        </p:txBody>
      </p:sp>
      <p:cxnSp>
        <p:nvCxnSpPr>
          <p:cNvPr id="20" name="19 Conector angular"/>
          <p:cNvCxnSpPr>
            <a:stCxn id="17" idx="1"/>
            <a:endCxn id="19" idx="1"/>
          </p:cNvCxnSpPr>
          <p:nvPr/>
        </p:nvCxnSpPr>
        <p:spPr>
          <a:xfrm rot="10800000" flipV="1">
            <a:off x="9333933" y="2171096"/>
            <a:ext cx="130271" cy="884454"/>
          </a:xfrm>
          <a:prstGeom prst="bentConnector3">
            <a:avLst>
              <a:gd name="adj1" fmla="val 333943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/>
        </p:nvSpPr>
        <p:spPr>
          <a:xfrm>
            <a:off x="9464206" y="3369578"/>
            <a:ext cx="2104783" cy="57522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800" dirty="0">
                <a:solidFill>
                  <a:schemeClr val="tx1"/>
                </a:solidFill>
                <a:latin typeface="Century Gothic" panose="020B0502020202020204" pitchFamily="34" charset="0"/>
              </a:rPr>
              <a:t>Modelo de Negocio de la Solución de Smart Cities</a:t>
            </a:r>
          </a:p>
        </p:txBody>
      </p:sp>
      <p:sp>
        <p:nvSpPr>
          <p:cNvPr id="22" name="21 Rectángulo"/>
          <p:cNvSpPr/>
          <p:nvPr/>
        </p:nvSpPr>
        <p:spPr>
          <a:xfrm>
            <a:off x="9333933" y="2484115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Modelo de </a:t>
            </a:r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negocio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para </a:t>
            </a:r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la solución</a:t>
            </a:r>
          </a:p>
        </p:txBody>
      </p:sp>
      <p:cxnSp>
        <p:nvCxnSpPr>
          <p:cNvPr id="23" name="22 Conector angular"/>
          <p:cNvCxnSpPr>
            <a:stCxn id="17" idx="3"/>
            <a:endCxn id="21" idx="3"/>
          </p:cNvCxnSpPr>
          <p:nvPr/>
        </p:nvCxnSpPr>
        <p:spPr>
          <a:xfrm>
            <a:off x="11568988" y="2171096"/>
            <a:ext cx="1" cy="1486096"/>
          </a:xfrm>
          <a:prstGeom prst="bentConnector3">
            <a:avLst>
              <a:gd name="adj1" fmla="val 22860100000"/>
            </a:avLst>
          </a:prstGeom>
          <a:ln>
            <a:solidFill>
              <a:srgbClr val="1020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angular"/>
          <p:cNvCxnSpPr>
            <a:stCxn id="4" idx="1"/>
            <a:endCxn id="9" idx="1"/>
          </p:cNvCxnSpPr>
          <p:nvPr/>
        </p:nvCxnSpPr>
        <p:spPr>
          <a:xfrm rot="10800000" flipV="1">
            <a:off x="4517811" y="2171096"/>
            <a:ext cx="130271" cy="1675578"/>
          </a:xfrm>
          <a:prstGeom prst="bentConnector3">
            <a:avLst>
              <a:gd name="adj1" fmla="val 333943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406573" y="2175480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 continuación se muestran las principales actividades y el resultado del frente de negocio:</a:t>
            </a:r>
            <a:endParaRPr lang="es-CO" sz="1400" dirty="0">
              <a:solidFill>
                <a:schemeClr val="tx1">
                  <a:lumMod val="85000"/>
                  <a:lumOff val="1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6" name="TextBox 28"/>
          <p:cNvSpPr txBox="1"/>
          <p:nvPr/>
        </p:nvSpPr>
        <p:spPr>
          <a:xfrm>
            <a:off x="406574" y="1510168"/>
            <a:ext cx="3221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2C6F9E"/>
                </a:solidFill>
                <a:latin typeface="Helvetica Neue" charset="0"/>
                <a:ea typeface="Helvetica Neue" charset="0"/>
                <a:cs typeface="Helvetica Neue" charset="0"/>
              </a:rPr>
              <a:t>FRENTES DE NEGOCIO</a:t>
            </a:r>
            <a:endParaRPr lang="en-US" sz="2000" b="1" dirty="0">
              <a:solidFill>
                <a:srgbClr val="2C6F9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94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204"/>
            <a:ext cx="12192000" cy="6858000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7031310" y="548680"/>
            <a:ext cx="2315261" cy="4256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FRENTE DE </a:t>
            </a:r>
            <a:r>
              <a:rPr lang="es-CO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OPERACION</a:t>
            </a:r>
            <a:endParaRPr lang="es-CO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5120590" y="1196907"/>
            <a:ext cx="2104783" cy="3517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SIPOC</a:t>
            </a:r>
          </a:p>
        </p:txBody>
      </p:sp>
      <p:cxnSp>
        <p:nvCxnSpPr>
          <p:cNvPr id="5" name="4 Conector angular"/>
          <p:cNvCxnSpPr>
            <a:stCxn id="4" idx="1"/>
            <a:endCxn id="13" idx="1"/>
          </p:cNvCxnSpPr>
          <p:nvPr/>
        </p:nvCxnSpPr>
        <p:spPr>
          <a:xfrm rot="10800000" flipV="1">
            <a:off x="4997461" y="1372780"/>
            <a:ext cx="123128" cy="488892"/>
          </a:xfrm>
          <a:prstGeom prst="bentConnector3">
            <a:avLst>
              <a:gd name="adj1" fmla="val 347515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4997461" y="2081361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Insumos que disparan el proceso</a:t>
            </a:r>
          </a:p>
        </p:txBody>
      </p:sp>
      <p:sp>
        <p:nvSpPr>
          <p:cNvPr id="8" name="7 Rectángulo"/>
          <p:cNvSpPr/>
          <p:nvPr/>
        </p:nvSpPr>
        <p:spPr>
          <a:xfrm>
            <a:off x="4997461" y="2476923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Macro actividades</a:t>
            </a:r>
          </a:p>
        </p:txBody>
      </p:sp>
      <p:sp>
        <p:nvSpPr>
          <p:cNvPr id="9" name="8 Rectángulo"/>
          <p:cNvSpPr/>
          <p:nvPr/>
        </p:nvSpPr>
        <p:spPr>
          <a:xfrm>
            <a:off x="4997461" y="2872485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Resultados de la ejecución del proceso</a:t>
            </a:r>
          </a:p>
        </p:txBody>
      </p:sp>
      <p:cxnSp>
        <p:nvCxnSpPr>
          <p:cNvPr id="10" name="9 Conector angular"/>
          <p:cNvCxnSpPr>
            <a:stCxn id="4" idx="1"/>
            <a:endCxn id="7" idx="1"/>
          </p:cNvCxnSpPr>
          <p:nvPr/>
        </p:nvCxnSpPr>
        <p:spPr>
          <a:xfrm rot="10800000" flipV="1">
            <a:off x="4997461" y="1372780"/>
            <a:ext cx="123128" cy="884454"/>
          </a:xfrm>
          <a:prstGeom prst="bentConnector3">
            <a:avLst>
              <a:gd name="adj1" fmla="val 347515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angular"/>
          <p:cNvCxnSpPr>
            <a:stCxn id="4" idx="1"/>
            <a:endCxn id="8" idx="1"/>
          </p:cNvCxnSpPr>
          <p:nvPr/>
        </p:nvCxnSpPr>
        <p:spPr>
          <a:xfrm rot="10800000" flipV="1">
            <a:off x="4997461" y="1372780"/>
            <a:ext cx="123128" cy="1280016"/>
          </a:xfrm>
          <a:prstGeom prst="bentConnector3">
            <a:avLst>
              <a:gd name="adj1" fmla="val 347515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5120591" y="4829190"/>
            <a:ext cx="2104783" cy="62289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700" dirty="0">
                <a:solidFill>
                  <a:schemeClr val="tx1"/>
                </a:solidFill>
                <a:latin typeface="Century Gothic" panose="020B0502020202020204" pitchFamily="34" charset="0"/>
              </a:rPr>
              <a:t>Insumos para:</a:t>
            </a:r>
          </a:p>
          <a:p>
            <a:pPr marL="171450" indent="-171450" algn="just">
              <a:buFontTx/>
              <a:buChar char="-"/>
            </a:pPr>
            <a:r>
              <a:rPr lang="es-CO" sz="700" dirty="0">
                <a:solidFill>
                  <a:schemeClr val="tx1"/>
                </a:solidFill>
                <a:latin typeface="Century Gothic" panose="020B0502020202020204" pitchFamily="34" charset="0"/>
              </a:rPr>
              <a:t>Modelos de Negocio</a:t>
            </a:r>
          </a:p>
          <a:p>
            <a:pPr marL="171450" indent="-171450" algn="just">
              <a:buFontTx/>
              <a:buChar char="-"/>
            </a:pPr>
            <a:r>
              <a:rPr lang="es-CO" sz="700" dirty="0">
                <a:solidFill>
                  <a:schemeClr val="tx1"/>
                </a:solidFill>
                <a:latin typeface="Century Gothic" panose="020B0502020202020204" pitchFamily="34" charset="0"/>
              </a:rPr>
              <a:t>Estructura funcional</a:t>
            </a:r>
          </a:p>
          <a:p>
            <a:pPr marL="171450" indent="-171450" algn="just">
              <a:buFontTx/>
              <a:buChar char="-"/>
            </a:pPr>
            <a:r>
              <a:rPr lang="es-CO" sz="700" dirty="0">
                <a:solidFill>
                  <a:schemeClr val="tx1"/>
                </a:solidFill>
                <a:latin typeface="Century Gothic" panose="020B0502020202020204" pitchFamily="34" charset="0"/>
              </a:rPr>
              <a:t>Estructura comercial</a:t>
            </a:r>
          </a:p>
          <a:p>
            <a:pPr marL="171450" indent="-171450" algn="just">
              <a:buFontTx/>
              <a:buChar char="-"/>
            </a:pPr>
            <a:r>
              <a:rPr lang="es-CO" sz="700" dirty="0">
                <a:solidFill>
                  <a:schemeClr val="tx1"/>
                </a:solidFill>
                <a:latin typeface="Century Gothic" panose="020B0502020202020204" pitchFamily="34" charset="0"/>
              </a:rPr>
              <a:t>Infraestruc. / Tecnología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4997461" y="1685799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Entes / Actores que disparan el proceso</a:t>
            </a:r>
          </a:p>
        </p:txBody>
      </p:sp>
      <p:cxnSp>
        <p:nvCxnSpPr>
          <p:cNvPr id="14" name="13 Conector angular"/>
          <p:cNvCxnSpPr>
            <a:stCxn id="4" idx="3"/>
            <a:endCxn id="12" idx="3"/>
          </p:cNvCxnSpPr>
          <p:nvPr/>
        </p:nvCxnSpPr>
        <p:spPr>
          <a:xfrm>
            <a:off x="7225373" y="1372781"/>
            <a:ext cx="1" cy="3767855"/>
          </a:xfrm>
          <a:prstGeom prst="bentConnector3">
            <a:avLst>
              <a:gd name="adj1" fmla="val 22860100000"/>
            </a:avLst>
          </a:prstGeom>
          <a:ln>
            <a:solidFill>
              <a:srgbClr val="1020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angular"/>
          <p:cNvCxnSpPr>
            <a:stCxn id="4" idx="1"/>
            <a:endCxn id="9" idx="1"/>
          </p:cNvCxnSpPr>
          <p:nvPr/>
        </p:nvCxnSpPr>
        <p:spPr>
          <a:xfrm rot="10800000" flipV="1">
            <a:off x="4997461" y="1372780"/>
            <a:ext cx="123128" cy="1675578"/>
          </a:xfrm>
          <a:prstGeom prst="bentConnector3">
            <a:avLst>
              <a:gd name="adj1" fmla="val 347515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4997461" y="3259097"/>
            <a:ext cx="2365321" cy="626866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Entes / Actores para quien va el resultado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(Determina la intervención de otros actores)</a:t>
            </a:r>
          </a:p>
        </p:txBody>
      </p:sp>
      <p:cxnSp>
        <p:nvCxnSpPr>
          <p:cNvPr id="17" name="16 Conector angular"/>
          <p:cNvCxnSpPr>
            <a:stCxn id="4" idx="1"/>
            <a:endCxn id="16" idx="1"/>
          </p:cNvCxnSpPr>
          <p:nvPr/>
        </p:nvCxnSpPr>
        <p:spPr>
          <a:xfrm rot="10800000" flipV="1">
            <a:off x="4997461" y="1372780"/>
            <a:ext cx="123128" cy="2199750"/>
          </a:xfrm>
          <a:prstGeom prst="bentConnector3">
            <a:avLst>
              <a:gd name="adj1" fmla="val 347515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Rectángulo"/>
          <p:cNvSpPr/>
          <p:nvPr/>
        </p:nvSpPr>
        <p:spPr>
          <a:xfrm>
            <a:off x="4997461" y="3932767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Estructura Operativa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de la solución</a:t>
            </a:r>
            <a:endParaRPr lang="es-CO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4997461" y="4328329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Estructura </a:t>
            </a:r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Funcional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de </a:t>
            </a:r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la solución</a:t>
            </a:r>
          </a:p>
        </p:txBody>
      </p:sp>
      <p:cxnSp>
        <p:nvCxnSpPr>
          <p:cNvPr id="20" name="19 Conector angular"/>
          <p:cNvCxnSpPr>
            <a:stCxn id="4" idx="1"/>
            <a:endCxn id="18" idx="1"/>
          </p:cNvCxnSpPr>
          <p:nvPr/>
        </p:nvCxnSpPr>
        <p:spPr>
          <a:xfrm rot="10800000" flipV="1">
            <a:off x="4997461" y="1372780"/>
            <a:ext cx="123128" cy="2735860"/>
          </a:xfrm>
          <a:prstGeom prst="bentConnector3">
            <a:avLst>
              <a:gd name="adj1" fmla="val 347515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angular"/>
          <p:cNvCxnSpPr>
            <a:stCxn id="4" idx="1"/>
            <a:endCxn id="19" idx="1"/>
          </p:cNvCxnSpPr>
          <p:nvPr/>
        </p:nvCxnSpPr>
        <p:spPr>
          <a:xfrm rot="10800000" flipV="1">
            <a:off x="4997461" y="1372780"/>
            <a:ext cx="123128" cy="3131422"/>
          </a:xfrm>
          <a:prstGeom prst="bentConnector3">
            <a:avLst>
              <a:gd name="adj1" fmla="val 347515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Rectángulo"/>
          <p:cNvSpPr/>
          <p:nvPr/>
        </p:nvSpPr>
        <p:spPr>
          <a:xfrm>
            <a:off x="9112851" y="1196907"/>
            <a:ext cx="2104783" cy="3517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Definición de Estructuras</a:t>
            </a:r>
            <a:endParaRPr lang="es-CO" sz="10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9128287" y="3347882"/>
            <a:ext cx="2104783" cy="62289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700" dirty="0">
                <a:solidFill>
                  <a:schemeClr val="tx1"/>
                </a:solidFill>
                <a:latin typeface="Century Gothic" panose="020B0502020202020204" pitchFamily="34" charset="0"/>
              </a:rPr>
              <a:t>Insumos para:</a:t>
            </a:r>
          </a:p>
          <a:p>
            <a:pPr marL="171450" indent="-171450" algn="just">
              <a:buFontTx/>
              <a:buChar char="-"/>
            </a:pPr>
            <a:r>
              <a:rPr lang="es-CO" sz="700" dirty="0">
                <a:solidFill>
                  <a:schemeClr val="tx1"/>
                </a:solidFill>
                <a:latin typeface="Century Gothic" panose="020B0502020202020204" pitchFamily="34" charset="0"/>
              </a:rPr>
              <a:t>Modelos de Negocio</a:t>
            </a:r>
          </a:p>
          <a:p>
            <a:pPr marL="171450" indent="-171450" algn="just">
              <a:buFontTx/>
              <a:buChar char="-"/>
            </a:pPr>
            <a:r>
              <a:rPr lang="es-CO" sz="700" dirty="0">
                <a:solidFill>
                  <a:schemeClr val="tx1"/>
                </a:solidFill>
                <a:latin typeface="Century Gothic" panose="020B0502020202020204" pitchFamily="34" charset="0"/>
              </a:rPr>
              <a:t>Estructura funcional</a:t>
            </a:r>
          </a:p>
          <a:p>
            <a:pPr marL="171450" indent="-171450" algn="just">
              <a:buFontTx/>
              <a:buChar char="-"/>
            </a:pPr>
            <a:r>
              <a:rPr lang="es-CO" sz="700" dirty="0">
                <a:solidFill>
                  <a:schemeClr val="tx1"/>
                </a:solidFill>
                <a:latin typeface="Century Gothic" panose="020B0502020202020204" pitchFamily="34" charset="0"/>
              </a:rPr>
              <a:t>Estructura comercial</a:t>
            </a:r>
          </a:p>
          <a:p>
            <a:pPr marL="171450" indent="-171450" algn="just">
              <a:buFontTx/>
              <a:buChar char="-"/>
            </a:pPr>
            <a:r>
              <a:rPr lang="es-CO" sz="700" dirty="0">
                <a:solidFill>
                  <a:schemeClr val="tx1"/>
                </a:solidFill>
                <a:latin typeface="Century Gothic" panose="020B0502020202020204" pitchFamily="34" charset="0"/>
              </a:rPr>
              <a:t>Infraestruc. / Tecnología</a:t>
            </a:r>
          </a:p>
        </p:txBody>
      </p:sp>
      <p:cxnSp>
        <p:nvCxnSpPr>
          <p:cNvPr id="24" name="23 Conector angular"/>
          <p:cNvCxnSpPr>
            <a:stCxn id="22" idx="3"/>
            <a:endCxn id="23" idx="3"/>
          </p:cNvCxnSpPr>
          <p:nvPr/>
        </p:nvCxnSpPr>
        <p:spPr>
          <a:xfrm>
            <a:off x="11217634" y="1372781"/>
            <a:ext cx="15435" cy="2286547"/>
          </a:xfrm>
          <a:prstGeom prst="bentConnector3">
            <a:avLst>
              <a:gd name="adj1" fmla="val 2074434"/>
            </a:avLst>
          </a:prstGeom>
          <a:ln>
            <a:solidFill>
              <a:srgbClr val="1020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Rectángulo"/>
          <p:cNvSpPr/>
          <p:nvPr/>
        </p:nvSpPr>
        <p:spPr>
          <a:xfrm>
            <a:off x="9005157" y="1685798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Estructura Operativa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de la solución</a:t>
            </a:r>
            <a:endParaRPr lang="es-CO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9005157" y="2081360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Estructura </a:t>
            </a:r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Funcional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de </a:t>
            </a:r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la solución</a:t>
            </a:r>
          </a:p>
        </p:txBody>
      </p:sp>
      <p:cxnSp>
        <p:nvCxnSpPr>
          <p:cNvPr id="27" name="26 Conector angular"/>
          <p:cNvCxnSpPr>
            <a:stCxn id="22" idx="1"/>
            <a:endCxn id="25" idx="1"/>
          </p:cNvCxnSpPr>
          <p:nvPr/>
        </p:nvCxnSpPr>
        <p:spPr>
          <a:xfrm rot="10800000" flipV="1">
            <a:off x="9005159" y="1372780"/>
            <a:ext cx="107694" cy="488891"/>
          </a:xfrm>
          <a:prstGeom prst="bentConnector3">
            <a:avLst>
              <a:gd name="adj1" fmla="val 382987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angular"/>
          <p:cNvCxnSpPr>
            <a:stCxn id="22" idx="1"/>
            <a:endCxn id="26" idx="1"/>
          </p:cNvCxnSpPr>
          <p:nvPr/>
        </p:nvCxnSpPr>
        <p:spPr>
          <a:xfrm rot="10800000" flipV="1">
            <a:off x="9005159" y="1372780"/>
            <a:ext cx="107694" cy="884453"/>
          </a:xfrm>
          <a:prstGeom prst="bentConnector3">
            <a:avLst>
              <a:gd name="adj1" fmla="val 382987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angular"/>
          <p:cNvCxnSpPr>
            <a:stCxn id="3" idx="1"/>
            <a:endCxn id="4" idx="0"/>
          </p:cNvCxnSpPr>
          <p:nvPr/>
        </p:nvCxnSpPr>
        <p:spPr>
          <a:xfrm rot="10800000" flipV="1">
            <a:off x="6172982" y="761487"/>
            <a:ext cx="858328" cy="435419"/>
          </a:xfrm>
          <a:prstGeom prst="bentConnector2">
            <a:avLst/>
          </a:prstGeom>
          <a:ln>
            <a:solidFill>
              <a:srgbClr val="102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angular"/>
          <p:cNvCxnSpPr>
            <a:stCxn id="3" idx="3"/>
            <a:endCxn id="22" idx="0"/>
          </p:cNvCxnSpPr>
          <p:nvPr/>
        </p:nvCxnSpPr>
        <p:spPr>
          <a:xfrm>
            <a:off x="9346571" y="761488"/>
            <a:ext cx="818672" cy="435419"/>
          </a:xfrm>
          <a:prstGeom prst="bentConnector2">
            <a:avLst/>
          </a:prstGeom>
          <a:ln>
            <a:solidFill>
              <a:srgbClr val="102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Rectángulo"/>
          <p:cNvSpPr/>
          <p:nvPr/>
        </p:nvSpPr>
        <p:spPr>
          <a:xfrm>
            <a:off x="9005157" y="2858170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Proyectos asociados a la implementación</a:t>
            </a:r>
            <a:endParaRPr lang="es-CO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2" name="31 Conector angular"/>
          <p:cNvCxnSpPr>
            <a:stCxn id="22" idx="1"/>
            <a:endCxn id="31" idx="1"/>
          </p:cNvCxnSpPr>
          <p:nvPr/>
        </p:nvCxnSpPr>
        <p:spPr>
          <a:xfrm rot="10800000" flipV="1">
            <a:off x="9005159" y="1372780"/>
            <a:ext cx="107694" cy="1661263"/>
          </a:xfrm>
          <a:prstGeom prst="bentConnector3">
            <a:avLst>
              <a:gd name="adj1" fmla="val 382987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Rectángulo"/>
          <p:cNvSpPr/>
          <p:nvPr/>
        </p:nvSpPr>
        <p:spPr>
          <a:xfrm>
            <a:off x="9005158" y="2469900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Plan de Implementación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de la solución</a:t>
            </a:r>
            <a:endParaRPr lang="es-CO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4" name="33 Conector angular"/>
          <p:cNvCxnSpPr>
            <a:stCxn id="22" idx="1"/>
            <a:endCxn id="33" idx="1"/>
          </p:cNvCxnSpPr>
          <p:nvPr/>
        </p:nvCxnSpPr>
        <p:spPr>
          <a:xfrm rot="10800000" flipV="1">
            <a:off x="9005158" y="1372780"/>
            <a:ext cx="107693" cy="1272993"/>
          </a:xfrm>
          <a:prstGeom prst="bentConnector3">
            <a:avLst>
              <a:gd name="adj1" fmla="val 382991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181 CuadroTexto"/>
          <p:cNvSpPr txBox="1"/>
          <p:nvPr/>
        </p:nvSpPr>
        <p:spPr>
          <a:xfrm>
            <a:off x="406573" y="217548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Descripción del frente de operaciones ……..</a:t>
            </a:r>
            <a:endParaRPr lang="es-CO" sz="1400" dirty="0">
              <a:solidFill>
                <a:schemeClr val="tx1">
                  <a:lumMod val="85000"/>
                  <a:lumOff val="1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6" name="TextBox 39"/>
          <p:cNvSpPr txBox="1"/>
          <p:nvPr/>
        </p:nvSpPr>
        <p:spPr>
          <a:xfrm>
            <a:off x="245521" y="1664320"/>
            <a:ext cx="3543150" cy="399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2C6F9E"/>
                </a:solidFill>
                <a:latin typeface="Helvetica Neue" charset="0"/>
                <a:ea typeface="Helvetica Neue" charset="0"/>
                <a:cs typeface="Helvetica Neue" charset="0"/>
              </a:rPr>
              <a:t>FRENTE DE OPERACION</a:t>
            </a:r>
            <a:endParaRPr lang="en-US" sz="2000" b="1" dirty="0">
              <a:solidFill>
                <a:srgbClr val="2C6F9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7" name="36 Rectángulo"/>
          <p:cNvSpPr/>
          <p:nvPr/>
        </p:nvSpPr>
        <p:spPr>
          <a:xfrm>
            <a:off x="8492424" y="4678970"/>
            <a:ext cx="30980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Alexander</a:t>
            </a:r>
            <a:endParaRPr lang="es-E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294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204"/>
            <a:ext cx="12192000" cy="6858000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4544670" y="1775710"/>
            <a:ext cx="2104783" cy="351747"/>
          </a:xfrm>
          <a:prstGeom prst="rect">
            <a:avLst/>
          </a:prstGeom>
          <a:solidFill>
            <a:srgbClr val="6480A4"/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Modelo Tecnológico</a:t>
            </a:r>
          </a:p>
        </p:txBody>
      </p:sp>
      <p:cxnSp>
        <p:nvCxnSpPr>
          <p:cNvPr id="4" name="3 Conector angular"/>
          <p:cNvCxnSpPr>
            <a:stCxn id="3" idx="1"/>
            <a:endCxn id="9" idx="1"/>
          </p:cNvCxnSpPr>
          <p:nvPr/>
        </p:nvCxnSpPr>
        <p:spPr>
          <a:xfrm rot="10800000" flipV="1">
            <a:off x="2972344" y="1951583"/>
            <a:ext cx="1572327" cy="488892"/>
          </a:xfrm>
          <a:prstGeom prst="bentConnector3">
            <a:avLst>
              <a:gd name="adj1" fmla="val 119383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Rectángulo"/>
          <p:cNvSpPr/>
          <p:nvPr/>
        </p:nvSpPr>
        <p:spPr>
          <a:xfrm>
            <a:off x="2972342" y="2662435"/>
            <a:ext cx="2365321" cy="584279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I</a:t>
            </a:r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nfraestructura </a:t>
            </a:r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de la solución (</a:t>
            </a:r>
            <a:r>
              <a:rPr lang="es-CO" sz="9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Hw</a:t>
            </a:r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 / </a:t>
            </a:r>
            <a:r>
              <a:rPr lang="es-CO" sz="9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Sw</a:t>
            </a:r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) para cada vertical de la solución (Entidad / ciudadanos)</a:t>
            </a:r>
            <a:endParaRPr lang="es-CO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7" name="6 Conector angular"/>
          <p:cNvCxnSpPr>
            <a:stCxn id="3" idx="1"/>
            <a:endCxn id="5" idx="1"/>
          </p:cNvCxnSpPr>
          <p:nvPr/>
        </p:nvCxnSpPr>
        <p:spPr>
          <a:xfrm rot="10800000" flipV="1">
            <a:off x="2972344" y="1951583"/>
            <a:ext cx="1572327" cy="1002992"/>
          </a:xfrm>
          <a:prstGeom prst="bentConnector3">
            <a:avLst>
              <a:gd name="adj1" fmla="val 119383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Rectángulo"/>
          <p:cNvSpPr/>
          <p:nvPr/>
        </p:nvSpPr>
        <p:spPr>
          <a:xfrm>
            <a:off x="4544671" y="5112681"/>
            <a:ext cx="2104783" cy="62289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Plataforma tecnológica e infraestructura de la solución</a:t>
            </a:r>
            <a:endParaRPr lang="es-CO" sz="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972342" y="2264602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Arquitectura general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de </a:t>
            </a:r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la solución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9423846" y="1775710"/>
            <a:ext cx="2104783" cy="351747"/>
          </a:xfrm>
          <a:prstGeom prst="rect">
            <a:avLst/>
          </a:prstGeom>
          <a:solidFill>
            <a:srgbClr val="6480A4"/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Diseño / Procesos</a:t>
            </a:r>
            <a:endParaRPr lang="es-CO" sz="10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1" name="10 Conector angular"/>
          <p:cNvCxnSpPr>
            <a:stCxn id="10" idx="1"/>
            <a:endCxn id="15" idx="1"/>
          </p:cNvCxnSpPr>
          <p:nvPr/>
        </p:nvCxnSpPr>
        <p:spPr>
          <a:xfrm rot="10800000" flipV="1">
            <a:off x="9293577" y="1951583"/>
            <a:ext cx="130270" cy="488892"/>
          </a:xfrm>
          <a:prstGeom prst="bentConnector3">
            <a:avLst>
              <a:gd name="adj1" fmla="val 333946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9293576" y="2660164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Flujos de Aprobación</a:t>
            </a:r>
          </a:p>
        </p:txBody>
      </p:sp>
      <p:cxnSp>
        <p:nvCxnSpPr>
          <p:cNvPr id="13" name="12 Conector angular"/>
          <p:cNvCxnSpPr>
            <a:stCxn id="10" idx="1"/>
            <a:endCxn id="12" idx="1"/>
          </p:cNvCxnSpPr>
          <p:nvPr/>
        </p:nvCxnSpPr>
        <p:spPr>
          <a:xfrm rot="10800000" flipV="1">
            <a:off x="9293577" y="1951583"/>
            <a:ext cx="130270" cy="884454"/>
          </a:xfrm>
          <a:prstGeom prst="bentConnector3">
            <a:avLst>
              <a:gd name="adj1" fmla="val 333946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"/>
          <p:cNvSpPr/>
          <p:nvPr/>
        </p:nvSpPr>
        <p:spPr>
          <a:xfrm>
            <a:off x="9423846" y="4457351"/>
            <a:ext cx="2104783" cy="57522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Diseño de la solución y procesos definidos</a:t>
            </a:r>
            <a:endParaRPr lang="es-CO" sz="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9293576" y="2264602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Procesos Tecnológicos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(casos de uso)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6852733" y="1127059"/>
            <a:ext cx="2315261" cy="425614"/>
          </a:xfrm>
          <a:prstGeom prst="rect">
            <a:avLst/>
          </a:prstGeom>
          <a:solidFill>
            <a:srgbClr val="6480A4"/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FRENTE DE </a:t>
            </a:r>
            <a:r>
              <a:rPr lang="es-CO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TECNOLOGIA</a:t>
            </a:r>
            <a:endParaRPr lang="es-CO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7" name="16 Conector angular"/>
          <p:cNvCxnSpPr>
            <a:stCxn id="3" idx="1"/>
            <a:endCxn id="22" idx="1"/>
          </p:cNvCxnSpPr>
          <p:nvPr/>
        </p:nvCxnSpPr>
        <p:spPr>
          <a:xfrm rot="10800000" flipV="1">
            <a:off x="2965200" y="1951583"/>
            <a:ext cx="1579469" cy="1842532"/>
          </a:xfrm>
          <a:prstGeom prst="bentConnector3">
            <a:avLst>
              <a:gd name="adj1" fmla="val 119295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Rectángulo"/>
          <p:cNvSpPr/>
          <p:nvPr/>
        </p:nvSpPr>
        <p:spPr>
          <a:xfrm>
            <a:off x="9293576" y="3058891"/>
            <a:ext cx="2365321" cy="475134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Diseño </a:t>
            </a:r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Gráfico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de </a:t>
            </a:r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la </a:t>
            </a:r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Solución  (interfaz gráfica)</a:t>
            </a:r>
            <a:endParaRPr lang="es-CO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9" name="18 Conector angular"/>
          <p:cNvCxnSpPr>
            <a:stCxn id="10" idx="1"/>
            <a:endCxn id="18" idx="1"/>
          </p:cNvCxnSpPr>
          <p:nvPr/>
        </p:nvCxnSpPr>
        <p:spPr>
          <a:xfrm rot="10800000" flipV="1">
            <a:off x="9293577" y="1951583"/>
            <a:ext cx="130270" cy="1344875"/>
          </a:xfrm>
          <a:prstGeom prst="bentConnector3">
            <a:avLst>
              <a:gd name="adj1" fmla="val 333946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angular"/>
          <p:cNvCxnSpPr>
            <a:stCxn id="16" idx="1"/>
            <a:endCxn id="3" idx="0"/>
          </p:cNvCxnSpPr>
          <p:nvPr/>
        </p:nvCxnSpPr>
        <p:spPr>
          <a:xfrm rot="10800000" flipV="1">
            <a:off x="5597061" y="1339866"/>
            <a:ext cx="1255671" cy="435843"/>
          </a:xfrm>
          <a:prstGeom prst="bentConnector2">
            <a:avLst/>
          </a:prstGeom>
          <a:ln>
            <a:solidFill>
              <a:srgbClr val="102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angular"/>
          <p:cNvCxnSpPr>
            <a:stCxn id="16" idx="3"/>
            <a:endCxn id="10" idx="0"/>
          </p:cNvCxnSpPr>
          <p:nvPr/>
        </p:nvCxnSpPr>
        <p:spPr>
          <a:xfrm>
            <a:off x="9167994" y="1339866"/>
            <a:ext cx="1308244" cy="435844"/>
          </a:xfrm>
          <a:prstGeom prst="bentConnector2">
            <a:avLst/>
          </a:prstGeom>
          <a:ln>
            <a:solidFill>
              <a:srgbClr val="102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Rectángulo"/>
          <p:cNvSpPr/>
          <p:nvPr/>
        </p:nvSpPr>
        <p:spPr>
          <a:xfrm>
            <a:off x="2965200" y="3290378"/>
            <a:ext cx="2365321" cy="1007474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dirty="0">
                <a:solidFill>
                  <a:schemeClr val="tx1"/>
                </a:solidFill>
                <a:latin typeface="Century Gothic" panose="020B0502020202020204" pitchFamily="34" charset="0"/>
              </a:rPr>
              <a:t>Modelo de Integración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>
                <a:solidFill>
                  <a:schemeClr val="tx1"/>
                </a:solidFill>
                <a:latin typeface="Century Gothic" panose="020B0502020202020204" pitchFamily="34" charset="0"/>
              </a:rPr>
              <a:t>Plataforma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>
                <a:solidFill>
                  <a:schemeClr val="tx1"/>
                </a:solidFill>
                <a:latin typeface="Century Gothic" panose="020B0502020202020204" pitchFamily="34" charset="0"/>
              </a:rPr>
              <a:t>Interfaz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>
                <a:solidFill>
                  <a:schemeClr val="tx1"/>
                </a:solidFill>
                <a:latin typeface="Century Gothic" panose="020B0502020202020204" pitchFamily="34" charset="0"/>
              </a:rPr>
              <a:t>Conectividad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>
                <a:solidFill>
                  <a:schemeClr val="tx1"/>
                </a:solidFill>
                <a:latin typeface="Century Gothic" panose="020B0502020202020204" pitchFamily="34" charset="0"/>
              </a:rPr>
              <a:t>Middleware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Descrip</a:t>
            </a:r>
            <a:r>
              <a:rPr lang="es-CO" sz="800" dirty="0">
                <a:solidFill>
                  <a:schemeClr val="tx1"/>
                </a:solidFill>
                <a:latin typeface="Century Gothic" panose="020B0502020202020204" pitchFamily="34" charset="0"/>
              </a:rPr>
              <a:t>. </a:t>
            </a:r>
            <a:r>
              <a:rPr lang="es-CO" sz="8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Integrac</a:t>
            </a:r>
            <a:r>
              <a:rPr lang="es-CO" sz="800" dirty="0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>
                <a:solidFill>
                  <a:schemeClr val="tx1"/>
                </a:solidFill>
                <a:latin typeface="Century Gothic" panose="020B0502020202020204" pitchFamily="34" charset="0"/>
              </a:rPr>
              <a:t>Componentes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>
                <a:solidFill>
                  <a:schemeClr val="tx1"/>
                </a:solidFill>
                <a:latin typeface="Century Gothic" panose="020B0502020202020204" pitchFamily="34" charset="0"/>
              </a:rPr>
              <a:t>Conectores x componente</a:t>
            </a:r>
          </a:p>
        </p:txBody>
      </p:sp>
      <p:sp>
        <p:nvSpPr>
          <p:cNvPr id="23" name="22 Rectángulo"/>
          <p:cNvSpPr/>
          <p:nvPr/>
        </p:nvSpPr>
        <p:spPr>
          <a:xfrm>
            <a:off x="2965200" y="4333705"/>
            <a:ext cx="2365321" cy="626866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Plataforma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Sistema Operativo</a:t>
            </a:r>
          </a:p>
          <a:p>
            <a:pPr marL="357188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BBDD</a:t>
            </a:r>
          </a:p>
          <a:p>
            <a:pPr marL="357188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Soporte</a:t>
            </a:r>
          </a:p>
        </p:txBody>
      </p:sp>
      <p:cxnSp>
        <p:nvCxnSpPr>
          <p:cNvPr id="24" name="23 Conector angular"/>
          <p:cNvCxnSpPr>
            <a:stCxn id="10" idx="3"/>
            <a:endCxn id="14" idx="3"/>
          </p:cNvCxnSpPr>
          <p:nvPr/>
        </p:nvCxnSpPr>
        <p:spPr>
          <a:xfrm>
            <a:off x="11528629" y="1951583"/>
            <a:ext cx="16931" cy="2793382"/>
          </a:xfrm>
          <a:prstGeom prst="bentConnector3">
            <a:avLst>
              <a:gd name="adj1" fmla="val 1800000"/>
            </a:avLst>
          </a:prstGeom>
          <a:ln>
            <a:solidFill>
              <a:srgbClr val="1020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angular"/>
          <p:cNvCxnSpPr>
            <a:stCxn id="3" idx="1"/>
            <a:endCxn id="23" idx="1"/>
          </p:cNvCxnSpPr>
          <p:nvPr/>
        </p:nvCxnSpPr>
        <p:spPr>
          <a:xfrm rot="10800000" flipV="1">
            <a:off x="2965200" y="1951583"/>
            <a:ext cx="1579469" cy="2695555"/>
          </a:xfrm>
          <a:prstGeom prst="bentConnector3">
            <a:avLst>
              <a:gd name="adj1" fmla="val 119295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"/>
          <p:cNvSpPr/>
          <p:nvPr/>
        </p:nvSpPr>
        <p:spPr>
          <a:xfrm>
            <a:off x="9292806" y="3576362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Esquema de soporte y mantenimiento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9292806" y="3964871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Proced</a:t>
            </a:r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. de soporte y mantenimiento</a:t>
            </a:r>
          </a:p>
        </p:txBody>
      </p:sp>
      <p:cxnSp>
        <p:nvCxnSpPr>
          <p:cNvPr id="28" name="27 Conector angular"/>
          <p:cNvCxnSpPr>
            <a:stCxn id="10" idx="1"/>
            <a:endCxn id="26" idx="1"/>
          </p:cNvCxnSpPr>
          <p:nvPr/>
        </p:nvCxnSpPr>
        <p:spPr>
          <a:xfrm rot="10800000" flipV="1">
            <a:off x="9292806" y="1951583"/>
            <a:ext cx="131039" cy="1800652"/>
          </a:xfrm>
          <a:prstGeom prst="bentConnector3">
            <a:avLst>
              <a:gd name="adj1" fmla="val 332572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angular"/>
          <p:cNvCxnSpPr>
            <a:stCxn id="10" idx="1"/>
            <a:endCxn id="27" idx="1"/>
          </p:cNvCxnSpPr>
          <p:nvPr/>
        </p:nvCxnSpPr>
        <p:spPr>
          <a:xfrm rot="10800000" flipV="1">
            <a:off x="9292806" y="1951583"/>
            <a:ext cx="131039" cy="2189161"/>
          </a:xfrm>
          <a:prstGeom prst="bentConnector3">
            <a:avLst>
              <a:gd name="adj1" fmla="val 332572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Rectángulo"/>
          <p:cNvSpPr/>
          <p:nvPr/>
        </p:nvSpPr>
        <p:spPr>
          <a:xfrm>
            <a:off x="5833857" y="2264602"/>
            <a:ext cx="2365321" cy="518642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Aplicación(es) para la gestión de la solución (entidad)</a:t>
            </a:r>
            <a:endParaRPr lang="es-CO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5833857" y="2825393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Modelo de seguridad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de la solución</a:t>
            </a:r>
            <a:endParaRPr lang="es-CO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5833857" y="3219138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Contacto y negociación con proveedores (</a:t>
            </a:r>
            <a:r>
              <a:rPr lang="es-CO" sz="900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hw</a:t>
            </a:r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/ </a:t>
            </a:r>
            <a:r>
              <a:rPr lang="es-CO" sz="900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sw</a:t>
            </a:r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)</a:t>
            </a:r>
            <a:endParaRPr lang="es-CO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3" name="32 Conector angular"/>
          <p:cNvCxnSpPr>
            <a:stCxn id="3" idx="3"/>
            <a:endCxn id="30" idx="3"/>
          </p:cNvCxnSpPr>
          <p:nvPr/>
        </p:nvCxnSpPr>
        <p:spPr>
          <a:xfrm>
            <a:off x="6649452" y="1951583"/>
            <a:ext cx="1549726" cy="572340"/>
          </a:xfrm>
          <a:prstGeom prst="bentConnector3">
            <a:avLst>
              <a:gd name="adj1" fmla="val 119665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angular"/>
          <p:cNvCxnSpPr>
            <a:stCxn id="3" idx="3"/>
            <a:endCxn id="31" idx="3"/>
          </p:cNvCxnSpPr>
          <p:nvPr/>
        </p:nvCxnSpPr>
        <p:spPr>
          <a:xfrm>
            <a:off x="6649452" y="1951584"/>
            <a:ext cx="1549726" cy="1049683"/>
          </a:xfrm>
          <a:prstGeom prst="bentConnector3">
            <a:avLst>
              <a:gd name="adj1" fmla="val 119665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angular"/>
          <p:cNvCxnSpPr>
            <a:stCxn id="3" idx="3"/>
            <a:endCxn id="32" idx="3"/>
          </p:cNvCxnSpPr>
          <p:nvPr/>
        </p:nvCxnSpPr>
        <p:spPr>
          <a:xfrm>
            <a:off x="6649452" y="1951583"/>
            <a:ext cx="1549726" cy="1443428"/>
          </a:xfrm>
          <a:prstGeom prst="bentConnector3">
            <a:avLst>
              <a:gd name="adj1" fmla="val 119665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3" idx="2"/>
            <a:endCxn id="8" idx="0"/>
          </p:cNvCxnSpPr>
          <p:nvPr/>
        </p:nvCxnSpPr>
        <p:spPr>
          <a:xfrm>
            <a:off x="5597062" y="2127457"/>
            <a:ext cx="1" cy="2985225"/>
          </a:xfrm>
          <a:prstGeom prst="straightConnector1">
            <a:avLst/>
          </a:prstGeom>
          <a:ln>
            <a:solidFill>
              <a:srgbClr val="1020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181 CuadroTexto"/>
          <p:cNvSpPr txBox="1"/>
          <p:nvPr/>
        </p:nvSpPr>
        <p:spPr>
          <a:xfrm>
            <a:off x="230920" y="797606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Descripción del frente de Tecnología</a:t>
            </a:r>
            <a:endParaRPr lang="es-CO" sz="1400" dirty="0">
              <a:solidFill>
                <a:schemeClr val="tx1">
                  <a:lumMod val="85000"/>
                  <a:lumOff val="1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8" name="TextBox 51"/>
          <p:cNvSpPr txBox="1"/>
          <p:nvPr/>
        </p:nvSpPr>
        <p:spPr>
          <a:xfrm>
            <a:off x="233355" y="189680"/>
            <a:ext cx="389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2C6F9E"/>
                </a:solidFill>
                <a:latin typeface="Helvetica Neue" charset="0"/>
                <a:ea typeface="Helvetica Neue" charset="0"/>
                <a:cs typeface="Helvetica Neue" charset="0"/>
              </a:rPr>
              <a:t>FRENTE DE TECNOLOGIA</a:t>
            </a:r>
            <a:endParaRPr lang="en-US" sz="2000" b="1" dirty="0">
              <a:solidFill>
                <a:srgbClr val="2C6F9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94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204"/>
            <a:ext cx="12192000" cy="6858000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6887294" y="1352204"/>
            <a:ext cx="2315261" cy="425614"/>
          </a:xfrm>
          <a:prstGeom prst="rect">
            <a:avLst/>
          </a:prstGeom>
          <a:solidFill>
            <a:srgbClr val="925C97"/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FRENTE </a:t>
            </a:r>
            <a:r>
              <a:rPr lang="es-CO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MARKETING /COMERCIAL</a:t>
            </a:r>
            <a:endParaRPr lang="es-CO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4576075" y="2006659"/>
            <a:ext cx="2104783" cy="351747"/>
          </a:xfrm>
          <a:prstGeom prst="rect">
            <a:avLst/>
          </a:prstGeom>
          <a:solidFill>
            <a:srgbClr val="925C97"/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Imagen de la Solución</a:t>
            </a:r>
            <a:endParaRPr lang="es-CO" sz="10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4 Conector angular"/>
          <p:cNvCxnSpPr>
            <a:stCxn id="4" idx="1"/>
            <a:endCxn id="12" idx="1"/>
          </p:cNvCxnSpPr>
          <p:nvPr/>
        </p:nvCxnSpPr>
        <p:spPr>
          <a:xfrm rot="10800000" flipV="1">
            <a:off x="4445803" y="2182532"/>
            <a:ext cx="130271" cy="488892"/>
          </a:xfrm>
          <a:prstGeom prst="bentConnector3">
            <a:avLst>
              <a:gd name="adj1" fmla="val 333943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4445803" y="2891113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Presentaciones Corporativas</a:t>
            </a:r>
          </a:p>
        </p:txBody>
      </p:sp>
      <p:sp>
        <p:nvSpPr>
          <p:cNvPr id="8" name="7 Rectángulo"/>
          <p:cNvSpPr/>
          <p:nvPr/>
        </p:nvSpPr>
        <p:spPr>
          <a:xfrm>
            <a:off x="4445803" y="3286414"/>
            <a:ext cx="2365321" cy="480195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Material Visual de Promoción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(video / web)</a:t>
            </a:r>
          </a:p>
        </p:txBody>
      </p:sp>
      <p:cxnSp>
        <p:nvCxnSpPr>
          <p:cNvPr id="9" name="8 Conector angular"/>
          <p:cNvCxnSpPr>
            <a:stCxn id="4" idx="1"/>
            <a:endCxn id="7" idx="1"/>
          </p:cNvCxnSpPr>
          <p:nvPr/>
        </p:nvCxnSpPr>
        <p:spPr>
          <a:xfrm rot="10800000" flipV="1">
            <a:off x="4445803" y="2182532"/>
            <a:ext cx="130271" cy="884454"/>
          </a:xfrm>
          <a:prstGeom prst="bentConnector3">
            <a:avLst>
              <a:gd name="adj1" fmla="val 333943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angular"/>
          <p:cNvCxnSpPr>
            <a:stCxn id="4" idx="1"/>
            <a:endCxn id="8" idx="1"/>
          </p:cNvCxnSpPr>
          <p:nvPr/>
        </p:nvCxnSpPr>
        <p:spPr>
          <a:xfrm rot="10800000" flipV="1">
            <a:off x="4445803" y="2182532"/>
            <a:ext cx="130271" cy="1343979"/>
          </a:xfrm>
          <a:prstGeom prst="bentConnector3">
            <a:avLst>
              <a:gd name="adj1" fmla="val 333943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4576076" y="3936861"/>
            <a:ext cx="2104783" cy="57522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800" dirty="0">
                <a:solidFill>
                  <a:schemeClr val="tx1"/>
                </a:solidFill>
                <a:latin typeface="Century Gothic" panose="020B0502020202020204" pitchFamily="34" charset="0"/>
              </a:rPr>
              <a:t>Imagen Corporativa de la Solución I-Polis (Smart Cities)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4445803" y="2495551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Desarrollo del material POP</a:t>
            </a:r>
          </a:p>
        </p:txBody>
      </p:sp>
      <p:cxnSp>
        <p:nvCxnSpPr>
          <p:cNvPr id="13" name="12 Conector angular"/>
          <p:cNvCxnSpPr>
            <a:stCxn id="3" idx="1"/>
            <a:endCxn id="4" idx="0"/>
          </p:cNvCxnSpPr>
          <p:nvPr/>
        </p:nvCxnSpPr>
        <p:spPr>
          <a:xfrm rot="10800000" flipV="1">
            <a:off x="5628466" y="1565011"/>
            <a:ext cx="1258828" cy="441647"/>
          </a:xfrm>
          <a:prstGeom prst="bentConnector2">
            <a:avLst/>
          </a:prstGeom>
          <a:ln>
            <a:solidFill>
              <a:srgbClr val="102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angular"/>
          <p:cNvCxnSpPr>
            <a:stCxn id="4" idx="3"/>
            <a:endCxn id="11" idx="3"/>
          </p:cNvCxnSpPr>
          <p:nvPr/>
        </p:nvCxnSpPr>
        <p:spPr>
          <a:xfrm>
            <a:off x="6680858" y="2182533"/>
            <a:ext cx="1" cy="2041943"/>
          </a:xfrm>
          <a:prstGeom prst="bentConnector3">
            <a:avLst>
              <a:gd name="adj1" fmla="val 22860100000"/>
            </a:avLst>
          </a:prstGeom>
          <a:ln>
            <a:solidFill>
              <a:srgbClr val="1020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angular"/>
          <p:cNvCxnSpPr>
            <a:stCxn id="3" idx="3"/>
            <a:endCxn id="16" idx="0"/>
          </p:cNvCxnSpPr>
          <p:nvPr/>
        </p:nvCxnSpPr>
        <p:spPr>
          <a:xfrm>
            <a:off x="9202555" y="1565012"/>
            <a:ext cx="1242033" cy="441647"/>
          </a:xfrm>
          <a:prstGeom prst="bentConnector2">
            <a:avLst/>
          </a:prstGeom>
          <a:ln>
            <a:solidFill>
              <a:srgbClr val="102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9392197" y="2006659"/>
            <a:ext cx="2104783" cy="351747"/>
          </a:xfrm>
          <a:prstGeom prst="rect">
            <a:avLst/>
          </a:prstGeom>
          <a:solidFill>
            <a:srgbClr val="925C97"/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Modelo de Venta / Posventa</a:t>
            </a:r>
            <a:endParaRPr lang="es-CO" sz="10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7" name="16 Conector angular"/>
          <p:cNvCxnSpPr>
            <a:stCxn id="16" idx="1"/>
            <a:endCxn id="21" idx="1"/>
          </p:cNvCxnSpPr>
          <p:nvPr/>
        </p:nvCxnSpPr>
        <p:spPr>
          <a:xfrm rot="10800000" flipV="1">
            <a:off x="9261925" y="2182532"/>
            <a:ext cx="130271" cy="488892"/>
          </a:xfrm>
          <a:prstGeom prst="bentConnector3">
            <a:avLst>
              <a:gd name="adj1" fmla="val 333943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Rectángulo"/>
          <p:cNvSpPr/>
          <p:nvPr/>
        </p:nvSpPr>
        <p:spPr>
          <a:xfrm>
            <a:off x="9261925" y="2882644"/>
            <a:ext cx="2365321" cy="605235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Plan de </a:t>
            </a:r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implementación a nivel comercial y proyectos asociados a la implementación</a:t>
            </a:r>
            <a:endParaRPr lang="es-CO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9" name="18 Conector angular"/>
          <p:cNvCxnSpPr>
            <a:stCxn id="16" idx="1"/>
            <a:endCxn id="18" idx="1"/>
          </p:cNvCxnSpPr>
          <p:nvPr/>
        </p:nvCxnSpPr>
        <p:spPr>
          <a:xfrm rot="10800000" flipV="1">
            <a:off x="9261925" y="2182532"/>
            <a:ext cx="130271" cy="1002729"/>
          </a:xfrm>
          <a:prstGeom prst="bentConnector3">
            <a:avLst>
              <a:gd name="adj1" fmla="val 333943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9392198" y="4263033"/>
            <a:ext cx="2104783" cy="57522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800" dirty="0">
                <a:solidFill>
                  <a:schemeClr val="tx1"/>
                </a:solidFill>
                <a:latin typeface="Century Gothic" panose="020B0502020202020204" pitchFamily="34" charset="0"/>
              </a:rPr>
              <a:t>Modelo de las actividades de venta y posventa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9261925" y="2495551"/>
            <a:ext cx="2365321" cy="35174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Modelo para conocimiento </a:t>
            </a:r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de las </a:t>
            </a:r>
            <a:r>
              <a:rPr lang="es-CO" sz="9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necesidades de </a:t>
            </a:r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la alcaldía</a:t>
            </a:r>
          </a:p>
        </p:txBody>
      </p:sp>
      <p:cxnSp>
        <p:nvCxnSpPr>
          <p:cNvPr id="22" name="21 Conector angular"/>
          <p:cNvCxnSpPr>
            <a:stCxn id="16" idx="3"/>
            <a:endCxn id="20" idx="3"/>
          </p:cNvCxnSpPr>
          <p:nvPr/>
        </p:nvCxnSpPr>
        <p:spPr>
          <a:xfrm>
            <a:off x="11496980" y="2182532"/>
            <a:ext cx="1" cy="2368115"/>
          </a:xfrm>
          <a:prstGeom prst="bentConnector3">
            <a:avLst>
              <a:gd name="adj1" fmla="val 22860100000"/>
            </a:avLst>
          </a:prstGeom>
          <a:ln>
            <a:solidFill>
              <a:srgbClr val="1020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9261925" y="3526019"/>
            <a:ext cx="2365321" cy="580530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Modelo de comercialización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(estructura comercial y técnica)</a:t>
            </a:r>
          </a:p>
        </p:txBody>
      </p:sp>
      <p:cxnSp>
        <p:nvCxnSpPr>
          <p:cNvPr id="24" name="23 Conector angular"/>
          <p:cNvCxnSpPr>
            <a:stCxn id="16" idx="1"/>
            <a:endCxn id="23" idx="1"/>
          </p:cNvCxnSpPr>
          <p:nvPr/>
        </p:nvCxnSpPr>
        <p:spPr>
          <a:xfrm rot="10800000" flipV="1">
            <a:off x="9261925" y="2182532"/>
            <a:ext cx="130271" cy="1633752"/>
          </a:xfrm>
          <a:prstGeom prst="bentConnector3">
            <a:avLst>
              <a:gd name="adj1" fmla="val 333943"/>
            </a:avLst>
          </a:prstGeom>
          <a:ln w="31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181 CuadroTexto"/>
          <p:cNvSpPr txBox="1"/>
          <p:nvPr/>
        </p:nvSpPr>
        <p:spPr>
          <a:xfrm>
            <a:off x="355211" y="244313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Descripción del frente Comercial</a:t>
            </a:r>
            <a:endParaRPr lang="es-CO" sz="1400" dirty="0">
              <a:solidFill>
                <a:schemeClr val="tx1">
                  <a:lumMod val="85000"/>
                  <a:lumOff val="1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5212" y="1777818"/>
            <a:ext cx="3221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2C6F9E"/>
                </a:solidFill>
                <a:latin typeface="Helvetica Neue" charset="0"/>
                <a:ea typeface="Helvetica Neue" charset="0"/>
                <a:cs typeface="Helvetica Neue" charset="0"/>
              </a:rPr>
              <a:t>FRENTES COMERCIAL</a:t>
            </a:r>
            <a:endParaRPr lang="en-US" sz="2000" b="1" dirty="0">
              <a:solidFill>
                <a:srgbClr val="2C6F9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94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1215</Words>
  <Application>Microsoft Office PowerPoint</Application>
  <PresentationFormat>Panorámica</PresentationFormat>
  <Paragraphs>224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Helvetica Neue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Patricia Garcia</dc:creator>
  <cp:lastModifiedBy>Harry Alfredo Wong Molina</cp:lastModifiedBy>
  <cp:revision>67</cp:revision>
  <dcterms:created xsi:type="dcterms:W3CDTF">2016-07-07T14:46:22Z</dcterms:created>
  <dcterms:modified xsi:type="dcterms:W3CDTF">2016-10-16T03:15:45Z</dcterms:modified>
</cp:coreProperties>
</file>