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2" r:id="rId3"/>
    <p:sldId id="273" r:id="rId4"/>
    <p:sldId id="288" r:id="rId5"/>
    <p:sldId id="287" r:id="rId6"/>
    <p:sldId id="274" r:id="rId7"/>
    <p:sldId id="276" r:id="rId8"/>
    <p:sldId id="275" r:id="rId9"/>
    <p:sldId id="277" r:id="rId10"/>
    <p:sldId id="281" r:id="rId11"/>
    <p:sldId id="283" r:id="rId12"/>
    <p:sldId id="284" r:id="rId13"/>
    <p:sldId id="285" r:id="rId14"/>
    <p:sldId id="289" r:id="rId15"/>
    <p:sldId id="278" r:id="rId16"/>
    <p:sldId id="279" r:id="rId17"/>
    <p:sldId id="286"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4" autoAdjust="0"/>
    <p:restoredTop sz="94652" autoAdjust="0"/>
  </p:normalViewPr>
  <p:slideViewPr>
    <p:cSldViewPr snapToGrid="0" snapToObjects="1">
      <p:cViewPr varScale="1">
        <p:scale>
          <a:sx n="117" d="100"/>
          <a:sy n="117" d="100"/>
        </p:scale>
        <p:origin x="-1218"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7505F-2D3E-4BE0-A511-E544B8A193B9}" type="datetimeFigureOut">
              <a:rPr lang="es-CO" smtClean="0"/>
              <a:t>16/11/2016</a:t>
            </a:fld>
            <a:endParaRPr lang="es-CO" dirty="0"/>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B8B23-8447-4081-AF19-3A84AAD36024}" type="slidenum">
              <a:rPr lang="es-CO" smtClean="0"/>
              <a:t>‹Nº›</a:t>
            </a:fld>
            <a:endParaRPr lang="es-CO" dirty="0"/>
          </a:p>
        </p:txBody>
      </p:sp>
    </p:spTree>
    <p:extLst>
      <p:ext uri="{BB962C8B-B14F-4D97-AF65-F5344CB8AC3E}">
        <p14:creationId xmlns:p14="http://schemas.microsoft.com/office/powerpoint/2010/main" val="3422121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6983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44795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45649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200459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42649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52824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55487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38592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67831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7460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0E705-E9C6-AA45-A52C-E3765588CE32}" type="datetimeFigureOut">
              <a:rPr lang="en-US" smtClean="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06264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0E705-E9C6-AA45-A52C-E3765588CE32}" type="datetimeFigureOut">
              <a:rPr lang="en-US" smtClean="0"/>
              <a:t>11/16/2016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FCC92-F419-164D-8732-E14E3A241721}" type="slidenum">
              <a:rPr lang="en-US" smtClean="0"/>
              <a:t>‹Nº›</a:t>
            </a:fld>
            <a:endParaRPr lang="en-US" dirty="0"/>
          </a:p>
        </p:txBody>
      </p:sp>
    </p:spTree>
    <p:extLst>
      <p:ext uri="{BB962C8B-B14F-4D97-AF65-F5344CB8AC3E}">
        <p14:creationId xmlns:p14="http://schemas.microsoft.com/office/powerpoint/2010/main" val="109809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2 CuadroTexto"/>
          <p:cNvSpPr txBox="1"/>
          <p:nvPr/>
        </p:nvSpPr>
        <p:spPr>
          <a:xfrm>
            <a:off x="5397307" y="432723"/>
            <a:ext cx="5434436" cy="523220"/>
          </a:xfrm>
          <a:prstGeom prst="rect">
            <a:avLst/>
          </a:prstGeom>
          <a:noFill/>
        </p:spPr>
        <p:txBody>
          <a:bodyPr wrap="none" rtlCol="0">
            <a:spAutoFit/>
          </a:bodyPr>
          <a:lstStyle/>
          <a:p>
            <a:pPr algn="ctr"/>
            <a:r>
              <a:rPr lang="es-CO" sz="2800" b="1" dirty="0" smtClean="0">
                <a:solidFill>
                  <a:schemeClr val="bg1"/>
                </a:solidFill>
                <a:latin typeface="Helvetica Neue" pitchFamily="50"/>
              </a:rPr>
              <a:t>Perfil Municipal Cota C/marca.</a:t>
            </a:r>
          </a:p>
        </p:txBody>
      </p:sp>
    </p:spTree>
    <p:extLst>
      <p:ext uri="{BB962C8B-B14F-4D97-AF65-F5344CB8AC3E}">
        <p14:creationId xmlns:p14="http://schemas.microsoft.com/office/powerpoint/2010/main" val="365716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graphicFrame>
        <p:nvGraphicFramePr>
          <p:cNvPr id="4" name="3 Tabla"/>
          <p:cNvGraphicFramePr>
            <a:graphicFrameLocks noGrp="1"/>
          </p:cNvGraphicFramePr>
          <p:nvPr>
            <p:extLst>
              <p:ext uri="{D42A27DB-BD31-4B8C-83A1-F6EECF244321}">
                <p14:modId xmlns:p14="http://schemas.microsoft.com/office/powerpoint/2010/main" val="1511782837"/>
              </p:ext>
            </p:extLst>
          </p:nvPr>
        </p:nvGraphicFramePr>
        <p:xfrm>
          <a:off x="489855" y="1660710"/>
          <a:ext cx="11234058" cy="374142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3">
                  <a:txBody>
                    <a:bodyPr/>
                    <a:lstStyle/>
                    <a:p>
                      <a:r>
                        <a:rPr lang="es-CO" sz="1050" dirty="0" smtClean="0">
                          <a:latin typeface="Century Gothic" panose="020B0502020202020204" pitchFamily="34" charset="0"/>
                        </a:rPr>
                        <a:t>SALUD</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Programas de prevención y diagnóstico de enfermedades maternas de base y control perinatal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Mejorar políticas de salud encaminadas a la reducción de las principales causas por mortalidad, para ello es necesario mejorar en aspectos de prevención y en materia diagnostica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Acciones que reduzcan las muertes y accidentes por tránsito vehicular</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2">
                  <a:txBody>
                    <a:bodyPr/>
                    <a:lstStyle/>
                    <a:p>
                      <a:r>
                        <a:rPr lang="es-CO" sz="1050" dirty="0" smtClean="0">
                          <a:latin typeface="Century Gothic" panose="020B0502020202020204" pitchFamily="34" charset="0"/>
                        </a:rPr>
                        <a:t>SANEAMIENTO BASICO</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Mejorar la infraestructura del acueducto y alcantarillado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Igualar las cifras en cobertura de acueducto y alcantarillado en las zonas de vereda con las zonas de la cabecera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3">
                  <a:txBody>
                    <a:bodyPr/>
                    <a:lstStyle/>
                    <a:p>
                      <a:r>
                        <a:rPr lang="es-CO" sz="1050" dirty="0" smtClean="0">
                          <a:latin typeface="Century Gothic" panose="020B0502020202020204" pitchFamily="34" charset="0"/>
                        </a:rPr>
                        <a:t>VIVIENDA</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Diagnósticos y acciones encaminadas en atender la problemática de hacinamiento y subarrendamiento alrededor del municipio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Reforzar atención a viviendas que no cuentan con los materiales adecuados en zonas rurales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Desarrollar programas de vivienda para las poblaciones menos favorecidas del municipio</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
        <p:nvSpPr>
          <p:cNvPr id="6" name="5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a:t>
            </a:r>
            <a:r>
              <a:rPr lang="es-CO" sz="1400" dirty="0" smtClean="0">
                <a:solidFill>
                  <a:schemeClr val="tx1">
                    <a:lumMod val="75000"/>
                    <a:lumOff val="25000"/>
                  </a:schemeClr>
                </a:solidFill>
                <a:latin typeface="Helvetica Neue" pitchFamily="50"/>
              </a:rPr>
              <a:t>el </a:t>
            </a:r>
            <a:r>
              <a:rPr lang="es-CO" sz="1400" dirty="0">
                <a:solidFill>
                  <a:schemeClr val="tx1">
                    <a:lumMod val="75000"/>
                    <a:lumOff val="25000"/>
                  </a:schemeClr>
                </a:solidFill>
                <a:latin typeface="Helvetica Neue" pitchFamily="50"/>
              </a:rPr>
              <a:t>PDM desde la </a:t>
            </a:r>
            <a:r>
              <a:rPr lang="es-CO" sz="1400" b="1" dirty="0">
                <a:solidFill>
                  <a:schemeClr val="tx1">
                    <a:lumMod val="75000"/>
                    <a:lumOff val="25000"/>
                  </a:schemeClr>
                </a:solidFill>
                <a:latin typeface="Helvetica Neue" pitchFamily="50"/>
              </a:rPr>
              <a:t>dimensión </a:t>
            </a:r>
            <a:r>
              <a:rPr lang="es-CO" sz="1400" b="1" dirty="0" smtClean="0">
                <a:solidFill>
                  <a:schemeClr val="tx1">
                    <a:lumMod val="75000"/>
                    <a:lumOff val="25000"/>
                  </a:schemeClr>
                </a:solidFill>
                <a:latin typeface="Helvetica Neue" pitchFamily="50"/>
              </a:rPr>
              <a:t>social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spTree>
    <p:extLst>
      <p:ext uri="{BB962C8B-B14F-4D97-AF65-F5344CB8AC3E}">
        <p14:creationId xmlns:p14="http://schemas.microsoft.com/office/powerpoint/2010/main" val="4167894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el PDM </a:t>
            </a:r>
            <a:r>
              <a:rPr lang="es-CO" sz="1400" dirty="0" smtClean="0">
                <a:solidFill>
                  <a:schemeClr val="tx1">
                    <a:lumMod val="75000"/>
                    <a:lumOff val="25000"/>
                  </a:schemeClr>
                </a:solidFill>
                <a:latin typeface="Helvetica Neue" pitchFamily="50"/>
              </a:rPr>
              <a:t>desde la</a:t>
            </a:r>
            <a:r>
              <a:rPr lang="es-CO" sz="1400" b="1" dirty="0" smtClean="0">
                <a:solidFill>
                  <a:schemeClr val="tx1">
                    <a:lumMod val="75000"/>
                    <a:lumOff val="25000"/>
                  </a:schemeClr>
                </a:solidFill>
                <a:latin typeface="Helvetica Neue" pitchFamily="50"/>
              </a:rPr>
              <a:t> dimensión económica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4253477830"/>
              </p:ext>
            </p:extLst>
          </p:nvPr>
        </p:nvGraphicFramePr>
        <p:xfrm>
          <a:off x="489855" y="1660710"/>
          <a:ext cx="11234058" cy="460502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3">
                  <a:txBody>
                    <a:bodyPr/>
                    <a:lstStyle/>
                    <a:p>
                      <a:r>
                        <a:rPr lang="es-CO" sz="1050" dirty="0" smtClean="0">
                          <a:latin typeface="Century Gothic" panose="020B0502020202020204" pitchFamily="34" charset="0"/>
                        </a:rPr>
                        <a:t>CULTURA Y RECREACION</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Creación e implementación de programas que vinculen un mayor número de jóvenes y niños para aprovechar la infraestructura deportiva y cultural actual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Seguimiento a los programas culturales y deportivos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Vincular mayor población de las áreas rurales y población indígena, propendiendo por acciones incluyentes en todos los ámbitos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5">
                  <a:txBody>
                    <a:bodyPr/>
                    <a:lstStyle/>
                    <a:p>
                      <a:r>
                        <a:rPr lang="es-CO" sz="1050" dirty="0" smtClean="0">
                          <a:latin typeface="Century Gothic" panose="020B0502020202020204" pitchFamily="34" charset="0"/>
                        </a:rPr>
                        <a:t>PLANEACION</a:t>
                      </a:r>
                      <a:r>
                        <a:rPr lang="es-CO" sz="1050" baseline="0" dirty="0" smtClean="0">
                          <a:latin typeface="Century Gothic" panose="020B0502020202020204" pitchFamily="34" charset="0"/>
                        </a:rPr>
                        <a:t> URBANA</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Hacer inversiones en bienes públicos, especialmente en vías de acceso en las zonas rurales y en la Zona Industrial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Mejoras en servicios públicos en zonas apartadas del casco urbano y en el sector donde habita la población indígena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Rescatar el espacio público y potenciar la infraestructura patrimonio (Plan Sectorial de Turismo para el municipio)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kumimoji="0" lang="es-CO" sz="105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Inversión de infraestructura estratégica que dinamice la región y permita una mayor conectividad y visibilidad estratégica del municipio en el departamento</a:t>
                      </a:r>
                      <a:endParaRPr lang="es-CO" dirty="0"/>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CO" sz="1050" kern="1200" dirty="0" smtClean="0">
                          <a:solidFill>
                            <a:schemeClr val="dk1"/>
                          </a:solidFill>
                          <a:latin typeface="Century Gothic" panose="020B0502020202020204" pitchFamily="34" charset="0"/>
                          <a:ea typeface="+mn-ea"/>
                          <a:cs typeface="+mn-cs"/>
                        </a:rPr>
                        <a:t>Realizar un inventario local de bienes y servicios para poder ofrecerlos al sector industrial</a:t>
                      </a:r>
                    </a:p>
                  </a:txBody>
                  <a:tcPr anchor="ctr">
                    <a:solidFill>
                      <a:schemeClr val="accent1">
                        <a:lumMod val="60000"/>
                        <a:lumOff val="40000"/>
                      </a:schemeClr>
                    </a:solidFill>
                  </a:tcPr>
                </a:tc>
              </a:tr>
              <a:tr h="370840">
                <a:tc rowSpan="2">
                  <a:txBody>
                    <a:bodyPr/>
                    <a:lstStyle/>
                    <a:p>
                      <a:r>
                        <a:rPr lang="es-CO" sz="1050" dirty="0" smtClean="0">
                          <a:latin typeface="Century Gothic" panose="020B0502020202020204" pitchFamily="34" charset="0"/>
                        </a:rPr>
                        <a:t>PRODUCTIVIDAD</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Respecto a los proyectos productivos, se requiere un mejor proceso de planeación y evaluación para que los beneficiarios no abandonen las iniciativas al poco tiempo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Mayores convenios con las empresas locales para la formación y vinculación de la población local</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789891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el PDM </a:t>
            </a:r>
            <a:r>
              <a:rPr lang="es-CO" sz="1400" dirty="0" smtClean="0">
                <a:solidFill>
                  <a:schemeClr val="tx1">
                    <a:lumMod val="75000"/>
                    <a:lumOff val="25000"/>
                  </a:schemeClr>
                </a:solidFill>
                <a:latin typeface="Helvetica Neue" pitchFamily="50"/>
              </a:rPr>
              <a:t>desde la Dimensión Ambiental 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3467840836"/>
              </p:ext>
            </p:extLst>
          </p:nvPr>
        </p:nvGraphicFramePr>
        <p:xfrm>
          <a:off x="489855" y="1660710"/>
          <a:ext cx="11234058" cy="307848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2">
                  <a:txBody>
                    <a:bodyPr/>
                    <a:lstStyle/>
                    <a:p>
                      <a:r>
                        <a:rPr lang="es-CO" sz="1050" dirty="0" smtClean="0">
                          <a:latin typeface="Century Gothic" panose="020B0502020202020204" pitchFamily="34" charset="0"/>
                        </a:rPr>
                        <a:t>SOSTENIBILIDAD</a:t>
                      </a:r>
                      <a:r>
                        <a:rPr lang="es-CO" sz="1050" baseline="0" dirty="0" smtClean="0">
                          <a:latin typeface="Century Gothic" panose="020B0502020202020204" pitchFamily="34" charset="0"/>
                        </a:rPr>
                        <a:t> AMBIENTAL</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Exploración de nuevos pozos para la captación de agua, ya que de los tres (3) existentes uno termina su vida útil en 2019</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Nuevas alternativas para suplir el abastecimiento de agua potable del municipio y su población</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3">
                  <a:txBody>
                    <a:bodyPr/>
                    <a:lstStyle/>
                    <a:p>
                      <a:r>
                        <a:rPr lang="es-CO" sz="1050" dirty="0" smtClean="0">
                          <a:latin typeface="Century Gothic" panose="020B0502020202020204" pitchFamily="34" charset="0"/>
                        </a:rPr>
                        <a:t>GESTION</a:t>
                      </a:r>
                      <a:r>
                        <a:rPr lang="es-CO" sz="1050" baseline="0" dirty="0" smtClean="0">
                          <a:latin typeface="Century Gothic" panose="020B0502020202020204" pitchFamily="34" charset="0"/>
                        </a:rPr>
                        <a:t> DE RIESGOS AMBIENTALES</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Acoger las acciones estipuladas en la sentencia del tribunal contencioso administrativo de Cundinamarca sobre la recuperación del Rio Bogotá</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El municipio debe contemplar acciones para mitigar este tipo de riesgos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Acciones encaminadas a la conservación y protección de cuerpos de agua, conservación, restauración y uso sostenible de ecosistemas estratégicos, abastecimiento de agua potable, saneamiento básico, desarrollo agropecuario y desarrollo socioeconómico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dirty="0" smtClean="0">
                          <a:latin typeface="Century Gothic" panose="020B0502020202020204" pitchFamily="34" charset="0"/>
                        </a:rPr>
                        <a:t>ORDENAMIENTO TERRITORIAL</a:t>
                      </a:r>
                      <a:r>
                        <a:rPr lang="es-CO" sz="1050" baseline="0" dirty="0" smtClean="0">
                          <a:latin typeface="Century Gothic" panose="020B0502020202020204" pitchFamily="34" charset="0"/>
                        </a:rPr>
                        <a:t> (Eje Ambiental)</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Actualización del PBOT del municipio</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2417079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el PDM </a:t>
            </a:r>
            <a:r>
              <a:rPr lang="es-CO" sz="1400" dirty="0" smtClean="0">
                <a:solidFill>
                  <a:schemeClr val="tx1">
                    <a:lumMod val="75000"/>
                    <a:lumOff val="25000"/>
                  </a:schemeClr>
                </a:solidFill>
                <a:latin typeface="Helvetica Neue" pitchFamily="50"/>
              </a:rPr>
              <a:t>desde la </a:t>
            </a:r>
            <a:r>
              <a:rPr lang="es-CO" sz="1400" b="1" dirty="0" smtClean="0">
                <a:solidFill>
                  <a:schemeClr val="tx1">
                    <a:lumMod val="75000"/>
                    <a:lumOff val="25000"/>
                  </a:schemeClr>
                </a:solidFill>
                <a:latin typeface="Helvetica Neue" pitchFamily="50"/>
              </a:rPr>
              <a:t>Dimensión Institucional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1212199040"/>
              </p:ext>
            </p:extLst>
          </p:nvPr>
        </p:nvGraphicFramePr>
        <p:xfrm>
          <a:off x="489855" y="1660710"/>
          <a:ext cx="11234058" cy="167386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2">
                  <a:txBody>
                    <a:bodyPr/>
                    <a:lstStyle/>
                    <a:p>
                      <a:r>
                        <a:rPr lang="es-CO" sz="1050" dirty="0" smtClean="0">
                          <a:latin typeface="Century Gothic" panose="020B0502020202020204" pitchFamily="34" charset="0"/>
                        </a:rPr>
                        <a:t>GESTION ADMINISTRATIVA</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Mejorar los indicadores de capacidad administrativa, eficiencia y eficacia que le permitan cumplir con las metas del plan de desarrollo</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Integración</a:t>
                      </a:r>
                      <a:r>
                        <a:rPr lang="es-CO" sz="1050" baseline="0" dirty="0" smtClean="0">
                          <a:latin typeface="Century Gothic" panose="020B0502020202020204" pitchFamily="34" charset="0"/>
                        </a:rPr>
                        <a:t> de las Secretarías. </a:t>
                      </a:r>
                      <a:r>
                        <a:rPr lang="es-CO" sz="1050" dirty="0" smtClean="0">
                          <a:latin typeface="Century Gothic" panose="020B0502020202020204" pitchFamily="34" charset="0"/>
                        </a:rPr>
                        <a:t>Articular el recurso humano con los propósitos misionales de cada una de las secretarias y sus necesidades técnicas, implementando sistemas de gestión que faciliten la toma de decisiones en miras de una estrategia de reestructuración institucional como se menciona en el aparte de fortalecimiento institucional del presente diagnóstico</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4054144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PDM Asociado a Verticales Persépolis</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523220"/>
          </a:xfrm>
          <a:prstGeom prst="rect">
            <a:avLst/>
          </a:prstGeom>
          <a:noFill/>
        </p:spPr>
        <p:txBody>
          <a:bodyPr wrap="square" rtlCol="0">
            <a:spAutoFit/>
          </a:bodyPr>
          <a:lstStyle>
            <a:defPPr>
              <a:defRPr lang="en-US"/>
            </a:defPPr>
            <a:lvl1pPr algn="just">
              <a:defRPr sz="1400">
                <a:solidFill>
                  <a:schemeClr val="tx1">
                    <a:lumMod val="75000"/>
                    <a:lumOff val="25000"/>
                  </a:schemeClr>
                </a:solidFill>
                <a:latin typeface="Helvetica Neue" pitchFamily="50"/>
              </a:defRPr>
            </a:lvl1pPr>
          </a:lstStyle>
          <a:p>
            <a:r>
              <a:rPr lang="es-CO" dirty="0"/>
              <a:t>Con base en el enfoque y la estructura del Plan de Desarrollo se muestran los proyectos que tiene el municipio asociados a cada una de las verticales de la solución:</a:t>
            </a:r>
          </a:p>
        </p:txBody>
      </p:sp>
      <p:graphicFrame>
        <p:nvGraphicFramePr>
          <p:cNvPr id="6" name="5 Tabla"/>
          <p:cNvGraphicFramePr>
            <a:graphicFrameLocks noGrp="1"/>
          </p:cNvGraphicFramePr>
          <p:nvPr>
            <p:extLst>
              <p:ext uri="{D42A27DB-BD31-4B8C-83A1-F6EECF244321}">
                <p14:modId xmlns:p14="http://schemas.microsoft.com/office/powerpoint/2010/main" val="518892525"/>
              </p:ext>
            </p:extLst>
          </p:nvPr>
        </p:nvGraphicFramePr>
        <p:xfrm>
          <a:off x="522969" y="1666060"/>
          <a:ext cx="11143794" cy="2715736"/>
        </p:xfrm>
        <a:graphic>
          <a:graphicData uri="http://schemas.openxmlformats.org/drawingml/2006/table">
            <a:tbl>
              <a:tblPr firstRow="1" bandRow="1">
                <a:tableStyleId>{00A15C55-8517-42AA-B614-E9B94910E393}</a:tableStyleId>
              </a:tblPr>
              <a:tblGrid>
                <a:gridCol w="2685652"/>
                <a:gridCol w="4229071"/>
                <a:gridCol w="4229071"/>
              </a:tblGrid>
              <a:tr h="370840">
                <a:tc>
                  <a:txBody>
                    <a:bodyPr/>
                    <a:lstStyle/>
                    <a:p>
                      <a:pPr algn="ctr"/>
                      <a:r>
                        <a:rPr lang="es-CO" sz="1050" dirty="0" smtClean="0">
                          <a:latin typeface="Century Gothic" panose="020B0502020202020204" pitchFamily="34" charset="0"/>
                        </a:rPr>
                        <a:t>Vertical</a:t>
                      </a:r>
                      <a:r>
                        <a:rPr lang="es-CO" sz="1050" baseline="0" dirty="0" smtClean="0">
                          <a:latin typeface="Century Gothic" panose="020B0502020202020204" pitchFamily="34" charset="0"/>
                        </a:rPr>
                        <a:t> de la Solución</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Indicadores</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Proyectos</a:t>
                      </a:r>
                      <a:r>
                        <a:rPr lang="es-CO" sz="1050" baseline="0" dirty="0" smtClean="0">
                          <a:latin typeface="Century Gothic" panose="020B0502020202020204" pitchFamily="34" charset="0"/>
                        </a:rPr>
                        <a:t> Prioritarios del Plan</a:t>
                      </a:r>
                      <a:endParaRPr lang="es-CO" sz="1050" dirty="0">
                        <a:latin typeface="Century Gothic" panose="020B0502020202020204" pitchFamily="34" charset="0"/>
                      </a:endParaRPr>
                    </a:p>
                  </a:txBody>
                  <a:tcPr anchor="ctr">
                    <a:solidFill>
                      <a:schemeClr val="accent1">
                        <a:lumMod val="50000"/>
                      </a:schemeClr>
                    </a:solidFill>
                  </a:tcPr>
                </a:tc>
              </a:tr>
              <a:tr h="370840">
                <a:tc rowSpan="5">
                  <a:txBody>
                    <a:bodyPr/>
                    <a:lstStyle/>
                    <a:p>
                      <a:r>
                        <a:rPr lang="es-CO" sz="1050" b="1" dirty="0" smtClean="0">
                          <a:latin typeface="Century Gothic" panose="020B0502020202020204" pitchFamily="34" charset="0"/>
                        </a:rPr>
                        <a:t>Gestión Pública</a:t>
                      </a:r>
                      <a:endParaRPr lang="es-CO" sz="1050" b="1" dirty="0">
                        <a:latin typeface="Century Gothic" panose="020B0502020202020204" pitchFamily="34" charset="0"/>
                      </a:endParaRPr>
                    </a:p>
                  </a:txBody>
                  <a:tcPr anchor="ctr">
                    <a:solidFill>
                      <a:schemeClr val="accent1">
                        <a:lumMod val="60000"/>
                        <a:lumOff val="40000"/>
                      </a:schemeClr>
                    </a:solidFill>
                  </a:tcPr>
                </a:tc>
                <a:tc rowSpan="5">
                  <a:txBody>
                    <a:bodyPr/>
                    <a:lstStyle/>
                    <a:p>
                      <a:pPr marL="171450" indent="-171450" algn="just">
                        <a:buFont typeface="Wingdings" panose="05000000000000000000" pitchFamily="2" charset="2"/>
                        <a:buChar char="ü"/>
                      </a:pPr>
                      <a:r>
                        <a:rPr lang="es-CO" sz="1050" dirty="0" smtClean="0">
                          <a:latin typeface="Century Gothic" panose="020B0502020202020204" pitchFamily="34" charset="0"/>
                        </a:rPr>
                        <a:t>Personas que participan en procesos de participación</a:t>
                      </a:r>
                    </a:p>
                    <a:p>
                      <a:pPr marL="171450" indent="-171450" algn="just">
                        <a:buFont typeface="Wingdings" panose="05000000000000000000" pitchFamily="2" charset="2"/>
                        <a:buChar char="ü"/>
                      </a:pPr>
                      <a:r>
                        <a:rPr lang="es-CO" sz="1050" dirty="0" smtClean="0">
                          <a:latin typeface="Century Gothic" panose="020B0502020202020204" pitchFamily="34" charset="0"/>
                        </a:rPr>
                        <a:t>Índice de gobierno abierto en el nivel de implementación del modelo estándar de control interno</a:t>
                      </a:r>
                    </a:p>
                    <a:p>
                      <a:pPr marL="171450" indent="-171450" algn="just">
                        <a:buFont typeface="Wingdings" panose="05000000000000000000" pitchFamily="2" charset="2"/>
                        <a:buChar char="ü"/>
                      </a:pPr>
                      <a:r>
                        <a:rPr lang="es-CO" sz="1050" dirty="0" smtClean="0">
                          <a:latin typeface="Century Gothic" panose="020B0502020202020204" pitchFamily="34" charset="0"/>
                        </a:rPr>
                        <a:t>Índice de gobierno abierto en atención presencial del ciudadano</a:t>
                      </a:r>
                    </a:p>
                    <a:p>
                      <a:pPr marL="171450" indent="-171450" algn="just">
                        <a:buFont typeface="Wingdings" panose="05000000000000000000" pitchFamily="2" charset="2"/>
                        <a:buChar char="ü"/>
                      </a:pPr>
                      <a:r>
                        <a:rPr lang="es-CO" sz="1050" dirty="0" smtClean="0">
                          <a:latin typeface="Century Gothic" panose="020B0502020202020204" pitchFamily="34" charset="0"/>
                        </a:rPr>
                        <a:t>Índice de gobierno abierto en gestión documental</a:t>
                      </a:r>
                    </a:p>
                    <a:p>
                      <a:pPr marL="171450" indent="-171450" algn="just">
                        <a:buFont typeface="Wingdings" panose="05000000000000000000" pitchFamily="2" charset="2"/>
                        <a:buChar char="ü"/>
                      </a:pPr>
                      <a:r>
                        <a:rPr lang="es-CO" sz="1050" dirty="0" smtClean="0">
                          <a:latin typeface="Century Gothic" panose="020B0502020202020204" pitchFamily="34" charset="0"/>
                        </a:rPr>
                        <a:t>% de población con acceso a internet</a:t>
                      </a:r>
                    </a:p>
                    <a:p>
                      <a:pPr marL="171450" indent="-171450" algn="just">
                        <a:buFont typeface="Wingdings" panose="05000000000000000000" pitchFamily="2" charset="2"/>
                        <a:buChar char="ü"/>
                      </a:pPr>
                      <a:r>
                        <a:rPr lang="es-CO" sz="1050" dirty="0" smtClean="0">
                          <a:latin typeface="Century Gothic" panose="020B0502020202020204" pitchFamily="34" charset="0"/>
                        </a:rPr>
                        <a:t>Aumento de los ingresos corrientes</a:t>
                      </a:r>
                    </a:p>
                    <a:p>
                      <a:pPr marL="171450" indent="-171450" algn="just">
                        <a:buFont typeface="Wingdings" panose="05000000000000000000" pitchFamily="2" charset="2"/>
                        <a:buChar char="ü"/>
                      </a:pPr>
                      <a:r>
                        <a:rPr lang="es-CO" sz="1050" dirty="0" smtClean="0">
                          <a:latin typeface="Century Gothic" panose="020B0502020202020204" pitchFamily="34" charset="0"/>
                        </a:rPr>
                        <a:t>Indicador de calidad de vida</a:t>
                      </a:r>
                    </a:p>
                    <a:p>
                      <a:pPr marL="171450" indent="-171450" algn="just">
                        <a:buFont typeface="Wingdings" panose="05000000000000000000" pitchFamily="2" charset="2"/>
                        <a:buChar char="ü"/>
                      </a:pPr>
                      <a:r>
                        <a:rPr lang="es-CO" sz="1050" dirty="0" smtClean="0">
                          <a:latin typeface="Century Gothic" panose="020B0502020202020204" pitchFamily="34" charset="0"/>
                        </a:rPr>
                        <a:t>% del POT implementado</a:t>
                      </a:r>
                    </a:p>
                    <a:p>
                      <a:pPr marL="171450" indent="-171450" algn="just">
                        <a:buFont typeface="Wingdings" panose="05000000000000000000" pitchFamily="2" charset="2"/>
                        <a:buChar char="ü"/>
                      </a:pPr>
                      <a:r>
                        <a:rPr lang="es-CO" sz="1050" dirty="0" smtClean="0">
                          <a:latin typeface="Century Gothic" panose="020B0502020202020204" pitchFamily="34" charset="0"/>
                        </a:rPr>
                        <a:t>Estado de conservación de la infraestructura física</a:t>
                      </a:r>
                    </a:p>
                    <a:p>
                      <a:pPr marL="171450" indent="-171450" algn="just">
                        <a:buFont typeface="Wingdings" panose="05000000000000000000" pitchFamily="2" charset="2"/>
                        <a:buChar char="ü"/>
                      </a:pPr>
                      <a:r>
                        <a:rPr lang="es-CO" sz="1050" dirty="0" smtClean="0">
                          <a:latin typeface="Century Gothic" panose="020B0502020202020204" pitchFamily="34" charset="0"/>
                        </a:rPr>
                        <a:t>Estado de conservación del equipamiento público</a:t>
                      </a: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Contacto constante con la comunidad para monitorear los resultados del plan de gobierno</a:t>
                      </a:r>
                      <a:endParaRPr lang="es-CO" sz="1050" dirty="0">
                        <a:latin typeface="Century Gothic" panose="020B0502020202020204" pitchFamily="34" charset="0"/>
                      </a:endParaRPr>
                    </a:p>
                  </a:txBody>
                  <a:tcPr anchor="ctr">
                    <a:solidFill>
                      <a:schemeClr val="accent1">
                        <a:lumMod val="60000"/>
                        <a:lumOff val="40000"/>
                      </a:schemeClr>
                    </a:solidFill>
                  </a:tcPr>
                </a:tc>
              </a:tr>
              <a:tr h="482456">
                <a:tc vMerge="1">
                  <a:txBody>
                    <a:bodyPr/>
                    <a:lstStyle/>
                    <a:p>
                      <a:endParaRPr lang="es-CO" sz="1100" dirty="0">
                        <a:latin typeface="Century Gothic" panose="020B0502020202020204" pitchFamily="34" charset="0"/>
                      </a:endParaRPr>
                    </a:p>
                  </a:txBody>
                  <a:tcPr anchor="ctr"/>
                </a:tc>
                <a:tc vMerge="1">
                  <a:txBody>
                    <a:bodyPr/>
                    <a:lstStyle/>
                    <a:p>
                      <a:pPr algn="just"/>
                      <a:endParaRPr lang="es-CO" sz="900" dirty="0">
                        <a:latin typeface="Century Gothic" panose="020B0502020202020204" pitchFamily="34" charset="0"/>
                      </a:endParaRPr>
                    </a:p>
                  </a:txBody>
                  <a:tcPr anchor="ctr"/>
                </a:tc>
                <a:tc>
                  <a:txBody>
                    <a:bodyPr/>
                    <a:lstStyle/>
                    <a:p>
                      <a:pPr algn="just"/>
                      <a:r>
                        <a:rPr lang="es-CO" sz="1050" dirty="0" smtClean="0">
                          <a:latin typeface="Century Gothic" panose="020B0502020202020204" pitchFamily="34" charset="0"/>
                        </a:rPr>
                        <a:t>Desarrollo de consejos de participación ciudadana</a:t>
                      </a:r>
                      <a:endParaRPr lang="es-CO" sz="1050" dirty="0">
                        <a:latin typeface="Century Gothic" panose="020B0502020202020204" pitchFamily="34" charset="0"/>
                      </a:endParaRPr>
                    </a:p>
                  </a:txBody>
                  <a:tcPr anchor="ctr">
                    <a:solidFill>
                      <a:schemeClr val="accent1">
                        <a:lumMod val="60000"/>
                        <a:lumOff val="40000"/>
                      </a:schemeClr>
                    </a:solidFill>
                  </a:tcPr>
                </a:tc>
              </a:tr>
              <a:tr h="615672">
                <a:tc vMerge="1">
                  <a:txBody>
                    <a:bodyPr/>
                    <a:lstStyle/>
                    <a:p>
                      <a:endParaRPr lang="es-CO" sz="1100" dirty="0">
                        <a:latin typeface="Century Gothic" panose="020B0502020202020204" pitchFamily="34" charset="0"/>
                      </a:endParaRPr>
                    </a:p>
                  </a:txBody>
                  <a:tcPr anchor="ctr"/>
                </a:tc>
                <a:tc vMerge="1">
                  <a:txBody>
                    <a:bodyPr/>
                    <a:lstStyle/>
                    <a:p>
                      <a:pPr algn="just"/>
                      <a:endParaRPr lang="es-CO" sz="900" dirty="0">
                        <a:latin typeface="Century Gothic" panose="020B0502020202020204" pitchFamily="34" charset="0"/>
                      </a:endParaRPr>
                    </a:p>
                  </a:txBody>
                  <a:tcPr anchor="ctr"/>
                </a:tc>
                <a:tc>
                  <a:txBody>
                    <a:bodyPr/>
                    <a:lstStyle/>
                    <a:p>
                      <a:pPr algn="just"/>
                      <a:r>
                        <a:rPr lang="es-CO" sz="1050" dirty="0" smtClean="0">
                          <a:latin typeface="Century Gothic" panose="020B0502020202020204" pitchFamily="34" charset="0"/>
                        </a:rPr>
                        <a:t>Implementación de la política pública del presupuesto</a:t>
                      </a:r>
                      <a:r>
                        <a:rPr lang="es-CO" sz="1050" baseline="0" dirty="0" smtClean="0">
                          <a:latin typeface="Century Gothic" panose="020B0502020202020204" pitchFamily="34" charset="0"/>
                        </a:rPr>
                        <a:t> haciendo participes a los ciudadanos</a:t>
                      </a:r>
                      <a:endParaRPr lang="es-CO" sz="1050" dirty="0">
                        <a:latin typeface="Century Gothic" panose="020B0502020202020204" pitchFamily="34" charset="0"/>
                      </a:endParaRPr>
                    </a:p>
                  </a:txBody>
                  <a:tcPr anchor="ctr">
                    <a:solidFill>
                      <a:schemeClr val="accent1">
                        <a:lumMod val="60000"/>
                        <a:lumOff val="40000"/>
                      </a:schemeClr>
                    </a:solidFill>
                  </a:tcPr>
                </a:tc>
              </a:tr>
              <a:tr h="464448">
                <a:tc vMerge="1">
                  <a:txBody>
                    <a:bodyPr/>
                    <a:lstStyle/>
                    <a:p>
                      <a:endParaRPr lang="es-CO" sz="1100" dirty="0">
                        <a:latin typeface="Century Gothic" panose="020B0502020202020204" pitchFamily="34" charset="0"/>
                      </a:endParaRPr>
                    </a:p>
                  </a:txBody>
                  <a:tcPr anchor="ctr"/>
                </a:tc>
                <a:tc vMerge="1">
                  <a:txBody>
                    <a:bodyPr/>
                    <a:lstStyle/>
                    <a:p>
                      <a:pPr algn="just"/>
                      <a:endParaRPr lang="es-CO" sz="900" dirty="0">
                        <a:latin typeface="Century Gothic" panose="020B0502020202020204" pitchFamily="34" charset="0"/>
                      </a:endParaRPr>
                    </a:p>
                  </a:txBody>
                  <a:tcPr anchor="ctr"/>
                </a:tc>
                <a:tc>
                  <a:txBody>
                    <a:bodyPr/>
                    <a:lstStyle/>
                    <a:p>
                      <a:pPr algn="just"/>
                      <a:r>
                        <a:rPr lang="es-CO" sz="1050" dirty="0" smtClean="0">
                          <a:latin typeface="Century Gothic" panose="020B0502020202020204" pitchFamily="34" charset="0"/>
                        </a:rPr>
                        <a:t>Monitoreo y evaluación del plan de desarrollo, de programas y políticas públicas</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100" dirty="0">
                        <a:latin typeface="Century Gothic" panose="020B0502020202020204" pitchFamily="34" charset="0"/>
                      </a:endParaRPr>
                    </a:p>
                  </a:txBody>
                  <a:tcPr anchor="ctr"/>
                </a:tc>
                <a:tc vMerge="1">
                  <a:txBody>
                    <a:bodyPr/>
                    <a:lstStyle/>
                    <a:p>
                      <a:pPr algn="just"/>
                      <a:endParaRPr lang="es-CO" sz="900" dirty="0">
                        <a:latin typeface="Century Gothic" panose="020B0502020202020204" pitchFamily="34" charset="0"/>
                      </a:endParaRPr>
                    </a:p>
                  </a:txBody>
                  <a:tcPr anchor="ctr"/>
                </a:tc>
                <a:tc>
                  <a:txBody>
                    <a:bodyPr/>
                    <a:lstStyle/>
                    <a:p>
                      <a:pPr algn="just"/>
                      <a:r>
                        <a:rPr lang="es-CO" sz="1050" dirty="0" smtClean="0">
                          <a:latin typeface="Century Gothic" panose="020B0502020202020204" pitchFamily="34" charset="0"/>
                        </a:rPr>
                        <a:t>Implementación de instrumentos para</a:t>
                      </a:r>
                      <a:r>
                        <a:rPr lang="es-CO" sz="1050" baseline="0" dirty="0" smtClean="0">
                          <a:latin typeface="Century Gothic" panose="020B0502020202020204" pitchFamily="34" charset="0"/>
                        </a:rPr>
                        <a:t> la gestión del POT</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294817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Plan Financiero </a:t>
            </a:r>
            <a:r>
              <a:rPr lang="es-CO" sz="2000" dirty="0">
                <a:solidFill>
                  <a:srgbClr val="2C6F9E"/>
                </a:solidFill>
                <a:latin typeface="Helvetica Neue" charset="0"/>
                <a:ea typeface="Helvetica Neue" charset="0"/>
                <a:cs typeface="Helvetica Neue" charset="0"/>
              </a:rPr>
              <a:t>– (Gastos e Inversión)</a:t>
            </a:r>
          </a:p>
        </p:txBody>
      </p:sp>
      <p:sp>
        <p:nvSpPr>
          <p:cNvPr id="5" name="4 CuadroTexto"/>
          <p:cNvSpPr txBox="1"/>
          <p:nvPr/>
        </p:nvSpPr>
        <p:spPr>
          <a:xfrm>
            <a:off x="359667" y="1047926"/>
            <a:ext cx="11364247" cy="523220"/>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La administración central estima </a:t>
            </a:r>
            <a:r>
              <a:rPr lang="es-CO" sz="1400" dirty="0" smtClean="0">
                <a:solidFill>
                  <a:schemeClr val="tx1">
                    <a:lumMod val="75000"/>
                    <a:lumOff val="25000"/>
                  </a:schemeClr>
                </a:solidFill>
                <a:latin typeface="Helvetica Neue" pitchFamily="50"/>
              </a:rPr>
              <a:t>dentro de su</a:t>
            </a:r>
            <a:r>
              <a:rPr lang="es-CO" sz="1400" b="1" dirty="0" smtClean="0">
                <a:solidFill>
                  <a:schemeClr val="tx1">
                    <a:lumMod val="75000"/>
                    <a:lumOff val="25000"/>
                  </a:schemeClr>
                </a:solidFill>
                <a:latin typeface="Helvetica Neue" pitchFamily="50"/>
              </a:rPr>
              <a:t> </a:t>
            </a:r>
            <a:r>
              <a:rPr lang="es-CO" sz="1400" b="1" dirty="0">
                <a:solidFill>
                  <a:schemeClr val="tx1">
                    <a:lumMod val="75000"/>
                    <a:lumOff val="25000"/>
                  </a:schemeClr>
                </a:solidFill>
                <a:latin typeface="Helvetica Neue" pitchFamily="50"/>
              </a:rPr>
              <a:t>Plan de Desarrollo 2016 – 2019 </a:t>
            </a:r>
            <a:r>
              <a:rPr lang="es-CO" sz="1400" dirty="0" smtClean="0">
                <a:solidFill>
                  <a:schemeClr val="tx1">
                    <a:lumMod val="75000"/>
                    <a:lumOff val="25000"/>
                  </a:schemeClr>
                </a:solidFill>
                <a:latin typeface="Helvetica Neue" pitchFamily="50"/>
              </a:rPr>
              <a:t>contar con un presupuesto de </a:t>
            </a:r>
            <a:r>
              <a:rPr lang="es-CO" sz="1400" b="1" dirty="0" smtClean="0">
                <a:solidFill>
                  <a:schemeClr val="tx1">
                    <a:lumMod val="75000"/>
                    <a:lumOff val="25000"/>
                  </a:schemeClr>
                </a:solidFill>
                <a:latin typeface="Helvetica Neue" pitchFamily="50"/>
              </a:rPr>
              <a:t>$528.576.829.000.oo</a:t>
            </a:r>
            <a:r>
              <a:rPr lang="es-CO" sz="1400" b="1" dirty="0">
                <a:solidFill>
                  <a:schemeClr val="tx1">
                    <a:lumMod val="75000"/>
                    <a:lumOff val="25000"/>
                  </a:schemeClr>
                </a:solidFill>
                <a:latin typeface="Helvetica Neue" pitchFamily="50"/>
              </a:rPr>
              <a:t>, </a:t>
            </a:r>
            <a:r>
              <a:rPr lang="es-CO" sz="1400" dirty="0">
                <a:solidFill>
                  <a:schemeClr val="tx1">
                    <a:lumMod val="75000"/>
                    <a:lumOff val="25000"/>
                  </a:schemeClr>
                </a:solidFill>
                <a:latin typeface="Helvetica Neue" pitchFamily="50"/>
              </a:rPr>
              <a:t>discriminados de la siguiente forma</a:t>
            </a:r>
            <a:r>
              <a:rPr lang="es-CO" sz="1400" dirty="0" smtClean="0">
                <a:solidFill>
                  <a:schemeClr val="tx1">
                    <a:lumMod val="75000"/>
                    <a:lumOff val="25000"/>
                  </a:schemeClr>
                </a:solidFill>
                <a:latin typeface="Helvetica Neue" pitchFamily="50"/>
              </a:rPr>
              <a:t>:</a:t>
            </a:r>
            <a:endParaRPr lang="es-CO" sz="1400" dirty="0">
              <a:solidFill>
                <a:schemeClr val="tx1">
                  <a:lumMod val="75000"/>
                  <a:lumOff val="25000"/>
                </a:schemeClr>
              </a:solidFill>
              <a:latin typeface="Helvetica Neue" pitchFamily="50"/>
            </a:endParaRPr>
          </a:p>
        </p:txBody>
      </p:sp>
      <p:graphicFrame>
        <p:nvGraphicFramePr>
          <p:cNvPr id="7" name="6 Tabla"/>
          <p:cNvGraphicFramePr>
            <a:graphicFrameLocks noGrp="1"/>
          </p:cNvGraphicFramePr>
          <p:nvPr>
            <p:extLst>
              <p:ext uri="{D42A27DB-BD31-4B8C-83A1-F6EECF244321}">
                <p14:modId xmlns:p14="http://schemas.microsoft.com/office/powerpoint/2010/main" val="2736060670"/>
              </p:ext>
            </p:extLst>
          </p:nvPr>
        </p:nvGraphicFramePr>
        <p:xfrm>
          <a:off x="1061337" y="1684717"/>
          <a:ext cx="9963772" cy="2363323"/>
        </p:xfrm>
        <a:graphic>
          <a:graphicData uri="http://schemas.openxmlformats.org/drawingml/2006/table">
            <a:tbl>
              <a:tblPr firstRow="1" bandRow="1">
                <a:tableStyleId>{5C22544A-7EE6-4342-B048-85BDC9FD1C3A}</a:tableStyleId>
              </a:tblPr>
              <a:tblGrid>
                <a:gridCol w="3065082"/>
                <a:gridCol w="1588769"/>
                <a:gridCol w="1348552"/>
                <a:gridCol w="1348552"/>
                <a:gridCol w="1302942"/>
                <a:gridCol w="1309875"/>
              </a:tblGrid>
              <a:tr h="370840">
                <a:tc gridSpan="6">
                  <a:txBody>
                    <a:bodyPr/>
                    <a:lstStyle/>
                    <a:p>
                      <a:pPr algn="ctr"/>
                      <a:r>
                        <a:rPr lang="es-CO" sz="1050" b="1" i="0" u="none" strike="noStrike" dirty="0" smtClean="0">
                          <a:solidFill>
                            <a:srgbClr val="FFFFFF"/>
                          </a:solidFill>
                          <a:effectLst/>
                          <a:latin typeface="Century Gothic"/>
                        </a:rPr>
                        <a:t>DISTRIBUCION DE GASTOS E INVERSION</a:t>
                      </a:r>
                      <a:r>
                        <a:rPr lang="es-CO" sz="1050" b="1" i="0" u="none" strike="noStrike" baseline="0" dirty="0" smtClean="0">
                          <a:solidFill>
                            <a:srgbClr val="FFFFFF"/>
                          </a:solidFill>
                          <a:effectLst/>
                          <a:latin typeface="Century Gothic"/>
                        </a:rPr>
                        <a:t> (Millones)</a:t>
                      </a:r>
                      <a:endParaRPr lang="es-CO" sz="1050" b="1" dirty="0">
                        <a:latin typeface="Century Gothic" panose="020B0502020202020204" pitchFamily="34" charset="0"/>
                      </a:endParaRPr>
                    </a:p>
                  </a:txBody>
                  <a:tcPr anchor="ctr">
                    <a:solidFill>
                      <a:schemeClr val="accent1">
                        <a:lumMod val="50000"/>
                      </a:schemeClr>
                    </a:solidFill>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r>
              <a:tr h="265283">
                <a:tc rowSpan="2">
                  <a:txBody>
                    <a:bodyPr/>
                    <a:lstStyle/>
                    <a:p>
                      <a:pPr algn="ctr"/>
                      <a:r>
                        <a:rPr lang="es-CO" sz="1100" b="1" dirty="0" smtClean="0">
                          <a:latin typeface="Century Gothic" panose="020B0502020202020204" pitchFamily="34" charset="0"/>
                        </a:rPr>
                        <a:t>Tipo de Inversión / Gasto</a:t>
                      </a:r>
                      <a:endParaRPr lang="es-CO" sz="1100" b="1" dirty="0">
                        <a:latin typeface="Century Gothic" panose="020B0502020202020204" pitchFamily="34" charset="0"/>
                      </a:endParaRPr>
                    </a:p>
                  </a:txBody>
                  <a:tcPr anchor="ctr">
                    <a:solidFill>
                      <a:schemeClr val="accent1">
                        <a:lumMod val="60000"/>
                        <a:lumOff val="40000"/>
                      </a:schemeClr>
                    </a:solidFill>
                  </a:tcPr>
                </a:tc>
                <a:tc gridSpan="4">
                  <a:txBody>
                    <a:bodyPr/>
                    <a:lstStyle/>
                    <a:p>
                      <a:pPr algn="ctr"/>
                      <a:r>
                        <a:rPr lang="es-CO" sz="1100" b="1" dirty="0" smtClean="0">
                          <a:latin typeface="Century Gothic" panose="020B0502020202020204" pitchFamily="34" charset="0"/>
                        </a:rPr>
                        <a:t>Plan del Cuatrienio</a:t>
                      </a:r>
                    </a:p>
                  </a:txBody>
                  <a:tcPr anchor="ctr">
                    <a:solidFill>
                      <a:schemeClr val="accent1">
                        <a:lumMod val="60000"/>
                        <a:lumOff val="40000"/>
                      </a:schemeClr>
                    </a:solidFill>
                  </a:tcP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rowSpan="2">
                  <a:txBody>
                    <a:bodyPr/>
                    <a:lstStyle/>
                    <a:p>
                      <a:pPr algn="ctr"/>
                      <a:r>
                        <a:rPr lang="es-CO" sz="1100" b="1" dirty="0" smtClean="0">
                          <a:latin typeface="Century Gothic" panose="020B0502020202020204" pitchFamily="34" charset="0"/>
                        </a:rPr>
                        <a:t>Total</a:t>
                      </a:r>
                      <a:endParaRPr lang="es-CO" sz="1100" b="1" dirty="0">
                        <a:latin typeface="Century Gothic" panose="020B0502020202020204" pitchFamily="34" charset="0"/>
                      </a:endParaRPr>
                    </a:p>
                  </a:txBody>
                  <a:tcPr anchor="ctr">
                    <a:solidFill>
                      <a:schemeClr val="accent1">
                        <a:lumMod val="60000"/>
                        <a:lumOff val="40000"/>
                      </a:schemeClr>
                    </a:solidFill>
                  </a:tcPr>
                </a:tc>
              </a:tr>
              <a:tr h="226414">
                <a:tc vMerge="1">
                  <a:txBody>
                    <a:bodyPr/>
                    <a:lstStyle/>
                    <a:p>
                      <a:endParaRPr lang="es-CO" sz="1050" dirty="0">
                        <a:latin typeface="Century Gothic" panose="020B0502020202020204" pitchFamily="34" charset="0"/>
                      </a:endParaRPr>
                    </a:p>
                  </a:txBody>
                  <a:tcPr anchor="ctr"/>
                </a:tc>
                <a:tc>
                  <a:txBody>
                    <a:bodyPr/>
                    <a:lstStyle/>
                    <a:p>
                      <a:pPr algn="ctr"/>
                      <a:r>
                        <a:rPr lang="es-CO" sz="1000" b="1" dirty="0" smtClean="0">
                          <a:latin typeface="Century Gothic" panose="020B0502020202020204" pitchFamily="34" charset="0"/>
                        </a:rPr>
                        <a:t>2016</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2017</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2018</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2019</a:t>
                      </a:r>
                      <a:endParaRPr lang="es-CO" sz="1000" b="1" dirty="0">
                        <a:latin typeface="Century Gothic" panose="020B0502020202020204" pitchFamily="34" charset="0"/>
                      </a:endParaRPr>
                    </a:p>
                  </a:txBody>
                  <a:tcPr anchor="ctr">
                    <a:solidFill>
                      <a:schemeClr val="accent1">
                        <a:lumMod val="60000"/>
                        <a:lumOff val="40000"/>
                      </a:schemeClr>
                    </a:solidFill>
                  </a:tcPr>
                </a:tc>
                <a:tc vMerge="1">
                  <a:txBody>
                    <a:bodyPr/>
                    <a:lstStyle/>
                    <a:p>
                      <a:endParaRPr lang="es-CO" sz="1050" dirty="0">
                        <a:latin typeface="Century Gothic" panose="020B0502020202020204" pitchFamily="34" charset="0"/>
                      </a:endParaRPr>
                    </a:p>
                  </a:txBody>
                  <a:tcPr anchor="ctr"/>
                </a:tc>
              </a:tr>
              <a:tr h="370840">
                <a:tc>
                  <a:txBody>
                    <a:bodyPr/>
                    <a:lstStyle/>
                    <a:p>
                      <a:r>
                        <a:rPr lang="es-CO" sz="1050" dirty="0" smtClean="0">
                          <a:solidFill>
                            <a:schemeClr val="tx1">
                              <a:lumMod val="75000"/>
                              <a:lumOff val="25000"/>
                            </a:schemeClr>
                          </a:solidFill>
                          <a:latin typeface="Century Gothic" panose="020B0502020202020204" pitchFamily="34" charset="0"/>
                        </a:rPr>
                        <a:t>Gastos</a:t>
                      </a:r>
                      <a:r>
                        <a:rPr lang="es-CO" sz="1050" baseline="0" dirty="0" smtClean="0">
                          <a:solidFill>
                            <a:schemeClr val="tx1">
                              <a:lumMod val="75000"/>
                              <a:lumOff val="25000"/>
                            </a:schemeClr>
                          </a:solidFill>
                          <a:latin typeface="Century Gothic" panose="020B0502020202020204" pitchFamily="34" charset="0"/>
                        </a:rPr>
                        <a:t> de Funcionamiento</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$21.592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$22.977</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$24.453</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$26.024</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$95.048</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Deuda</a:t>
                      </a:r>
                      <a:r>
                        <a:rPr lang="es-CO" sz="1050" baseline="0" dirty="0" smtClean="0">
                          <a:solidFill>
                            <a:schemeClr val="tx1">
                              <a:lumMod val="75000"/>
                              <a:lumOff val="25000"/>
                            </a:schemeClr>
                          </a:solidFill>
                          <a:latin typeface="Century Gothic" panose="020B0502020202020204" pitchFamily="34" charset="0"/>
                        </a:rPr>
                        <a:t> Pública</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$11.855</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$9.339</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$6.615</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$6.231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$34.040</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Gastos</a:t>
                      </a:r>
                      <a:r>
                        <a:rPr lang="es-CO" sz="1050" baseline="0" dirty="0" smtClean="0">
                          <a:solidFill>
                            <a:schemeClr val="tx1">
                              <a:lumMod val="75000"/>
                              <a:lumOff val="25000"/>
                            </a:schemeClr>
                          </a:solidFill>
                          <a:latin typeface="Century Gothic" panose="020B0502020202020204" pitchFamily="34" charset="0"/>
                        </a:rPr>
                        <a:t> de Inversión</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$95.762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$90.441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$102.145</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$111.138</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$399.488</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b="1" kern="1200" dirty="0" smtClean="0">
                          <a:solidFill>
                            <a:schemeClr val="tx1">
                              <a:lumMod val="75000"/>
                              <a:lumOff val="25000"/>
                            </a:schemeClr>
                          </a:solidFill>
                          <a:latin typeface="Century Gothic" panose="020B0502020202020204" pitchFamily="34" charset="0"/>
                          <a:ea typeface="+mn-ea"/>
                          <a:cs typeface="+mn-cs"/>
                        </a:rPr>
                        <a:t>TOTAL</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$129.210</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$122.758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$133.214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$143.393</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$528.576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1178018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Plan Financiero </a:t>
            </a:r>
            <a:r>
              <a:rPr lang="es-CO" sz="2000" dirty="0" smtClean="0">
                <a:solidFill>
                  <a:srgbClr val="2C6F9E"/>
                </a:solidFill>
                <a:latin typeface="Helvetica Neue" charset="0"/>
                <a:ea typeface="Helvetica Neue" charset="0"/>
                <a:cs typeface="Helvetica Neue" charset="0"/>
              </a:rPr>
              <a:t>– (Destino por Sector)</a:t>
            </a:r>
            <a:endParaRPr lang="es-CO" sz="2000"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smtClean="0">
                <a:solidFill>
                  <a:schemeClr val="tx1">
                    <a:lumMod val="75000"/>
                    <a:lumOff val="25000"/>
                  </a:schemeClr>
                </a:solidFill>
                <a:latin typeface="Helvetica Neue" pitchFamily="50"/>
              </a:rPr>
              <a:t>Las inversiones para el cuatrienio por sector dentro del plan financiero están detalladas de la siguiente forma:</a:t>
            </a:r>
            <a:endParaRPr lang="es-CO" sz="1400" dirty="0">
              <a:solidFill>
                <a:schemeClr val="tx1">
                  <a:lumMod val="75000"/>
                  <a:lumOff val="25000"/>
                </a:schemeClr>
              </a:solidFill>
              <a:latin typeface="Helvetica Neue" pitchFamily="50"/>
            </a:endParaRPr>
          </a:p>
        </p:txBody>
      </p:sp>
      <p:graphicFrame>
        <p:nvGraphicFramePr>
          <p:cNvPr id="7" name="6 Tabla"/>
          <p:cNvGraphicFramePr>
            <a:graphicFrameLocks noGrp="1"/>
          </p:cNvGraphicFramePr>
          <p:nvPr>
            <p:extLst>
              <p:ext uri="{D42A27DB-BD31-4B8C-83A1-F6EECF244321}">
                <p14:modId xmlns:p14="http://schemas.microsoft.com/office/powerpoint/2010/main" val="2869696084"/>
              </p:ext>
            </p:extLst>
          </p:nvPr>
        </p:nvGraphicFramePr>
        <p:xfrm>
          <a:off x="1061337" y="1586749"/>
          <a:ext cx="9963772" cy="4597400"/>
        </p:xfrm>
        <a:graphic>
          <a:graphicData uri="http://schemas.openxmlformats.org/drawingml/2006/table">
            <a:tbl>
              <a:tblPr firstRow="1" bandRow="1">
                <a:tableStyleId>{5C22544A-7EE6-4342-B048-85BDC9FD1C3A}</a:tableStyleId>
              </a:tblPr>
              <a:tblGrid>
                <a:gridCol w="3065082"/>
                <a:gridCol w="1588769"/>
                <a:gridCol w="1348552"/>
                <a:gridCol w="1348552"/>
                <a:gridCol w="1302942"/>
                <a:gridCol w="1309875"/>
              </a:tblGrid>
              <a:tr h="370840">
                <a:tc gridSpan="6">
                  <a:txBody>
                    <a:bodyPr/>
                    <a:lstStyle/>
                    <a:p>
                      <a:pPr algn="ctr"/>
                      <a:r>
                        <a:rPr lang="es-CO" sz="1050" b="1" i="0" u="none" strike="noStrike" dirty="0" smtClean="0">
                          <a:solidFill>
                            <a:srgbClr val="FFFFFF"/>
                          </a:solidFill>
                          <a:effectLst/>
                          <a:latin typeface="Century Gothic"/>
                        </a:rPr>
                        <a:t>INVERSION POR SECTOR</a:t>
                      </a:r>
                      <a:r>
                        <a:rPr lang="es-CO" sz="1050" b="1" i="0" u="none" strike="noStrike" baseline="0" dirty="0" smtClean="0">
                          <a:solidFill>
                            <a:srgbClr val="FFFFFF"/>
                          </a:solidFill>
                          <a:effectLst/>
                          <a:latin typeface="Century Gothic"/>
                        </a:rPr>
                        <a:t> (Millones)</a:t>
                      </a:r>
                      <a:endParaRPr lang="es-CO" sz="1050" b="1" dirty="0">
                        <a:latin typeface="Century Gothic" panose="020B0502020202020204" pitchFamily="34" charset="0"/>
                      </a:endParaRPr>
                    </a:p>
                  </a:txBody>
                  <a:tcPr anchor="ctr">
                    <a:solidFill>
                      <a:schemeClr val="accent1">
                        <a:lumMod val="50000"/>
                      </a:schemeClr>
                    </a:solidFill>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r>
              <a:tr h="265283">
                <a:tc rowSpan="2">
                  <a:txBody>
                    <a:bodyPr/>
                    <a:lstStyle/>
                    <a:p>
                      <a:pPr algn="ctr"/>
                      <a:r>
                        <a:rPr lang="es-CO" sz="1100" b="1" dirty="0" smtClean="0">
                          <a:latin typeface="Century Gothic" panose="020B0502020202020204" pitchFamily="34" charset="0"/>
                        </a:rPr>
                        <a:t>Sector</a:t>
                      </a:r>
                      <a:endParaRPr lang="es-CO" sz="1100" b="1" dirty="0">
                        <a:latin typeface="Century Gothic" panose="020B0502020202020204" pitchFamily="34" charset="0"/>
                      </a:endParaRPr>
                    </a:p>
                  </a:txBody>
                  <a:tcPr anchor="ctr">
                    <a:solidFill>
                      <a:schemeClr val="accent1">
                        <a:lumMod val="60000"/>
                        <a:lumOff val="40000"/>
                      </a:schemeClr>
                    </a:solidFill>
                  </a:tcPr>
                </a:tc>
                <a:tc gridSpan="4">
                  <a:txBody>
                    <a:bodyPr/>
                    <a:lstStyle/>
                    <a:p>
                      <a:pPr algn="ctr"/>
                      <a:r>
                        <a:rPr lang="es-CO" sz="1200" b="1" dirty="0" smtClean="0">
                          <a:latin typeface="Century Gothic" panose="020B0502020202020204" pitchFamily="34" charset="0"/>
                        </a:rPr>
                        <a:t>Plan del Cuatrienio</a:t>
                      </a:r>
                    </a:p>
                  </a:txBody>
                  <a:tcPr anchor="ctr">
                    <a:solidFill>
                      <a:schemeClr val="accent1">
                        <a:lumMod val="60000"/>
                        <a:lumOff val="40000"/>
                      </a:schemeClr>
                    </a:solidFill>
                  </a:tcP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rowSpan="2">
                  <a:txBody>
                    <a:bodyPr/>
                    <a:lstStyle/>
                    <a:p>
                      <a:pPr algn="ctr"/>
                      <a:r>
                        <a:rPr lang="es-CO" sz="1100" b="1" dirty="0" smtClean="0">
                          <a:latin typeface="Century Gothic" panose="020B0502020202020204" pitchFamily="34" charset="0"/>
                        </a:rPr>
                        <a:t>Total</a:t>
                      </a:r>
                      <a:endParaRPr lang="es-CO" sz="1100" b="1" dirty="0">
                        <a:latin typeface="Century Gothic" panose="020B0502020202020204" pitchFamily="34" charset="0"/>
                      </a:endParaRPr>
                    </a:p>
                  </a:txBody>
                  <a:tcPr anchor="ctr">
                    <a:solidFill>
                      <a:schemeClr val="accent1">
                        <a:lumMod val="60000"/>
                        <a:lumOff val="40000"/>
                      </a:schemeClr>
                    </a:solidFill>
                  </a:tcPr>
                </a:tc>
              </a:tr>
              <a:tr h="226414">
                <a:tc vMerge="1">
                  <a:txBody>
                    <a:bodyPr/>
                    <a:lstStyle/>
                    <a:p>
                      <a:endParaRPr lang="es-CO" sz="1050" dirty="0">
                        <a:latin typeface="Century Gothic" panose="020B0502020202020204" pitchFamily="34" charset="0"/>
                      </a:endParaRPr>
                    </a:p>
                  </a:txBody>
                  <a:tcPr anchor="ctr"/>
                </a:tc>
                <a:tc>
                  <a:txBody>
                    <a:bodyPr/>
                    <a:lstStyle/>
                    <a:p>
                      <a:pPr algn="ctr"/>
                      <a:r>
                        <a:rPr lang="es-CO" sz="1000" b="1" dirty="0" smtClean="0">
                          <a:latin typeface="Century Gothic" panose="020B0502020202020204" pitchFamily="34" charset="0"/>
                        </a:rPr>
                        <a:t>2016</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2017</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2018</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2019</a:t>
                      </a:r>
                      <a:endParaRPr lang="es-CO" sz="1000" b="1" dirty="0">
                        <a:latin typeface="Century Gothic" panose="020B0502020202020204" pitchFamily="34" charset="0"/>
                      </a:endParaRPr>
                    </a:p>
                  </a:txBody>
                  <a:tcPr anchor="ctr">
                    <a:solidFill>
                      <a:schemeClr val="accent1">
                        <a:lumMod val="60000"/>
                        <a:lumOff val="40000"/>
                      </a:schemeClr>
                    </a:solidFill>
                  </a:tcPr>
                </a:tc>
                <a:tc vMerge="1">
                  <a:txBody>
                    <a:bodyPr/>
                    <a:lstStyle/>
                    <a:p>
                      <a:endParaRPr lang="es-CO" sz="1050" dirty="0">
                        <a:latin typeface="Century Gothic" panose="020B0502020202020204" pitchFamily="34" charset="0"/>
                      </a:endParaRPr>
                    </a:p>
                  </a:txBody>
                  <a:tcPr anchor="ctr"/>
                </a:tc>
              </a:tr>
              <a:tr h="370840">
                <a:tc>
                  <a:txBody>
                    <a:bodyPr/>
                    <a:lstStyle/>
                    <a:p>
                      <a:r>
                        <a:rPr lang="es-CO" sz="1050" dirty="0" smtClean="0">
                          <a:solidFill>
                            <a:schemeClr val="tx1">
                              <a:lumMod val="75000"/>
                              <a:lumOff val="25000"/>
                            </a:schemeClr>
                          </a:solidFill>
                          <a:latin typeface="Century Gothic" panose="020B0502020202020204" pitchFamily="34" charset="0"/>
                        </a:rPr>
                        <a:t>Alimentación Escolar </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$2.792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$3.231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$3.252</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$3.301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kern="1200" dirty="0" smtClean="0">
                          <a:solidFill>
                            <a:schemeClr val="tx1">
                              <a:lumMod val="75000"/>
                              <a:lumOff val="25000"/>
                            </a:schemeClr>
                          </a:solidFill>
                          <a:latin typeface="Century Gothic" panose="020B0502020202020204" pitchFamily="34" charset="0"/>
                          <a:ea typeface="+mn-ea"/>
                          <a:cs typeface="+mn-cs"/>
                        </a:rPr>
                        <a:t>$12.578</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Educación</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$8.129</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$8.066</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$8.056</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$8.111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$32.364</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dirty="0" smtClean="0">
                          <a:solidFill>
                            <a:schemeClr val="tx1">
                              <a:lumMod val="75000"/>
                              <a:lumOff val="25000"/>
                            </a:schemeClr>
                          </a:solidFill>
                          <a:latin typeface="Century Gothic" panose="020B0502020202020204" pitchFamily="34" charset="0"/>
                        </a:rPr>
                        <a:t>Agua Potable y  Saneamiento Básico </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$11.883</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$12.479</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$13.078</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$13.681</a:t>
                      </a:r>
                      <a:endParaRPr lang="es-CO" sz="105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$51.122</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Salud</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$6.602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$6.846</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$7.100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$7.363</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$27.912</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Deporte y  Recreación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$3.142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$3.099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$3.269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$3.562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$13.074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Cultura</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$2.374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$2.450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$2.444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$2.554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$9.823</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Equipamiento y Dotación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$22.771</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$15.322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$20.375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$25.430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$83.899</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Medio Ambiente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$2.739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$2.776</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$2.934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$2.845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$11.296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Vías, Espacio  Público y Movilidad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$12.700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$11.900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$15.400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$17.900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$57.900</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Desarrollo y  Fortalecimiento  Institucional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$3.737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$3.402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$4.447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dirty="0" smtClean="0">
                          <a:solidFill>
                            <a:schemeClr val="tx1">
                              <a:lumMod val="75000"/>
                              <a:lumOff val="25000"/>
                            </a:schemeClr>
                          </a:solidFill>
                          <a:latin typeface="Century Gothic" panose="020B0502020202020204" pitchFamily="34" charset="0"/>
                        </a:rPr>
                        <a:t>$4.177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$15.764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1822966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Plan Financiero </a:t>
            </a:r>
            <a:r>
              <a:rPr lang="es-CO" sz="2000" dirty="0">
                <a:solidFill>
                  <a:srgbClr val="2C6F9E"/>
                </a:solidFill>
                <a:latin typeface="Helvetica Neue" charset="0"/>
                <a:ea typeface="Helvetica Neue" charset="0"/>
                <a:cs typeface="Helvetica Neue" charset="0"/>
              </a:rPr>
              <a:t>– </a:t>
            </a:r>
            <a:r>
              <a:rPr lang="es-CO" sz="2000" dirty="0" smtClean="0">
                <a:solidFill>
                  <a:srgbClr val="2C6F9E"/>
                </a:solidFill>
                <a:latin typeface="Helvetica Neue" charset="0"/>
                <a:ea typeface="Helvetica Neue" charset="0"/>
                <a:cs typeface="Helvetica Neue" charset="0"/>
              </a:rPr>
              <a:t>(Destino por Sector)</a:t>
            </a:r>
            <a:endParaRPr lang="es-CO" sz="2000"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smtClean="0">
                <a:solidFill>
                  <a:schemeClr val="tx1">
                    <a:lumMod val="75000"/>
                    <a:lumOff val="25000"/>
                  </a:schemeClr>
                </a:solidFill>
                <a:latin typeface="Helvetica Neue" pitchFamily="50"/>
              </a:rPr>
              <a:t>Las inversiones para el cuatrienio por sector dentro del plan financiero están detalladas de la siguiente forma:</a:t>
            </a:r>
            <a:endParaRPr lang="es-CO" sz="1400" dirty="0">
              <a:solidFill>
                <a:schemeClr val="tx1">
                  <a:lumMod val="75000"/>
                  <a:lumOff val="25000"/>
                </a:schemeClr>
              </a:solidFill>
              <a:latin typeface="Helvetica Neue" pitchFamily="50"/>
            </a:endParaRPr>
          </a:p>
        </p:txBody>
      </p:sp>
      <p:graphicFrame>
        <p:nvGraphicFramePr>
          <p:cNvPr id="7" name="6 Tabla"/>
          <p:cNvGraphicFramePr>
            <a:graphicFrameLocks noGrp="1"/>
          </p:cNvGraphicFramePr>
          <p:nvPr>
            <p:extLst>
              <p:ext uri="{D42A27DB-BD31-4B8C-83A1-F6EECF244321}">
                <p14:modId xmlns:p14="http://schemas.microsoft.com/office/powerpoint/2010/main" val="3112887618"/>
              </p:ext>
            </p:extLst>
          </p:nvPr>
        </p:nvGraphicFramePr>
        <p:xfrm>
          <a:off x="1061337" y="1586749"/>
          <a:ext cx="9963772" cy="4267200"/>
        </p:xfrm>
        <a:graphic>
          <a:graphicData uri="http://schemas.openxmlformats.org/drawingml/2006/table">
            <a:tbl>
              <a:tblPr firstRow="1" bandRow="1">
                <a:tableStyleId>{5C22544A-7EE6-4342-B048-85BDC9FD1C3A}</a:tableStyleId>
              </a:tblPr>
              <a:tblGrid>
                <a:gridCol w="3065082"/>
                <a:gridCol w="1588769"/>
                <a:gridCol w="1348552"/>
                <a:gridCol w="1348552"/>
                <a:gridCol w="1302942"/>
                <a:gridCol w="1309875"/>
              </a:tblGrid>
              <a:tr h="370840">
                <a:tc gridSpan="6">
                  <a:txBody>
                    <a:bodyPr/>
                    <a:lstStyle/>
                    <a:p>
                      <a:pPr algn="ctr"/>
                      <a:r>
                        <a:rPr lang="es-CO" sz="1050" b="1" i="0" u="none" strike="noStrike" dirty="0" smtClean="0">
                          <a:solidFill>
                            <a:srgbClr val="FFFFFF"/>
                          </a:solidFill>
                          <a:effectLst/>
                          <a:latin typeface="Century Gothic"/>
                        </a:rPr>
                        <a:t>INVERSION POR SECTOR</a:t>
                      </a:r>
                      <a:r>
                        <a:rPr lang="es-CO" sz="1050" b="1" i="0" u="none" strike="noStrike" baseline="0" dirty="0" smtClean="0">
                          <a:solidFill>
                            <a:srgbClr val="FFFFFF"/>
                          </a:solidFill>
                          <a:effectLst/>
                          <a:latin typeface="Century Gothic"/>
                        </a:rPr>
                        <a:t> (Millones)</a:t>
                      </a:r>
                      <a:endParaRPr lang="es-CO" sz="1050" b="1" dirty="0">
                        <a:latin typeface="Century Gothic" panose="020B0502020202020204" pitchFamily="34" charset="0"/>
                      </a:endParaRPr>
                    </a:p>
                  </a:txBody>
                  <a:tcPr anchor="ctr">
                    <a:solidFill>
                      <a:schemeClr val="accent1">
                        <a:lumMod val="50000"/>
                      </a:schemeClr>
                    </a:solidFill>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tr>
              <a:tr h="265283">
                <a:tc rowSpan="2">
                  <a:txBody>
                    <a:bodyPr/>
                    <a:lstStyle/>
                    <a:p>
                      <a:pPr algn="ctr"/>
                      <a:r>
                        <a:rPr lang="es-CO" sz="1100" b="1" dirty="0" smtClean="0">
                          <a:latin typeface="Century Gothic" panose="020B0502020202020204" pitchFamily="34" charset="0"/>
                        </a:rPr>
                        <a:t>Sector</a:t>
                      </a:r>
                      <a:endParaRPr lang="es-CO" sz="1100" b="1" dirty="0">
                        <a:latin typeface="Century Gothic" panose="020B0502020202020204" pitchFamily="34" charset="0"/>
                      </a:endParaRPr>
                    </a:p>
                  </a:txBody>
                  <a:tcPr anchor="ctr">
                    <a:solidFill>
                      <a:schemeClr val="accent1">
                        <a:lumMod val="60000"/>
                        <a:lumOff val="40000"/>
                      </a:schemeClr>
                    </a:solidFill>
                  </a:tcPr>
                </a:tc>
                <a:tc gridSpan="4">
                  <a:txBody>
                    <a:bodyPr/>
                    <a:lstStyle/>
                    <a:p>
                      <a:pPr algn="ctr"/>
                      <a:r>
                        <a:rPr lang="es-CO" sz="1200" b="1" dirty="0" smtClean="0">
                          <a:latin typeface="Century Gothic" panose="020B0502020202020204" pitchFamily="34" charset="0"/>
                        </a:rPr>
                        <a:t>Plan del Cuatrienio</a:t>
                      </a:r>
                    </a:p>
                  </a:txBody>
                  <a:tcPr anchor="ctr">
                    <a:solidFill>
                      <a:schemeClr val="accent1">
                        <a:lumMod val="60000"/>
                        <a:lumOff val="40000"/>
                      </a:schemeClr>
                    </a:solidFill>
                  </a:tcP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hMerge="1">
                  <a:txBody>
                    <a:bodyPr/>
                    <a:lstStyle/>
                    <a:p>
                      <a:endParaRPr lang="es-CO" sz="1050" dirty="0">
                        <a:latin typeface="Century Gothic" panose="020B0502020202020204" pitchFamily="34" charset="0"/>
                      </a:endParaRPr>
                    </a:p>
                  </a:txBody>
                  <a:tcPr anchor="ctr"/>
                </a:tc>
                <a:tc rowSpan="2">
                  <a:txBody>
                    <a:bodyPr/>
                    <a:lstStyle/>
                    <a:p>
                      <a:pPr algn="ctr"/>
                      <a:r>
                        <a:rPr lang="es-CO" sz="1100" b="1" dirty="0" smtClean="0">
                          <a:latin typeface="Century Gothic" panose="020B0502020202020204" pitchFamily="34" charset="0"/>
                        </a:rPr>
                        <a:t>Total</a:t>
                      </a:r>
                      <a:endParaRPr lang="es-CO" sz="1100" b="1" dirty="0">
                        <a:latin typeface="Century Gothic" panose="020B0502020202020204" pitchFamily="34" charset="0"/>
                      </a:endParaRPr>
                    </a:p>
                  </a:txBody>
                  <a:tcPr anchor="ctr">
                    <a:solidFill>
                      <a:schemeClr val="accent1">
                        <a:lumMod val="60000"/>
                        <a:lumOff val="40000"/>
                      </a:schemeClr>
                    </a:solidFill>
                  </a:tcPr>
                </a:tc>
              </a:tr>
              <a:tr h="226414">
                <a:tc vMerge="1">
                  <a:txBody>
                    <a:bodyPr/>
                    <a:lstStyle/>
                    <a:p>
                      <a:endParaRPr lang="es-CO" sz="1050" dirty="0">
                        <a:latin typeface="Century Gothic" panose="020B0502020202020204" pitchFamily="34" charset="0"/>
                      </a:endParaRPr>
                    </a:p>
                  </a:txBody>
                  <a:tcPr anchor="ctr"/>
                </a:tc>
                <a:tc>
                  <a:txBody>
                    <a:bodyPr/>
                    <a:lstStyle/>
                    <a:p>
                      <a:pPr algn="ctr"/>
                      <a:r>
                        <a:rPr lang="es-CO" sz="1000" b="1" dirty="0" smtClean="0">
                          <a:latin typeface="Century Gothic" panose="020B0502020202020204" pitchFamily="34" charset="0"/>
                        </a:rPr>
                        <a:t>2016</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2017</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2018</a:t>
                      </a:r>
                      <a:endParaRPr lang="es-CO" sz="1000" b="1" dirty="0">
                        <a:latin typeface="Century Gothic" panose="020B0502020202020204" pitchFamily="34" charset="0"/>
                      </a:endParaRPr>
                    </a:p>
                  </a:txBody>
                  <a:tcPr anchor="ctr">
                    <a:solidFill>
                      <a:schemeClr val="accent1">
                        <a:lumMod val="60000"/>
                        <a:lumOff val="40000"/>
                      </a:schemeClr>
                    </a:solidFill>
                  </a:tcPr>
                </a:tc>
                <a:tc>
                  <a:txBody>
                    <a:bodyPr/>
                    <a:lstStyle/>
                    <a:p>
                      <a:pPr algn="ctr"/>
                      <a:r>
                        <a:rPr lang="es-CO" sz="1000" b="1" dirty="0" smtClean="0">
                          <a:latin typeface="Century Gothic" panose="020B0502020202020204" pitchFamily="34" charset="0"/>
                        </a:rPr>
                        <a:t>2019</a:t>
                      </a:r>
                      <a:endParaRPr lang="es-CO" sz="1000" b="1" dirty="0">
                        <a:latin typeface="Century Gothic" panose="020B0502020202020204" pitchFamily="34" charset="0"/>
                      </a:endParaRPr>
                    </a:p>
                  </a:txBody>
                  <a:tcPr anchor="ctr">
                    <a:solidFill>
                      <a:schemeClr val="accent1">
                        <a:lumMod val="60000"/>
                        <a:lumOff val="40000"/>
                      </a:schemeClr>
                    </a:solidFill>
                  </a:tcPr>
                </a:tc>
                <a:tc vMerge="1">
                  <a:txBody>
                    <a:bodyPr/>
                    <a:lstStyle/>
                    <a:p>
                      <a:endParaRPr lang="es-CO" sz="1050" dirty="0">
                        <a:latin typeface="Century Gothic" panose="020B0502020202020204" pitchFamily="34" charset="0"/>
                      </a:endParaRPr>
                    </a:p>
                  </a:txBody>
                  <a:tcPr anchor="ct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Servicios Públicos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$1.374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$1.351</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$1.530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$5.691</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Seguridad y  Convivencia Ciudadana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$1.988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$2.035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$2.088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$2.244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$8.356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Justicia</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$2.159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$2.172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$2.247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$8.779</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Prevención y  Atención de Desastres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$1.127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$1.147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$1.172</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$1.201</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$4.648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Promoción del  Desarrollo y Actividad  Comunal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$588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$627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$669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$765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$2.651</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Desarrollo  Agropecuario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$2.257</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$2.220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$2.200</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$2.295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$8.974</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Desarrollo Social y Grupos Vulnerables </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$9.146</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$9.864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$10.585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$10.489</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$40.086</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0" kern="1200" dirty="0" smtClean="0">
                          <a:solidFill>
                            <a:schemeClr val="tx1">
                              <a:lumMod val="75000"/>
                              <a:lumOff val="25000"/>
                            </a:schemeClr>
                          </a:solidFill>
                          <a:latin typeface="Century Gothic" panose="020B0502020202020204" pitchFamily="34" charset="0"/>
                          <a:ea typeface="+mn-ea"/>
                          <a:cs typeface="+mn-cs"/>
                        </a:rPr>
                        <a:t>Vivienda</a:t>
                      </a:r>
                      <a:endParaRPr lang="es-CO" sz="1050" b="0"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$245</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$1.448</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0" dirty="0" smtClean="0">
                          <a:solidFill>
                            <a:schemeClr val="tx1">
                              <a:lumMod val="75000"/>
                              <a:lumOff val="25000"/>
                            </a:schemeClr>
                          </a:solidFill>
                          <a:latin typeface="Century Gothic" panose="020B0502020202020204" pitchFamily="34" charset="0"/>
                        </a:rPr>
                        <a:t>$1.434</a:t>
                      </a:r>
                      <a:endParaRPr lang="es-CO" sz="1050" b="0"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$4.563</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1050" b="1" kern="1200" dirty="0" smtClean="0">
                          <a:solidFill>
                            <a:schemeClr val="tx1">
                              <a:lumMod val="75000"/>
                              <a:lumOff val="25000"/>
                            </a:schemeClr>
                          </a:solidFill>
                          <a:latin typeface="Century Gothic" panose="020B0502020202020204" pitchFamily="34" charset="0"/>
                          <a:ea typeface="+mn-ea"/>
                          <a:cs typeface="+mn-cs"/>
                        </a:rPr>
                        <a:t>TOTAL</a:t>
                      </a:r>
                      <a:endParaRPr lang="es-CO" sz="1050" b="1" kern="1200" dirty="0">
                        <a:solidFill>
                          <a:schemeClr val="tx1">
                            <a:lumMod val="75000"/>
                            <a:lumOff val="25000"/>
                          </a:schemeClr>
                        </a:solidFill>
                        <a:latin typeface="Century Gothic" panose="020B0502020202020204" pitchFamily="34" charset="0"/>
                        <a:ea typeface="+mn-ea"/>
                        <a:cs typeface="+mn-cs"/>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$95.762</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$90.441</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$102.145</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$111.138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c>
                  <a:txBody>
                    <a:bodyPr/>
                    <a:lstStyle/>
                    <a:p>
                      <a:pPr algn="r"/>
                      <a:r>
                        <a:rPr lang="es-CO" sz="1050" b="1" dirty="0" smtClean="0">
                          <a:solidFill>
                            <a:schemeClr val="tx1">
                              <a:lumMod val="75000"/>
                              <a:lumOff val="25000"/>
                            </a:schemeClr>
                          </a:solidFill>
                          <a:latin typeface="Century Gothic" panose="020B0502020202020204" pitchFamily="34" charset="0"/>
                        </a:rPr>
                        <a:t>$399.488</a:t>
                      </a:r>
                      <a:endParaRPr lang="es-CO" sz="1050" b="1" dirty="0">
                        <a:solidFill>
                          <a:schemeClr val="tx1">
                            <a:lumMod val="75000"/>
                            <a:lumOff val="25000"/>
                          </a:schemeClr>
                        </a:solidFill>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546771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332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8795" y="369024"/>
            <a:ext cx="3888432"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Contenido</a:t>
            </a:r>
            <a:endParaRPr lang="es-CO" sz="3200" b="1" dirty="0">
              <a:solidFill>
                <a:srgbClr val="2C6F9E"/>
              </a:solidFill>
              <a:latin typeface="Helvetica Neue" charset="0"/>
              <a:ea typeface="Helvetica Neue" charset="0"/>
              <a:cs typeface="Helvetica Neue" charset="0"/>
            </a:endParaRPr>
          </a:p>
        </p:txBody>
      </p:sp>
      <p:sp>
        <p:nvSpPr>
          <p:cNvPr id="3" name="2 CuadroTexto"/>
          <p:cNvSpPr txBox="1"/>
          <p:nvPr/>
        </p:nvSpPr>
        <p:spPr>
          <a:xfrm>
            <a:off x="369905" y="1276518"/>
            <a:ext cx="11449272" cy="3970318"/>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Ubicación Geográfica</a:t>
            </a:r>
          </a:p>
          <a:p>
            <a:pPr marL="285750" indent="-285750">
              <a:buFont typeface="Wingdings" panose="05000000000000000000" pitchFamily="2" charset="2"/>
              <a:buChar char="q"/>
            </a:pPr>
            <a:endParaRPr lang="es-CO" sz="1400" dirty="0" smtClean="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Ficha </a:t>
            </a:r>
            <a:r>
              <a:rPr lang="es-CO" sz="1400" dirty="0">
                <a:solidFill>
                  <a:schemeClr val="tx1">
                    <a:lumMod val="75000"/>
                    <a:lumOff val="25000"/>
                  </a:schemeClr>
                </a:solidFill>
                <a:latin typeface="Helvetica Neue" pitchFamily="50"/>
              </a:rPr>
              <a:t>técnica del municipio</a:t>
            </a: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Estructura del Municipio</a:t>
            </a: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Estructura </a:t>
            </a:r>
            <a:r>
              <a:rPr lang="es-CO" sz="1400" dirty="0">
                <a:solidFill>
                  <a:schemeClr val="tx1">
                    <a:lumMod val="75000"/>
                    <a:lumOff val="25000"/>
                  </a:schemeClr>
                </a:solidFill>
                <a:latin typeface="Helvetica Neue" pitchFamily="50"/>
              </a:rPr>
              <a:t>del Plan de </a:t>
            </a:r>
            <a:r>
              <a:rPr lang="es-CO" sz="1400" dirty="0" smtClean="0">
                <a:solidFill>
                  <a:schemeClr val="tx1">
                    <a:lumMod val="75000"/>
                    <a:lumOff val="25000"/>
                  </a:schemeClr>
                </a:solidFill>
                <a:latin typeface="Helvetica Neue" pitchFamily="50"/>
              </a:rPr>
              <a:t>Desarrollo Municipal</a:t>
            </a: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a:solidFill>
                  <a:schemeClr val="tx1">
                    <a:lumMod val="75000"/>
                    <a:lumOff val="25000"/>
                  </a:schemeClr>
                </a:solidFill>
                <a:latin typeface="Helvetica Neue" pitchFamily="50"/>
              </a:rPr>
              <a:t>Enfoque </a:t>
            </a:r>
            <a:r>
              <a:rPr lang="es-CO" sz="1400" dirty="0" smtClean="0">
                <a:solidFill>
                  <a:schemeClr val="tx1">
                    <a:lumMod val="75000"/>
                    <a:lumOff val="25000"/>
                  </a:schemeClr>
                </a:solidFill>
                <a:latin typeface="Helvetica Neue" pitchFamily="50"/>
              </a:rPr>
              <a:t>del Plan </a:t>
            </a:r>
            <a:r>
              <a:rPr lang="es-CO" sz="1400" dirty="0">
                <a:solidFill>
                  <a:schemeClr val="tx1">
                    <a:lumMod val="75000"/>
                    <a:lumOff val="25000"/>
                  </a:schemeClr>
                </a:solidFill>
                <a:latin typeface="Helvetica Neue" pitchFamily="50"/>
              </a:rPr>
              <a:t>de </a:t>
            </a:r>
            <a:r>
              <a:rPr lang="es-CO" sz="1400" dirty="0" smtClean="0">
                <a:solidFill>
                  <a:schemeClr val="tx1">
                    <a:lumMod val="75000"/>
                    <a:lumOff val="25000"/>
                  </a:schemeClr>
                </a:solidFill>
                <a:latin typeface="Helvetica Neue" pitchFamily="50"/>
              </a:rPr>
              <a:t>Desarrollo Municipal</a:t>
            </a: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endParaRPr lang="es-CO" sz="1400" dirty="0" smtClean="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Programas del Plan de Desarrollo Municipal</a:t>
            </a: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smtClean="0">
                <a:solidFill>
                  <a:schemeClr val="tx1">
                    <a:lumMod val="75000"/>
                    <a:lumOff val="25000"/>
                  </a:schemeClr>
                </a:solidFill>
                <a:latin typeface="Helvetica Neue" pitchFamily="50"/>
              </a:rPr>
              <a:t>Plan de Desarrollo Municipal asociado a Verticales </a:t>
            </a:r>
            <a:r>
              <a:rPr lang="es-CO" sz="1400" dirty="0">
                <a:solidFill>
                  <a:schemeClr val="tx1">
                    <a:lumMod val="75000"/>
                    <a:lumOff val="25000"/>
                  </a:schemeClr>
                </a:solidFill>
                <a:latin typeface="Helvetica Neue" pitchFamily="50"/>
              </a:rPr>
              <a:t>P</a:t>
            </a:r>
            <a:r>
              <a:rPr lang="es-CO" sz="1400" dirty="0" smtClean="0">
                <a:solidFill>
                  <a:schemeClr val="tx1">
                    <a:lumMod val="75000"/>
                    <a:lumOff val="25000"/>
                  </a:schemeClr>
                </a:solidFill>
                <a:latin typeface="Helvetica Neue" pitchFamily="50"/>
              </a:rPr>
              <a:t>ersépolis</a:t>
            </a: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endParaRPr lang="es-CO" sz="1400" dirty="0" smtClean="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a:solidFill>
                  <a:schemeClr val="tx1">
                    <a:lumMod val="75000"/>
                    <a:lumOff val="25000"/>
                  </a:schemeClr>
                </a:solidFill>
                <a:latin typeface="Helvetica Neue" pitchFamily="50"/>
              </a:rPr>
              <a:t>Plan Financiero – (Gastos e Inversión)</a:t>
            </a:r>
          </a:p>
          <a:p>
            <a:pPr marL="285750" indent="-285750">
              <a:buFont typeface="Wingdings" panose="05000000000000000000" pitchFamily="2" charset="2"/>
              <a:buChar char="q"/>
            </a:pPr>
            <a:endParaRPr lang="es-CO" sz="1400" dirty="0">
              <a:solidFill>
                <a:schemeClr val="tx1">
                  <a:lumMod val="75000"/>
                  <a:lumOff val="25000"/>
                </a:schemeClr>
              </a:solidFill>
              <a:latin typeface="Helvetica Neue" pitchFamily="50"/>
            </a:endParaRPr>
          </a:p>
          <a:p>
            <a:pPr marL="285750" indent="-285750">
              <a:buFont typeface="Wingdings" panose="05000000000000000000" pitchFamily="2" charset="2"/>
              <a:buChar char="q"/>
            </a:pPr>
            <a:r>
              <a:rPr lang="es-CO" sz="1400" dirty="0">
                <a:solidFill>
                  <a:schemeClr val="tx1">
                    <a:lumMod val="75000"/>
                    <a:lumOff val="25000"/>
                  </a:schemeClr>
                </a:solidFill>
                <a:latin typeface="Helvetica Neue" pitchFamily="50"/>
              </a:rPr>
              <a:t>Plan Financiero – (Destino por Sector)</a:t>
            </a:r>
          </a:p>
          <a:p>
            <a:pPr marL="285750" indent="-285750">
              <a:buFont typeface="Wingdings" panose="05000000000000000000" pitchFamily="2" charset="2"/>
              <a:buChar char="q"/>
            </a:pPr>
            <a:endParaRPr lang="es-CO" sz="1400" dirty="0">
              <a:solidFill>
                <a:schemeClr val="tx1">
                  <a:lumMod val="85000"/>
                  <a:lumOff val="15000"/>
                </a:schemeClr>
              </a:solidFill>
              <a:latin typeface="Helvetica Neue" pitchFamily="50"/>
              <a:ea typeface="Helvetica Neue" charset="0"/>
              <a:cs typeface="Helvetica Neue" charset="0"/>
            </a:endParaRPr>
          </a:p>
        </p:txBody>
      </p:sp>
    </p:spTree>
    <p:extLst>
      <p:ext uri="{BB962C8B-B14F-4D97-AF65-F5344CB8AC3E}">
        <p14:creationId xmlns:p14="http://schemas.microsoft.com/office/powerpoint/2010/main" val="2685589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8779" y="369010"/>
            <a:ext cx="5771777" cy="892552"/>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Ficha Técnica del Municipio</a:t>
            </a:r>
          </a:p>
          <a:p>
            <a:r>
              <a:rPr lang="es-CO" sz="2000" dirty="0" smtClean="0">
                <a:solidFill>
                  <a:srgbClr val="2C6F9E"/>
                </a:solidFill>
                <a:latin typeface="Helvetica Neue" charset="0"/>
                <a:ea typeface="Helvetica Neue" charset="0"/>
                <a:cs typeface="Helvetica Neue" charset="0"/>
              </a:rPr>
              <a:t>Ubicación Geográfica</a:t>
            </a:r>
            <a:endParaRPr lang="es-CO" sz="2000" dirty="0">
              <a:solidFill>
                <a:srgbClr val="2C6F9E"/>
              </a:solidFill>
              <a:latin typeface="Helvetica Neue" charset="0"/>
              <a:ea typeface="Helvetica Neue" charset="0"/>
              <a:cs typeface="Helvetica Neue" charset="0"/>
            </a:endParaRPr>
          </a:p>
        </p:txBody>
      </p:sp>
      <p:sp>
        <p:nvSpPr>
          <p:cNvPr id="3" name="AutoShape 4" descr="Resultado de imagen para alcaldia cota cundinamarca"/>
          <p:cNvSpPr>
            <a:spLocks noChangeAspect="1" noChangeArrowheads="1"/>
          </p:cNvSpPr>
          <p:nvPr/>
        </p:nvSpPr>
        <p:spPr bwMode="auto">
          <a:xfrm>
            <a:off x="155575" y="-15208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6" descr="Resultado de imagen para alcaldia cota cundinamarca"/>
          <p:cNvSpPr>
            <a:spLocks noChangeAspect="1" noChangeArrowheads="1"/>
          </p:cNvSpPr>
          <p:nvPr/>
        </p:nvSpPr>
        <p:spPr bwMode="auto">
          <a:xfrm>
            <a:off x="307975" y="3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8" descr="Resultado de imagen para alcaldia cota cundinamarca"/>
          <p:cNvSpPr>
            <a:spLocks noChangeAspect="1" noChangeArrowheads="1"/>
          </p:cNvSpPr>
          <p:nvPr/>
        </p:nvSpPr>
        <p:spPr bwMode="auto">
          <a:xfrm>
            <a:off x="460375" y="1527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AutoShape 10" descr="Resultado de imagen para alcaldia cota cundinamarca"/>
          <p:cNvSpPr>
            <a:spLocks noChangeAspect="1" noChangeArrowheads="1"/>
          </p:cNvSpPr>
          <p:nvPr/>
        </p:nvSpPr>
        <p:spPr bwMode="auto">
          <a:xfrm>
            <a:off x="612775" y="3051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AutoShape 12" descr="Resultado de imagen para alcaldia cota cundinamarca"/>
          <p:cNvSpPr>
            <a:spLocks noChangeAspect="1" noChangeArrowheads="1"/>
          </p:cNvSpPr>
          <p:nvPr/>
        </p:nvSpPr>
        <p:spPr bwMode="auto">
          <a:xfrm>
            <a:off x="765175" y="45751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4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176" y="1193940"/>
            <a:ext cx="4577649" cy="5086277"/>
          </a:xfrm>
          <a:prstGeom prst="rect">
            <a:avLst/>
          </a:prstGeom>
          <a:solidFill>
            <a:schemeClr val="bg1">
              <a:lumMod val="50000"/>
            </a:schemeClr>
          </a:solidFill>
          <a:ln>
            <a:solidFill>
              <a:schemeClr val="bg1">
                <a:lumMod val="50000"/>
              </a:schemeClr>
            </a:solidFill>
          </a:ln>
        </p:spPr>
      </p:pic>
      <p:sp>
        <p:nvSpPr>
          <p:cNvPr id="10" name="9 Elipse"/>
          <p:cNvSpPr/>
          <p:nvPr/>
        </p:nvSpPr>
        <p:spPr>
          <a:xfrm>
            <a:off x="5554649" y="3612469"/>
            <a:ext cx="343381" cy="355327"/>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CuadroTexto"/>
          <p:cNvSpPr txBox="1"/>
          <p:nvPr/>
        </p:nvSpPr>
        <p:spPr>
          <a:xfrm>
            <a:off x="2225974" y="2228350"/>
            <a:ext cx="1483098" cy="253916"/>
          </a:xfrm>
          <a:prstGeom prst="rect">
            <a:avLst/>
          </a:prstGeom>
          <a:noFill/>
        </p:spPr>
        <p:txBody>
          <a:bodyPr wrap="none" rtlCol="0">
            <a:spAutoFit/>
          </a:bodyPr>
          <a:lstStyle/>
          <a:p>
            <a:r>
              <a:rPr lang="es-CO" sz="1050" dirty="0" smtClean="0">
                <a:solidFill>
                  <a:schemeClr val="bg2">
                    <a:lumMod val="25000"/>
                  </a:schemeClr>
                </a:solidFill>
                <a:effectLst>
                  <a:outerShdw blurRad="38100" dist="38100" dir="2700000" algn="tl">
                    <a:srgbClr val="000000">
                      <a:alpha val="43137"/>
                    </a:srgbClr>
                  </a:outerShdw>
                </a:effectLst>
                <a:latin typeface="Helvetica Neue" pitchFamily="50"/>
              </a:rPr>
              <a:t>Cota - Cundinamarca</a:t>
            </a:r>
            <a:endParaRPr lang="es-CO" sz="1050" dirty="0">
              <a:solidFill>
                <a:schemeClr val="bg2">
                  <a:lumMod val="25000"/>
                </a:schemeClr>
              </a:solidFill>
              <a:effectLst>
                <a:outerShdw blurRad="38100" dist="38100" dir="2700000" algn="tl">
                  <a:srgbClr val="000000">
                    <a:alpha val="43137"/>
                  </a:srgbClr>
                </a:outerShdw>
              </a:effectLst>
              <a:latin typeface="Helvetica Neue" pitchFamily="50"/>
            </a:endParaRPr>
          </a:p>
        </p:txBody>
      </p:sp>
      <p:cxnSp>
        <p:nvCxnSpPr>
          <p:cNvPr id="16" name="15 Conector curvado"/>
          <p:cNvCxnSpPr>
            <a:stCxn id="10" idx="2"/>
            <a:endCxn id="17" idx="2"/>
          </p:cNvCxnSpPr>
          <p:nvPr/>
        </p:nvCxnSpPr>
        <p:spPr>
          <a:xfrm rot="10800000">
            <a:off x="2967523" y="2482267"/>
            <a:ext cx="2587126" cy="1307867"/>
          </a:xfrm>
          <a:prstGeom prst="curvedConnector2">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18 Rombo"/>
          <p:cNvSpPr/>
          <p:nvPr/>
        </p:nvSpPr>
        <p:spPr>
          <a:xfrm>
            <a:off x="5734047" y="4111203"/>
            <a:ext cx="90488" cy="109537"/>
          </a:xfrm>
          <a:prstGeom prst="diamond">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23 CuadroTexto"/>
          <p:cNvSpPr txBox="1"/>
          <p:nvPr/>
        </p:nvSpPr>
        <p:spPr>
          <a:xfrm>
            <a:off x="8736329" y="4039013"/>
            <a:ext cx="622286" cy="253916"/>
          </a:xfrm>
          <a:prstGeom prst="rect">
            <a:avLst/>
          </a:prstGeom>
          <a:noFill/>
        </p:spPr>
        <p:txBody>
          <a:bodyPr wrap="none" rtlCol="0">
            <a:spAutoFit/>
          </a:bodyPr>
          <a:lstStyle/>
          <a:p>
            <a:r>
              <a:rPr lang="es-CO" sz="1050" dirty="0" smtClean="0">
                <a:solidFill>
                  <a:schemeClr val="bg2">
                    <a:lumMod val="25000"/>
                  </a:schemeClr>
                </a:solidFill>
                <a:effectLst>
                  <a:outerShdw blurRad="38100" dist="38100" dir="2700000" algn="tl">
                    <a:srgbClr val="000000">
                      <a:alpha val="43137"/>
                    </a:srgbClr>
                  </a:outerShdw>
                </a:effectLst>
                <a:latin typeface="Helvetica Neue" pitchFamily="50"/>
              </a:rPr>
              <a:t>Bogotá</a:t>
            </a:r>
            <a:endParaRPr lang="es-CO" sz="1050" dirty="0">
              <a:solidFill>
                <a:schemeClr val="bg2">
                  <a:lumMod val="25000"/>
                </a:schemeClr>
              </a:solidFill>
              <a:effectLst>
                <a:outerShdw blurRad="38100" dist="38100" dir="2700000" algn="tl">
                  <a:srgbClr val="000000">
                    <a:alpha val="43137"/>
                  </a:srgbClr>
                </a:outerShdw>
              </a:effectLst>
              <a:latin typeface="Helvetica Neue" pitchFamily="50"/>
            </a:endParaRPr>
          </a:p>
        </p:txBody>
      </p:sp>
      <p:cxnSp>
        <p:nvCxnSpPr>
          <p:cNvPr id="21" name="20 Conector recto de flecha"/>
          <p:cNvCxnSpPr>
            <a:stCxn id="19" idx="3"/>
            <a:endCxn id="24" idx="1"/>
          </p:cNvCxnSpPr>
          <p:nvPr/>
        </p:nvCxnSpPr>
        <p:spPr>
          <a:xfrm flipV="1">
            <a:off x="5824535" y="4165971"/>
            <a:ext cx="2911794" cy="1"/>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605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Resultado de imagen para cota cundinamar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087" y="740092"/>
            <a:ext cx="4337342" cy="1643873"/>
          </a:xfrm>
          <a:prstGeom prst="rect">
            <a:avLst/>
          </a:prstGeom>
          <a:noFill/>
          <a:ln>
            <a:solidFill>
              <a:schemeClr val="bg1">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6"/>
          <p:cNvSpPr txBox="1"/>
          <p:nvPr/>
        </p:nvSpPr>
        <p:spPr>
          <a:xfrm>
            <a:off x="318779" y="369010"/>
            <a:ext cx="5771777"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Ficha Técnica del Municipio</a:t>
            </a:r>
            <a:endParaRPr lang="es-CO" sz="3200" b="1" dirty="0">
              <a:solidFill>
                <a:srgbClr val="2C6F9E"/>
              </a:solidFill>
              <a:latin typeface="Helvetica Neue" charset="0"/>
              <a:ea typeface="Helvetica Neue" charset="0"/>
              <a:cs typeface="Helvetica Neue" charset="0"/>
            </a:endParaRPr>
          </a:p>
        </p:txBody>
      </p:sp>
      <p:graphicFrame>
        <p:nvGraphicFramePr>
          <p:cNvPr id="4" name="3 Tabla"/>
          <p:cNvGraphicFramePr>
            <a:graphicFrameLocks noGrp="1"/>
          </p:cNvGraphicFramePr>
          <p:nvPr>
            <p:extLst>
              <p:ext uri="{D42A27DB-BD31-4B8C-83A1-F6EECF244321}">
                <p14:modId xmlns:p14="http://schemas.microsoft.com/office/powerpoint/2010/main" val="3647887739"/>
              </p:ext>
            </p:extLst>
          </p:nvPr>
        </p:nvGraphicFramePr>
        <p:xfrm>
          <a:off x="460375" y="1578625"/>
          <a:ext cx="6522578" cy="3708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91348"/>
                <a:gridCol w="4931230"/>
              </a:tblGrid>
              <a:tr h="370840">
                <a:tc gridSpan="2">
                  <a:txBody>
                    <a:bodyPr/>
                    <a:lstStyle/>
                    <a:p>
                      <a:pPr algn="ctr"/>
                      <a:r>
                        <a:rPr lang="es-CO" sz="1000" dirty="0" smtClean="0">
                          <a:latin typeface="Century Gothic" panose="020B0502020202020204" pitchFamily="34" charset="0"/>
                        </a:rPr>
                        <a:t>Información del Municipio</a:t>
                      </a:r>
                      <a:endParaRPr lang="es-CO" sz="1000" dirty="0">
                        <a:latin typeface="Century Gothic" panose="020B0502020202020204" pitchFamily="34" charset="0"/>
                      </a:endParaRPr>
                    </a:p>
                  </a:txBody>
                  <a:tcPr anchor="ctr">
                    <a:solidFill>
                      <a:schemeClr val="accent1">
                        <a:lumMod val="50000"/>
                      </a:schemeClr>
                    </a:solidFill>
                  </a:tcPr>
                </a:tc>
                <a:tc hMerge="1">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r>
                        <a:rPr lang="es-CO" sz="800" b="1" dirty="0" smtClean="0">
                          <a:latin typeface="Century Gothic" panose="020B0502020202020204" pitchFamily="34" charset="0"/>
                        </a:rPr>
                        <a:t>Municipio</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Departamento</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Fundado</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Extensión</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Temperatura</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Población</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Vocación Productiva</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Región / Provincia</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kern="1200" dirty="0" smtClean="0">
                        <a:solidFill>
                          <a:schemeClr val="dk1"/>
                        </a:solidFill>
                        <a:latin typeface="Century Gothic" panose="020B0502020202020204" pitchFamily="34" charset="0"/>
                        <a:ea typeface="+mn-ea"/>
                        <a:cs typeface="+mn-cs"/>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Veredas / Corregimientos</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kern="1200" dirty="0" smtClean="0">
                        <a:solidFill>
                          <a:schemeClr val="dk1"/>
                        </a:solidFill>
                        <a:latin typeface="Century Gothic" panose="020B0502020202020204" pitchFamily="34" charset="0"/>
                        <a:ea typeface="+mn-ea"/>
                        <a:cs typeface="+mn-cs"/>
                      </a:endParaRPr>
                    </a:p>
                  </a:txBody>
                  <a:tcPr anchor="ctr">
                    <a:solidFill>
                      <a:schemeClr val="accent1">
                        <a:lumMod val="60000"/>
                        <a:lumOff val="40000"/>
                      </a:schemeClr>
                    </a:solidFill>
                  </a:tcPr>
                </a:tc>
              </a:tr>
            </a:tbl>
          </a:graphicData>
        </a:graphic>
      </p:graphicFrame>
      <p:pic>
        <p:nvPicPr>
          <p:cNvPr id="1026" name="Picture 2" descr="Resultado de imagen para plaza principal cota cundinamar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8169" y="2277319"/>
            <a:ext cx="2957137" cy="1969455"/>
          </a:xfrm>
          <a:prstGeom prst="rect">
            <a:avLst/>
          </a:prstGeom>
          <a:noFill/>
          <a:ln>
            <a:solidFill>
              <a:schemeClr val="bg1">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AutoShape 4" descr="Resultado de imagen para alcaldia cota cundinamar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6" descr="Resultado de imagen para alcaldia cota cundinamarc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8" descr="Resultado de imagen para alcaldia cota cundinamar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AutoShape 10" descr="Resultado de imagen para alcaldia cota cundinamar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AutoShape 12" descr="Resultado de imagen para alcaldia cota cundinamarc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8" name="Picture 14" descr="Resultado de imagen para alcaldia cota cundinamar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087" y="3967179"/>
            <a:ext cx="2778974" cy="2084231"/>
          </a:xfrm>
          <a:prstGeom prst="rect">
            <a:avLst/>
          </a:prstGeom>
          <a:noFill/>
          <a:ln>
            <a:solidFill>
              <a:schemeClr val="bg1">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7854193" y="3123596"/>
            <a:ext cx="795411" cy="230832"/>
          </a:xfrm>
          <a:prstGeom prst="rect">
            <a:avLst/>
          </a:prstGeom>
          <a:noFill/>
        </p:spPr>
        <p:txBody>
          <a:bodyPr wrap="none" rtlCol="0">
            <a:spAutoFit/>
          </a:bodyPr>
          <a:lstStyle/>
          <a:p>
            <a:r>
              <a:rPr lang="es-CO" sz="900" dirty="0" smtClean="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rPr>
              <a:t>Plaza Ppal.</a:t>
            </a:r>
            <a:endParaRPr lang="es-CO" sz="900" dirty="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12" name="11 CuadroTexto"/>
          <p:cNvSpPr txBox="1"/>
          <p:nvPr/>
        </p:nvSpPr>
        <p:spPr>
          <a:xfrm>
            <a:off x="10096933" y="4870794"/>
            <a:ext cx="647934" cy="230832"/>
          </a:xfrm>
          <a:prstGeom prst="rect">
            <a:avLst/>
          </a:prstGeom>
          <a:noFill/>
        </p:spPr>
        <p:txBody>
          <a:bodyPr wrap="none" rtlCol="0">
            <a:spAutoFit/>
          </a:bodyPr>
          <a:lstStyle/>
          <a:p>
            <a:r>
              <a:rPr lang="es-CO" sz="900" dirty="0" smtClean="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rPr>
              <a:t>Alcaldía</a:t>
            </a:r>
            <a:endParaRPr lang="es-CO" sz="900" dirty="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14" name="13 CuadroTexto"/>
          <p:cNvSpPr txBox="1"/>
          <p:nvPr/>
        </p:nvSpPr>
        <p:spPr>
          <a:xfrm>
            <a:off x="9075839" y="464322"/>
            <a:ext cx="728084" cy="230832"/>
          </a:xfrm>
          <a:prstGeom prst="rect">
            <a:avLst/>
          </a:prstGeom>
          <a:noFill/>
        </p:spPr>
        <p:txBody>
          <a:bodyPr wrap="none" rtlCol="0">
            <a:spAutoFit/>
          </a:bodyPr>
          <a:lstStyle/>
          <a:p>
            <a:r>
              <a:rPr lang="es-CO" sz="900" dirty="0" smtClean="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rPr>
              <a:t>Municipio</a:t>
            </a:r>
            <a:endParaRPr lang="es-CO" sz="900" dirty="0">
              <a:solidFill>
                <a:schemeClr val="tx1">
                  <a:lumMod val="75000"/>
                  <a:lumOff val="25000"/>
                </a:schemeClr>
              </a:solidFill>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33799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8779" y="369010"/>
            <a:ext cx="5771777"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Ficha Técnica del Municipio</a:t>
            </a:r>
            <a:endParaRPr lang="es-CO" sz="3200" b="1" dirty="0">
              <a:solidFill>
                <a:srgbClr val="2C6F9E"/>
              </a:solidFill>
              <a:latin typeface="Helvetica Neue" charset="0"/>
              <a:ea typeface="Helvetica Neue" charset="0"/>
              <a:cs typeface="Helvetica Neue" charset="0"/>
            </a:endParaRPr>
          </a:p>
        </p:txBody>
      </p:sp>
      <p:graphicFrame>
        <p:nvGraphicFramePr>
          <p:cNvPr id="4" name="3 Tabla"/>
          <p:cNvGraphicFramePr>
            <a:graphicFrameLocks noGrp="1"/>
          </p:cNvGraphicFramePr>
          <p:nvPr>
            <p:extLst>
              <p:ext uri="{D42A27DB-BD31-4B8C-83A1-F6EECF244321}">
                <p14:modId xmlns:p14="http://schemas.microsoft.com/office/powerpoint/2010/main" val="447215185"/>
              </p:ext>
            </p:extLst>
          </p:nvPr>
        </p:nvGraphicFramePr>
        <p:xfrm>
          <a:off x="477043" y="1257336"/>
          <a:ext cx="5338756" cy="2225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21926"/>
                <a:gridCol w="4016830"/>
              </a:tblGrid>
              <a:tr h="370840">
                <a:tc gridSpan="2">
                  <a:txBody>
                    <a:bodyPr/>
                    <a:lstStyle/>
                    <a:p>
                      <a:pPr algn="l"/>
                      <a:r>
                        <a:rPr lang="es-CO" sz="1000" dirty="0" smtClean="0">
                          <a:latin typeface="Century Gothic" panose="020B0502020202020204" pitchFamily="34" charset="0"/>
                        </a:rPr>
                        <a:t>Información del Alcalde</a:t>
                      </a:r>
                      <a:endParaRPr lang="es-CO" sz="1000" dirty="0">
                        <a:latin typeface="Century Gothic" panose="020B0502020202020204" pitchFamily="34" charset="0"/>
                      </a:endParaRPr>
                    </a:p>
                  </a:txBody>
                  <a:tcPr anchor="ctr">
                    <a:solidFill>
                      <a:schemeClr val="accent1">
                        <a:lumMod val="50000"/>
                      </a:schemeClr>
                    </a:solidFill>
                  </a:tcPr>
                </a:tc>
                <a:tc hMerge="1">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r>
                        <a:rPr lang="es-CO" sz="800" b="1" dirty="0" smtClean="0">
                          <a:latin typeface="Century Gothic" panose="020B0502020202020204" pitchFamily="34" charset="0"/>
                        </a:rPr>
                        <a:t>Alcalde</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800" dirty="0" smtClean="0">
                          <a:latin typeface="Century Gothic" panose="020B0502020202020204" pitchFamily="34" charset="0"/>
                        </a:rPr>
                        <a:t>Carlos Julio Moreno Gómez</a:t>
                      </a:r>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Filiación Política</a:t>
                      </a:r>
                      <a:r>
                        <a:rPr lang="es-CO" sz="800" b="1" baseline="0" dirty="0" smtClean="0">
                          <a:latin typeface="Century Gothic" panose="020B0502020202020204" pitchFamily="34" charset="0"/>
                        </a:rPr>
                        <a:t> del Alcalde</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r>
                        <a:rPr lang="es-CO" sz="800" dirty="0" smtClean="0">
                          <a:latin typeface="Century Gothic" panose="020B0502020202020204" pitchFamily="34" charset="0"/>
                        </a:rPr>
                        <a:t>Opción Ciudadana </a:t>
                      </a:r>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Formación Académica</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Lugar y año de Nacimiento</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r h="370840">
                <a:tc>
                  <a:txBody>
                    <a:bodyPr/>
                    <a:lstStyle/>
                    <a:p>
                      <a:r>
                        <a:rPr lang="es-CO" sz="800" b="1" dirty="0" smtClean="0">
                          <a:latin typeface="Century Gothic" panose="020B0502020202020204" pitchFamily="34" charset="0"/>
                        </a:rPr>
                        <a:t>Cargos Ocupados</a:t>
                      </a:r>
                      <a:r>
                        <a:rPr lang="es-CO" sz="800" b="1" baseline="0" dirty="0" smtClean="0">
                          <a:latin typeface="Century Gothic" panose="020B0502020202020204" pitchFamily="34" charset="0"/>
                        </a:rPr>
                        <a:t> en los últimos años</a:t>
                      </a:r>
                      <a:endParaRPr lang="es-CO" sz="800" b="1" dirty="0">
                        <a:latin typeface="Century Gothic" panose="020B0502020202020204" pitchFamily="34" charset="0"/>
                      </a:endParaRPr>
                    </a:p>
                  </a:txBody>
                  <a:tcPr anchor="ctr">
                    <a:solidFill>
                      <a:schemeClr val="accent1">
                        <a:lumMod val="60000"/>
                        <a:lumOff val="40000"/>
                      </a:schemeClr>
                    </a:solidFill>
                  </a:tcPr>
                </a:tc>
                <a:tc>
                  <a:txBody>
                    <a:bodyPr/>
                    <a:lstStyle/>
                    <a:p>
                      <a:endParaRPr lang="es-CO" sz="800" dirty="0">
                        <a:latin typeface="Century Gothic" panose="020B0502020202020204" pitchFamily="34" charset="0"/>
                      </a:endParaRPr>
                    </a:p>
                  </a:txBody>
                  <a:tcPr anchor="ctr">
                    <a:solidFill>
                      <a:schemeClr val="accent1">
                        <a:lumMod val="60000"/>
                        <a:lumOff val="40000"/>
                      </a:schemeClr>
                    </a:solidFill>
                  </a:tcPr>
                </a:tc>
              </a:tr>
            </a:tbl>
          </a:graphicData>
        </a:graphic>
      </p:graphicFrame>
      <p:sp>
        <p:nvSpPr>
          <p:cNvPr id="3" name="AutoShape 2" descr="Resultado de imagen para alcalde de cota cundinamarca 201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Resultado de imagen para alcalde de cota cundinamarca 201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aphicFrame>
        <p:nvGraphicFramePr>
          <p:cNvPr id="10" name="9 Tabla"/>
          <p:cNvGraphicFramePr>
            <a:graphicFrameLocks noGrp="1"/>
          </p:cNvGraphicFramePr>
          <p:nvPr>
            <p:extLst>
              <p:ext uri="{D42A27DB-BD31-4B8C-83A1-F6EECF244321}">
                <p14:modId xmlns:p14="http://schemas.microsoft.com/office/powerpoint/2010/main" val="1219791078"/>
              </p:ext>
            </p:extLst>
          </p:nvPr>
        </p:nvGraphicFramePr>
        <p:xfrm>
          <a:off x="1927529" y="4011998"/>
          <a:ext cx="5338756" cy="222504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1321926"/>
                <a:gridCol w="4016830"/>
              </a:tblGrid>
              <a:tr h="370840">
                <a:tc gridSpan="2">
                  <a:txBody>
                    <a:bodyPr/>
                    <a:lstStyle/>
                    <a:p>
                      <a:pPr algn="l"/>
                      <a:r>
                        <a:rPr lang="es-CO" sz="900" dirty="0" smtClean="0"/>
                        <a:t>Secretario de Seguridad</a:t>
                      </a:r>
                      <a:endParaRPr lang="es-CO" sz="900" dirty="0">
                        <a:latin typeface="Century Gothic" panose="020B0502020202020204" pitchFamily="34" charset="0"/>
                      </a:endParaRPr>
                    </a:p>
                  </a:txBody>
                  <a:tcPr anchor="ctr"/>
                </a:tc>
                <a:tc hMerge="1">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700" b="1" dirty="0" smtClean="0"/>
                        <a:t>Secretario</a:t>
                      </a:r>
                      <a:endParaRPr lang="es-CO" sz="700" b="1" dirty="0" smtClean="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700" b="1" dirty="0" smtClean="0"/>
                        <a:t>Filiación Política</a:t>
                      </a:r>
                      <a:r>
                        <a:rPr lang="es-CO" sz="700" b="1" baseline="0" dirty="0" smtClean="0"/>
                        <a:t> del </a:t>
                      </a:r>
                      <a:r>
                        <a:rPr lang="es-CO" sz="700" b="1" dirty="0" smtClean="0"/>
                        <a:t>Secretario</a:t>
                      </a:r>
                      <a:endParaRPr lang="es-CO" sz="700" b="1" dirty="0" smtClean="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Formación Académica</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Lugar y año de Nacimiento</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Cargos Ocupados</a:t>
                      </a:r>
                      <a:r>
                        <a:rPr lang="es-CO" sz="700" b="1" baseline="0" dirty="0" smtClean="0"/>
                        <a:t> en los últimos años</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bl>
          </a:graphicData>
        </a:graphic>
      </p:graphicFrame>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549" y="1045803"/>
            <a:ext cx="1619250" cy="13144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959" y="3938522"/>
            <a:ext cx="1076325" cy="117157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aphicFrame>
        <p:nvGraphicFramePr>
          <p:cNvPr id="13" name="12 Tabla"/>
          <p:cNvGraphicFramePr>
            <a:graphicFrameLocks noGrp="1"/>
          </p:cNvGraphicFramePr>
          <p:nvPr>
            <p:extLst>
              <p:ext uri="{D42A27DB-BD31-4B8C-83A1-F6EECF244321}">
                <p14:modId xmlns:p14="http://schemas.microsoft.com/office/powerpoint/2010/main" val="1449954255"/>
              </p:ext>
            </p:extLst>
          </p:nvPr>
        </p:nvGraphicFramePr>
        <p:xfrm>
          <a:off x="6333453" y="1549801"/>
          <a:ext cx="5338756" cy="222504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1321926"/>
                <a:gridCol w="4016830"/>
              </a:tblGrid>
              <a:tr h="370840">
                <a:tc gridSpan="2">
                  <a:txBody>
                    <a:bodyPr/>
                    <a:lstStyle/>
                    <a:p>
                      <a:pPr algn="l"/>
                      <a:r>
                        <a:rPr lang="es-CO" sz="900" dirty="0" smtClean="0"/>
                        <a:t>Secretario de Gobierno</a:t>
                      </a:r>
                      <a:endParaRPr lang="es-CO" sz="900" dirty="0">
                        <a:latin typeface="Century Gothic" panose="020B0502020202020204" pitchFamily="34" charset="0"/>
                      </a:endParaRPr>
                    </a:p>
                  </a:txBody>
                  <a:tcPr anchor="ctr"/>
                </a:tc>
                <a:tc hMerge="1">
                  <a:txBody>
                    <a:bodyPr/>
                    <a:lstStyle/>
                    <a:p>
                      <a:pPr algn="ctr"/>
                      <a:endParaRPr lang="es-CO" sz="1050" dirty="0">
                        <a:latin typeface="Century Gothic" panose="020B0502020202020204" pitchFamily="34" charset="0"/>
                      </a:endParaRPr>
                    </a:p>
                  </a:txBody>
                  <a:tcPr anchor="ctr">
                    <a:solidFill>
                      <a:schemeClr val="accent1">
                        <a:lumMod val="50000"/>
                      </a:schemeClr>
                    </a:solidFill>
                  </a:tcPr>
                </a:tc>
              </a:tr>
              <a:tr h="370840">
                <a:tc>
                  <a:txBody>
                    <a:bodyPr/>
                    <a:lstStyle/>
                    <a:p>
                      <a:r>
                        <a:rPr lang="es-CO" sz="700" b="1" dirty="0" smtClean="0"/>
                        <a:t>Secretario</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700" b="1" dirty="0" smtClean="0"/>
                        <a:t>Filiación Política</a:t>
                      </a:r>
                      <a:r>
                        <a:rPr lang="es-CO" sz="700" b="1" baseline="0" dirty="0" smtClean="0"/>
                        <a:t> del </a:t>
                      </a:r>
                      <a:r>
                        <a:rPr lang="es-CO" sz="700" b="1" dirty="0" smtClean="0"/>
                        <a:t>Secretario</a:t>
                      </a:r>
                      <a:endParaRPr lang="es-CO" sz="700" b="1" dirty="0" smtClean="0">
                        <a:latin typeface="Century Gothic" panose="020B0502020202020204" pitchFamily="34" charset="0"/>
                      </a:endParaRPr>
                    </a:p>
                  </a:txBody>
                  <a:tcPr anchor="ctr"/>
                </a:tc>
                <a:tc>
                  <a:txBody>
                    <a:bodyPr/>
                    <a:lstStyle/>
                    <a:p>
                      <a:endParaRPr lang="es-CO" sz="700" dirty="0" smtClean="0"/>
                    </a:p>
                  </a:txBody>
                  <a:tcPr anchor="ctr"/>
                </a:tc>
              </a:tr>
              <a:tr h="370840">
                <a:tc>
                  <a:txBody>
                    <a:bodyPr/>
                    <a:lstStyle/>
                    <a:p>
                      <a:r>
                        <a:rPr lang="es-CO" sz="700" b="1" dirty="0" smtClean="0"/>
                        <a:t>Formación Académica</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Lugar y año de Nacimiento</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r h="370840">
                <a:tc>
                  <a:txBody>
                    <a:bodyPr/>
                    <a:lstStyle/>
                    <a:p>
                      <a:r>
                        <a:rPr lang="es-CO" sz="700" b="1" dirty="0" smtClean="0"/>
                        <a:t>Cargos Ocupados</a:t>
                      </a:r>
                      <a:r>
                        <a:rPr lang="es-CO" sz="700" b="1" baseline="0" dirty="0" smtClean="0"/>
                        <a:t> en los últimos años</a:t>
                      </a:r>
                      <a:endParaRPr lang="es-CO" sz="700" b="1" dirty="0">
                        <a:latin typeface="Century Gothic" panose="020B0502020202020204" pitchFamily="34" charset="0"/>
                      </a:endParaRPr>
                    </a:p>
                  </a:txBody>
                  <a:tcPr anchor="ctr"/>
                </a:tc>
                <a:tc>
                  <a:txBody>
                    <a:bodyPr/>
                    <a:lstStyle/>
                    <a:p>
                      <a:endParaRPr lang="es-CO" sz="700" dirty="0">
                        <a:latin typeface="Century Gothic" panose="020B0502020202020204" pitchFamily="34" charset="0"/>
                      </a:endParaRPr>
                    </a:p>
                  </a:txBody>
                  <a:tcPr anchor="ctr"/>
                </a:tc>
              </a:tr>
            </a:tbl>
          </a:graphicData>
        </a:graphic>
      </p:graphicFrame>
      <p:pic>
        <p:nvPicPr>
          <p:cNvPr id="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5883" y="1476325"/>
            <a:ext cx="1076325" cy="117157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37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5771777"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Estructura del Municipio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0408429" cy="4616648"/>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smtClean="0">
                <a:solidFill>
                  <a:schemeClr val="tx1">
                    <a:lumMod val="75000"/>
                    <a:lumOff val="25000"/>
                  </a:schemeClr>
                </a:solidFill>
                <a:latin typeface="Helvetica Neue" pitchFamily="50"/>
              </a:rPr>
              <a:t>El municipio esta </a:t>
            </a:r>
            <a:r>
              <a:rPr lang="es-CO" sz="1400" dirty="0">
                <a:solidFill>
                  <a:schemeClr val="tx1">
                    <a:lumMod val="75000"/>
                    <a:lumOff val="25000"/>
                  </a:schemeClr>
                </a:solidFill>
                <a:latin typeface="Helvetica Neue" pitchFamily="50"/>
              </a:rPr>
              <a:t>estructurado de la siguiente forma:</a:t>
            </a:r>
          </a:p>
          <a:p>
            <a:endParaRPr lang="es-CO" sz="1400" b="1" dirty="0">
              <a:solidFill>
                <a:schemeClr val="tx1">
                  <a:lumMod val="75000"/>
                  <a:lumOff val="25000"/>
                </a:schemeClr>
              </a:solidFill>
              <a:latin typeface="Helvetica Neue" pitchFamily="50"/>
            </a:endParaRPr>
          </a:p>
          <a:p>
            <a:r>
              <a:rPr lang="es-CO" sz="1400" b="1" dirty="0">
                <a:solidFill>
                  <a:schemeClr val="tx1">
                    <a:lumMod val="75000"/>
                    <a:lumOff val="25000"/>
                  </a:schemeClr>
                </a:solidFill>
                <a:latin typeface="Helvetica Neue" pitchFamily="50"/>
              </a:rPr>
              <a:t>Secretarías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Cultura y Juventudes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Desarrollo Social</a:t>
            </a:r>
          </a:p>
          <a:p>
            <a:pPr marL="285750"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Educación</a:t>
            </a:r>
          </a:p>
          <a:p>
            <a:pPr marL="285750"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Hacienda</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Infraestructura y Obras Públicas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Planeación</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Salud</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Medio ambiente, Agricultura y Desarrollo Económico</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General y de Gobierno</a:t>
            </a:r>
          </a:p>
          <a:p>
            <a:pPr marL="285750" indent="-285750">
              <a:buClr>
                <a:schemeClr val="tx2"/>
              </a:buClr>
              <a:buFont typeface="Arial" panose="020B0604020202020204" pitchFamily="34" charset="0"/>
              <a:buChar char="•"/>
            </a:pPr>
            <a:endParaRPr lang="es-CO" sz="1400" dirty="0">
              <a:solidFill>
                <a:schemeClr val="tx1">
                  <a:lumMod val="75000"/>
                  <a:lumOff val="25000"/>
                </a:schemeClr>
              </a:solidFill>
              <a:latin typeface="Helvetica Neue" pitchFamily="50"/>
            </a:endParaRPr>
          </a:p>
          <a:p>
            <a:pPr>
              <a:buClr>
                <a:schemeClr val="tx2"/>
              </a:buClr>
            </a:pPr>
            <a:r>
              <a:rPr lang="es-CO" sz="1400" b="1" dirty="0" smtClean="0">
                <a:solidFill>
                  <a:schemeClr val="tx1">
                    <a:lumMod val="75000"/>
                    <a:lumOff val="25000"/>
                  </a:schemeClr>
                </a:solidFill>
                <a:latin typeface="Helvetica Neue" pitchFamily="50"/>
              </a:rPr>
              <a:t>Otras Dependencias / Entidades</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Almacén Municipal</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Comisaria de Familia</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Dirección de Control Interno</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Dirección de Talento Humano</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Inspección de Policía</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Ofician de Sisben</a:t>
            </a:r>
          </a:p>
          <a:p>
            <a:pPr marL="285750" indent="-285750">
              <a:buClr>
                <a:schemeClr val="tx2"/>
              </a:buClr>
              <a:buFont typeface="Arial" panose="020B0604020202020204" pitchFamily="34" charset="0"/>
              <a:buChar char="•"/>
            </a:pPr>
            <a:r>
              <a:rPr lang="es-CO" sz="1400" dirty="0" smtClean="0">
                <a:solidFill>
                  <a:schemeClr val="tx1">
                    <a:lumMod val="75000"/>
                    <a:lumOff val="25000"/>
                  </a:schemeClr>
                </a:solidFill>
                <a:latin typeface="Helvetica Neue" pitchFamily="50"/>
              </a:rPr>
              <a:t>Oficina de Sistemas</a:t>
            </a:r>
          </a:p>
        </p:txBody>
      </p:sp>
    </p:spTree>
    <p:extLst>
      <p:ext uri="{BB962C8B-B14F-4D97-AF65-F5344CB8AC3E}">
        <p14:creationId xmlns:p14="http://schemas.microsoft.com/office/powerpoint/2010/main" val="3024808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11123564"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Estructura del Plan de Desarrollo (Marco Conceptual)</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108543"/>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El Plan de Desarrollo del municipio </a:t>
            </a:r>
            <a:r>
              <a:rPr lang="es-CO" sz="1400" dirty="0" smtClean="0">
                <a:solidFill>
                  <a:schemeClr val="tx1">
                    <a:lumMod val="75000"/>
                    <a:lumOff val="25000"/>
                  </a:schemeClr>
                </a:solidFill>
                <a:latin typeface="Helvetica Neue" pitchFamily="50"/>
              </a:rPr>
              <a:t>esta </a:t>
            </a:r>
            <a:r>
              <a:rPr lang="es-CO" sz="1400" dirty="0">
                <a:solidFill>
                  <a:schemeClr val="tx1">
                    <a:lumMod val="75000"/>
                    <a:lumOff val="25000"/>
                  </a:schemeClr>
                </a:solidFill>
                <a:latin typeface="Helvetica Neue" pitchFamily="50"/>
              </a:rPr>
              <a:t>estructurado de la siguiente forma:</a:t>
            </a:r>
          </a:p>
          <a:p>
            <a:endParaRPr lang="es-CO" sz="1400" dirty="0">
              <a:solidFill>
                <a:schemeClr val="tx1">
                  <a:lumMod val="75000"/>
                  <a:lumOff val="25000"/>
                </a:schemeClr>
              </a:solidFill>
              <a:latin typeface="Helvetica Neue" pitchFamily="50"/>
            </a:endParaRPr>
          </a:p>
          <a:p>
            <a:pPr marL="342900" indent="-342900">
              <a:buClr>
                <a:schemeClr val="tx2"/>
              </a:buClr>
              <a:buFont typeface="+mj-lt"/>
              <a:buAutoNum type="arabicPeriod"/>
            </a:pPr>
            <a:r>
              <a:rPr lang="es-CO" sz="1400" b="1" dirty="0">
                <a:solidFill>
                  <a:schemeClr val="tx1">
                    <a:lumMod val="75000"/>
                    <a:lumOff val="25000"/>
                  </a:schemeClr>
                </a:solidFill>
                <a:latin typeface="Helvetica Neue" pitchFamily="50"/>
              </a:rPr>
              <a:t>Dimensiones</a:t>
            </a:r>
          </a:p>
          <a:p>
            <a:pPr>
              <a:buClr>
                <a:schemeClr val="tx2"/>
              </a:buClr>
            </a:pPr>
            <a:endParaRPr lang="es-CO" sz="1400" b="1"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Social</a:t>
            </a:r>
            <a:endParaRPr lang="es-CO" sz="1400"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Económica</a:t>
            </a:r>
            <a:endParaRPr lang="es-CO" sz="1400"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Institucional</a:t>
            </a:r>
            <a:endParaRPr lang="es-CO" sz="1400" dirty="0">
              <a:solidFill>
                <a:schemeClr val="tx1">
                  <a:lumMod val="75000"/>
                  <a:lumOff val="25000"/>
                </a:schemeClr>
              </a:solidFill>
              <a:latin typeface="Helvetica Neue" pitchFamily="50"/>
            </a:endParaRPr>
          </a:p>
          <a:p>
            <a:pPr marL="722313" lvl="1" indent="-2730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Dimensión </a:t>
            </a:r>
            <a:r>
              <a:rPr lang="es-CO" sz="1400" dirty="0" smtClean="0">
                <a:solidFill>
                  <a:schemeClr val="tx1">
                    <a:lumMod val="75000"/>
                    <a:lumOff val="25000"/>
                  </a:schemeClr>
                </a:solidFill>
                <a:latin typeface="Helvetica Neue" pitchFamily="50"/>
              </a:rPr>
              <a:t>Ambiental</a:t>
            </a:r>
            <a:endParaRPr lang="es-CO" sz="1400" dirty="0">
              <a:solidFill>
                <a:schemeClr val="tx1">
                  <a:lumMod val="75000"/>
                  <a:lumOff val="25000"/>
                </a:schemeClr>
              </a:solidFill>
              <a:latin typeface="Helvetica Neue" pitchFamily="50"/>
            </a:endParaRPr>
          </a:p>
          <a:p>
            <a:pPr marL="800100" lvl="1" indent="-342900">
              <a:buClr>
                <a:schemeClr val="tx2"/>
              </a:buClr>
              <a:buFont typeface="Arial" panose="020B0604020202020204" pitchFamily="34" charset="0"/>
              <a:buChar char="•"/>
            </a:pPr>
            <a:endParaRPr lang="es-CO" sz="1400" dirty="0">
              <a:solidFill>
                <a:schemeClr val="tx1">
                  <a:lumMod val="75000"/>
                  <a:lumOff val="25000"/>
                </a:schemeClr>
              </a:solidFill>
              <a:latin typeface="Helvetica Neue" pitchFamily="50"/>
            </a:endParaRPr>
          </a:p>
          <a:p>
            <a:pPr marL="342900" lvl="1" indent="-342900">
              <a:buClr>
                <a:schemeClr val="tx2"/>
              </a:buClr>
              <a:buFont typeface="+mj-lt"/>
              <a:buAutoNum type="arabicPeriod" startAt="2"/>
            </a:pPr>
            <a:r>
              <a:rPr lang="es-CO" sz="1400" b="1" dirty="0">
                <a:solidFill>
                  <a:schemeClr val="tx1">
                    <a:lumMod val="75000"/>
                    <a:lumOff val="25000"/>
                  </a:schemeClr>
                </a:solidFill>
                <a:latin typeface="Helvetica Neue" pitchFamily="50"/>
              </a:rPr>
              <a:t>Componentes de las Dimensiones</a:t>
            </a:r>
          </a:p>
          <a:p>
            <a:pPr marL="0" lvl="1">
              <a:buClr>
                <a:schemeClr val="tx2"/>
              </a:buClr>
            </a:pPr>
            <a:endParaRPr lang="es-CO" sz="1400" dirty="0">
              <a:solidFill>
                <a:schemeClr val="tx1">
                  <a:lumMod val="75000"/>
                  <a:lumOff val="25000"/>
                </a:schemeClr>
              </a:solidFill>
              <a:latin typeface="Helvetica Neue" pitchFamily="50"/>
            </a:endParaRPr>
          </a:p>
          <a:p>
            <a:pPr marL="727075"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Programas y Objetivos</a:t>
            </a:r>
          </a:p>
          <a:p>
            <a:pPr marL="727075"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Indicadores y Metas</a:t>
            </a:r>
          </a:p>
          <a:p>
            <a:pPr marL="727075" indent="-285750">
              <a:buClr>
                <a:schemeClr val="tx2"/>
              </a:buClr>
              <a:buFont typeface="Arial" panose="020B0604020202020204" pitchFamily="34" charset="0"/>
              <a:buChar char="•"/>
            </a:pPr>
            <a:r>
              <a:rPr lang="es-CO" sz="1400" dirty="0">
                <a:solidFill>
                  <a:schemeClr val="tx1">
                    <a:lumMod val="75000"/>
                    <a:lumOff val="25000"/>
                  </a:schemeClr>
                </a:solidFill>
                <a:latin typeface="Helvetica Neue" pitchFamily="50"/>
              </a:rPr>
              <a:t>Proyectos Prioritarios</a:t>
            </a:r>
          </a:p>
        </p:txBody>
      </p:sp>
    </p:spTree>
    <p:extLst>
      <p:ext uri="{BB962C8B-B14F-4D97-AF65-F5344CB8AC3E}">
        <p14:creationId xmlns:p14="http://schemas.microsoft.com/office/powerpoint/2010/main" val="649939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9751964"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Enfoque del Plan de Desarrollo (Principios)</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539430"/>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El Plan de Desarrollo del </a:t>
            </a:r>
            <a:r>
              <a:rPr lang="es-CO" sz="1400" dirty="0" smtClean="0">
                <a:solidFill>
                  <a:schemeClr val="tx1">
                    <a:lumMod val="75000"/>
                    <a:lumOff val="25000"/>
                  </a:schemeClr>
                </a:solidFill>
                <a:latin typeface="Helvetica Neue" pitchFamily="50"/>
              </a:rPr>
              <a:t>municipio </a:t>
            </a:r>
            <a:r>
              <a:rPr lang="es-CO" sz="1400" dirty="0">
                <a:solidFill>
                  <a:schemeClr val="tx1">
                    <a:lumMod val="75000"/>
                    <a:lumOff val="25000"/>
                  </a:schemeClr>
                </a:solidFill>
                <a:latin typeface="Helvetica Neue" pitchFamily="50"/>
              </a:rPr>
              <a:t>esta estructurado y desarrollado bajo los siguientes </a:t>
            </a:r>
            <a:r>
              <a:rPr lang="es-CO" sz="1400" dirty="0" smtClean="0">
                <a:solidFill>
                  <a:schemeClr val="tx1">
                    <a:lumMod val="75000"/>
                    <a:lumOff val="25000"/>
                  </a:schemeClr>
                </a:solidFill>
                <a:latin typeface="Helvetica Neue" pitchFamily="50"/>
              </a:rPr>
              <a:t>objetivos:</a:t>
            </a:r>
            <a:endParaRPr lang="es-CO" sz="1400" dirty="0">
              <a:solidFill>
                <a:schemeClr val="tx1">
                  <a:lumMod val="75000"/>
                  <a:lumOff val="25000"/>
                </a:schemeClr>
              </a:solidFill>
              <a:latin typeface="Helvetica Neue" pitchFamily="50"/>
            </a:endParaRPr>
          </a:p>
          <a:p>
            <a:endParaRPr lang="es-CO" sz="1400"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Sostenibilidad</a:t>
            </a:r>
          </a:p>
          <a:p>
            <a:pPr>
              <a:buClr>
                <a:schemeClr val="tx2"/>
              </a:buClr>
            </a:pPr>
            <a:r>
              <a:rPr lang="es-CO" sz="1400" dirty="0" smtClean="0">
                <a:solidFill>
                  <a:schemeClr val="tx1">
                    <a:lumMod val="75000"/>
                    <a:lumOff val="25000"/>
                  </a:schemeClr>
                </a:solidFill>
                <a:latin typeface="Helvetica Neue" pitchFamily="50"/>
              </a:rPr>
              <a:t>(Describir el enfoque)</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Enfoque Diferencial</a:t>
            </a:r>
          </a:p>
          <a:p>
            <a:pPr marL="285750" indent="-285750">
              <a:buClr>
                <a:schemeClr val="tx2"/>
              </a:buClr>
              <a:buFont typeface="Wingdings" panose="05000000000000000000" pitchFamily="2" charset="2"/>
              <a:buChar char="Ø"/>
            </a:pPr>
            <a:endParaRPr lang="es-CO" sz="1400" b="1" dirty="0" smtClean="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Honestidad</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Justicia</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Competitividad</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Liderazgo y Vocación de Servicio</a:t>
            </a:r>
          </a:p>
          <a:p>
            <a:pPr marL="285750" indent="-285750">
              <a:buClr>
                <a:schemeClr val="tx2"/>
              </a:buClr>
              <a:buFont typeface="Wingdings" panose="05000000000000000000" pitchFamily="2" charset="2"/>
              <a:buChar char="Ø"/>
            </a:pPr>
            <a:endParaRPr lang="es-CO" sz="1400" b="1" dirty="0">
              <a:solidFill>
                <a:schemeClr val="tx1">
                  <a:lumMod val="75000"/>
                  <a:lumOff val="25000"/>
                </a:schemeClr>
              </a:solidFill>
              <a:latin typeface="Helvetica Neue" pitchFamily="50"/>
            </a:endParaRPr>
          </a:p>
          <a:p>
            <a:pPr marL="285750" indent="-285750">
              <a:buClr>
                <a:schemeClr val="tx2"/>
              </a:buClr>
              <a:buFont typeface="Wingdings" panose="05000000000000000000" pitchFamily="2" charset="2"/>
              <a:buChar char="Ø"/>
            </a:pPr>
            <a:r>
              <a:rPr lang="es-CO" sz="1400" b="1" dirty="0" smtClean="0">
                <a:solidFill>
                  <a:schemeClr val="tx1">
                    <a:lumMod val="75000"/>
                    <a:lumOff val="25000"/>
                  </a:schemeClr>
                </a:solidFill>
                <a:latin typeface="Helvetica Neue" pitchFamily="50"/>
              </a:rPr>
              <a:t>Solidaridad y Paz</a:t>
            </a:r>
            <a:endParaRPr lang="es-CO" sz="1400" b="1" dirty="0">
              <a:solidFill>
                <a:schemeClr val="tx1">
                  <a:lumMod val="75000"/>
                  <a:lumOff val="25000"/>
                </a:schemeClr>
              </a:solidFill>
              <a:latin typeface="Helvetica Neue" pitchFamily="50"/>
            </a:endParaRPr>
          </a:p>
        </p:txBody>
      </p:sp>
    </p:spTree>
    <p:extLst>
      <p:ext uri="{BB962C8B-B14F-4D97-AF65-F5344CB8AC3E}">
        <p14:creationId xmlns:p14="http://schemas.microsoft.com/office/powerpoint/2010/main" val="3819387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314600" y="369011"/>
            <a:ext cx="8192586" cy="584775"/>
          </a:xfrm>
          <a:prstGeom prst="rect">
            <a:avLst/>
          </a:prstGeom>
          <a:noFill/>
        </p:spPr>
        <p:txBody>
          <a:bodyPr wrap="square" rtlCol="0">
            <a:spAutoFit/>
          </a:bodyPr>
          <a:lstStyle/>
          <a:p>
            <a:r>
              <a:rPr lang="es-CO" sz="3200" b="1" dirty="0" smtClean="0">
                <a:solidFill>
                  <a:srgbClr val="2C6F9E"/>
                </a:solidFill>
                <a:latin typeface="Helvetica Neue" charset="0"/>
                <a:ea typeface="Helvetica Neue" charset="0"/>
                <a:cs typeface="Helvetica Neue" charset="0"/>
              </a:rPr>
              <a:t>Programas del Plan de Desarrollo</a:t>
            </a:r>
            <a:endParaRPr lang="es-CO" sz="3200" b="1" dirty="0">
              <a:solidFill>
                <a:srgbClr val="2C6F9E"/>
              </a:solidFill>
              <a:latin typeface="Helvetica Neue" charset="0"/>
              <a:ea typeface="Helvetica Neue" charset="0"/>
              <a:cs typeface="Helvetica Neue" charset="0"/>
            </a:endParaRPr>
          </a:p>
        </p:txBody>
      </p:sp>
      <p:sp>
        <p:nvSpPr>
          <p:cNvPr id="5" name="4 CuadroTexto"/>
          <p:cNvSpPr txBox="1"/>
          <p:nvPr/>
        </p:nvSpPr>
        <p:spPr>
          <a:xfrm>
            <a:off x="359667" y="1047926"/>
            <a:ext cx="11364247" cy="307777"/>
          </a:xfrm>
          <a:prstGeom prst="rect">
            <a:avLst/>
          </a:prstGeom>
          <a:noFill/>
        </p:spPr>
        <p:txBody>
          <a:bodyPr wrap="square" rtlCol="0">
            <a:spAutoFit/>
          </a:bodyPr>
          <a:lstStyle>
            <a:defPPr>
              <a:defRPr lang="es-CO"/>
            </a:defPPr>
            <a:lvl1pPr algn="just">
              <a:defRPr sz="1100">
                <a:latin typeface="Century Gothic" panose="020B0502020202020204" pitchFamily="34" charset="0"/>
              </a:defRPr>
            </a:lvl1pPr>
          </a:lstStyle>
          <a:p>
            <a:r>
              <a:rPr lang="es-CO" sz="1400" dirty="0">
                <a:solidFill>
                  <a:schemeClr val="tx1">
                    <a:lumMod val="75000"/>
                    <a:lumOff val="25000"/>
                  </a:schemeClr>
                </a:solidFill>
                <a:latin typeface="Helvetica Neue" pitchFamily="50"/>
              </a:rPr>
              <a:t>Los programas en los que está enfocado </a:t>
            </a:r>
            <a:r>
              <a:rPr lang="es-CO" sz="1400" dirty="0" smtClean="0">
                <a:solidFill>
                  <a:schemeClr val="tx1">
                    <a:lumMod val="75000"/>
                    <a:lumOff val="25000"/>
                  </a:schemeClr>
                </a:solidFill>
                <a:latin typeface="Helvetica Neue" pitchFamily="50"/>
              </a:rPr>
              <a:t>el </a:t>
            </a:r>
            <a:r>
              <a:rPr lang="es-CO" sz="1400" dirty="0">
                <a:solidFill>
                  <a:schemeClr val="tx1">
                    <a:lumMod val="75000"/>
                    <a:lumOff val="25000"/>
                  </a:schemeClr>
                </a:solidFill>
                <a:latin typeface="Helvetica Neue" pitchFamily="50"/>
              </a:rPr>
              <a:t>PDM desde la </a:t>
            </a:r>
            <a:r>
              <a:rPr lang="es-CO" sz="1400" b="1" dirty="0">
                <a:solidFill>
                  <a:schemeClr val="tx1">
                    <a:lumMod val="75000"/>
                    <a:lumOff val="25000"/>
                  </a:schemeClr>
                </a:solidFill>
                <a:latin typeface="Helvetica Neue" pitchFamily="50"/>
              </a:rPr>
              <a:t>dimensión </a:t>
            </a:r>
            <a:r>
              <a:rPr lang="es-CO" sz="1400" b="1" dirty="0" smtClean="0">
                <a:solidFill>
                  <a:schemeClr val="tx1">
                    <a:lumMod val="75000"/>
                    <a:lumOff val="25000"/>
                  </a:schemeClr>
                </a:solidFill>
                <a:latin typeface="Helvetica Neue" pitchFamily="50"/>
              </a:rPr>
              <a:t>social </a:t>
            </a:r>
            <a:r>
              <a:rPr lang="es-CO" sz="1400" dirty="0" smtClean="0">
                <a:solidFill>
                  <a:schemeClr val="tx1">
                    <a:lumMod val="75000"/>
                    <a:lumOff val="25000"/>
                  </a:schemeClr>
                </a:solidFill>
                <a:latin typeface="Helvetica Neue" pitchFamily="50"/>
              </a:rPr>
              <a:t>son </a:t>
            </a:r>
            <a:r>
              <a:rPr lang="es-CO" sz="1400" dirty="0">
                <a:solidFill>
                  <a:schemeClr val="tx1">
                    <a:lumMod val="75000"/>
                    <a:lumOff val="25000"/>
                  </a:schemeClr>
                </a:solidFill>
                <a:latin typeface="Helvetica Neue" pitchFamily="50"/>
              </a:rPr>
              <a:t>los </a:t>
            </a:r>
            <a:r>
              <a:rPr lang="es-CO" sz="1400" dirty="0" smtClean="0">
                <a:solidFill>
                  <a:schemeClr val="tx1">
                    <a:lumMod val="75000"/>
                    <a:lumOff val="25000"/>
                  </a:schemeClr>
                </a:solidFill>
                <a:latin typeface="Helvetica Neue" pitchFamily="50"/>
              </a:rPr>
              <a:t>siguientes:</a:t>
            </a:r>
            <a:endParaRPr lang="es-CO" sz="1400" dirty="0">
              <a:solidFill>
                <a:schemeClr val="tx1">
                  <a:lumMod val="75000"/>
                  <a:lumOff val="25000"/>
                </a:schemeClr>
              </a:solidFill>
              <a:latin typeface="Helvetica Neue" pitchFamily="50"/>
            </a:endParaRPr>
          </a:p>
        </p:txBody>
      </p:sp>
      <p:graphicFrame>
        <p:nvGraphicFramePr>
          <p:cNvPr id="4" name="3 Tabla"/>
          <p:cNvGraphicFramePr>
            <a:graphicFrameLocks noGrp="1"/>
          </p:cNvGraphicFramePr>
          <p:nvPr>
            <p:extLst>
              <p:ext uri="{D42A27DB-BD31-4B8C-83A1-F6EECF244321}">
                <p14:modId xmlns:p14="http://schemas.microsoft.com/office/powerpoint/2010/main" val="2488461209"/>
              </p:ext>
            </p:extLst>
          </p:nvPr>
        </p:nvGraphicFramePr>
        <p:xfrm>
          <a:off x="489855" y="1660710"/>
          <a:ext cx="11234058" cy="4323080"/>
        </p:xfrm>
        <a:graphic>
          <a:graphicData uri="http://schemas.openxmlformats.org/drawingml/2006/table">
            <a:tbl>
              <a:tblPr firstRow="1" bandRow="1">
                <a:tableStyleId>{5C22544A-7EE6-4342-B048-85BDC9FD1C3A}</a:tableStyleId>
              </a:tblPr>
              <a:tblGrid>
                <a:gridCol w="5617029"/>
                <a:gridCol w="5617029"/>
              </a:tblGrid>
              <a:tr h="370840">
                <a:tc>
                  <a:txBody>
                    <a:bodyPr/>
                    <a:lstStyle/>
                    <a:p>
                      <a:pPr algn="ctr"/>
                      <a:r>
                        <a:rPr lang="es-CO" sz="1050" dirty="0" smtClean="0">
                          <a:latin typeface="Century Gothic" panose="020B0502020202020204" pitchFamily="34" charset="0"/>
                        </a:rPr>
                        <a:t>Programa</a:t>
                      </a:r>
                      <a:endParaRPr lang="es-CO" sz="1050" dirty="0">
                        <a:latin typeface="Century Gothic" panose="020B0502020202020204" pitchFamily="34" charset="0"/>
                      </a:endParaRPr>
                    </a:p>
                  </a:txBody>
                  <a:tcPr anchor="ctr">
                    <a:solidFill>
                      <a:schemeClr val="accent1">
                        <a:lumMod val="50000"/>
                      </a:schemeClr>
                    </a:solidFill>
                  </a:tcPr>
                </a:tc>
                <a:tc>
                  <a:txBody>
                    <a:bodyPr/>
                    <a:lstStyle/>
                    <a:p>
                      <a:pPr algn="ctr"/>
                      <a:r>
                        <a:rPr lang="es-CO" sz="1050" dirty="0" smtClean="0">
                          <a:latin typeface="Century Gothic" panose="020B0502020202020204" pitchFamily="34" charset="0"/>
                        </a:rPr>
                        <a:t>Subprograma / Sector</a:t>
                      </a:r>
                      <a:endParaRPr lang="es-CO" sz="1050" dirty="0">
                        <a:latin typeface="Century Gothic" panose="020B0502020202020204" pitchFamily="34" charset="0"/>
                      </a:endParaRPr>
                    </a:p>
                  </a:txBody>
                  <a:tcPr anchor="ctr">
                    <a:solidFill>
                      <a:schemeClr val="accent1">
                        <a:lumMod val="50000"/>
                      </a:schemeClr>
                    </a:solidFill>
                  </a:tcPr>
                </a:tc>
              </a:tr>
              <a:tr h="370840">
                <a:tc rowSpan="5">
                  <a:txBody>
                    <a:bodyPr/>
                    <a:lstStyle/>
                    <a:p>
                      <a:r>
                        <a:rPr lang="es-CO" sz="1050" dirty="0" smtClean="0">
                          <a:latin typeface="Century Gothic" panose="020B0502020202020204" pitchFamily="34" charset="0"/>
                        </a:rPr>
                        <a:t>DESARROLLO</a:t>
                      </a:r>
                      <a:r>
                        <a:rPr lang="es-CO" sz="1050" baseline="0" dirty="0" smtClean="0">
                          <a:latin typeface="Century Gothic" panose="020B0502020202020204" pitchFamily="34" charset="0"/>
                        </a:rPr>
                        <a:t> POBLACIONAL</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Recreación, deporte, educación sexual y buen uso del tiempo libre</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Generar oportunidades locales para generar arraigo, a través de programas e incentivos públicos (éxodo juvenil)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Implementar acciones que brinden respuestas en materia vial, servicios públicos, seguridad y convivencia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Fortalecimiento en la cadena de provisión de alimentos, servicios de transporte eficientes, provisión de vivienda y oferta institucional en general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Población Indígena. Potenciar su actividad productiva, así como servicios adecuados en materia de salud y educación</a:t>
                      </a:r>
                      <a:endParaRPr lang="es-CO" sz="1050" dirty="0">
                        <a:latin typeface="Century Gothic" panose="020B0502020202020204" pitchFamily="34" charset="0"/>
                      </a:endParaRPr>
                    </a:p>
                  </a:txBody>
                  <a:tcPr anchor="ctr">
                    <a:solidFill>
                      <a:schemeClr val="accent1">
                        <a:lumMod val="60000"/>
                        <a:lumOff val="40000"/>
                      </a:schemeClr>
                    </a:solidFill>
                  </a:tcPr>
                </a:tc>
              </a:tr>
              <a:tr h="370840">
                <a:tc rowSpan="5">
                  <a:txBody>
                    <a:bodyPr/>
                    <a:lstStyle/>
                    <a:p>
                      <a:r>
                        <a:rPr lang="es-CO" sz="1050" dirty="0" smtClean="0">
                          <a:latin typeface="Century Gothic" panose="020B0502020202020204" pitchFamily="34" charset="0"/>
                        </a:rPr>
                        <a:t>EDUCACION</a:t>
                      </a:r>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Implementación de la jornada única</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Implementar proyectos de articulación de la educación media con la educación técnica, la tecnológica y la profesional</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Programas de comunicación y multilingüismo, emprendimiento, corresponsabilidad, vida y entorno al ambiente</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Fortalecimiento de las TIC</a:t>
                      </a:r>
                      <a:endParaRPr lang="es-CO" sz="1050" dirty="0">
                        <a:latin typeface="Century Gothic" panose="020B0502020202020204" pitchFamily="34" charset="0"/>
                      </a:endParaRPr>
                    </a:p>
                  </a:txBody>
                  <a:tcPr anchor="ctr">
                    <a:solidFill>
                      <a:schemeClr val="accent1">
                        <a:lumMod val="60000"/>
                        <a:lumOff val="40000"/>
                      </a:schemeClr>
                    </a:solidFill>
                  </a:tcPr>
                </a:tc>
              </a:tr>
              <a:tr h="370840">
                <a:tc vMerge="1">
                  <a:txBody>
                    <a:bodyPr/>
                    <a:lstStyle/>
                    <a:p>
                      <a:endParaRPr lang="es-CO" sz="1050" dirty="0">
                        <a:latin typeface="Century Gothic" panose="020B0502020202020204" pitchFamily="34" charset="0"/>
                      </a:endParaRPr>
                    </a:p>
                  </a:txBody>
                  <a:tcPr anchor="ctr">
                    <a:solidFill>
                      <a:schemeClr val="accent1">
                        <a:lumMod val="60000"/>
                        <a:lumOff val="40000"/>
                      </a:schemeClr>
                    </a:solidFill>
                  </a:tcPr>
                </a:tc>
                <a:tc>
                  <a:txBody>
                    <a:bodyPr/>
                    <a:lstStyle/>
                    <a:p>
                      <a:pPr algn="just"/>
                      <a:r>
                        <a:rPr lang="es-CO" sz="1050" dirty="0" smtClean="0">
                          <a:latin typeface="Century Gothic" panose="020B0502020202020204" pitchFamily="34" charset="0"/>
                        </a:rPr>
                        <a:t> Núcleo de aprendizaje y desarrollo integral y desarrollo de la etno educación</a:t>
                      </a:r>
                      <a:endParaRPr lang="es-CO" sz="1050" dirty="0">
                        <a:latin typeface="Century Gothic" panose="020B0502020202020204" pitchFamily="34" charset="0"/>
                      </a:endParaRPr>
                    </a:p>
                  </a:txBody>
                  <a:tcPr anchor="ctr">
                    <a:solidFill>
                      <a:schemeClr val="accent1">
                        <a:lumMod val="60000"/>
                        <a:lumOff val="40000"/>
                      </a:schemeClr>
                    </a:solidFill>
                  </a:tcPr>
                </a:tc>
              </a:tr>
            </a:tbl>
          </a:graphicData>
        </a:graphic>
      </p:graphicFrame>
    </p:spTree>
    <p:extLst>
      <p:ext uri="{BB962C8B-B14F-4D97-AF65-F5344CB8AC3E}">
        <p14:creationId xmlns:p14="http://schemas.microsoft.com/office/powerpoint/2010/main" val="37822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5313</TotalTime>
  <Words>1698</Words>
  <Application>Microsoft Office PowerPoint</Application>
  <PresentationFormat>Personalizado</PresentationFormat>
  <Paragraphs>369</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Hilda María Besson García</dc:creator>
  <cp:lastModifiedBy>Alexander Corredor</cp:lastModifiedBy>
  <cp:revision>222</cp:revision>
  <dcterms:created xsi:type="dcterms:W3CDTF">2016-09-21T01:09:18Z</dcterms:created>
  <dcterms:modified xsi:type="dcterms:W3CDTF">2016-11-16T20:56:08Z</dcterms:modified>
</cp:coreProperties>
</file>