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72" r:id="rId3"/>
    <p:sldId id="273" r:id="rId4"/>
    <p:sldId id="274" r:id="rId5"/>
    <p:sldId id="276" r:id="rId6"/>
    <p:sldId id="275" r:id="rId7"/>
    <p:sldId id="277" r:id="rId8"/>
    <p:sldId id="281" r:id="rId9"/>
    <p:sldId id="283" r:id="rId10"/>
    <p:sldId id="284" r:id="rId11"/>
    <p:sldId id="285" r:id="rId12"/>
    <p:sldId id="282" r:id="rId13"/>
    <p:sldId id="278" r:id="rId14"/>
    <p:sldId id="279" r:id="rId15"/>
    <p:sldId id="286"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4" autoAdjust="0"/>
    <p:restoredTop sz="94652" autoAdjust="0"/>
  </p:normalViewPr>
  <p:slideViewPr>
    <p:cSldViewPr snapToGrid="0" snapToObjects="1">
      <p:cViewPr varScale="1">
        <p:scale>
          <a:sx n="117" d="100"/>
          <a:sy n="117" d="100"/>
        </p:scale>
        <p:origin x="-1218" y="-96"/>
      </p:cViewPr>
      <p:guideLst>
        <p:guide orient="horz" pos="2160"/>
        <p:guide pos="3840"/>
      </p:guideLst>
    </p:cSldViewPr>
  </p:slideViewPr>
  <p:notesTextViewPr>
    <p:cViewPr>
      <p:scale>
        <a:sx n="1" d="1"/>
        <a:sy n="1" d="1"/>
      </p:scale>
      <p:origin x="0" y="0"/>
    </p:cViewPr>
  </p:notesTextViewPr>
  <p:sorterViewPr>
    <p:cViewPr>
      <p:scale>
        <a:sx n="100" d="100"/>
        <a:sy n="100" d="100"/>
      </p:scale>
      <p:origin x="0" y="315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27505F-2D3E-4BE0-A511-E544B8A193B9}" type="datetimeFigureOut">
              <a:rPr lang="es-CO" smtClean="0"/>
              <a:t>15/11/2016</a:t>
            </a:fld>
            <a:endParaRPr lang="es-CO" dirty="0"/>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2B8B23-8447-4081-AF19-3A84AAD36024}" type="slidenum">
              <a:rPr lang="es-CO" smtClean="0"/>
              <a:t>‹Nº›</a:t>
            </a:fld>
            <a:endParaRPr lang="es-CO" dirty="0"/>
          </a:p>
        </p:txBody>
      </p:sp>
    </p:spTree>
    <p:extLst>
      <p:ext uri="{BB962C8B-B14F-4D97-AF65-F5344CB8AC3E}">
        <p14:creationId xmlns:p14="http://schemas.microsoft.com/office/powerpoint/2010/main" val="3422121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80E705-E9C6-AA45-A52C-E3765588CE32}" type="datetimeFigureOut">
              <a:rPr lang="en-US" smtClean="0"/>
              <a:t>11/15/2016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16983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80E705-E9C6-AA45-A52C-E3765588CE32}" type="datetimeFigureOut">
              <a:rPr lang="en-US" smtClean="0"/>
              <a:t>11/15/2016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144795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80E705-E9C6-AA45-A52C-E3765588CE32}" type="datetimeFigureOut">
              <a:rPr lang="en-US" smtClean="0"/>
              <a:t>11/15/2016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456492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80E705-E9C6-AA45-A52C-E3765588CE32}" type="datetimeFigureOut">
              <a:rPr lang="en-US" smtClean="0"/>
              <a:t>11/15/2016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200459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80E705-E9C6-AA45-A52C-E3765588CE32}" type="datetimeFigureOut">
              <a:rPr lang="en-US" smtClean="0"/>
              <a:t>11/15/2016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142649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80E705-E9C6-AA45-A52C-E3765588CE32}" type="datetimeFigureOut">
              <a:rPr lang="en-US" smtClean="0"/>
              <a:t>11/15/2016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528247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80E705-E9C6-AA45-A52C-E3765588CE32}" type="datetimeFigureOut">
              <a:rPr lang="en-US" smtClean="0"/>
              <a:t>11/15/2016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554873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80E705-E9C6-AA45-A52C-E3765588CE32}" type="datetimeFigureOut">
              <a:rPr lang="en-US" smtClean="0"/>
              <a:t>11/15/2016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1385927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80E705-E9C6-AA45-A52C-E3765588CE32}" type="datetimeFigureOut">
              <a:rPr lang="en-US" smtClean="0"/>
              <a:t>11/15/2016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167831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80E705-E9C6-AA45-A52C-E3765588CE32}" type="datetimeFigureOut">
              <a:rPr lang="en-US" smtClean="0"/>
              <a:t>11/15/2016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17460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80E705-E9C6-AA45-A52C-E3765588CE32}" type="datetimeFigureOut">
              <a:rPr lang="en-US" smtClean="0"/>
              <a:t>11/15/2016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1062647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0E705-E9C6-AA45-A52C-E3765588CE32}" type="datetimeFigureOut">
              <a:rPr lang="en-US" smtClean="0"/>
              <a:t>11/15/2016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6FCC92-F419-164D-8732-E14E3A241721}" type="slidenum">
              <a:rPr lang="en-US" smtClean="0"/>
              <a:t>‹Nº›</a:t>
            </a:fld>
            <a:endParaRPr lang="en-US" dirty="0"/>
          </a:p>
        </p:txBody>
      </p:sp>
    </p:spTree>
    <p:extLst>
      <p:ext uri="{BB962C8B-B14F-4D97-AF65-F5344CB8AC3E}">
        <p14:creationId xmlns:p14="http://schemas.microsoft.com/office/powerpoint/2010/main" val="1098092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2 CuadroTexto"/>
          <p:cNvSpPr txBox="1"/>
          <p:nvPr/>
        </p:nvSpPr>
        <p:spPr>
          <a:xfrm>
            <a:off x="5397307" y="432723"/>
            <a:ext cx="5434436" cy="830997"/>
          </a:xfrm>
          <a:prstGeom prst="rect">
            <a:avLst/>
          </a:prstGeom>
          <a:noFill/>
        </p:spPr>
        <p:txBody>
          <a:bodyPr wrap="none" rtlCol="0">
            <a:spAutoFit/>
          </a:bodyPr>
          <a:lstStyle/>
          <a:p>
            <a:pPr algn="ctr"/>
            <a:r>
              <a:rPr lang="es-CO" sz="2800" b="1" dirty="0" smtClean="0">
                <a:solidFill>
                  <a:schemeClr val="bg1"/>
                </a:solidFill>
                <a:latin typeface="Helvetica Neue" pitchFamily="50"/>
              </a:rPr>
              <a:t>Perfil Municipal Cota C/marca.</a:t>
            </a:r>
          </a:p>
          <a:p>
            <a:pPr algn="ctr"/>
            <a:r>
              <a:rPr lang="es-CO" sz="2000" dirty="0" smtClean="0">
                <a:solidFill>
                  <a:schemeClr val="bg1"/>
                </a:solidFill>
                <a:latin typeface="Helvetica Neue" pitchFamily="50"/>
              </a:rPr>
              <a:t>- Frente Comercial -</a:t>
            </a:r>
            <a:endParaRPr lang="es-CO" sz="2000" dirty="0">
              <a:solidFill>
                <a:schemeClr val="bg1"/>
              </a:solidFill>
              <a:latin typeface="Helvetica Neue" pitchFamily="50"/>
            </a:endParaRPr>
          </a:p>
        </p:txBody>
      </p:sp>
    </p:spTree>
    <p:extLst>
      <p:ext uri="{BB962C8B-B14F-4D97-AF65-F5344CB8AC3E}">
        <p14:creationId xmlns:p14="http://schemas.microsoft.com/office/powerpoint/2010/main" val="365716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8192586"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Programas del Plan de Desarrollo</a:t>
            </a:r>
            <a:endParaRPr lang="es-CO" sz="3200" b="1"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1364247" cy="307777"/>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a:solidFill>
                  <a:schemeClr val="tx1">
                    <a:lumMod val="75000"/>
                    <a:lumOff val="25000"/>
                  </a:schemeClr>
                </a:solidFill>
                <a:latin typeface="Helvetica Neue" pitchFamily="50"/>
              </a:rPr>
              <a:t>Los programas en los que está enfocado el PDM </a:t>
            </a:r>
            <a:r>
              <a:rPr lang="es-CO" sz="1400" dirty="0" smtClean="0">
                <a:solidFill>
                  <a:schemeClr val="tx1">
                    <a:lumMod val="75000"/>
                    <a:lumOff val="25000"/>
                  </a:schemeClr>
                </a:solidFill>
                <a:latin typeface="Helvetica Neue" pitchFamily="50"/>
              </a:rPr>
              <a:t>desde la Dimensión Ambiental son </a:t>
            </a:r>
            <a:r>
              <a:rPr lang="es-CO" sz="1400" dirty="0">
                <a:solidFill>
                  <a:schemeClr val="tx1">
                    <a:lumMod val="75000"/>
                    <a:lumOff val="25000"/>
                  </a:schemeClr>
                </a:solidFill>
                <a:latin typeface="Helvetica Neue" pitchFamily="50"/>
              </a:rPr>
              <a:t>los </a:t>
            </a:r>
            <a:r>
              <a:rPr lang="es-CO" sz="1400" dirty="0" smtClean="0">
                <a:solidFill>
                  <a:schemeClr val="tx1">
                    <a:lumMod val="75000"/>
                    <a:lumOff val="25000"/>
                  </a:schemeClr>
                </a:solidFill>
                <a:latin typeface="Helvetica Neue" pitchFamily="50"/>
              </a:rPr>
              <a:t>siguientes:</a:t>
            </a:r>
            <a:endParaRPr lang="es-CO" sz="1400" dirty="0">
              <a:solidFill>
                <a:schemeClr val="tx1">
                  <a:lumMod val="75000"/>
                  <a:lumOff val="25000"/>
                </a:schemeClr>
              </a:solidFill>
              <a:latin typeface="Helvetica Neue" pitchFamily="50"/>
            </a:endParaRPr>
          </a:p>
        </p:txBody>
      </p:sp>
      <p:graphicFrame>
        <p:nvGraphicFramePr>
          <p:cNvPr id="4" name="3 Tabla"/>
          <p:cNvGraphicFramePr>
            <a:graphicFrameLocks noGrp="1"/>
          </p:cNvGraphicFramePr>
          <p:nvPr>
            <p:extLst>
              <p:ext uri="{D42A27DB-BD31-4B8C-83A1-F6EECF244321}">
                <p14:modId xmlns:p14="http://schemas.microsoft.com/office/powerpoint/2010/main" val="3467840836"/>
              </p:ext>
            </p:extLst>
          </p:nvPr>
        </p:nvGraphicFramePr>
        <p:xfrm>
          <a:off x="489855" y="1660710"/>
          <a:ext cx="11234058" cy="3078480"/>
        </p:xfrm>
        <a:graphic>
          <a:graphicData uri="http://schemas.openxmlformats.org/drawingml/2006/table">
            <a:tbl>
              <a:tblPr firstRow="1" bandRow="1">
                <a:tableStyleId>{5C22544A-7EE6-4342-B048-85BDC9FD1C3A}</a:tableStyleId>
              </a:tblPr>
              <a:tblGrid>
                <a:gridCol w="5617029"/>
                <a:gridCol w="5617029"/>
              </a:tblGrid>
              <a:tr h="370840">
                <a:tc>
                  <a:txBody>
                    <a:bodyPr/>
                    <a:lstStyle/>
                    <a:p>
                      <a:pPr algn="ctr"/>
                      <a:r>
                        <a:rPr lang="es-CO" sz="1050" dirty="0" smtClean="0">
                          <a:latin typeface="Century Gothic" panose="020B0502020202020204" pitchFamily="34" charset="0"/>
                        </a:rPr>
                        <a:t>Programa</a:t>
                      </a:r>
                      <a:endParaRPr lang="es-CO" sz="1050" dirty="0">
                        <a:latin typeface="Century Gothic" panose="020B0502020202020204" pitchFamily="34" charset="0"/>
                      </a:endParaRPr>
                    </a:p>
                  </a:txBody>
                  <a:tcPr anchor="ctr">
                    <a:solidFill>
                      <a:schemeClr val="accent1">
                        <a:lumMod val="50000"/>
                      </a:schemeClr>
                    </a:solidFill>
                  </a:tcPr>
                </a:tc>
                <a:tc>
                  <a:txBody>
                    <a:bodyPr/>
                    <a:lstStyle/>
                    <a:p>
                      <a:pPr algn="ctr"/>
                      <a:r>
                        <a:rPr lang="es-CO" sz="1050" dirty="0" smtClean="0">
                          <a:latin typeface="Century Gothic" panose="020B0502020202020204" pitchFamily="34" charset="0"/>
                        </a:rPr>
                        <a:t>Subprograma / Sector</a:t>
                      </a:r>
                      <a:endParaRPr lang="es-CO" sz="1050" dirty="0">
                        <a:latin typeface="Century Gothic" panose="020B0502020202020204" pitchFamily="34" charset="0"/>
                      </a:endParaRPr>
                    </a:p>
                  </a:txBody>
                  <a:tcPr anchor="ctr">
                    <a:solidFill>
                      <a:schemeClr val="accent1">
                        <a:lumMod val="50000"/>
                      </a:schemeClr>
                    </a:solidFill>
                  </a:tcPr>
                </a:tc>
              </a:tr>
              <a:tr h="370840">
                <a:tc rowSpan="2">
                  <a:txBody>
                    <a:bodyPr/>
                    <a:lstStyle/>
                    <a:p>
                      <a:r>
                        <a:rPr lang="es-CO" sz="1050" dirty="0" smtClean="0">
                          <a:latin typeface="Century Gothic" panose="020B0502020202020204" pitchFamily="34" charset="0"/>
                        </a:rPr>
                        <a:t>SOSTENIBILIDAD</a:t>
                      </a:r>
                      <a:r>
                        <a:rPr lang="es-CO" sz="1050" baseline="0" dirty="0" smtClean="0">
                          <a:latin typeface="Century Gothic" panose="020B0502020202020204" pitchFamily="34" charset="0"/>
                        </a:rPr>
                        <a:t> AMBIENTAL</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Exploración de nuevos pozos para la captación de agua, ya que de los tres (3) existentes uno termina su vida útil en 2019</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Nuevas alternativas para suplir el abastecimiento de agua potable del municipio y su población</a:t>
                      </a:r>
                      <a:endParaRPr lang="es-CO" sz="1050" dirty="0">
                        <a:latin typeface="Century Gothic" panose="020B0502020202020204" pitchFamily="34" charset="0"/>
                      </a:endParaRPr>
                    </a:p>
                  </a:txBody>
                  <a:tcPr anchor="ctr">
                    <a:solidFill>
                      <a:schemeClr val="accent1">
                        <a:lumMod val="60000"/>
                        <a:lumOff val="40000"/>
                      </a:schemeClr>
                    </a:solidFill>
                  </a:tcPr>
                </a:tc>
              </a:tr>
              <a:tr h="370840">
                <a:tc rowSpan="3">
                  <a:txBody>
                    <a:bodyPr/>
                    <a:lstStyle/>
                    <a:p>
                      <a:r>
                        <a:rPr lang="es-CO" sz="1050" dirty="0" smtClean="0">
                          <a:latin typeface="Century Gothic" panose="020B0502020202020204" pitchFamily="34" charset="0"/>
                        </a:rPr>
                        <a:t>GESTION</a:t>
                      </a:r>
                      <a:r>
                        <a:rPr lang="es-CO" sz="1050" baseline="0" dirty="0" smtClean="0">
                          <a:latin typeface="Century Gothic" panose="020B0502020202020204" pitchFamily="34" charset="0"/>
                        </a:rPr>
                        <a:t> DE RIESGOS AMBIENTALES</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Acoger las acciones estipuladas en la sentencia del tribunal contencioso administrativo de Cundinamarca sobre la recuperación del Rio Bogotá</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El municipio debe contemplar acciones para mitigar este tipo de riesgos</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Acciones encaminadas a la conservación y protección de cuerpos de agua, conservación, restauración y uso sostenible de ecosistemas estratégicos, abastecimiento de agua potable, saneamiento básico, desarrollo agropecuario y desarrollo socioeconómico</a:t>
                      </a:r>
                      <a:endParaRPr lang="es-CO" sz="105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dirty="0" smtClean="0">
                          <a:latin typeface="Century Gothic" panose="020B0502020202020204" pitchFamily="34" charset="0"/>
                        </a:rPr>
                        <a:t>ORDENAMIENTO TERRITORIAL</a:t>
                      </a:r>
                      <a:r>
                        <a:rPr lang="es-CO" sz="1050" baseline="0" dirty="0" smtClean="0">
                          <a:latin typeface="Century Gothic" panose="020B0502020202020204" pitchFamily="34" charset="0"/>
                        </a:rPr>
                        <a:t> (Eje Ambiental)</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Actualización del PBOT del municipio</a:t>
                      </a:r>
                      <a:endParaRPr lang="es-CO" sz="1050" dirty="0">
                        <a:latin typeface="Century Gothic" panose="020B0502020202020204" pitchFamily="34" charset="0"/>
                      </a:endParaRPr>
                    </a:p>
                  </a:txBody>
                  <a:tcPr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2417079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8192586"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Programas del Plan de Desarrollo</a:t>
            </a:r>
            <a:endParaRPr lang="es-CO" sz="3200" b="1"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1364247" cy="307777"/>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a:solidFill>
                  <a:schemeClr val="tx1">
                    <a:lumMod val="75000"/>
                    <a:lumOff val="25000"/>
                  </a:schemeClr>
                </a:solidFill>
                <a:latin typeface="Helvetica Neue" pitchFamily="50"/>
              </a:rPr>
              <a:t>Los programas en los que está enfocado el PDM </a:t>
            </a:r>
            <a:r>
              <a:rPr lang="es-CO" sz="1400" dirty="0" smtClean="0">
                <a:solidFill>
                  <a:schemeClr val="tx1">
                    <a:lumMod val="75000"/>
                    <a:lumOff val="25000"/>
                  </a:schemeClr>
                </a:solidFill>
                <a:latin typeface="Helvetica Neue" pitchFamily="50"/>
              </a:rPr>
              <a:t>desde la </a:t>
            </a:r>
            <a:r>
              <a:rPr lang="es-CO" sz="1400" b="1" dirty="0" smtClean="0">
                <a:solidFill>
                  <a:schemeClr val="tx1">
                    <a:lumMod val="75000"/>
                    <a:lumOff val="25000"/>
                  </a:schemeClr>
                </a:solidFill>
                <a:latin typeface="Helvetica Neue" pitchFamily="50"/>
              </a:rPr>
              <a:t>Dimensión Institucional </a:t>
            </a:r>
            <a:r>
              <a:rPr lang="es-CO" sz="1400" dirty="0" smtClean="0">
                <a:solidFill>
                  <a:schemeClr val="tx1">
                    <a:lumMod val="75000"/>
                    <a:lumOff val="25000"/>
                  </a:schemeClr>
                </a:solidFill>
                <a:latin typeface="Helvetica Neue" pitchFamily="50"/>
              </a:rPr>
              <a:t>son </a:t>
            </a:r>
            <a:r>
              <a:rPr lang="es-CO" sz="1400" dirty="0">
                <a:solidFill>
                  <a:schemeClr val="tx1">
                    <a:lumMod val="75000"/>
                    <a:lumOff val="25000"/>
                  </a:schemeClr>
                </a:solidFill>
                <a:latin typeface="Helvetica Neue" pitchFamily="50"/>
              </a:rPr>
              <a:t>los </a:t>
            </a:r>
            <a:r>
              <a:rPr lang="es-CO" sz="1400" dirty="0" smtClean="0">
                <a:solidFill>
                  <a:schemeClr val="tx1">
                    <a:lumMod val="75000"/>
                    <a:lumOff val="25000"/>
                  </a:schemeClr>
                </a:solidFill>
                <a:latin typeface="Helvetica Neue" pitchFamily="50"/>
              </a:rPr>
              <a:t>siguientes:</a:t>
            </a:r>
            <a:endParaRPr lang="es-CO" sz="1400" dirty="0">
              <a:solidFill>
                <a:schemeClr val="tx1">
                  <a:lumMod val="75000"/>
                  <a:lumOff val="25000"/>
                </a:schemeClr>
              </a:solidFill>
              <a:latin typeface="Helvetica Neue" pitchFamily="50"/>
            </a:endParaRPr>
          </a:p>
        </p:txBody>
      </p:sp>
      <p:graphicFrame>
        <p:nvGraphicFramePr>
          <p:cNvPr id="4" name="3 Tabla"/>
          <p:cNvGraphicFramePr>
            <a:graphicFrameLocks noGrp="1"/>
          </p:cNvGraphicFramePr>
          <p:nvPr>
            <p:extLst>
              <p:ext uri="{D42A27DB-BD31-4B8C-83A1-F6EECF244321}">
                <p14:modId xmlns:p14="http://schemas.microsoft.com/office/powerpoint/2010/main" val="902370177"/>
              </p:ext>
            </p:extLst>
          </p:nvPr>
        </p:nvGraphicFramePr>
        <p:xfrm>
          <a:off x="489855" y="1660710"/>
          <a:ext cx="11234058" cy="1673860"/>
        </p:xfrm>
        <a:graphic>
          <a:graphicData uri="http://schemas.openxmlformats.org/drawingml/2006/table">
            <a:tbl>
              <a:tblPr firstRow="1" bandRow="1">
                <a:tableStyleId>{5C22544A-7EE6-4342-B048-85BDC9FD1C3A}</a:tableStyleId>
              </a:tblPr>
              <a:tblGrid>
                <a:gridCol w="5617029"/>
                <a:gridCol w="5617029"/>
              </a:tblGrid>
              <a:tr h="370840">
                <a:tc>
                  <a:txBody>
                    <a:bodyPr/>
                    <a:lstStyle/>
                    <a:p>
                      <a:pPr algn="ctr"/>
                      <a:r>
                        <a:rPr lang="es-CO" sz="1050" dirty="0" smtClean="0">
                          <a:latin typeface="Century Gothic" panose="020B0502020202020204" pitchFamily="34" charset="0"/>
                        </a:rPr>
                        <a:t>Programa</a:t>
                      </a:r>
                      <a:endParaRPr lang="es-CO" sz="1050" dirty="0">
                        <a:latin typeface="Century Gothic" panose="020B0502020202020204" pitchFamily="34" charset="0"/>
                      </a:endParaRPr>
                    </a:p>
                  </a:txBody>
                  <a:tcPr anchor="ctr">
                    <a:solidFill>
                      <a:schemeClr val="accent1">
                        <a:lumMod val="50000"/>
                      </a:schemeClr>
                    </a:solidFill>
                  </a:tcPr>
                </a:tc>
                <a:tc>
                  <a:txBody>
                    <a:bodyPr/>
                    <a:lstStyle/>
                    <a:p>
                      <a:pPr algn="ctr"/>
                      <a:r>
                        <a:rPr lang="es-CO" sz="1050" dirty="0" smtClean="0">
                          <a:latin typeface="Century Gothic" panose="020B0502020202020204" pitchFamily="34" charset="0"/>
                        </a:rPr>
                        <a:t>Subprograma / Sector</a:t>
                      </a:r>
                      <a:endParaRPr lang="es-CO" sz="1050" dirty="0">
                        <a:latin typeface="Century Gothic" panose="020B0502020202020204" pitchFamily="34" charset="0"/>
                      </a:endParaRPr>
                    </a:p>
                  </a:txBody>
                  <a:tcPr anchor="ctr">
                    <a:solidFill>
                      <a:schemeClr val="accent1">
                        <a:lumMod val="50000"/>
                      </a:schemeClr>
                    </a:solidFill>
                  </a:tcPr>
                </a:tc>
              </a:tr>
              <a:tr h="370840">
                <a:tc rowSpan="2">
                  <a:txBody>
                    <a:bodyPr/>
                    <a:lstStyle/>
                    <a:p>
                      <a:r>
                        <a:rPr lang="es-CO" sz="1050" dirty="0" smtClean="0">
                          <a:latin typeface="Century Gothic" panose="020B0502020202020204" pitchFamily="34" charset="0"/>
                        </a:rPr>
                        <a:t>GESTION ADMINISTRATIVA</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Mejorar los indicadores de capacidad administrativa, eficiencia y eficacia que le permitan cumplir con las metas del plan de desarrollo</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Integración</a:t>
                      </a:r>
                      <a:r>
                        <a:rPr lang="es-CO" sz="1050" baseline="0" dirty="0" smtClean="0">
                          <a:latin typeface="Century Gothic" panose="020B0502020202020204" pitchFamily="34" charset="0"/>
                        </a:rPr>
                        <a:t> de las Secretarías. </a:t>
                      </a:r>
                      <a:r>
                        <a:rPr lang="es-CO" sz="1050" dirty="0" smtClean="0">
                          <a:latin typeface="Century Gothic" panose="020B0502020202020204" pitchFamily="34" charset="0"/>
                        </a:rPr>
                        <a:t>Articular el recurso humano con los propósitos misionales de cada una de las secretarias y sus necesidades técnicas, implementando sistemas de gestión que faciliten la toma de decisiones en miras de una estrategia de reestructuración institucional como se menciona en el aparte de fortalecimiento institucional del presente diagnóstico</a:t>
                      </a:r>
                      <a:endParaRPr lang="es-CO" sz="1050" dirty="0">
                        <a:latin typeface="Century Gothic" panose="020B0502020202020204" pitchFamily="34" charset="0"/>
                      </a:endParaRPr>
                    </a:p>
                  </a:txBody>
                  <a:tcPr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4054144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8192586"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Proyectos Prioritarios</a:t>
            </a:r>
            <a:endParaRPr lang="es-CO" sz="3200" b="1"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1364247" cy="307777"/>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a:solidFill>
                  <a:schemeClr val="tx1">
                    <a:lumMod val="75000"/>
                    <a:lumOff val="25000"/>
                  </a:schemeClr>
                </a:solidFill>
                <a:latin typeface="Helvetica Neue" pitchFamily="50"/>
              </a:rPr>
              <a:t>Los </a:t>
            </a:r>
            <a:r>
              <a:rPr lang="es-CO" sz="1400" dirty="0" smtClean="0">
                <a:solidFill>
                  <a:schemeClr val="tx1">
                    <a:lumMod val="75000"/>
                    <a:lumOff val="25000"/>
                  </a:schemeClr>
                </a:solidFill>
                <a:latin typeface="Helvetica Neue" pitchFamily="50"/>
              </a:rPr>
              <a:t>proyectos prioritarios plasmados en el PDM son </a:t>
            </a:r>
            <a:r>
              <a:rPr lang="es-CO" sz="1400" dirty="0">
                <a:solidFill>
                  <a:schemeClr val="tx1">
                    <a:lumMod val="75000"/>
                    <a:lumOff val="25000"/>
                  </a:schemeClr>
                </a:solidFill>
                <a:latin typeface="Helvetica Neue" pitchFamily="50"/>
              </a:rPr>
              <a:t>los </a:t>
            </a:r>
            <a:r>
              <a:rPr lang="es-CO" sz="1400" dirty="0" smtClean="0">
                <a:solidFill>
                  <a:schemeClr val="tx1">
                    <a:lumMod val="75000"/>
                    <a:lumOff val="25000"/>
                  </a:schemeClr>
                </a:solidFill>
                <a:latin typeface="Helvetica Neue" pitchFamily="50"/>
              </a:rPr>
              <a:t>siguientes:</a:t>
            </a:r>
            <a:endParaRPr lang="es-CO" sz="1400" dirty="0">
              <a:solidFill>
                <a:schemeClr val="tx1">
                  <a:lumMod val="75000"/>
                  <a:lumOff val="25000"/>
                </a:schemeClr>
              </a:solidFill>
              <a:latin typeface="Helvetica Neue" pitchFamily="50"/>
            </a:endParaRPr>
          </a:p>
        </p:txBody>
      </p:sp>
      <p:graphicFrame>
        <p:nvGraphicFramePr>
          <p:cNvPr id="4" name="3 Tabla"/>
          <p:cNvGraphicFramePr>
            <a:graphicFrameLocks noGrp="1"/>
          </p:cNvGraphicFramePr>
          <p:nvPr>
            <p:extLst>
              <p:ext uri="{D42A27DB-BD31-4B8C-83A1-F6EECF244321}">
                <p14:modId xmlns:p14="http://schemas.microsoft.com/office/powerpoint/2010/main" val="1827246782"/>
              </p:ext>
            </p:extLst>
          </p:nvPr>
        </p:nvGraphicFramePr>
        <p:xfrm>
          <a:off x="489855" y="1660710"/>
          <a:ext cx="11234058" cy="1854200"/>
        </p:xfrm>
        <a:graphic>
          <a:graphicData uri="http://schemas.openxmlformats.org/drawingml/2006/table">
            <a:tbl>
              <a:tblPr firstRow="1" bandRow="1">
                <a:tableStyleId>{5C22544A-7EE6-4342-B048-85BDC9FD1C3A}</a:tableStyleId>
              </a:tblPr>
              <a:tblGrid>
                <a:gridCol w="5617029"/>
                <a:gridCol w="5617029"/>
              </a:tblGrid>
              <a:tr h="370840">
                <a:tc>
                  <a:txBody>
                    <a:bodyPr/>
                    <a:lstStyle/>
                    <a:p>
                      <a:pPr algn="ctr"/>
                      <a:r>
                        <a:rPr lang="es-CO" sz="1050" dirty="0" smtClean="0">
                          <a:latin typeface="Century Gothic" panose="020B0502020202020204" pitchFamily="34" charset="0"/>
                        </a:rPr>
                        <a:t>Programa</a:t>
                      </a:r>
                      <a:endParaRPr lang="es-CO" sz="1050" dirty="0">
                        <a:latin typeface="Century Gothic" panose="020B0502020202020204" pitchFamily="34" charset="0"/>
                      </a:endParaRPr>
                    </a:p>
                  </a:txBody>
                  <a:tcPr anchor="ctr">
                    <a:solidFill>
                      <a:schemeClr val="accent1">
                        <a:lumMod val="50000"/>
                      </a:schemeClr>
                    </a:solidFill>
                  </a:tcPr>
                </a:tc>
                <a:tc>
                  <a:txBody>
                    <a:bodyPr/>
                    <a:lstStyle/>
                    <a:p>
                      <a:pPr algn="ctr"/>
                      <a:r>
                        <a:rPr lang="es-CO" sz="1050" dirty="0" smtClean="0">
                          <a:latin typeface="Century Gothic" panose="020B0502020202020204" pitchFamily="34" charset="0"/>
                        </a:rPr>
                        <a:t>Subprograma / Sector</a:t>
                      </a:r>
                      <a:endParaRPr lang="es-CO" sz="1050" dirty="0">
                        <a:latin typeface="Century Gothic" panose="020B0502020202020204" pitchFamily="34" charset="0"/>
                      </a:endParaRPr>
                    </a:p>
                  </a:txBody>
                  <a:tcPr anchor="ctr">
                    <a:solidFill>
                      <a:schemeClr val="accent1">
                        <a:lumMod val="50000"/>
                      </a:schemeClr>
                    </a:solidFill>
                  </a:tcPr>
                </a:tc>
              </a:tr>
              <a:tr h="370840">
                <a:tc>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r>
              <a:tr h="370840">
                <a:tc>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r>
              <a:tr h="370840">
                <a:tc>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r>
              <a:tr h="370840">
                <a:tc>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955357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8192586"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Plan Financiero </a:t>
            </a:r>
            <a:r>
              <a:rPr lang="es-CO" sz="2000" dirty="0">
                <a:solidFill>
                  <a:srgbClr val="2C6F9E"/>
                </a:solidFill>
                <a:latin typeface="Helvetica Neue" charset="0"/>
                <a:ea typeface="Helvetica Neue" charset="0"/>
                <a:cs typeface="Helvetica Neue" charset="0"/>
              </a:rPr>
              <a:t>– (Gastos e Inversión)</a:t>
            </a:r>
          </a:p>
        </p:txBody>
      </p:sp>
      <p:sp>
        <p:nvSpPr>
          <p:cNvPr id="5" name="4 CuadroTexto"/>
          <p:cNvSpPr txBox="1"/>
          <p:nvPr/>
        </p:nvSpPr>
        <p:spPr>
          <a:xfrm>
            <a:off x="359667" y="1047926"/>
            <a:ext cx="11364247" cy="523220"/>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a:solidFill>
                  <a:schemeClr val="tx1">
                    <a:lumMod val="75000"/>
                    <a:lumOff val="25000"/>
                  </a:schemeClr>
                </a:solidFill>
                <a:latin typeface="Helvetica Neue" pitchFamily="50"/>
              </a:rPr>
              <a:t>La administración central estima </a:t>
            </a:r>
            <a:r>
              <a:rPr lang="es-CO" sz="1400" dirty="0" smtClean="0">
                <a:solidFill>
                  <a:schemeClr val="tx1">
                    <a:lumMod val="75000"/>
                    <a:lumOff val="25000"/>
                  </a:schemeClr>
                </a:solidFill>
                <a:latin typeface="Helvetica Neue" pitchFamily="50"/>
              </a:rPr>
              <a:t>dentro de su</a:t>
            </a:r>
            <a:r>
              <a:rPr lang="es-CO" sz="1400" b="1" dirty="0" smtClean="0">
                <a:solidFill>
                  <a:schemeClr val="tx1">
                    <a:lumMod val="75000"/>
                    <a:lumOff val="25000"/>
                  </a:schemeClr>
                </a:solidFill>
                <a:latin typeface="Helvetica Neue" pitchFamily="50"/>
              </a:rPr>
              <a:t> </a:t>
            </a:r>
            <a:r>
              <a:rPr lang="es-CO" sz="1400" b="1" dirty="0">
                <a:solidFill>
                  <a:schemeClr val="tx1">
                    <a:lumMod val="75000"/>
                    <a:lumOff val="25000"/>
                  </a:schemeClr>
                </a:solidFill>
                <a:latin typeface="Helvetica Neue" pitchFamily="50"/>
              </a:rPr>
              <a:t>Plan de Desarrollo 2016 – 2019 </a:t>
            </a:r>
            <a:r>
              <a:rPr lang="es-CO" sz="1400" dirty="0" smtClean="0">
                <a:solidFill>
                  <a:schemeClr val="tx1">
                    <a:lumMod val="75000"/>
                    <a:lumOff val="25000"/>
                  </a:schemeClr>
                </a:solidFill>
                <a:latin typeface="Helvetica Neue" pitchFamily="50"/>
              </a:rPr>
              <a:t>contar con un presupuesto de </a:t>
            </a:r>
            <a:r>
              <a:rPr lang="es-CO" sz="1400" b="1" dirty="0" smtClean="0">
                <a:solidFill>
                  <a:schemeClr val="tx1">
                    <a:lumMod val="75000"/>
                    <a:lumOff val="25000"/>
                  </a:schemeClr>
                </a:solidFill>
                <a:latin typeface="Helvetica Neue" pitchFamily="50"/>
              </a:rPr>
              <a:t>$528.576.829.000.oo</a:t>
            </a:r>
            <a:r>
              <a:rPr lang="es-CO" sz="1400" b="1" dirty="0">
                <a:solidFill>
                  <a:schemeClr val="tx1">
                    <a:lumMod val="75000"/>
                    <a:lumOff val="25000"/>
                  </a:schemeClr>
                </a:solidFill>
                <a:latin typeface="Helvetica Neue" pitchFamily="50"/>
              </a:rPr>
              <a:t>, </a:t>
            </a:r>
            <a:r>
              <a:rPr lang="es-CO" sz="1400" dirty="0">
                <a:solidFill>
                  <a:schemeClr val="tx1">
                    <a:lumMod val="75000"/>
                    <a:lumOff val="25000"/>
                  </a:schemeClr>
                </a:solidFill>
                <a:latin typeface="Helvetica Neue" pitchFamily="50"/>
              </a:rPr>
              <a:t>discriminados de la siguiente forma</a:t>
            </a:r>
            <a:r>
              <a:rPr lang="es-CO" sz="1400" dirty="0" smtClean="0">
                <a:solidFill>
                  <a:schemeClr val="tx1">
                    <a:lumMod val="75000"/>
                    <a:lumOff val="25000"/>
                  </a:schemeClr>
                </a:solidFill>
                <a:latin typeface="Helvetica Neue" pitchFamily="50"/>
              </a:rPr>
              <a:t>:</a:t>
            </a:r>
            <a:endParaRPr lang="es-CO" sz="1400" dirty="0">
              <a:solidFill>
                <a:schemeClr val="tx1">
                  <a:lumMod val="75000"/>
                  <a:lumOff val="25000"/>
                </a:schemeClr>
              </a:solidFill>
              <a:latin typeface="Helvetica Neue" pitchFamily="50"/>
            </a:endParaRPr>
          </a:p>
        </p:txBody>
      </p:sp>
      <p:graphicFrame>
        <p:nvGraphicFramePr>
          <p:cNvPr id="7" name="6 Tabla"/>
          <p:cNvGraphicFramePr>
            <a:graphicFrameLocks noGrp="1"/>
          </p:cNvGraphicFramePr>
          <p:nvPr>
            <p:extLst>
              <p:ext uri="{D42A27DB-BD31-4B8C-83A1-F6EECF244321}">
                <p14:modId xmlns:p14="http://schemas.microsoft.com/office/powerpoint/2010/main" val="2736060670"/>
              </p:ext>
            </p:extLst>
          </p:nvPr>
        </p:nvGraphicFramePr>
        <p:xfrm>
          <a:off x="1061337" y="1684717"/>
          <a:ext cx="9963772" cy="2363323"/>
        </p:xfrm>
        <a:graphic>
          <a:graphicData uri="http://schemas.openxmlformats.org/drawingml/2006/table">
            <a:tbl>
              <a:tblPr firstRow="1" bandRow="1">
                <a:tableStyleId>{5C22544A-7EE6-4342-B048-85BDC9FD1C3A}</a:tableStyleId>
              </a:tblPr>
              <a:tblGrid>
                <a:gridCol w="3065082"/>
                <a:gridCol w="1588769"/>
                <a:gridCol w="1348552"/>
                <a:gridCol w="1348552"/>
                <a:gridCol w="1302942"/>
                <a:gridCol w="1309875"/>
              </a:tblGrid>
              <a:tr h="370840">
                <a:tc gridSpan="6">
                  <a:txBody>
                    <a:bodyPr/>
                    <a:lstStyle/>
                    <a:p>
                      <a:pPr algn="ctr"/>
                      <a:r>
                        <a:rPr lang="es-CO" sz="1050" b="1" i="0" u="none" strike="noStrike" dirty="0" smtClean="0">
                          <a:solidFill>
                            <a:srgbClr val="FFFFFF"/>
                          </a:solidFill>
                          <a:effectLst/>
                          <a:latin typeface="Century Gothic"/>
                        </a:rPr>
                        <a:t>DISTRIBUCION DE GASTOS E INVERSION</a:t>
                      </a:r>
                      <a:r>
                        <a:rPr lang="es-CO" sz="1050" b="1" i="0" u="none" strike="noStrike" baseline="0" dirty="0" smtClean="0">
                          <a:solidFill>
                            <a:srgbClr val="FFFFFF"/>
                          </a:solidFill>
                          <a:effectLst/>
                          <a:latin typeface="Century Gothic"/>
                        </a:rPr>
                        <a:t> (Millones)</a:t>
                      </a:r>
                      <a:endParaRPr lang="es-CO" sz="1050" b="1" dirty="0">
                        <a:latin typeface="Century Gothic" panose="020B0502020202020204" pitchFamily="34" charset="0"/>
                      </a:endParaRPr>
                    </a:p>
                  </a:txBody>
                  <a:tcPr anchor="ctr">
                    <a:solidFill>
                      <a:schemeClr val="accent1">
                        <a:lumMod val="50000"/>
                      </a:schemeClr>
                    </a:solidFill>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r>
              <a:tr h="265283">
                <a:tc rowSpan="2">
                  <a:txBody>
                    <a:bodyPr/>
                    <a:lstStyle/>
                    <a:p>
                      <a:pPr algn="ctr"/>
                      <a:r>
                        <a:rPr lang="es-CO" sz="1100" b="1" dirty="0" smtClean="0">
                          <a:latin typeface="Century Gothic" panose="020B0502020202020204" pitchFamily="34" charset="0"/>
                        </a:rPr>
                        <a:t>Tipo de Inversión / Gasto</a:t>
                      </a:r>
                      <a:endParaRPr lang="es-CO" sz="1100" b="1" dirty="0">
                        <a:latin typeface="Century Gothic" panose="020B0502020202020204" pitchFamily="34" charset="0"/>
                      </a:endParaRPr>
                    </a:p>
                  </a:txBody>
                  <a:tcPr anchor="ctr">
                    <a:solidFill>
                      <a:schemeClr val="accent1">
                        <a:lumMod val="60000"/>
                        <a:lumOff val="40000"/>
                      </a:schemeClr>
                    </a:solidFill>
                  </a:tcPr>
                </a:tc>
                <a:tc gridSpan="4">
                  <a:txBody>
                    <a:bodyPr/>
                    <a:lstStyle/>
                    <a:p>
                      <a:pPr algn="ctr"/>
                      <a:r>
                        <a:rPr lang="es-CO" sz="1100" b="1" dirty="0" smtClean="0">
                          <a:latin typeface="Century Gothic" panose="020B0502020202020204" pitchFamily="34" charset="0"/>
                        </a:rPr>
                        <a:t>Plan del Cuatrienio</a:t>
                      </a:r>
                    </a:p>
                  </a:txBody>
                  <a:tcPr anchor="ctr">
                    <a:solidFill>
                      <a:schemeClr val="accent1">
                        <a:lumMod val="60000"/>
                        <a:lumOff val="40000"/>
                      </a:schemeClr>
                    </a:solidFill>
                  </a:tcPr>
                </a:tc>
                <a:tc hMerge="1">
                  <a:txBody>
                    <a:bodyPr/>
                    <a:lstStyle/>
                    <a:p>
                      <a:endParaRPr lang="es-CO" sz="1050" dirty="0">
                        <a:latin typeface="Century Gothic" panose="020B0502020202020204" pitchFamily="34" charset="0"/>
                      </a:endParaRPr>
                    </a:p>
                  </a:txBody>
                  <a:tcPr anchor="ctr"/>
                </a:tc>
                <a:tc hMerge="1">
                  <a:txBody>
                    <a:bodyPr/>
                    <a:lstStyle/>
                    <a:p>
                      <a:endParaRPr lang="es-CO" sz="1050" dirty="0">
                        <a:latin typeface="Century Gothic" panose="020B0502020202020204" pitchFamily="34" charset="0"/>
                      </a:endParaRPr>
                    </a:p>
                  </a:txBody>
                  <a:tcPr anchor="ctr"/>
                </a:tc>
                <a:tc hMerge="1">
                  <a:txBody>
                    <a:bodyPr/>
                    <a:lstStyle/>
                    <a:p>
                      <a:endParaRPr lang="es-CO" sz="1050" dirty="0">
                        <a:latin typeface="Century Gothic" panose="020B0502020202020204" pitchFamily="34" charset="0"/>
                      </a:endParaRPr>
                    </a:p>
                  </a:txBody>
                  <a:tcPr anchor="ctr"/>
                </a:tc>
                <a:tc rowSpan="2">
                  <a:txBody>
                    <a:bodyPr/>
                    <a:lstStyle/>
                    <a:p>
                      <a:pPr algn="ctr"/>
                      <a:r>
                        <a:rPr lang="es-CO" sz="1100" b="1" dirty="0" smtClean="0">
                          <a:latin typeface="Century Gothic" panose="020B0502020202020204" pitchFamily="34" charset="0"/>
                        </a:rPr>
                        <a:t>Total</a:t>
                      </a:r>
                      <a:endParaRPr lang="es-CO" sz="1100" b="1" dirty="0">
                        <a:latin typeface="Century Gothic" panose="020B0502020202020204" pitchFamily="34" charset="0"/>
                      </a:endParaRPr>
                    </a:p>
                  </a:txBody>
                  <a:tcPr anchor="ctr">
                    <a:solidFill>
                      <a:schemeClr val="accent1">
                        <a:lumMod val="60000"/>
                        <a:lumOff val="40000"/>
                      </a:schemeClr>
                    </a:solidFill>
                  </a:tcPr>
                </a:tc>
              </a:tr>
              <a:tr h="226414">
                <a:tc vMerge="1">
                  <a:txBody>
                    <a:bodyPr/>
                    <a:lstStyle/>
                    <a:p>
                      <a:endParaRPr lang="es-CO" sz="1050" dirty="0">
                        <a:latin typeface="Century Gothic" panose="020B0502020202020204" pitchFamily="34" charset="0"/>
                      </a:endParaRPr>
                    </a:p>
                  </a:txBody>
                  <a:tcPr anchor="ctr"/>
                </a:tc>
                <a:tc>
                  <a:txBody>
                    <a:bodyPr/>
                    <a:lstStyle/>
                    <a:p>
                      <a:pPr algn="ctr"/>
                      <a:r>
                        <a:rPr lang="es-CO" sz="1000" b="1" dirty="0" smtClean="0">
                          <a:latin typeface="Century Gothic" panose="020B0502020202020204" pitchFamily="34" charset="0"/>
                        </a:rPr>
                        <a:t>2016</a:t>
                      </a:r>
                      <a:endParaRPr lang="es-CO" sz="1000" b="1" dirty="0">
                        <a:latin typeface="Century Gothic" panose="020B0502020202020204" pitchFamily="34" charset="0"/>
                      </a:endParaRPr>
                    </a:p>
                  </a:txBody>
                  <a:tcPr anchor="ctr">
                    <a:solidFill>
                      <a:schemeClr val="accent1">
                        <a:lumMod val="60000"/>
                        <a:lumOff val="40000"/>
                      </a:schemeClr>
                    </a:solidFill>
                  </a:tcPr>
                </a:tc>
                <a:tc>
                  <a:txBody>
                    <a:bodyPr/>
                    <a:lstStyle/>
                    <a:p>
                      <a:pPr algn="ctr"/>
                      <a:r>
                        <a:rPr lang="es-CO" sz="1000" b="1" dirty="0" smtClean="0">
                          <a:latin typeface="Century Gothic" panose="020B0502020202020204" pitchFamily="34" charset="0"/>
                        </a:rPr>
                        <a:t>2017</a:t>
                      </a:r>
                      <a:endParaRPr lang="es-CO" sz="1000" b="1" dirty="0">
                        <a:latin typeface="Century Gothic" panose="020B0502020202020204" pitchFamily="34" charset="0"/>
                      </a:endParaRPr>
                    </a:p>
                  </a:txBody>
                  <a:tcPr anchor="ctr">
                    <a:solidFill>
                      <a:schemeClr val="accent1">
                        <a:lumMod val="60000"/>
                        <a:lumOff val="40000"/>
                      </a:schemeClr>
                    </a:solidFill>
                  </a:tcPr>
                </a:tc>
                <a:tc>
                  <a:txBody>
                    <a:bodyPr/>
                    <a:lstStyle/>
                    <a:p>
                      <a:pPr algn="ctr"/>
                      <a:r>
                        <a:rPr lang="es-CO" sz="1000" b="1" dirty="0" smtClean="0">
                          <a:latin typeface="Century Gothic" panose="020B0502020202020204" pitchFamily="34" charset="0"/>
                        </a:rPr>
                        <a:t>2018</a:t>
                      </a:r>
                      <a:endParaRPr lang="es-CO" sz="1000" b="1" dirty="0">
                        <a:latin typeface="Century Gothic" panose="020B0502020202020204" pitchFamily="34" charset="0"/>
                      </a:endParaRPr>
                    </a:p>
                  </a:txBody>
                  <a:tcPr anchor="ctr">
                    <a:solidFill>
                      <a:schemeClr val="accent1">
                        <a:lumMod val="60000"/>
                        <a:lumOff val="40000"/>
                      </a:schemeClr>
                    </a:solidFill>
                  </a:tcPr>
                </a:tc>
                <a:tc>
                  <a:txBody>
                    <a:bodyPr/>
                    <a:lstStyle/>
                    <a:p>
                      <a:pPr algn="ctr"/>
                      <a:r>
                        <a:rPr lang="es-CO" sz="1000" b="1" dirty="0" smtClean="0">
                          <a:latin typeface="Century Gothic" panose="020B0502020202020204" pitchFamily="34" charset="0"/>
                        </a:rPr>
                        <a:t>2019</a:t>
                      </a:r>
                      <a:endParaRPr lang="es-CO" sz="1000" b="1" dirty="0">
                        <a:latin typeface="Century Gothic" panose="020B0502020202020204" pitchFamily="34" charset="0"/>
                      </a:endParaRPr>
                    </a:p>
                  </a:txBody>
                  <a:tcPr anchor="ctr">
                    <a:solidFill>
                      <a:schemeClr val="accent1">
                        <a:lumMod val="60000"/>
                        <a:lumOff val="40000"/>
                      </a:schemeClr>
                    </a:solidFill>
                  </a:tcPr>
                </a:tc>
                <a:tc vMerge="1">
                  <a:txBody>
                    <a:bodyPr/>
                    <a:lstStyle/>
                    <a:p>
                      <a:endParaRPr lang="es-CO" sz="1050" dirty="0">
                        <a:latin typeface="Century Gothic" panose="020B0502020202020204" pitchFamily="34" charset="0"/>
                      </a:endParaRPr>
                    </a:p>
                  </a:txBody>
                  <a:tcPr anchor="ctr"/>
                </a:tc>
              </a:tr>
              <a:tr h="370840">
                <a:tc>
                  <a:txBody>
                    <a:bodyPr/>
                    <a:lstStyle/>
                    <a:p>
                      <a:r>
                        <a:rPr lang="es-CO" sz="1050" dirty="0" smtClean="0">
                          <a:solidFill>
                            <a:schemeClr val="tx1">
                              <a:lumMod val="75000"/>
                              <a:lumOff val="25000"/>
                            </a:schemeClr>
                          </a:solidFill>
                          <a:latin typeface="Century Gothic" panose="020B0502020202020204" pitchFamily="34" charset="0"/>
                        </a:rPr>
                        <a:t>Gastos</a:t>
                      </a:r>
                      <a:r>
                        <a:rPr lang="es-CO" sz="1050" baseline="0" dirty="0" smtClean="0">
                          <a:solidFill>
                            <a:schemeClr val="tx1">
                              <a:lumMod val="75000"/>
                              <a:lumOff val="25000"/>
                            </a:schemeClr>
                          </a:solidFill>
                          <a:latin typeface="Century Gothic" panose="020B0502020202020204" pitchFamily="34" charset="0"/>
                        </a:rPr>
                        <a:t> de Funcionamiento</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$21.592</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$22.977</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$24.453</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$26.024</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kern="1200" dirty="0" smtClean="0">
                          <a:solidFill>
                            <a:schemeClr val="tx1">
                              <a:lumMod val="75000"/>
                              <a:lumOff val="25000"/>
                            </a:schemeClr>
                          </a:solidFill>
                          <a:latin typeface="Century Gothic" panose="020B0502020202020204" pitchFamily="34" charset="0"/>
                          <a:ea typeface="+mn-ea"/>
                          <a:cs typeface="+mn-cs"/>
                        </a:rPr>
                        <a:t>$95.048</a:t>
                      </a:r>
                      <a:endParaRPr lang="es-CO" sz="1050" b="1"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r>
              <a:tr h="370840">
                <a:tc>
                  <a:txBody>
                    <a:bodyPr/>
                    <a:lstStyle/>
                    <a:p>
                      <a:r>
                        <a:rPr lang="es-CO" sz="1050" dirty="0" smtClean="0">
                          <a:solidFill>
                            <a:schemeClr val="tx1">
                              <a:lumMod val="75000"/>
                              <a:lumOff val="25000"/>
                            </a:schemeClr>
                          </a:solidFill>
                          <a:latin typeface="Century Gothic" panose="020B0502020202020204" pitchFamily="34" charset="0"/>
                        </a:rPr>
                        <a:t>Deuda</a:t>
                      </a:r>
                      <a:r>
                        <a:rPr lang="es-CO" sz="1050" baseline="0" dirty="0" smtClean="0">
                          <a:solidFill>
                            <a:schemeClr val="tx1">
                              <a:lumMod val="75000"/>
                              <a:lumOff val="25000"/>
                            </a:schemeClr>
                          </a:solidFill>
                          <a:latin typeface="Century Gothic" panose="020B0502020202020204" pitchFamily="34" charset="0"/>
                        </a:rPr>
                        <a:t> Pública</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$11.855</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$9.339</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$6.615</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$6.231</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kern="1200" dirty="0" smtClean="0">
                          <a:solidFill>
                            <a:schemeClr val="tx1">
                              <a:lumMod val="75000"/>
                              <a:lumOff val="25000"/>
                            </a:schemeClr>
                          </a:solidFill>
                          <a:latin typeface="Century Gothic" panose="020B0502020202020204" pitchFamily="34" charset="0"/>
                          <a:ea typeface="+mn-ea"/>
                          <a:cs typeface="+mn-cs"/>
                        </a:rPr>
                        <a:t>$34.040</a:t>
                      </a:r>
                      <a:endParaRPr lang="es-CO" sz="1050" b="1"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r>
              <a:tr h="370840">
                <a:tc>
                  <a:txBody>
                    <a:bodyPr/>
                    <a:lstStyle/>
                    <a:p>
                      <a:r>
                        <a:rPr lang="es-CO" sz="1050" dirty="0" smtClean="0">
                          <a:solidFill>
                            <a:schemeClr val="tx1">
                              <a:lumMod val="75000"/>
                              <a:lumOff val="25000"/>
                            </a:schemeClr>
                          </a:solidFill>
                          <a:latin typeface="Century Gothic" panose="020B0502020202020204" pitchFamily="34" charset="0"/>
                        </a:rPr>
                        <a:t>Gastos</a:t>
                      </a:r>
                      <a:r>
                        <a:rPr lang="es-CO" sz="1050" baseline="0" dirty="0" smtClean="0">
                          <a:solidFill>
                            <a:schemeClr val="tx1">
                              <a:lumMod val="75000"/>
                              <a:lumOff val="25000"/>
                            </a:schemeClr>
                          </a:solidFill>
                          <a:latin typeface="Century Gothic" panose="020B0502020202020204" pitchFamily="34" charset="0"/>
                        </a:rPr>
                        <a:t> de Inversión</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$95.762</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$90.441</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$102.145</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$111.138</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kern="1200" dirty="0" smtClean="0">
                          <a:solidFill>
                            <a:schemeClr val="tx1">
                              <a:lumMod val="75000"/>
                              <a:lumOff val="25000"/>
                            </a:schemeClr>
                          </a:solidFill>
                          <a:latin typeface="Century Gothic" panose="020B0502020202020204" pitchFamily="34" charset="0"/>
                          <a:ea typeface="+mn-ea"/>
                          <a:cs typeface="+mn-cs"/>
                        </a:rPr>
                        <a:t>$399.488</a:t>
                      </a:r>
                      <a:endParaRPr lang="es-CO" sz="1050" b="1"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r>
              <a:tr h="370840">
                <a:tc>
                  <a:txBody>
                    <a:bodyPr/>
                    <a:lstStyle/>
                    <a:p>
                      <a:r>
                        <a:rPr lang="es-CO" sz="1050" b="1" kern="1200" dirty="0" smtClean="0">
                          <a:solidFill>
                            <a:schemeClr val="tx1">
                              <a:lumMod val="75000"/>
                              <a:lumOff val="25000"/>
                            </a:schemeClr>
                          </a:solidFill>
                          <a:latin typeface="Century Gothic" panose="020B0502020202020204" pitchFamily="34" charset="0"/>
                          <a:ea typeface="+mn-ea"/>
                          <a:cs typeface="+mn-cs"/>
                        </a:rPr>
                        <a:t>TOTAL</a:t>
                      </a:r>
                      <a:endParaRPr lang="es-CO" sz="1050" b="1"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$129.210</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$122.758</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$133.214</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$143.393</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$528.576</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1178018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8192586"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Ppto. de Inversión </a:t>
            </a:r>
            <a:r>
              <a:rPr lang="es-CO" sz="2000" dirty="0">
                <a:solidFill>
                  <a:srgbClr val="2C6F9E"/>
                </a:solidFill>
                <a:latin typeface="Helvetica Neue" charset="0"/>
                <a:ea typeface="Helvetica Neue" charset="0"/>
                <a:cs typeface="Helvetica Neue" charset="0"/>
              </a:rPr>
              <a:t>– </a:t>
            </a:r>
            <a:r>
              <a:rPr lang="es-CO" sz="2000" dirty="0" smtClean="0">
                <a:solidFill>
                  <a:srgbClr val="2C6F9E"/>
                </a:solidFill>
                <a:latin typeface="Helvetica Neue" charset="0"/>
                <a:ea typeface="Helvetica Neue" charset="0"/>
                <a:cs typeface="Helvetica Neue" charset="0"/>
              </a:rPr>
              <a:t>(Destino por Sector)</a:t>
            </a:r>
            <a:endParaRPr lang="es-CO" sz="2000"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1364247" cy="307777"/>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smtClean="0">
                <a:solidFill>
                  <a:schemeClr val="tx1">
                    <a:lumMod val="75000"/>
                    <a:lumOff val="25000"/>
                  </a:schemeClr>
                </a:solidFill>
                <a:latin typeface="Helvetica Neue" pitchFamily="50"/>
              </a:rPr>
              <a:t>Las inversiones para el cuatrienio por sector dentro del plan financiero están detalladas de la siguiente forma:</a:t>
            </a:r>
            <a:endParaRPr lang="es-CO" sz="1400" dirty="0">
              <a:solidFill>
                <a:schemeClr val="tx1">
                  <a:lumMod val="75000"/>
                  <a:lumOff val="25000"/>
                </a:schemeClr>
              </a:solidFill>
              <a:latin typeface="Helvetica Neue" pitchFamily="50"/>
            </a:endParaRPr>
          </a:p>
        </p:txBody>
      </p:sp>
      <p:graphicFrame>
        <p:nvGraphicFramePr>
          <p:cNvPr id="7" name="6 Tabla"/>
          <p:cNvGraphicFramePr>
            <a:graphicFrameLocks noGrp="1"/>
          </p:cNvGraphicFramePr>
          <p:nvPr>
            <p:extLst>
              <p:ext uri="{D42A27DB-BD31-4B8C-83A1-F6EECF244321}">
                <p14:modId xmlns:p14="http://schemas.microsoft.com/office/powerpoint/2010/main" val="2869696084"/>
              </p:ext>
            </p:extLst>
          </p:nvPr>
        </p:nvGraphicFramePr>
        <p:xfrm>
          <a:off x="1061337" y="1586749"/>
          <a:ext cx="9963772" cy="4597400"/>
        </p:xfrm>
        <a:graphic>
          <a:graphicData uri="http://schemas.openxmlformats.org/drawingml/2006/table">
            <a:tbl>
              <a:tblPr firstRow="1" bandRow="1">
                <a:tableStyleId>{5C22544A-7EE6-4342-B048-85BDC9FD1C3A}</a:tableStyleId>
              </a:tblPr>
              <a:tblGrid>
                <a:gridCol w="3065082"/>
                <a:gridCol w="1588769"/>
                <a:gridCol w="1348552"/>
                <a:gridCol w="1348552"/>
                <a:gridCol w="1302942"/>
                <a:gridCol w="1309875"/>
              </a:tblGrid>
              <a:tr h="370840">
                <a:tc gridSpan="6">
                  <a:txBody>
                    <a:bodyPr/>
                    <a:lstStyle/>
                    <a:p>
                      <a:pPr algn="ctr"/>
                      <a:r>
                        <a:rPr lang="es-CO" sz="1050" b="1" i="0" u="none" strike="noStrike" dirty="0" smtClean="0">
                          <a:solidFill>
                            <a:srgbClr val="FFFFFF"/>
                          </a:solidFill>
                          <a:effectLst/>
                          <a:latin typeface="Century Gothic"/>
                        </a:rPr>
                        <a:t>INVERSION POR SECTOR</a:t>
                      </a:r>
                      <a:r>
                        <a:rPr lang="es-CO" sz="1050" b="1" i="0" u="none" strike="noStrike" baseline="0" dirty="0" smtClean="0">
                          <a:solidFill>
                            <a:srgbClr val="FFFFFF"/>
                          </a:solidFill>
                          <a:effectLst/>
                          <a:latin typeface="Century Gothic"/>
                        </a:rPr>
                        <a:t> (Millones)</a:t>
                      </a:r>
                      <a:endParaRPr lang="es-CO" sz="1050" b="1" dirty="0">
                        <a:latin typeface="Century Gothic" panose="020B0502020202020204" pitchFamily="34" charset="0"/>
                      </a:endParaRPr>
                    </a:p>
                  </a:txBody>
                  <a:tcPr anchor="ctr">
                    <a:solidFill>
                      <a:schemeClr val="accent1">
                        <a:lumMod val="50000"/>
                      </a:schemeClr>
                    </a:solidFill>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r>
              <a:tr h="265283">
                <a:tc rowSpan="2">
                  <a:txBody>
                    <a:bodyPr/>
                    <a:lstStyle/>
                    <a:p>
                      <a:pPr algn="ctr"/>
                      <a:r>
                        <a:rPr lang="es-CO" sz="1100" b="1" dirty="0" smtClean="0">
                          <a:latin typeface="Century Gothic" panose="020B0502020202020204" pitchFamily="34" charset="0"/>
                        </a:rPr>
                        <a:t>Sector</a:t>
                      </a:r>
                      <a:endParaRPr lang="es-CO" sz="1100" b="1" dirty="0">
                        <a:latin typeface="Century Gothic" panose="020B0502020202020204" pitchFamily="34" charset="0"/>
                      </a:endParaRPr>
                    </a:p>
                  </a:txBody>
                  <a:tcPr anchor="ctr">
                    <a:solidFill>
                      <a:schemeClr val="accent1">
                        <a:lumMod val="60000"/>
                        <a:lumOff val="40000"/>
                      </a:schemeClr>
                    </a:solidFill>
                  </a:tcPr>
                </a:tc>
                <a:tc gridSpan="4">
                  <a:txBody>
                    <a:bodyPr/>
                    <a:lstStyle/>
                    <a:p>
                      <a:pPr algn="ctr"/>
                      <a:r>
                        <a:rPr lang="es-CO" sz="1200" b="1" dirty="0" smtClean="0">
                          <a:latin typeface="Century Gothic" panose="020B0502020202020204" pitchFamily="34" charset="0"/>
                        </a:rPr>
                        <a:t>Plan del Cuatrienio</a:t>
                      </a:r>
                    </a:p>
                  </a:txBody>
                  <a:tcPr anchor="ctr">
                    <a:solidFill>
                      <a:schemeClr val="accent1">
                        <a:lumMod val="60000"/>
                        <a:lumOff val="40000"/>
                      </a:schemeClr>
                    </a:solidFill>
                  </a:tcPr>
                </a:tc>
                <a:tc hMerge="1">
                  <a:txBody>
                    <a:bodyPr/>
                    <a:lstStyle/>
                    <a:p>
                      <a:endParaRPr lang="es-CO" sz="1050" dirty="0">
                        <a:latin typeface="Century Gothic" panose="020B0502020202020204" pitchFamily="34" charset="0"/>
                      </a:endParaRPr>
                    </a:p>
                  </a:txBody>
                  <a:tcPr anchor="ctr"/>
                </a:tc>
                <a:tc hMerge="1">
                  <a:txBody>
                    <a:bodyPr/>
                    <a:lstStyle/>
                    <a:p>
                      <a:endParaRPr lang="es-CO" sz="1050" dirty="0">
                        <a:latin typeface="Century Gothic" panose="020B0502020202020204" pitchFamily="34" charset="0"/>
                      </a:endParaRPr>
                    </a:p>
                  </a:txBody>
                  <a:tcPr anchor="ctr"/>
                </a:tc>
                <a:tc hMerge="1">
                  <a:txBody>
                    <a:bodyPr/>
                    <a:lstStyle/>
                    <a:p>
                      <a:endParaRPr lang="es-CO" sz="1050" dirty="0">
                        <a:latin typeface="Century Gothic" panose="020B0502020202020204" pitchFamily="34" charset="0"/>
                      </a:endParaRPr>
                    </a:p>
                  </a:txBody>
                  <a:tcPr anchor="ctr"/>
                </a:tc>
                <a:tc rowSpan="2">
                  <a:txBody>
                    <a:bodyPr/>
                    <a:lstStyle/>
                    <a:p>
                      <a:pPr algn="ctr"/>
                      <a:r>
                        <a:rPr lang="es-CO" sz="1100" b="1" dirty="0" smtClean="0">
                          <a:latin typeface="Century Gothic" panose="020B0502020202020204" pitchFamily="34" charset="0"/>
                        </a:rPr>
                        <a:t>Total</a:t>
                      </a:r>
                      <a:endParaRPr lang="es-CO" sz="1100" b="1" dirty="0">
                        <a:latin typeface="Century Gothic" panose="020B0502020202020204" pitchFamily="34" charset="0"/>
                      </a:endParaRPr>
                    </a:p>
                  </a:txBody>
                  <a:tcPr anchor="ctr">
                    <a:solidFill>
                      <a:schemeClr val="accent1">
                        <a:lumMod val="60000"/>
                        <a:lumOff val="40000"/>
                      </a:schemeClr>
                    </a:solidFill>
                  </a:tcPr>
                </a:tc>
              </a:tr>
              <a:tr h="226414">
                <a:tc vMerge="1">
                  <a:txBody>
                    <a:bodyPr/>
                    <a:lstStyle/>
                    <a:p>
                      <a:endParaRPr lang="es-CO" sz="1050" dirty="0">
                        <a:latin typeface="Century Gothic" panose="020B0502020202020204" pitchFamily="34" charset="0"/>
                      </a:endParaRPr>
                    </a:p>
                  </a:txBody>
                  <a:tcPr anchor="ctr"/>
                </a:tc>
                <a:tc>
                  <a:txBody>
                    <a:bodyPr/>
                    <a:lstStyle/>
                    <a:p>
                      <a:pPr algn="ctr"/>
                      <a:r>
                        <a:rPr lang="es-CO" sz="1000" b="1" dirty="0" smtClean="0">
                          <a:latin typeface="Century Gothic" panose="020B0502020202020204" pitchFamily="34" charset="0"/>
                        </a:rPr>
                        <a:t>2016</a:t>
                      </a:r>
                      <a:endParaRPr lang="es-CO" sz="1000" b="1" dirty="0">
                        <a:latin typeface="Century Gothic" panose="020B0502020202020204" pitchFamily="34" charset="0"/>
                      </a:endParaRPr>
                    </a:p>
                  </a:txBody>
                  <a:tcPr anchor="ctr">
                    <a:solidFill>
                      <a:schemeClr val="accent1">
                        <a:lumMod val="60000"/>
                        <a:lumOff val="40000"/>
                      </a:schemeClr>
                    </a:solidFill>
                  </a:tcPr>
                </a:tc>
                <a:tc>
                  <a:txBody>
                    <a:bodyPr/>
                    <a:lstStyle/>
                    <a:p>
                      <a:pPr algn="ctr"/>
                      <a:r>
                        <a:rPr lang="es-CO" sz="1000" b="1" dirty="0" smtClean="0">
                          <a:latin typeface="Century Gothic" panose="020B0502020202020204" pitchFamily="34" charset="0"/>
                        </a:rPr>
                        <a:t>2017</a:t>
                      </a:r>
                      <a:endParaRPr lang="es-CO" sz="1000" b="1" dirty="0">
                        <a:latin typeface="Century Gothic" panose="020B0502020202020204" pitchFamily="34" charset="0"/>
                      </a:endParaRPr>
                    </a:p>
                  </a:txBody>
                  <a:tcPr anchor="ctr">
                    <a:solidFill>
                      <a:schemeClr val="accent1">
                        <a:lumMod val="60000"/>
                        <a:lumOff val="40000"/>
                      </a:schemeClr>
                    </a:solidFill>
                  </a:tcPr>
                </a:tc>
                <a:tc>
                  <a:txBody>
                    <a:bodyPr/>
                    <a:lstStyle/>
                    <a:p>
                      <a:pPr algn="ctr"/>
                      <a:r>
                        <a:rPr lang="es-CO" sz="1000" b="1" dirty="0" smtClean="0">
                          <a:latin typeface="Century Gothic" panose="020B0502020202020204" pitchFamily="34" charset="0"/>
                        </a:rPr>
                        <a:t>2018</a:t>
                      </a:r>
                      <a:endParaRPr lang="es-CO" sz="1000" b="1" dirty="0">
                        <a:latin typeface="Century Gothic" panose="020B0502020202020204" pitchFamily="34" charset="0"/>
                      </a:endParaRPr>
                    </a:p>
                  </a:txBody>
                  <a:tcPr anchor="ctr">
                    <a:solidFill>
                      <a:schemeClr val="accent1">
                        <a:lumMod val="60000"/>
                        <a:lumOff val="40000"/>
                      </a:schemeClr>
                    </a:solidFill>
                  </a:tcPr>
                </a:tc>
                <a:tc>
                  <a:txBody>
                    <a:bodyPr/>
                    <a:lstStyle/>
                    <a:p>
                      <a:pPr algn="ctr"/>
                      <a:r>
                        <a:rPr lang="es-CO" sz="1000" b="1" dirty="0" smtClean="0">
                          <a:latin typeface="Century Gothic" panose="020B0502020202020204" pitchFamily="34" charset="0"/>
                        </a:rPr>
                        <a:t>2019</a:t>
                      </a:r>
                      <a:endParaRPr lang="es-CO" sz="1000" b="1" dirty="0">
                        <a:latin typeface="Century Gothic" panose="020B0502020202020204" pitchFamily="34" charset="0"/>
                      </a:endParaRPr>
                    </a:p>
                  </a:txBody>
                  <a:tcPr anchor="ctr">
                    <a:solidFill>
                      <a:schemeClr val="accent1">
                        <a:lumMod val="60000"/>
                        <a:lumOff val="40000"/>
                      </a:schemeClr>
                    </a:solidFill>
                  </a:tcPr>
                </a:tc>
                <a:tc vMerge="1">
                  <a:txBody>
                    <a:bodyPr/>
                    <a:lstStyle/>
                    <a:p>
                      <a:endParaRPr lang="es-CO" sz="1050" dirty="0">
                        <a:latin typeface="Century Gothic" panose="020B0502020202020204" pitchFamily="34" charset="0"/>
                      </a:endParaRPr>
                    </a:p>
                  </a:txBody>
                  <a:tcPr anchor="ctr"/>
                </a:tc>
              </a:tr>
              <a:tr h="370840">
                <a:tc>
                  <a:txBody>
                    <a:bodyPr/>
                    <a:lstStyle/>
                    <a:p>
                      <a:r>
                        <a:rPr lang="es-CO" sz="1050" dirty="0" smtClean="0">
                          <a:solidFill>
                            <a:schemeClr val="tx1">
                              <a:lumMod val="75000"/>
                              <a:lumOff val="25000"/>
                            </a:schemeClr>
                          </a:solidFill>
                          <a:latin typeface="Century Gothic" panose="020B0502020202020204" pitchFamily="34" charset="0"/>
                        </a:rPr>
                        <a:t>Alimentación Escolar </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$2.792</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$3.231</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$3.252</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$3.301</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kern="1200" dirty="0" smtClean="0">
                          <a:solidFill>
                            <a:schemeClr val="tx1">
                              <a:lumMod val="75000"/>
                              <a:lumOff val="25000"/>
                            </a:schemeClr>
                          </a:solidFill>
                          <a:latin typeface="Century Gothic" panose="020B0502020202020204" pitchFamily="34" charset="0"/>
                          <a:ea typeface="+mn-ea"/>
                          <a:cs typeface="+mn-cs"/>
                        </a:rPr>
                        <a:t>$12.578</a:t>
                      </a:r>
                      <a:endParaRPr lang="es-CO" sz="1050" b="1"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r>
              <a:tr h="370840">
                <a:tc>
                  <a:txBody>
                    <a:bodyPr/>
                    <a:lstStyle/>
                    <a:p>
                      <a:r>
                        <a:rPr lang="es-CO" sz="1050" dirty="0" smtClean="0">
                          <a:solidFill>
                            <a:schemeClr val="tx1">
                              <a:lumMod val="75000"/>
                              <a:lumOff val="25000"/>
                            </a:schemeClr>
                          </a:solidFill>
                          <a:latin typeface="Century Gothic" panose="020B0502020202020204" pitchFamily="34" charset="0"/>
                        </a:rPr>
                        <a:t>Educación</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$8.129</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$8.066</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$8.056</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$8.111</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$32.364</a:t>
                      </a:r>
                      <a:endParaRPr lang="es-CO" sz="1050" b="1"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r>
              <a:tr h="370840">
                <a:tc>
                  <a:txBody>
                    <a:bodyPr/>
                    <a:lstStyle/>
                    <a:p>
                      <a:r>
                        <a:rPr lang="es-CO" sz="1050" dirty="0" smtClean="0">
                          <a:solidFill>
                            <a:schemeClr val="tx1">
                              <a:lumMod val="75000"/>
                              <a:lumOff val="25000"/>
                            </a:schemeClr>
                          </a:solidFill>
                          <a:latin typeface="Century Gothic" panose="020B0502020202020204" pitchFamily="34" charset="0"/>
                        </a:rPr>
                        <a:t>Agua Potable y  Saneamiento Básico </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$11.883</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$12.479</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$13.078</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$13.681</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$51.122</a:t>
                      </a:r>
                      <a:endParaRPr lang="es-CO" sz="1050" b="1"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Salud</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$6.602</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$6.846</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$7.100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$7.363</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$27.912</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Deporte y  Recreación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$3.142</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$3.099</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$3.269</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$3.562</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$13.074</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Cultura</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$2.374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$2.450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$2.444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$2.554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$9.823</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Equipamiento y Dotación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$22.771</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$15.322</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$20.375</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$25.430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$83.899</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Medio Ambiente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$2.739</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$2.776</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$2.934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$2.845</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$11.296</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Vías, Espacio  Público y Movilidad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$12.700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$11.900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$15.400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$17.900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$57.900</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Desarrollo y  Fortalecimiento  Institucional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$3.737</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$3.402</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$4.447</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$4.177</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$15.764</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1822966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8192586"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Plan </a:t>
            </a:r>
            <a:r>
              <a:rPr lang="es-CO" sz="3200" b="1" dirty="0" err="1" smtClean="0">
                <a:solidFill>
                  <a:srgbClr val="2C6F9E"/>
                </a:solidFill>
                <a:latin typeface="Helvetica Neue" charset="0"/>
                <a:ea typeface="Helvetica Neue" charset="0"/>
                <a:cs typeface="Helvetica Neue" charset="0"/>
              </a:rPr>
              <a:t>Finanaciero</a:t>
            </a:r>
            <a:r>
              <a:rPr lang="es-CO" sz="3200" b="1" dirty="0" smtClean="0">
                <a:solidFill>
                  <a:srgbClr val="2C6F9E"/>
                </a:solidFill>
                <a:latin typeface="Helvetica Neue" charset="0"/>
                <a:ea typeface="Helvetica Neue" charset="0"/>
                <a:cs typeface="Helvetica Neue" charset="0"/>
              </a:rPr>
              <a:t> </a:t>
            </a:r>
            <a:r>
              <a:rPr lang="es-CO" sz="2000" dirty="0">
                <a:solidFill>
                  <a:srgbClr val="2C6F9E"/>
                </a:solidFill>
                <a:latin typeface="Helvetica Neue" charset="0"/>
                <a:ea typeface="Helvetica Neue" charset="0"/>
                <a:cs typeface="Helvetica Neue" charset="0"/>
              </a:rPr>
              <a:t>– </a:t>
            </a:r>
            <a:r>
              <a:rPr lang="es-CO" sz="2000" dirty="0" smtClean="0">
                <a:solidFill>
                  <a:srgbClr val="2C6F9E"/>
                </a:solidFill>
                <a:latin typeface="Helvetica Neue" charset="0"/>
                <a:ea typeface="Helvetica Neue" charset="0"/>
                <a:cs typeface="Helvetica Neue" charset="0"/>
              </a:rPr>
              <a:t>(Destino por Sector)</a:t>
            </a:r>
            <a:endParaRPr lang="es-CO" sz="2000"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1364247" cy="307777"/>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smtClean="0">
                <a:solidFill>
                  <a:schemeClr val="tx1">
                    <a:lumMod val="75000"/>
                    <a:lumOff val="25000"/>
                  </a:schemeClr>
                </a:solidFill>
                <a:latin typeface="Helvetica Neue" pitchFamily="50"/>
              </a:rPr>
              <a:t>Las inversiones para el cuatrienio por sector dentro del plan financiero están detalladas de la siguiente forma:</a:t>
            </a:r>
            <a:endParaRPr lang="es-CO" sz="1400" dirty="0">
              <a:solidFill>
                <a:schemeClr val="tx1">
                  <a:lumMod val="75000"/>
                  <a:lumOff val="25000"/>
                </a:schemeClr>
              </a:solidFill>
              <a:latin typeface="Helvetica Neue" pitchFamily="50"/>
            </a:endParaRPr>
          </a:p>
        </p:txBody>
      </p:sp>
      <p:graphicFrame>
        <p:nvGraphicFramePr>
          <p:cNvPr id="7" name="6 Tabla"/>
          <p:cNvGraphicFramePr>
            <a:graphicFrameLocks noGrp="1"/>
          </p:cNvGraphicFramePr>
          <p:nvPr>
            <p:extLst>
              <p:ext uri="{D42A27DB-BD31-4B8C-83A1-F6EECF244321}">
                <p14:modId xmlns:p14="http://schemas.microsoft.com/office/powerpoint/2010/main" val="3112887618"/>
              </p:ext>
            </p:extLst>
          </p:nvPr>
        </p:nvGraphicFramePr>
        <p:xfrm>
          <a:off x="1061337" y="1586749"/>
          <a:ext cx="9963772" cy="4267200"/>
        </p:xfrm>
        <a:graphic>
          <a:graphicData uri="http://schemas.openxmlformats.org/drawingml/2006/table">
            <a:tbl>
              <a:tblPr firstRow="1" bandRow="1">
                <a:tableStyleId>{5C22544A-7EE6-4342-B048-85BDC9FD1C3A}</a:tableStyleId>
              </a:tblPr>
              <a:tblGrid>
                <a:gridCol w="3065082"/>
                <a:gridCol w="1588769"/>
                <a:gridCol w="1348552"/>
                <a:gridCol w="1348552"/>
                <a:gridCol w="1302942"/>
                <a:gridCol w="1309875"/>
              </a:tblGrid>
              <a:tr h="370840">
                <a:tc gridSpan="6">
                  <a:txBody>
                    <a:bodyPr/>
                    <a:lstStyle/>
                    <a:p>
                      <a:pPr algn="ctr"/>
                      <a:r>
                        <a:rPr lang="es-CO" sz="1050" b="1" i="0" u="none" strike="noStrike" dirty="0" smtClean="0">
                          <a:solidFill>
                            <a:srgbClr val="FFFFFF"/>
                          </a:solidFill>
                          <a:effectLst/>
                          <a:latin typeface="Century Gothic"/>
                        </a:rPr>
                        <a:t>INVERSION POR SECTOR</a:t>
                      </a:r>
                      <a:r>
                        <a:rPr lang="es-CO" sz="1050" b="1" i="0" u="none" strike="noStrike" baseline="0" dirty="0" smtClean="0">
                          <a:solidFill>
                            <a:srgbClr val="FFFFFF"/>
                          </a:solidFill>
                          <a:effectLst/>
                          <a:latin typeface="Century Gothic"/>
                        </a:rPr>
                        <a:t> (Millones)</a:t>
                      </a:r>
                      <a:endParaRPr lang="es-CO" sz="1050" b="1" dirty="0">
                        <a:latin typeface="Century Gothic" panose="020B0502020202020204" pitchFamily="34" charset="0"/>
                      </a:endParaRPr>
                    </a:p>
                  </a:txBody>
                  <a:tcPr anchor="ctr">
                    <a:solidFill>
                      <a:schemeClr val="accent1">
                        <a:lumMod val="50000"/>
                      </a:schemeClr>
                    </a:solidFill>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r>
              <a:tr h="265283">
                <a:tc rowSpan="2">
                  <a:txBody>
                    <a:bodyPr/>
                    <a:lstStyle/>
                    <a:p>
                      <a:pPr algn="ctr"/>
                      <a:r>
                        <a:rPr lang="es-CO" sz="1100" b="1" dirty="0" smtClean="0">
                          <a:latin typeface="Century Gothic" panose="020B0502020202020204" pitchFamily="34" charset="0"/>
                        </a:rPr>
                        <a:t>Sector</a:t>
                      </a:r>
                      <a:endParaRPr lang="es-CO" sz="1100" b="1" dirty="0">
                        <a:latin typeface="Century Gothic" panose="020B0502020202020204" pitchFamily="34" charset="0"/>
                      </a:endParaRPr>
                    </a:p>
                  </a:txBody>
                  <a:tcPr anchor="ctr">
                    <a:solidFill>
                      <a:schemeClr val="accent1">
                        <a:lumMod val="60000"/>
                        <a:lumOff val="40000"/>
                      </a:schemeClr>
                    </a:solidFill>
                  </a:tcPr>
                </a:tc>
                <a:tc gridSpan="4">
                  <a:txBody>
                    <a:bodyPr/>
                    <a:lstStyle/>
                    <a:p>
                      <a:pPr algn="ctr"/>
                      <a:r>
                        <a:rPr lang="es-CO" sz="1200" b="1" dirty="0" smtClean="0">
                          <a:latin typeface="Century Gothic" panose="020B0502020202020204" pitchFamily="34" charset="0"/>
                        </a:rPr>
                        <a:t>Plan del Cuatrienio</a:t>
                      </a:r>
                    </a:p>
                  </a:txBody>
                  <a:tcPr anchor="ctr">
                    <a:solidFill>
                      <a:schemeClr val="accent1">
                        <a:lumMod val="60000"/>
                        <a:lumOff val="40000"/>
                      </a:schemeClr>
                    </a:solidFill>
                  </a:tcPr>
                </a:tc>
                <a:tc hMerge="1">
                  <a:txBody>
                    <a:bodyPr/>
                    <a:lstStyle/>
                    <a:p>
                      <a:endParaRPr lang="es-CO" sz="1050" dirty="0">
                        <a:latin typeface="Century Gothic" panose="020B0502020202020204" pitchFamily="34" charset="0"/>
                      </a:endParaRPr>
                    </a:p>
                  </a:txBody>
                  <a:tcPr anchor="ctr"/>
                </a:tc>
                <a:tc hMerge="1">
                  <a:txBody>
                    <a:bodyPr/>
                    <a:lstStyle/>
                    <a:p>
                      <a:endParaRPr lang="es-CO" sz="1050" dirty="0">
                        <a:latin typeface="Century Gothic" panose="020B0502020202020204" pitchFamily="34" charset="0"/>
                      </a:endParaRPr>
                    </a:p>
                  </a:txBody>
                  <a:tcPr anchor="ctr"/>
                </a:tc>
                <a:tc hMerge="1">
                  <a:txBody>
                    <a:bodyPr/>
                    <a:lstStyle/>
                    <a:p>
                      <a:endParaRPr lang="es-CO" sz="1050" dirty="0">
                        <a:latin typeface="Century Gothic" panose="020B0502020202020204" pitchFamily="34" charset="0"/>
                      </a:endParaRPr>
                    </a:p>
                  </a:txBody>
                  <a:tcPr anchor="ctr"/>
                </a:tc>
                <a:tc rowSpan="2">
                  <a:txBody>
                    <a:bodyPr/>
                    <a:lstStyle/>
                    <a:p>
                      <a:pPr algn="ctr"/>
                      <a:r>
                        <a:rPr lang="es-CO" sz="1100" b="1" dirty="0" smtClean="0">
                          <a:latin typeface="Century Gothic" panose="020B0502020202020204" pitchFamily="34" charset="0"/>
                        </a:rPr>
                        <a:t>Total</a:t>
                      </a:r>
                      <a:endParaRPr lang="es-CO" sz="1100" b="1" dirty="0">
                        <a:latin typeface="Century Gothic" panose="020B0502020202020204" pitchFamily="34" charset="0"/>
                      </a:endParaRPr>
                    </a:p>
                  </a:txBody>
                  <a:tcPr anchor="ctr">
                    <a:solidFill>
                      <a:schemeClr val="accent1">
                        <a:lumMod val="60000"/>
                        <a:lumOff val="40000"/>
                      </a:schemeClr>
                    </a:solidFill>
                  </a:tcPr>
                </a:tc>
              </a:tr>
              <a:tr h="226414">
                <a:tc vMerge="1">
                  <a:txBody>
                    <a:bodyPr/>
                    <a:lstStyle/>
                    <a:p>
                      <a:endParaRPr lang="es-CO" sz="1050" dirty="0">
                        <a:latin typeface="Century Gothic" panose="020B0502020202020204" pitchFamily="34" charset="0"/>
                      </a:endParaRPr>
                    </a:p>
                  </a:txBody>
                  <a:tcPr anchor="ctr"/>
                </a:tc>
                <a:tc>
                  <a:txBody>
                    <a:bodyPr/>
                    <a:lstStyle/>
                    <a:p>
                      <a:pPr algn="ctr"/>
                      <a:r>
                        <a:rPr lang="es-CO" sz="1000" b="1" dirty="0" smtClean="0">
                          <a:latin typeface="Century Gothic" panose="020B0502020202020204" pitchFamily="34" charset="0"/>
                        </a:rPr>
                        <a:t>2016</a:t>
                      </a:r>
                      <a:endParaRPr lang="es-CO" sz="1000" b="1" dirty="0">
                        <a:latin typeface="Century Gothic" panose="020B0502020202020204" pitchFamily="34" charset="0"/>
                      </a:endParaRPr>
                    </a:p>
                  </a:txBody>
                  <a:tcPr anchor="ctr">
                    <a:solidFill>
                      <a:schemeClr val="accent1">
                        <a:lumMod val="60000"/>
                        <a:lumOff val="40000"/>
                      </a:schemeClr>
                    </a:solidFill>
                  </a:tcPr>
                </a:tc>
                <a:tc>
                  <a:txBody>
                    <a:bodyPr/>
                    <a:lstStyle/>
                    <a:p>
                      <a:pPr algn="ctr"/>
                      <a:r>
                        <a:rPr lang="es-CO" sz="1000" b="1" dirty="0" smtClean="0">
                          <a:latin typeface="Century Gothic" panose="020B0502020202020204" pitchFamily="34" charset="0"/>
                        </a:rPr>
                        <a:t>2017</a:t>
                      </a:r>
                      <a:endParaRPr lang="es-CO" sz="1000" b="1" dirty="0">
                        <a:latin typeface="Century Gothic" panose="020B0502020202020204" pitchFamily="34" charset="0"/>
                      </a:endParaRPr>
                    </a:p>
                  </a:txBody>
                  <a:tcPr anchor="ctr">
                    <a:solidFill>
                      <a:schemeClr val="accent1">
                        <a:lumMod val="60000"/>
                        <a:lumOff val="40000"/>
                      </a:schemeClr>
                    </a:solidFill>
                  </a:tcPr>
                </a:tc>
                <a:tc>
                  <a:txBody>
                    <a:bodyPr/>
                    <a:lstStyle/>
                    <a:p>
                      <a:pPr algn="ctr"/>
                      <a:r>
                        <a:rPr lang="es-CO" sz="1000" b="1" dirty="0" smtClean="0">
                          <a:latin typeface="Century Gothic" panose="020B0502020202020204" pitchFamily="34" charset="0"/>
                        </a:rPr>
                        <a:t>2018</a:t>
                      </a:r>
                      <a:endParaRPr lang="es-CO" sz="1000" b="1" dirty="0">
                        <a:latin typeface="Century Gothic" panose="020B0502020202020204" pitchFamily="34" charset="0"/>
                      </a:endParaRPr>
                    </a:p>
                  </a:txBody>
                  <a:tcPr anchor="ctr">
                    <a:solidFill>
                      <a:schemeClr val="accent1">
                        <a:lumMod val="60000"/>
                        <a:lumOff val="40000"/>
                      </a:schemeClr>
                    </a:solidFill>
                  </a:tcPr>
                </a:tc>
                <a:tc>
                  <a:txBody>
                    <a:bodyPr/>
                    <a:lstStyle/>
                    <a:p>
                      <a:pPr algn="ctr"/>
                      <a:r>
                        <a:rPr lang="es-CO" sz="1000" b="1" dirty="0" smtClean="0">
                          <a:latin typeface="Century Gothic" panose="020B0502020202020204" pitchFamily="34" charset="0"/>
                        </a:rPr>
                        <a:t>2019</a:t>
                      </a:r>
                      <a:endParaRPr lang="es-CO" sz="1000" b="1" dirty="0">
                        <a:latin typeface="Century Gothic" panose="020B0502020202020204" pitchFamily="34" charset="0"/>
                      </a:endParaRPr>
                    </a:p>
                  </a:txBody>
                  <a:tcPr anchor="ctr">
                    <a:solidFill>
                      <a:schemeClr val="accent1">
                        <a:lumMod val="60000"/>
                        <a:lumOff val="40000"/>
                      </a:schemeClr>
                    </a:solidFill>
                  </a:tcPr>
                </a:tc>
                <a:tc vMerge="1">
                  <a:txBody>
                    <a:bodyPr/>
                    <a:lstStyle/>
                    <a:p>
                      <a:endParaRPr lang="es-CO" sz="1050" dirty="0">
                        <a:latin typeface="Century Gothic" panose="020B0502020202020204" pitchFamily="34" charset="0"/>
                      </a:endParaRPr>
                    </a:p>
                  </a:txBody>
                  <a:tcPr anchor="ct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Servicios Públicos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$1.374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$1.351</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$1.434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$1.530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$5.691</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Seguridad y  Convivencia Ciudadana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$1.988</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$2.035</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$2.088</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$2.244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$8.356</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Justicia</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$2.159</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$2.172</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$2.200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$2.247</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$8.779</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Prevención y  Atención de Desastres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$1.127</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$1.147</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$1.172</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$1.201</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$4.648</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Promoción del  Desarrollo y Actividad  Comunal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$588</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$627</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$669</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$765</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$2.651</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Desarrollo  Agropecuario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$2.257</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$2.220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$2.200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$2.295</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$8.974</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Desarrollo Social y Grupos Vulnerables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$9.146</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$9.864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$10.585</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$10.489</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$40.086</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Vivienda</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$245</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$1.448</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$1.434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$1.434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$4.563</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1" kern="1200" dirty="0" smtClean="0">
                          <a:solidFill>
                            <a:schemeClr val="tx1">
                              <a:lumMod val="75000"/>
                              <a:lumOff val="25000"/>
                            </a:schemeClr>
                          </a:solidFill>
                          <a:latin typeface="Century Gothic" panose="020B0502020202020204" pitchFamily="34" charset="0"/>
                          <a:ea typeface="+mn-ea"/>
                          <a:cs typeface="+mn-cs"/>
                        </a:rPr>
                        <a:t>TOTAL</a:t>
                      </a:r>
                      <a:endParaRPr lang="es-CO" sz="1050" b="1"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$95.762</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$90.441</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$102.145</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$111.138</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$399.488</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3546771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33325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8795" y="369024"/>
            <a:ext cx="3888432"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Contenido</a:t>
            </a:r>
            <a:endParaRPr lang="es-CO" sz="3200" b="1" dirty="0">
              <a:solidFill>
                <a:srgbClr val="2C6F9E"/>
              </a:solidFill>
              <a:latin typeface="Helvetica Neue" charset="0"/>
              <a:ea typeface="Helvetica Neue" charset="0"/>
              <a:cs typeface="Helvetica Neue" charset="0"/>
            </a:endParaRPr>
          </a:p>
        </p:txBody>
      </p:sp>
      <p:sp>
        <p:nvSpPr>
          <p:cNvPr id="3" name="2 CuadroTexto"/>
          <p:cNvSpPr txBox="1"/>
          <p:nvPr/>
        </p:nvSpPr>
        <p:spPr>
          <a:xfrm>
            <a:off x="369905" y="1521438"/>
            <a:ext cx="11449272" cy="4801314"/>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pPr marL="285750" indent="-285750">
              <a:buFont typeface="Wingdings" panose="05000000000000000000" pitchFamily="2" charset="2"/>
              <a:buChar char="q"/>
            </a:pPr>
            <a:r>
              <a:rPr lang="es-CO" sz="1800" dirty="0">
                <a:solidFill>
                  <a:schemeClr val="tx1">
                    <a:lumMod val="75000"/>
                    <a:lumOff val="25000"/>
                  </a:schemeClr>
                </a:solidFill>
                <a:latin typeface="Helvetica Neue" pitchFamily="50"/>
              </a:rPr>
              <a:t>Ficha técnica del municipio</a:t>
            </a:r>
          </a:p>
          <a:p>
            <a:pPr marL="285750" indent="-285750">
              <a:buFont typeface="Wingdings" panose="05000000000000000000" pitchFamily="2" charset="2"/>
              <a:buChar char="q"/>
            </a:pPr>
            <a:endParaRPr lang="es-CO" sz="1800" dirty="0">
              <a:solidFill>
                <a:schemeClr val="tx1">
                  <a:lumMod val="75000"/>
                  <a:lumOff val="25000"/>
                </a:schemeClr>
              </a:solidFill>
              <a:latin typeface="Helvetica Neue" pitchFamily="50"/>
            </a:endParaRPr>
          </a:p>
          <a:p>
            <a:pPr marL="285750" indent="-285750">
              <a:buFont typeface="Wingdings" panose="05000000000000000000" pitchFamily="2" charset="2"/>
              <a:buChar char="q"/>
            </a:pPr>
            <a:r>
              <a:rPr lang="es-CO" sz="1800" dirty="0" smtClean="0">
                <a:solidFill>
                  <a:schemeClr val="tx1">
                    <a:lumMod val="75000"/>
                    <a:lumOff val="25000"/>
                  </a:schemeClr>
                </a:solidFill>
                <a:latin typeface="Helvetica Neue" pitchFamily="50"/>
              </a:rPr>
              <a:t>Estructura del Municipio</a:t>
            </a:r>
            <a:endParaRPr lang="es-CO" sz="1800" dirty="0">
              <a:solidFill>
                <a:schemeClr val="tx1">
                  <a:lumMod val="75000"/>
                  <a:lumOff val="25000"/>
                </a:schemeClr>
              </a:solidFill>
              <a:latin typeface="Helvetica Neue" pitchFamily="50"/>
            </a:endParaRPr>
          </a:p>
          <a:p>
            <a:pPr marL="285750" indent="-285750">
              <a:buFont typeface="Wingdings" panose="05000000000000000000" pitchFamily="2" charset="2"/>
              <a:buChar char="q"/>
            </a:pPr>
            <a:endParaRPr lang="es-CO" sz="1800" dirty="0">
              <a:solidFill>
                <a:schemeClr val="tx1">
                  <a:lumMod val="75000"/>
                  <a:lumOff val="25000"/>
                </a:schemeClr>
              </a:solidFill>
              <a:latin typeface="Helvetica Neue" pitchFamily="50"/>
            </a:endParaRPr>
          </a:p>
          <a:p>
            <a:pPr marL="285750" indent="-285750">
              <a:buFont typeface="Wingdings" panose="05000000000000000000" pitchFamily="2" charset="2"/>
              <a:buChar char="q"/>
            </a:pPr>
            <a:r>
              <a:rPr lang="es-CO" sz="1800" dirty="0" smtClean="0">
                <a:solidFill>
                  <a:schemeClr val="tx1">
                    <a:lumMod val="75000"/>
                    <a:lumOff val="25000"/>
                  </a:schemeClr>
                </a:solidFill>
                <a:latin typeface="Helvetica Neue" pitchFamily="50"/>
              </a:rPr>
              <a:t>Estructura </a:t>
            </a:r>
            <a:r>
              <a:rPr lang="es-CO" sz="1800" dirty="0">
                <a:solidFill>
                  <a:schemeClr val="tx1">
                    <a:lumMod val="75000"/>
                    <a:lumOff val="25000"/>
                  </a:schemeClr>
                </a:solidFill>
                <a:latin typeface="Helvetica Neue" pitchFamily="50"/>
              </a:rPr>
              <a:t>del Plan de </a:t>
            </a:r>
            <a:r>
              <a:rPr lang="es-CO" sz="1800" dirty="0" smtClean="0">
                <a:solidFill>
                  <a:schemeClr val="tx1">
                    <a:lumMod val="75000"/>
                    <a:lumOff val="25000"/>
                  </a:schemeClr>
                </a:solidFill>
                <a:latin typeface="Helvetica Neue" pitchFamily="50"/>
              </a:rPr>
              <a:t>Desarrollo</a:t>
            </a:r>
          </a:p>
          <a:p>
            <a:pPr marL="285750" indent="-285750">
              <a:buFont typeface="Wingdings" panose="05000000000000000000" pitchFamily="2" charset="2"/>
              <a:buChar char="q"/>
            </a:pPr>
            <a:endParaRPr lang="es-CO" sz="1800" dirty="0">
              <a:solidFill>
                <a:schemeClr val="tx1">
                  <a:lumMod val="75000"/>
                  <a:lumOff val="25000"/>
                </a:schemeClr>
              </a:solidFill>
              <a:latin typeface="Helvetica Neue" pitchFamily="50"/>
            </a:endParaRPr>
          </a:p>
          <a:p>
            <a:pPr marL="285750" indent="-285750">
              <a:buFont typeface="Wingdings" panose="05000000000000000000" pitchFamily="2" charset="2"/>
              <a:buChar char="q"/>
            </a:pPr>
            <a:r>
              <a:rPr lang="es-CO" sz="1800" dirty="0">
                <a:solidFill>
                  <a:schemeClr val="tx1">
                    <a:lumMod val="75000"/>
                    <a:lumOff val="25000"/>
                  </a:schemeClr>
                </a:solidFill>
                <a:latin typeface="Helvetica Neue" pitchFamily="50"/>
              </a:rPr>
              <a:t>Enfoque </a:t>
            </a:r>
            <a:r>
              <a:rPr lang="es-CO" sz="1800" dirty="0" smtClean="0">
                <a:solidFill>
                  <a:schemeClr val="tx1">
                    <a:lumMod val="75000"/>
                    <a:lumOff val="25000"/>
                  </a:schemeClr>
                </a:solidFill>
                <a:latin typeface="Helvetica Neue" pitchFamily="50"/>
              </a:rPr>
              <a:t>Plan </a:t>
            </a:r>
            <a:r>
              <a:rPr lang="es-CO" sz="1800" dirty="0">
                <a:solidFill>
                  <a:schemeClr val="tx1">
                    <a:lumMod val="75000"/>
                    <a:lumOff val="25000"/>
                  </a:schemeClr>
                </a:solidFill>
                <a:latin typeface="Helvetica Neue" pitchFamily="50"/>
              </a:rPr>
              <a:t>de Desarrollo</a:t>
            </a:r>
          </a:p>
          <a:p>
            <a:pPr marL="285750" indent="-285750">
              <a:buFont typeface="Wingdings" panose="05000000000000000000" pitchFamily="2" charset="2"/>
              <a:buChar char="q"/>
            </a:pPr>
            <a:endParaRPr lang="es-CO" sz="1800" dirty="0" smtClean="0">
              <a:solidFill>
                <a:schemeClr val="tx1">
                  <a:lumMod val="75000"/>
                  <a:lumOff val="25000"/>
                </a:schemeClr>
              </a:solidFill>
              <a:latin typeface="Helvetica Neue" pitchFamily="50"/>
            </a:endParaRPr>
          </a:p>
          <a:p>
            <a:pPr marL="285750" indent="-285750">
              <a:buFont typeface="Wingdings" panose="05000000000000000000" pitchFamily="2" charset="2"/>
              <a:buChar char="q"/>
            </a:pPr>
            <a:r>
              <a:rPr lang="es-CO" sz="1800" dirty="0" smtClean="0">
                <a:solidFill>
                  <a:schemeClr val="tx1">
                    <a:lumMod val="75000"/>
                    <a:lumOff val="25000"/>
                  </a:schemeClr>
                </a:solidFill>
                <a:latin typeface="Helvetica Neue" pitchFamily="50"/>
              </a:rPr>
              <a:t>Programas </a:t>
            </a:r>
            <a:r>
              <a:rPr lang="es-CO" sz="1800" dirty="0" smtClean="0">
                <a:solidFill>
                  <a:schemeClr val="tx1">
                    <a:lumMod val="75000"/>
                    <a:lumOff val="25000"/>
                  </a:schemeClr>
                </a:solidFill>
                <a:latin typeface="Helvetica Neue" pitchFamily="50"/>
              </a:rPr>
              <a:t>del Plan de Desarrollo</a:t>
            </a:r>
            <a:endParaRPr lang="es-CO" sz="1800" dirty="0">
              <a:solidFill>
                <a:schemeClr val="tx1">
                  <a:lumMod val="75000"/>
                  <a:lumOff val="25000"/>
                </a:schemeClr>
              </a:solidFill>
              <a:latin typeface="Helvetica Neue" pitchFamily="50"/>
            </a:endParaRPr>
          </a:p>
          <a:p>
            <a:pPr marL="285750" indent="-285750">
              <a:buFont typeface="Wingdings" panose="05000000000000000000" pitchFamily="2" charset="2"/>
              <a:buChar char="q"/>
            </a:pPr>
            <a:endParaRPr lang="es-CO" sz="1800" dirty="0" smtClean="0">
              <a:solidFill>
                <a:schemeClr val="tx1">
                  <a:lumMod val="75000"/>
                  <a:lumOff val="25000"/>
                </a:schemeClr>
              </a:solidFill>
              <a:latin typeface="Helvetica Neue" pitchFamily="50"/>
            </a:endParaRPr>
          </a:p>
          <a:p>
            <a:pPr marL="285750" indent="-285750">
              <a:buFont typeface="Wingdings" panose="05000000000000000000" pitchFamily="2" charset="2"/>
              <a:buChar char="q"/>
            </a:pPr>
            <a:r>
              <a:rPr lang="es-CO" sz="1800" dirty="0">
                <a:solidFill>
                  <a:schemeClr val="tx1">
                    <a:lumMod val="75000"/>
                    <a:lumOff val="25000"/>
                  </a:schemeClr>
                </a:solidFill>
                <a:latin typeface="Helvetica Neue" pitchFamily="50"/>
              </a:rPr>
              <a:t>Proyectos Prioritarios</a:t>
            </a:r>
          </a:p>
          <a:p>
            <a:pPr marL="285750" indent="-285750">
              <a:buFont typeface="Wingdings" panose="05000000000000000000" pitchFamily="2" charset="2"/>
              <a:buChar char="q"/>
            </a:pPr>
            <a:endParaRPr lang="es-CO" sz="1800" dirty="0">
              <a:solidFill>
                <a:schemeClr val="tx1">
                  <a:lumMod val="75000"/>
                  <a:lumOff val="25000"/>
                </a:schemeClr>
              </a:solidFill>
              <a:latin typeface="Helvetica Neue" pitchFamily="50"/>
            </a:endParaRPr>
          </a:p>
          <a:p>
            <a:pPr marL="285750" indent="-285750">
              <a:buFont typeface="Wingdings" panose="05000000000000000000" pitchFamily="2" charset="2"/>
              <a:buChar char="q"/>
            </a:pPr>
            <a:r>
              <a:rPr lang="es-CO" sz="1800" dirty="0" smtClean="0">
                <a:solidFill>
                  <a:schemeClr val="tx1">
                    <a:lumMod val="75000"/>
                    <a:lumOff val="25000"/>
                  </a:schemeClr>
                </a:solidFill>
                <a:latin typeface="Helvetica Neue" pitchFamily="50"/>
              </a:rPr>
              <a:t>Presupuesto </a:t>
            </a:r>
            <a:r>
              <a:rPr lang="es-CO" sz="1800" dirty="0">
                <a:solidFill>
                  <a:schemeClr val="tx1">
                    <a:lumMod val="75000"/>
                    <a:lumOff val="25000"/>
                  </a:schemeClr>
                </a:solidFill>
                <a:latin typeface="Helvetica Neue" pitchFamily="50"/>
              </a:rPr>
              <a:t>de Inversión – Origen</a:t>
            </a:r>
          </a:p>
          <a:p>
            <a:pPr marL="285750" indent="-285750">
              <a:buFont typeface="Wingdings" panose="05000000000000000000" pitchFamily="2" charset="2"/>
              <a:buChar char="q"/>
            </a:pPr>
            <a:endParaRPr lang="es-CO" sz="1800" dirty="0">
              <a:solidFill>
                <a:schemeClr val="tx1">
                  <a:lumMod val="75000"/>
                  <a:lumOff val="25000"/>
                </a:schemeClr>
              </a:solidFill>
              <a:latin typeface="Helvetica Neue" pitchFamily="50"/>
            </a:endParaRPr>
          </a:p>
          <a:p>
            <a:pPr marL="285750" indent="-285750">
              <a:buFont typeface="Wingdings" panose="05000000000000000000" pitchFamily="2" charset="2"/>
              <a:buChar char="q"/>
            </a:pPr>
            <a:r>
              <a:rPr lang="es-CO" sz="1800" dirty="0">
                <a:solidFill>
                  <a:schemeClr val="tx1">
                    <a:lumMod val="75000"/>
                    <a:lumOff val="25000"/>
                  </a:schemeClr>
                </a:solidFill>
                <a:latin typeface="Helvetica Neue" pitchFamily="50"/>
              </a:rPr>
              <a:t>Presupuesto de Inversión – Destino</a:t>
            </a:r>
          </a:p>
          <a:p>
            <a:pPr marL="285750" indent="-285750">
              <a:buFont typeface="Wingdings" panose="05000000000000000000" pitchFamily="2" charset="2"/>
              <a:buChar char="q"/>
            </a:pPr>
            <a:endParaRPr lang="es-CO" sz="1800" dirty="0">
              <a:solidFill>
                <a:schemeClr val="tx1">
                  <a:lumMod val="75000"/>
                  <a:lumOff val="25000"/>
                </a:schemeClr>
              </a:solidFill>
              <a:latin typeface="Helvetica Neue" pitchFamily="50"/>
            </a:endParaRPr>
          </a:p>
          <a:p>
            <a:pPr marL="285750" indent="-285750">
              <a:buFont typeface="Wingdings" panose="05000000000000000000" pitchFamily="2" charset="2"/>
              <a:buChar char="q"/>
            </a:pPr>
            <a:endParaRPr lang="es-CO" sz="1800" dirty="0">
              <a:solidFill>
                <a:schemeClr val="tx1">
                  <a:lumMod val="85000"/>
                  <a:lumOff val="15000"/>
                </a:schemeClr>
              </a:solidFill>
              <a:latin typeface="Helvetica Neue" pitchFamily="50"/>
              <a:ea typeface="Helvetica Neue" charset="0"/>
              <a:cs typeface="Helvetica Neue" charset="0"/>
            </a:endParaRPr>
          </a:p>
        </p:txBody>
      </p:sp>
    </p:spTree>
    <p:extLst>
      <p:ext uri="{BB962C8B-B14F-4D97-AF65-F5344CB8AC3E}">
        <p14:creationId xmlns:p14="http://schemas.microsoft.com/office/powerpoint/2010/main" val="2685589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8779" y="369010"/>
            <a:ext cx="5771777"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Ficha Técnica del Municipio</a:t>
            </a:r>
            <a:endParaRPr lang="es-CO" sz="3200" b="1" dirty="0">
              <a:solidFill>
                <a:srgbClr val="2C6F9E"/>
              </a:solidFill>
              <a:latin typeface="Helvetica Neue" charset="0"/>
              <a:ea typeface="Helvetica Neue" charset="0"/>
              <a:cs typeface="Helvetica Neue" charset="0"/>
            </a:endParaRPr>
          </a:p>
        </p:txBody>
      </p:sp>
      <p:graphicFrame>
        <p:nvGraphicFramePr>
          <p:cNvPr id="4" name="3 Tabla"/>
          <p:cNvGraphicFramePr>
            <a:graphicFrameLocks noGrp="1"/>
          </p:cNvGraphicFramePr>
          <p:nvPr>
            <p:extLst>
              <p:ext uri="{D42A27DB-BD31-4B8C-83A1-F6EECF244321}">
                <p14:modId xmlns:p14="http://schemas.microsoft.com/office/powerpoint/2010/main" val="2998810075"/>
              </p:ext>
            </p:extLst>
          </p:nvPr>
        </p:nvGraphicFramePr>
        <p:xfrm>
          <a:off x="2139696" y="1365128"/>
          <a:ext cx="7714541" cy="2966720"/>
        </p:xfrm>
        <a:graphic>
          <a:graphicData uri="http://schemas.openxmlformats.org/drawingml/2006/table">
            <a:tbl>
              <a:tblPr firstRow="1" bandRow="1">
                <a:tableStyleId>{5C22544A-7EE6-4342-B048-85BDC9FD1C3A}</a:tableStyleId>
              </a:tblPr>
              <a:tblGrid>
                <a:gridCol w="2135275"/>
                <a:gridCol w="5579266"/>
              </a:tblGrid>
              <a:tr h="370840">
                <a:tc gridSpan="2">
                  <a:txBody>
                    <a:bodyPr/>
                    <a:lstStyle/>
                    <a:p>
                      <a:pPr algn="ctr"/>
                      <a:endParaRPr lang="es-CO" sz="1050" dirty="0">
                        <a:latin typeface="Century Gothic" panose="020B0502020202020204" pitchFamily="34" charset="0"/>
                      </a:endParaRPr>
                    </a:p>
                  </a:txBody>
                  <a:tcPr anchor="ctr">
                    <a:solidFill>
                      <a:schemeClr val="accent1">
                        <a:lumMod val="50000"/>
                      </a:schemeClr>
                    </a:solidFill>
                  </a:tcPr>
                </a:tc>
                <a:tc hMerge="1">
                  <a:txBody>
                    <a:bodyPr/>
                    <a:lstStyle/>
                    <a:p>
                      <a:pPr algn="ctr"/>
                      <a:endParaRPr lang="es-CO" sz="1050" dirty="0">
                        <a:latin typeface="Century Gothic" panose="020B0502020202020204" pitchFamily="34" charset="0"/>
                      </a:endParaRPr>
                    </a:p>
                  </a:txBody>
                  <a:tcPr anchor="ctr">
                    <a:solidFill>
                      <a:schemeClr val="accent1">
                        <a:lumMod val="50000"/>
                      </a:schemeClr>
                    </a:solidFill>
                  </a:tcPr>
                </a:tc>
              </a:tr>
              <a:tr h="370840">
                <a:tc>
                  <a:txBody>
                    <a:bodyPr/>
                    <a:lstStyle/>
                    <a:p>
                      <a:r>
                        <a:rPr lang="es-CO" sz="1050" b="1" dirty="0" smtClean="0">
                          <a:latin typeface="Century Gothic" panose="020B0502020202020204" pitchFamily="34" charset="0"/>
                        </a:rPr>
                        <a:t>Municipio</a:t>
                      </a:r>
                      <a:endParaRPr lang="es-CO" sz="1050" b="1" dirty="0">
                        <a:latin typeface="Century Gothic" panose="020B0502020202020204" pitchFamily="34" charset="0"/>
                      </a:endParaRPr>
                    </a:p>
                  </a:txBody>
                  <a:tcPr anchor="ctr">
                    <a:solidFill>
                      <a:schemeClr val="accent1">
                        <a:lumMod val="60000"/>
                        <a:lumOff val="40000"/>
                      </a:schemeClr>
                    </a:solidFill>
                  </a:tcPr>
                </a:tc>
                <a:tc>
                  <a:txBody>
                    <a:bodyPr/>
                    <a:lstStyle/>
                    <a:p>
                      <a:r>
                        <a:rPr lang="es-CO" sz="1050" dirty="0" smtClean="0">
                          <a:latin typeface="Century Gothic" panose="020B0502020202020204" pitchFamily="34" charset="0"/>
                        </a:rPr>
                        <a:t>Cota</a:t>
                      </a:r>
                      <a:endParaRPr lang="es-CO" sz="105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1" dirty="0" smtClean="0">
                          <a:latin typeface="Century Gothic" panose="020B0502020202020204" pitchFamily="34" charset="0"/>
                        </a:rPr>
                        <a:t>Departamento</a:t>
                      </a:r>
                      <a:endParaRPr lang="es-CO" sz="1050" b="1" dirty="0">
                        <a:latin typeface="Century Gothic" panose="020B0502020202020204" pitchFamily="34" charset="0"/>
                      </a:endParaRPr>
                    </a:p>
                  </a:txBody>
                  <a:tcPr anchor="ctr">
                    <a:solidFill>
                      <a:schemeClr val="accent1">
                        <a:lumMod val="60000"/>
                        <a:lumOff val="40000"/>
                      </a:schemeClr>
                    </a:solidFill>
                  </a:tcPr>
                </a:tc>
                <a:tc>
                  <a:txBody>
                    <a:bodyPr/>
                    <a:lstStyle/>
                    <a:p>
                      <a:r>
                        <a:rPr lang="es-CO" sz="1050" dirty="0" smtClean="0">
                          <a:latin typeface="Century Gothic" panose="020B0502020202020204" pitchFamily="34" charset="0"/>
                        </a:rPr>
                        <a:t>Cundinamarca</a:t>
                      </a:r>
                      <a:endParaRPr lang="es-CO" sz="105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1" dirty="0" smtClean="0">
                          <a:latin typeface="Century Gothic" panose="020B0502020202020204" pitchFamily="34" charset="0"/>
                        </a:rPr>
                        <a:t>Alcalde</a:t>
                      </a:r>
                      <a:endParaRPr lang="es-CO" sz="1050" b="1" dirty="0">
                        <a:latin typeface="Century Gothic" panose="020B0502020202020204" pitchFamily="34" charset="0"/>
                      </a:endParaRPr>
                    </a:p>
                  </a:txBody>
                  <a:tcPr anchor="ctr">
                    <a:solidFill>
                      <a:schemeClr val="accent1">
                        <a:lumMod val="60000"/>
                        <a:lumOff val="40000"/>
                      </a:schemeClr>
                    </a:solidFill>
                  </a:tcPr>
                </a:tc>
                <a:tc>
                  <a:txBody>
                    <a:bodyPr/>
                    <a:lstStyle/>
                    <a:p>
                      <a:r>
                        <a:rPr lang="es-CO" sz="1050" dirty="0" smtClean="0">
                          <a:latin typeface="Century Gothic" panose="020B0502020202020204" pitchFamily="34" charset="0"/>
                        </a:rPr>
                        <a:t>Carlos Julio Moreno Gómez</a:t>
                      </a:r>
                      <a:endParaRPr lang="es-CO" sz="105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1" dirty="0" smtClean="0">
                          <a:latin typeface="Century Gothic" panose="020B0502020202020204" pitchFamily="34" charset="0"/>
                        </a:rPr>
                        <a:t>Población</a:t>
                      </a:r>
                      <a:endParaRPr lang="es-CO" sz="1050" b="1" dirty="0">
                        <a:latin typeface="Century Gothic" panose="020B0502020202020204" pitchFamily="34" charset="0"/>
                      </a:endParaRPr>
                    </a:p>
                  </a:txBody>
                  <a:tcPr anchor="ctr">
                    <a:solidFill>
                      <a:schemeClr val="accent1">
                        <a:lumMod val="60000"/>
                        <a:lumOff val="40000"/>
                      </a:schemeClr>
                    </a:solidFill>
                  </a:tcPr>
                </a:tc>
                <a:tc>
                  <a:txBody>
                    <a:bodyPr/>
                    <a:lstStyle/>
                    <a:p>
                      <a:r>
                        <a:rPr lang="es-CO" sz="1050" dirty="0" smtClean="0">
                          <a:latin typeface="Century Gothic" panose="020B0502020202020204" pitchFamily="34" charset="0"/>
                        </a:rPr>
                        <a:t>25,432 habs. (14,697 habs. área</a:t>
                      </a:r>
                      <a:r>
                        <a:rPr lang="es-CO" sz="1050" baseline="0" dirty="0" smtClean="0">
                          <a:latin typeface="Century Gothic" panose="020B0502020202020204" pitchFamily="34" charset="0"/>
                        </a:rPr>
                        <a:t> urbana</a:t>
                      </a:r>
                      <a:r>
                        <a:rPr lang="es-CO" sz="1050" dirty="0" smtClean="0">
                          <a:latin typeface="Century Gothic" panose="020B0502020202020204" pitchFamily="34" charset="0"/>
                        </a:rPr>
                        <a:t>)</a:t>
                      </a:r>
                      <a:endParaRPr lang="es-CO" sz="105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1" dirty="0" smtClean="0">
                          <a:latin typeface="Century Gothic" panose="020B0502020202020204" pitchFamily="34" charset="0"/>
                        </a:rPr>
                        <a:t>Vocación Productiva</a:t>
                      </a:r>
                      <a:endParaRPr lang="es-CO" sz="1050" b="1" dirty="0">
                        <a:latin typeface="Century Gothic" panose="020B0502020202020204" pitchFamily="34" charset="0"/>
                      </a:endParaRPr>
                    </a:p>
                  </a:txBody>
                  <a:tcPr anchor="ctr">
                    <a:solidFill>
                      <a:schemeClr val="accent1">
                        <a:lumMod val="60000"/>
                        <a:lumOff val="40000"/>
                      </a:schemeClr>
                    </a:solidFill>
                  </a:tcPr>
                </a:tc>
                <a:tc>
                  <a:txBody>
                    <a:bodyPr/>
                    <a:lstStyle/>
                    <a:p>
                      <a:r>
                        <a:rPr lang="es-CO" sz="1050" dirty="0" smtClean="0">
                          <a:latin typeface="Century Gothic" panose="020B0502020202020204" pitchFamily="34" charset="0"/>
                        </a:rPr>
                        <a:t>Producción</a:t>
                      </a:r>
                      <a:r>
                        <a:rPr lang="es-CO" sz="1050" baseline="0" dirty="0" smtClean="0">
                          <a:latin typeface="Century Gothic" panose="020B0502020202020204" pitchFamily="34" charset="0"/>
                        </a:rPr>
                        <a:t> avícola y agricultura</a:t>
                      </a:r>
                      <a:endParaRPr lang="es-CO" sz="105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1" dirty="0" smtClean="0">
                          <a:latin typeface="Century Gothic" panose="020B0502020202020204" pitchFamily="34" charset="0"/>
                        </a:rPr>
                        <a:t>Veredas / Corregimientos</a:t>
                      </a:r>
                      <a:endParaRPr lang="es-CO" sz="1050" b="1" dirty="0">
                        <a:latin typeface="Century Gothic" panose="020B0502020202020204" pitchFamily="34" charset="0"/>
                      </a:endParaRPr>
                    </a:p>
                  </a:txBody>
                  <a:tcPr anchor="ctr">
                    <a:solidFill>
                      <a:schemeClr val="accent1">
                        <a:lumMod val="60000"/>
                        <a:lumOff val="40000"/>
                      </a:schemeClr>
                    </a:solidFill>
                  </a:tcPr>
                </a:tc>
                <a:tc>
                  <a:txBody>
                    <a:bodyPr/>
                    <a:lstStyle/>
                    <a:p>
                      <a:r>
                        <a:rPr lang="es-CO" sz="1050" kern="1200" dirty="0" smtClean="0">
                          <a:solidFill>
                            <a:schemeClr val="dk1"/>
                          </a:solidFill>
                          <a:latin typeface="Century Gothic" panose="020B0502020202020204" pitchFamily="34" charset="0"/>
                          <a:ea typeface="+mn-ea"/>
                          <a:cs typeface="+mn-cs"/>
                        </a:rPr>
                        <a:t>(8 veredas). Cetime, Al Abra, Parcelas, Siberia, Pueblo Viejo, Rozo, Vuelta Grande</a:t>
                      </a:r>
                    </a:p>
                  </a:txBody>
                  <a:tcPr anchor="ctr">
                    <a:solidFill>
                      <a:schemeClr val="accent1">
                        <a:lumMod val="60000"/>
                        <a:lumOff val="40000"/>
                      </a:schemeClr>
                    </a:solidFill>
                  </a:tcPr>
                </a:tc>
              </a:tr>
              <a:tr h="370840">
                <a:tc>
                  <a:txBody>
                    <a:bodyPr/>
                    <a:lstStyle/>
                    <a:p>
                      <a:r>
                        <a:rPr lang="es-CO" sz="1050" b="1" dirty="0" smtClean="0">
                          <a:latin typeface="Century Gothic" panose="020B0502020202020204" pitchFamily="34" charset="0"/>
                        </a:rPr>
                        <a:t>Filiación Política</a:t>
                      </a:r>
                      <a:r>
                        <a:rPr lang="es-CO" sz="1050" b="1" baseline="0" dirty="0" smtClean="0">
                          <a:latin typeface="Century Gothic" panose="020B0502020202020204" pitchFamily="34" charset="0"/>
                        </a:rPr>
                        <a:t> del Alcalde</a:t>
                      </a:r>
                      <a:endParaRPr lang="es-CO" sz="1050" b="1" dirty="0">
                        <a:latin typeface="Century Gothic" panose="020B0502020202020204" pitchFamily="34" charset="0"/>
                      </a:endParaRPr>
                    </a:p>
                  </a:txBody>
                  <a:tcPr anchor="ctr">
                    <a:solidFill>
                      <a:schemeClr val="accent1">
                        <a:lumMod val="60000"/>
                        <a:lumOff val="40000"/>
                      </a:schemeClr>
                    </a:solidFill>
                  </a:tcPr>
                </a:tc>
                <a:tc>
                  <a:txBody>
                    <a:bodyPr/>
                    <a:lstStyle/>
                    <a:p>
                      <a:r>
                        <a:rPr lang="es-CO" sz="1050" dirty="0" smtClean="0">
                          <a:latin typeface="Century Gothic" panose="020B0502020202020204" pitchFamily="34" charset="0"/>
                        </a:rPr>
                        <a:t>Opción Ciudadana </a:t>
                      </a:r>
                      <a:endParaRPr lang="es-CO" sz="1050" dirty="0">
                        <a:latin typeface="Century Gothic" panose="020B0502020202020204" pitchFamily="34" charset="0"/>
                      </a:endParaRPr>
                    </a:p>
                  </a:txBody>
                  <a:tcPr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604605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5771777"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Conformación de la Entidad</a:t>
            </a:r>
            <a:endParaRPr lang="es-CO" sz="3200" b="1"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0408429" cy="4616648"/>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smtClean="0">
                <a:solidFill>
                  <a:schemeClr val="tx1">
                    <a:lumMod val="75000"/>
                    <a:lumOff val="25000"/>
                  </a:schemeClr>
                </a:solidFill>
                <a:latin typeface="Helvetica Neue" pitchFamily="50"/>
              </a:rPr>
              <a:t>El municipio esta </a:t>
            </a:r>
            <a:r>
              <a:rPr lang="es-CO" sz="1400" dirty="0">
                <a:solidFill>
                  <a:schemeClr val="tx1">
                    <a:lumMod val="75000"/>
                    <a:lumOff val="25000"/>
                  </a:schemeClr>
                </a:solidFill>
                <a:latin typeface="Helvetica Neue" pitchFamily="50"/>
              </a:rPr>
              <a:t>estructurado de la siguiente forma:</a:t>
            </a:r>
          </a:p>
          <a:p>
            <a:endParaRPr lang="es-CO" sz="1400" b="1" dirty="0">
              <a:solidFill>
                <a:schemeClr val="tx1">
                  <a:lumMod val="75000"/>
                  <a:lumOff val="25000"/>
                </a:schemeClr>
              </a:solidFill>
              <a:latin typeface="Helvetica Neue" pitchFamily="50"/>
            </a:endParaRPr>
          </a:p>
          <a:p>
            <a:r>
              <a:rPr lang="es-CO" sz="1400" b="1" dirty="0">
                <a:solidFill>
                  <a:schemeClr val="tx1">
                    <a:lumMod val="75000"/>
                    <a:lumOff val="25000"/>
                  </a:schemeClr>
                </a:solidFill>
                <a:latin typeface="Helvetica Neue" pitchFamily="50"/>
              </a:rPr>
              <a:t>Secretarías</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Cultura y Juventudes</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Desarrollo Social</a:t>
            </a:r>
          </a:p>
          <a:p>
            <a:pPr marL="285750" indent="-285750">
              <a:buClr>
                <a:schemeClr val="tx2"/>
              </a:buClr>
              <a:buFont typeface="Arial" panose="020B0604020202020204" pitchFamily="34" charset="0"/>
              <a:buChar char="•"/>
            </a:pPr>
            <a:r>
              <a:rPr lang="es-CO" sz="1400" dirty="0">
                <a:solidFill>
                  <a:schemeClr val="tx1">
                    <a:lumMod val="75000"/>
                    <a:lumOff val="25000"/>
                  </a:schemeClr>
                </a:solidFill>
                <a:latin typeface="Helvetica Neue" pitchFamily="50"/>
              </a:rPr>
              <a:t>Educación</a:t>
            </a:r>
          </a:p>
          <a:p>
            <a:pPr marL="285750" indent="-285750">
              <a:buClr>
                <a:schemeClr val="tx2"/>
              </a:buClr>
              <a:buFont typeface="Arial" panose="020B0604020202020204" pitchFamily="34" charset="0"/>
              <a:buChar char="•"/>
            </a:pPr>
            <a:r>
              <a:rPr lang="es-CO" sz="1400" dirty="0">
                <a:solidFill>
                  <a:schemeClr val="tx1">
                    <a:lumMod val="75000"/>
                    <a:lumOff val="25000"/>
                  </a:schemeClr>
                </a:solidFill>
                <a:latin typeface="Helvetica Neue" pitchFamily="50"/>
              </a:rPr>
              <a:t>Hacienda</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Infraestructura y Obras Públicas</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Planeación</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Salud</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Medio ambiente, Agricultura y Desarrollo Económico</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General y de Gobierno</a:t>
            </a:r>
          </a:p>
          <a:p>
            <a:pPr marL="285750" indent="-285750">
              <a:buClr>
                <a:schemeClr val="tx2"/>
              </a:buClr>
              <a:buFont typeface="Arial" panose="020B0604020202020204" pitchFamily="34" charset="0"/>
              <a:buChar char="•"/>
            </a:pPr>
            <a:endParaRPr lang="es-CO" sz="1400" dirty="0">
              <a:solidFill>
                <a:schemeClr val="tx1">
                  <a:lumMod val="75000"/>
                  <a:lumOff val="25000"/>
                </a:schemeClr>
              </a:solidFill>
              <a:latin typeface="Helvetica Neue" pitchFamily="50"/>
            </a:endParaRPr>
          </a:p>
          <a:p>
            <a:pPr>
              <a:buClr>
                <a:schemeClr val="tx2"/>
              </a:buClr>
            </a:pPr>
            <a:r>
              <a:rPr lang="es-CO" sz="1400" b="1" dirty="0" smtClean="0">
                <a:solidFill>
                  <a:schemeClr val="tx1">
                    <a:lumMod val="75000"/>
                    <a:lumOff val="25000"/>
                  </a:schemeClr>
                </a:solidFill>
                <a:latin typeface="Helvetica Neue" pitchFamily="50"/>
              </a:rPr>
              <a:t>Otras Dependencias / Entidades</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Almacén Municipal</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Comisaria de Familia</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Dirección de Control Interno</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Dirección de Talento Humano</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Inspección de Policía</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Ofician de Sisben</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Oficina de Sistemas</a:t>
            </a:r>
          </a:p>
        </p:txBody>
      </p:sp>
    </p:spTree>
    <p:extLst>
      <p:ext uri="{BB962C8B-B14F-4D97-AF65-F5344CB8AC3E}">
        <p14:creationId xmlns:p14="http://schemas.microsoft.com/office/powerpoint/2010/main" val="3024808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11123564"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Estructura del Plan de Desarrollo (Marco Conceptual)</a:t>
            </a:r>
            <a:endParaRPr lang="es-CO" sz="3200" b="1"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1364247" cy="3108543"/>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a:solidFill>
                  <a:schemeClr val="tx1">
                    <a:lumMod val="75000"/>
                    <a:lumOff val="25000"/>
                  </a:schemeClr>
                </a:solidFill>
                <a:latin typeface="Helvetica Neue" pitchFamily="50"/>
              </a:rPr>
              <a:t>El Plan de Desarrollo del municipio </a:t>
            </a:r>
            <a:r>
              <a:rPr lang="es-CO" sz="1400" dirty="0" smtClean="0">
                <a:solidFill>
                  <a:schemeClr val="tx1">
                    <a:lumMod val="75000"/>
                    <a:lumOff val="25000"/>
                  </a:schemeClr>
                </a:solidFill>
                <a:latin typeface="Helvetica Neue" pitchFamily="50"/>
              </a:rPr>
              <a:t>esta </a:t>
            </a:r>
            <a:r>
              <a:rPr lang="es-CO" sz="1400" dirty="0">
                <a:solidFill>
                  <a:schemeClr val="tx1">
                    <a:lumMod val="75000"/>
                    <a:lumOff val="25000"/>
                  </a:schemeClr>
                </a:solidFill>
                <a:latin typeface="Helvetica Neue" pitchFamily="50"/>
              </a:rPr>
              <a:t>estructurado de la siguiente forma:</a:t>
            </a:r>
          </a:p>
          <a:p>
            <a:endParaRPr lang="es-CO" sz="1400" dirty="0">
              <a:solidFill>
                <a:schemeClr val="tx1">
                  <a:lumMod val="75000"/>
                  <a:lumOff val="25000"/>
                </a:schemeClr>
              </a:solidFill>
              <a:latin typeface="Helvetica Neue" pitchFamily="50"/>
            </a:endParaRPr>
          </a:p>
          <a:p>
            <a:pPr marL="342900" indent="-342900">
              <a:buClr>
                <a:schemeClr val="tx2"/>
              </a:buClr>
              <a:buFont typeface="+mj-lt"/>
              <a:buAutoNum type="arabicPeriod"/>
            </a:pPr>
            <a:r>
              <a:rPr lang="es-CO" sz="1400" b="1" dirty="0">
                <a:solidFill>
                  <a:schemeClr val="tx1">
                    <a:lumMod val="75000"/>
                    <a:lumOff val="25000"/>
                  </a:schemeClr>
                </a:solidFill>
                <a:latin typeface="Helvetica Neue" pitchFamily="50"/>
              </a:rPr>
              <a:t>Dimensiones</a:t>
            </a:r>
          </a:p>
          <a:p>
            <a:pPr>
              <a:buClr>
                <a:schemeClr val="tx2"/>
              </a:buClr>
            </a:pPr>
            <a:endParaRPr lang="es-CO" sz="1400" b="1" dirty="0">
              <a:solidFill>
                <a:schemeClr val="tx1">
                  <a:lumMod val="75000"/>
                  <a:lumOff val="25000"/>
                </a:schemeClr>
              </a:solidFill>
              <a:latin typeface="Helvetica Neue" pitchFamily="50"/>
            </a:endParaRPr>
          </a:p>
          <a:p>
            <a:pPr marL="722313" lvl="1" indent="-273050">
              <a:buClr>
                <a:schemeClr val="tx2"/>
              </a:buClr>
              <a:buFont typeface="Arial" panose="020B0604020202020204" pitchFamily="34" charset="0"/>
              <a:buChar char="•"/>
            </a:pPr>
            <a:r>
              <a:rPr lang="es-CO" sz="1400" dirty="0">
                <a:solidFill>
                  <a:schemeClr val="tx1">
                    <a:lumMod val="75000"/>
                    <a:lumOff val="25000"/>
                  </a:schemeClr>
                </a:solidFill>
                <a:latin typeface="Helvetica Neue" pitchFamily="50"/>
              </a:rPr>
              <a:t>Dimensión </a:t>
            </a:r>
            <a:r>
              <a:rPr lang="es-CO" sz="1400" dirty="0" smtClean="0">
                <a:solidFill>
                  <a:schemeClr val="tx1">
                    <a:lumMod val="75000"/>
                    <a:lumOff val="25000"/>
                  </a:schemeClr>
                </a:solidFill>
                <a:latin typeface="Helvetica Neue" pitchFamily="50"/>
              </a:rPr>
              <a:t>Social</a:t>
            </a:r>
            <a:endParaRPr lang="es-CO" sz="1400" dirty="0">
              <a:solidFill>
                <a:schemeClr val="tx1">
                  <a:lumMod val="75000"/>
                  <a:lumOff val="25000"/>
                </a:schemeClr>
              </a:solidFill>
              <a:latin typeface="Helvetica Neue" pitchFamily="50"/>
            </a:endParaRPr>
          </a:p>
          <a:p>
            <a:pPr marL="722313" lvl="1" indent="-273050">
              <a:buClr>
                <a:schemeClr val="tx2"/>
              </a:buClr>
              <a:buFont typeface="Arial" panose="020B0604020202020204" pitchFamily="34" charset="0"/>
              <a:buChar char="•"/>
            </a:pPr>
            <a:r>
              <a:rPr lang="es-CO" sz="1400" dirty="0">
                <a:solidFill>
                  <a:schemeClr val="tx1">
                    <a:lumMod val="75000"/>
                    <a:lumOff val="25000"/>
                  </a:schemeClr>
                </a:solidFill>
                <a:latin typeface="Helvetica Neue" pitchFamily="50"/>
              </a:rPr>
              <a:t>Dimensión </a:t>
            </a:r>
            <a:r>
              <a:rPr lang="es-CO" sz="1400" dirty="0" smtClean="0">
                <a:solidFill>
                  <a:schemeClr val="tx1">
                    <a:lumMod val="75000"/>
                    <a:lumOff val="25000"/>
                  </a:schemeClr>
                </a:solidFill>
                <a:latin typeface="Helvetica Neue" pitchFamily="50"/>
              </a:rPr>
              <a:t>Económica</a:t>
            </a:r>
            <a:endParaRPr lang="es-CO" sz="1400" dirty="0">
              <a:solidFill>
                <a:schemeClr val="tx1">
                  <a:lumMod val="75000"/>
                  <a:lumOff val="25000"/>
                </a:schemeClr>
              </a:solidFill>
              <a:latin typeface="Helvetica Neue" pitchFamily="50"/>
            </a:endParaRPr>
          </a:p>
          <a:p>
            <a:pPr marL="722313" lvl="1" indent="-273050">
              <a:buClr>
                <a:schemeClr val="tx2"/>
              </a:buClr>
              <a:buFont typeface="Arial" panose="020B0604020202020204" pitchFamily="34" charset="0"/>
              <a:buChar char="•"/>
            </a:pPr>
            <a:r>
              <a:rPr lang="es-CO" sz="1400" dirty="0">
                <a:solidFill>
                  <a:schemeClr val="tx1">
                    <a:lumMod val="75000"/>
                    <a:lumOff val="25000"/>
                  </a:schemeClr>
                </a:solidFill>
                <a:latin typeface="Helvetica Neue" pitchFamily="50"/>
              </a:rPr>
              <a:t>Dimensión </a:t>
            </a:r>
            <a:r>
              <a:rPr lang="es-CO" sz="1400" dirty="0" smtClean="0">
                <a:solidFill>
                  <a:schemeClr val="tx1">
                    <a:lumMod val="75000"/>
                    <a:lumOff val="25000"/>
                  </a:schemeClr>
                </a:solidFill>
                <a:latin typeface="Helvetica Neue" pitchFamily="50"/>
              </a:rPr>
              <a:t>Institucional</a:t>
            </a:r>
            <a:endParaRPr lang="es-CO" sz="1400" dirty="0">
              <a:solidFill>
                <a:schemeClr val="tx1">
                  <a:lumMod val="75000"/>
                  <a:lumOff val="25000"/>
                </a:schemeClr>
              </a:solidFill>
              <a:latin typeface="Helvetica Neue" pitchFamily="50"/>
            </a:endParaRPr>
          </a:p>
          <a:p>
            <a:pPr marL="722313" lvl="1" indent="-273050">
              <a:buClr>
                <a:schemeClr val="tx2"/>
              </a:buClr>
              <a:buFont typeface="Arial" panose="020B0604020202020204" pitchFamily="34" charset="0"/>
              <a:buChar char="•"/>
            </a:pPr>
            <a:r>
              <a:rPr lang="es-CO" sz="1400" dirty="0">
                <a:solidFill>
                  <a:schemeClr val="tx1">
                    <a:lumMod val="75000"/>
                    <a:lumOff val="25000"/>
                  </a:schemeClr>
                </a:solidFill>
                <a:latin typeface="Helvetica Neue" pitchFamily="50"/>
              </a:rPr>
              <a:t>Dimensión </a:t>
            </a:r>
            <a:r>
              <a:rPr lang="es-CO" sz="1400" dirty="0" smtClean="0">
                <a:solidFill>
                  <a:schemeClr val="tx1">
                    <a:lumMod val="75000"/>
                    <a:lumOff val="25000"/>
                  </a:schemeClr>
                </a:solidFill>
                <a:latin typeface="Helvetica Neue" pitchFamily="50"/>
              </a:rPr>
              <a:t>Ambiental</a:t>
            </a:r>
            <a:endParaRPr lang="es-CO" sz="1400" dirty="0">
              <a:solidFill>
                <a:schemeClr val="tx1">
                  <a:lumMod val="75000"/>
                  <a:lumOff val="25000"/>
                </a:schemeClr>
              </a:solidFill>
              <a:latin typeface="Helvetica Neue" pitchFamily="50"/>
            </a:endParaRPr>
          </a:p>
          <a:p>
            <a:pPr marL="800100" lvl="1" indent="-342900">
              <a:buClr>
                <a:schemeClr val="tx2"/>
              </a:buClr>
              <a:buFont typeface="Arial" panose="020B0604020202020204" pitchFamily="34" charset="0"/>
              <a:buChar char="•"/>
            </a:pPr>
            <a:endParaRPr lang="es-CO" sz="1400" dirty="0">
              <a:solidFill>
                <a:schemeClr val="tx1">
                  <a:lumMod val="75000"/>
                  <a:lumOff val="25000"/>
                </a:schemeClr>
              </a:solidFill>
              <a:latin typeface="Helvetica Neue" pitchFamily="50"/>
            </a:endParaRPr>
          </a:p>
          <a:p>
            <a:pPr marL="342900" lvl="1" indent="-342900">
              <a:buClr>
                <a:schemeClr val="tx2"/>
              </a:buClr>
              <a:buFont typeface="+mj-lt"/>
              <a:buAutoNum type="arabicPeriod" startAt="2"/>
            </a:pPr>
            <a:r>
              <a:rPr lang="es-CO" sz="1400" b="1" dirty="0">
                <a:solidFill>
                  <a:schemeClr val="tx1">
                    <a:lumMod val="75000"/>
                    <a:lumOff val="25000"/>
                  </a:schemeClr>
                </a:solidFill>
                <a:latin typeface="Helvetica Neue" pitchFamily="50"/>
              </a:rPr>
              <a:t>Componentes de las Dimensiones</a:t>
            </a:r>
          </a:p>
          <a:p>
            <a:pPr marL="0" lvl="1">
              <a:buClr>
                <a:schemeClr val="tx2"/>
              </a:buClr>
            </a:pPr>
            <a:endParaRPr lang="es-CO" sz="1400" dirty="0">
              <a:solidFill>
                <a:schemeClr val="tx1">
                  <a:lumMod val="75000"/>
                  <a:lumOff val="25000"/>
                </a:schemeClr>
              </a:solidFill>
              <a:latin typeface="Helvetica Neue" pitchFamily="50"/>
            </a:endParaRPr>
          </a:p>
          <a:p>
            <a:pPr marL="727075" indent="-285750">
              <a:buClr>
                <a:schemeClr val="tx2"/>
              </a:buClr>
              <a:buFont typeface="Arial" panose="020B0604020202020204" pitchFamily="34" charset="0"/>
              <a:buChar char="•"/>
            </a:pPr>
            <a:r>
              <a:rPr lang="es-CO" sz="1400" dirty="0">
                <a:solidFill>
                  <a:schemeClr val="tx1">
                    <a:lumMod val="75000"/>
                    <a:lumOff val="25000"/>
                  </a:schemeClr>
                </a:solidFill>
                <a:latin typeface="Helvetica Neue" pitchFamily="50"/>
              </a:rPr>
              <a:t>Programas y Objetivos</a:t>
            </a:r>
          </a:p>
          <a:p>
            <a:pPr marL="727075" indent="-285750">
              <a:buClr>
                <a:schemeClr val="tx2"/>
              </a:buClr>
              <a:buFont typeface="Arial" panose="020B0604020202020204" pitchFamily="34" charset="0"/>
              <a:buChar char="•"/>
            </a:pPr>
            <a:r>
              <a:rPr lang="es-CO" sz="1400" dirty="0">
                <a:solidFill>
                  <a:schemeClr val="tx1">
                    <a:lumMod val="75000"/>
                    <a:lumOff val="25000"/>
                  </a:schemeClr>
                </a:solidFill>
                <a:latin typeface="Helvetica Neue" pitchFamily="50"/>
              </a:rPr>
              <a:t>Indicadores y Metas</a:t>
            </a:r>
          </a:p>
          <a:p>
            <a:pPr marL="727075" indent="-285750">
              <a:buClr>
                <a:schemeClr val="tx2"/>
              </a:buClr>
              <a:buFont typeface="Arial" panose="020B0604020202020204" pitchFamily="34" charset="0"/>
              <a:buChar char="•"/>
            </a:pPr>
            <a:r>
              <a:rPr lang="es-CO" sz="1400" dirty="0">
                <a:solidFill>
                  <a:schemeClr val="tx1">
                    <a:lumMod val="75000"/>
                    <a:lumOff val="25000"/>
                  </a:schemeClr>
                </a:solidFill>
                <a:latin typeface="Helvetica Neue" pitchFamily="50"/>
              </a:rPr>
              <a:t>Proyectos Prioritarios</a:t>
            </a:r>
          </a:p>
        </p:txBody>
      </p:sp>
    </p:spTree>
    <p:extLst>
      <p:ext uri="{BB962C8B-B14F-4D97-AF65-F5344CB8AC3E}">
        <p14:creationId xmlns:p14="http://schemas.microsoft.com/office/powerpoint/2010/main" val="649939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9751964"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Enfoque del Plan de Desarrollo (Principios)</a:t>
            </a:r>
            <a:endParaRPr lang="es-CO" sz="3200" b="1"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1364247" cy="3323987"/>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a:solidFill>
                  <a:schemeClr val="tx1">
                    <a:lumMod val="75000"/>
                    <a:lumOff val="25000"/>
                  </a:schemeClr>
                </a:solidFill>
                <a:latin typeface="Helvetica Neue" pitchFamily="50"/>
              </a:rPr>
              <a:t>El Plan de Desarrollo del </a:t>
            </a:r>
            <a:r>
              <a:rPr lang="es-CO" sz="1400" dirty="0" smtClean="0">
                <a:solidFill>
                  <a:schemeClr val="tx1">
                    <a:lumMod val="75000"/>
                    <a:lumOff val="25000"/>
                  </a:schemeClr>
                </a:solidFill>
                <a:latin typeface="Helvetica Neue" pitchFamily="50"/>
              </a:rPr>
              <a:t>municipio </a:t>
            </a:r>
            <a:r>
              <a:rPr lang="es-CO" sz="1400" dirty="0">
                <a:solidFill>
                  <a:schemeClr val="tx1">
                    <a:lumMod val="75000"/>
                    <a:lumOff val="25000"/>
                  </a:schemeClr>
                </a:solidFill>
                <a:latin typeface="Helvetica Neue" pitchFamily="50"/>
              </a:rPr>
              <a:t>esta estructurado y desarrollado bajo los siguientes </a:t>
            </a:r>
            <a:r>
              <a:rPr lang="es-CO" sz="1400" dirty="0" smtClean="0">
                <a:solidFill>
                  <a:schemeClr val="tx1">
                    <a:lumMod val="75000"/>
                    <a:lumOff val="25000"/>
                  </a:schemeClr>
                </a:solidFill>
                <a:latin typeface="Helvetica Neue" pitchFamily="50"/>
              </a:rPr>
              <a:t>objetivos:</a:t>
            </a:r>
            <a:endParaRPr lang="es-CO" sz="1400" dirty="0">
              <a:solidFill>
                <a:schemeClr val="tx1">
                  <a:lumMod val="75000"/>
                  <a:lumOff val="25000"/>
                </a:schemeClr>
              </a:solidFill>
              <a:latin typeface="Helvetica Neue" pitchFamily="50"/>
            </a:endParaRPr>
          </a:p>
          <a:p>
            <a:endParaRPr lang="es-CO" sz="1400" dirty="0">
              <a:solidFill>
                <a:schemeClr val="tx1">
                  <a:lumMod val="75000"/>
                  <a:lumOff val="25000"/>
                </a:schemeClr>
              </a:solidFill>
              <a:latin typeface="Helvetica Neue" pitchFamily="50"/>
            </a:endParaRPr>
          </a:p>
          <a:p>
            <a:pPr marL="285750" indent="-285750">
              <a:buClr>
                <a:schemeClr val="tx2"/>
              </a:buClr>
              <a:buFont typeface="Wingdings" panose="05000000000000000000" pitchFamily="2" charset="2"/>
              <a:buChar char="Ø"/>
            </a:pPr>
            <a:r>
              <a:rPr lang="es-CO" sz="1400" b="1" dirty="0" smtClean="0">
                <a:solidFill>
                  <a:schemeClr val="tx1">
                    <a:lumMod val="75000"/>
                    <a:lumOff val="25000"/>
                  </a:schemeClr>
                </a:solidFill>
                <a:latin typeface="Helvetica Neue" pitchFamily="50"/>
              </a:rPr>
              <a:t>Sostenibilidad</a:t>
            </a:r>
          </a:p>
          <a:p>
            <a:pPr marL="285750" indent="-285750">
              <a:buClr>
                <a:schemeClr val="tx2"/>
              </a:buClr>
              <a:buFont typeface="Wingdings" panose="05000000000000000000" pitchFamily="2" charset="2"/>
              <a:buChar char="Ø"/>
            </a:pPr>
            <a:endParaRPr lang="es-CO" sz="1400" b="1" dirty="0">
              <a:solidFill>
                <a:schemeClr val="tx1">
                  <a:lumMod val="75000"/>
                  <a:lumOff val="25000"/>
                </a:schemeClr>
              </a:solidFill>
              <a:latin typeface="Helvetica Neue" pitchFamily="50"/>
            </a:endParaRPr>
          </a:p>
          <a:p>
            <a:pPr marL="285750" indent="-285750">
              <a:buClr>
                <a:schemeClr val="tx2"/>
              </a:buClr>
              <a:buFont typeface="Wingdings" panose="05000000000000000000" pitchFamily="2" charset="2"/>
              <a:buChar char="Ø"/>
            </a:pPr>
            <a:r>
              <a:rPr lang="es-CO" sz="1400" b="1" dirty="0" smtClean="0">
                <a:solidFill>
                  <a:schemeClr val="tx1">
                    <a:lumMod val="75000"/>
                    <a:lumOff val="25000"/>
                  </a:schemeClr>
                </a:solidFill>
                <a:latin typeface="Helvetica Neue" pitchFamily="50"/>
              </a:rPr>
              <a:t>Enfoque Diferencial</a:t>
            </a:r>
          </a:p>
          <a:p>
            <a:pPr marL="285750" indent="-285750">
              <a:buClr>
                <a:schemeClr val="tx2"/>
              </a:buClr>
              <a:buFont typeface="Wingdings" panose="05000000000000000000" pitchFamily="2" charset="2"/>
              <a:buChar char="Ø"/>
            </a:pPr>
            <a:endParaRPr lang="es-CO" sz="1400" b="1" dirty="0" smtClean="0">
              <a:solidFill>
                <a:schemeClr val="tx1">
                  <a:lumMod val="75000"/>
                  <a:lumOff val="25000"/>
                </a:schemeClr>
              </a:solidFill>
              <a:latin typeface="Helvetica Neue" pitchFamily="50"/>
            </a:endParaRPr>
          </a:p>
          <a:p>
            <a:pPr marL="285750" indent="-285750">
              <a:buClr>
                <a:schemeClr val="tx2"/>
              </a:buClr>
              <a:buFont typeface="Wingdings" panose="05000000000000000000" pitchFamily="2" charset="2"/>
              <a:buChar char="Ø"/>
            </a:pPr>
            <a:r>
              <a:rPr lang="es-CO" sz="1400" b="1" dirty="0" smtClean="0">
                <a:solidFill>
                  <a:schemeClr val="tx1">
                    <a:lumMod val="75000"/>
                    <a:lumOff val="25000"/>
                  </a:schemeClr>
                </a:solidFill>
                <a:latin typeface="Helvetica Neue" pitchFamily="50"/>
              </a:rPr>
              <a:t>Honestidad</a:t>
            </a:r>
          </a:p>
          <a:p>
            <a:pPr marL="285750" indent="-285750">
              <a:buClr>
                <a:schemeClr val="tx2"/>
              </a:buClr>
              <a:buFont typeface="Wingdings" panose="05000000000000000000" pitchFamily="2" charset="2"/>
              <a:buChar char="Ø"/>
            </a:pPr>
            <a:endParaRPr lang="es-CO" sz="1400" b="1" dirty="0">
              <a:solidFill>
                <a:schemeClr val="tx1">
                  <a:lumMod val="75000"/>
                  <a:lumOff val="25000"/>
                </a:schemeClr>
              </a:solidFill>
              <a:latin typeface="Helvetica Neue" pitchFamily="50"/>
            </a:endParaRPr>
          </a:p>
          <a:p>
            <a:pPr marL="285750" indent="-285750">
              <a:buClr>
                <a:schemeClr val="tx2"/>
              </a:buClr>
              <a:buFont typeface="Wingdings" panose="05000000000000000000" pitchFamily="2" charset="2"/>
              <a:buChar char="Ø"/>
            </a:pPr>
            <a:r>
              <a:rPr lang="es-CO" sz="1400" b="1" dirty="0" smtClean="0">
                <a:solidFill>
                  <a:schemeClr val="tx1">
                    <a:lumMod val="75000"/>
                    <a:lumOff val="25000"/>
                  </a:schemeClr>
                </a:solidFill>
                <a:latin typeface="Helvetica Neue" pitchFamily="50"/>
              </a:rPr>
              <a:t>Justicia</a:t>
            </a:r>
          </a:p>
          <a:p>
            <a:pPr marL="285750" indent="-285750">
              <a:buClr>
                <a:schemeClr val="tx2"/>
              </a:buClr>
              <a:buFont typeface="Wingdings" panose="05000000000000000000" pitchFamily="2" charset="2"/>
              <a:buChar char="Ø"/>
            </a:pPr>
            <a:endParaRPr lang="es-CO" sz="1400" b="1" dirty="0">
              <a:solidFill>
                <a:schemeClr val="tx1">
                  <a:lumMod val="75000"/>
                  <a:lumOff val="25000"/>
                </a:schemeClr>
              </a:solidFill>
              <a:latin typeface="Helvetica Neue" pitchFamily="50"/>
            </a:endParaRPr>
          </a:p>
          <a:p>
            <a:pPr marL="285750" indent="-285750">
              <a:buClr>
                <a:schemeClr val="tx2"/>
              </a:buClr>
              <a:buFont typeface="Wingdings" panose="05000000000000000000" pitchFamily="2" charset="2"/>
              <a:buChar char="Ø"/>
            </a:pPr>
            <a:r>
              <a:rPr lang="es-CO" sz="1400" b="1" dirty="0" smtClean="0">
                <a:solidFill>
                  <a:schemeClr val="tx1">
                    <a:lumMod val="75000"/>
                    <a:lumOff val="25000"/>
                  </a:schemeClr>
                </a:solidFill>
                <a:latin typeface="Helvetica Neue" pitchFamily="50"/>
              </a:rPr>
              <a:t>Competitividad</a:t>
            </a:r>
          </a:p>
          <a:p>
            <a:pPr marL="285750" indent="-285750">
              <a:buClr>
                <a:schemeClr val="tx2"/>
              </a:buClr>
              <a:buFont typeface="Wingdings" panose="05000000000000000000" pitchFamily="2" charset="2"/>
              <a:buChar char="Ø"/>
            </a:pPr>
            <a:endParaRPr lang="es-CO" sz="1400" b="1" dirty="0">
              <a:solidFill>
                <a:schemeClr val="tx1">
                  <a:lumMod val="75000"/>
                  <a:lumOff val="25000"/>
                </a:schemeClr>
              </a:solidFill>
              <a:latin typeface="Helvetica Neue" pitchFamily="50"/>
            </a:endParaRPr>
          </a:p>
          <a:p>
            <a:pPr marL="285750" indent="-285750">
              <a:buClr>
                <a:schemeClr val="tx2"/>
              </a:buClr>
              <a:buFont typeface="Wingdings" panose="05000000000000000000" pitchFamily="2" charset="2"/>
              <a:buChar char="Ø"/>
            </a:pPr>
            <a:r>
              <a:rPr lang="es-CO" sz="1400" b="1" dirty="0" smtClean="0">
                <a:solidFill>
                  <a:schemeClr val="tx1">
                    <a:lumMod val="75000"/>
                    <a:lumOff val="25000"/>
                  </a:schemeClr>
                </a:solidFill>
                <a:latin typeface="Helvetica Neue" pitchFamily="50"/>
              </a:rPr>
              <a:t>Liderazgo y Vocación de Servicio</a:t>
            </a:r>
          </a:p>
          <a:p>
            <a:pPr marL="285750" indent="-285750">
              <a:buClr>
                <a:schemeClr val="tx2"/>
              </a:buClr>
              <a:buFont typeface="Wingdings" panose="05000000000000000000" pitchFamily="2" charset="2"/>
              <a:buChar char="Ø"/>
            </a:pPr>
            <a:endParaRPr lang="es-CO" sz="1400" b="1" dirty="0">
              <a:solidFill>
                <a:schemeClr val="tx1">
                  <a:lumMod val="75000"/>
                  <a:lumOff val="25000"/>
                </a:schemeClr>
              </a:solidFill>
              <a:latin typeface="Helvetica Neue" pitchFamily="50"/>
            </a:endParaRPr>
          </a:p>
          <a:p>
            <a:pPr marL="285750" indent="-285750">
              <a:buClr>
                <a:schemeClr val="tx2"/>
              </a:buClr>
              <a:buFont typeface="Wingdings" panose="05000000000000000000" pitchFamily="2" charset="2"/>
              <a:buChar char="Ø"/>
            </a:pPr>
            <a:r>
              <a:rPr lang="es-CO" sz="1400" b="1" dirty="0" smtClean="0">
                <a:solidFill>
                  <a:schemeClr val="tx1">
                    <a:lumMod val="75000"/>
                    <a:lumOff val="25000"/>
                  </a:schemeClr>
                </a:solidFill>
                <a:latin typeface="Helvetica Neue" pitchFamily="50"/>
              </a:rPr>
              <a:t>Solidaridad y Paz</a:t>
            </a:r>
            <a:endParaRPr lang="es-CO" sz="1400" b="1" dirty="0">
              <a:solidFill>
                <a:schemeClr val="tx1">
                  <a:lumMod val="75000"/>
                  <a:lumOff val="25000"/>
                </a:schemeClr>
              </a:solidFill>
              <a:latin typeface="Helvetica Neue" pitchFamily="50"/>
            </a:endParaRPr>
          </a:p>
        </p:txBody>
      </p:sp>
    </p:spTree>
    <p:extLst>
      <p:ext uri="{BB962C8B-B14F-4D97-AF65-F5344CB8AC3E}">
        <p14:creationId xmlns:p14="http://schemas.microsoft.com/office/powerpoint/2010/main" val="3819387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8192586"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Programas del Plan de Desarrollo</a:t>
            </a:r>
            <a:endParaRPr lang="es-CO" sz="3200" b="1"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1364247" cy="307777"/>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a:solidFill>
                  <a:schemeClr val="tx1">
                    <a:lumMod val="75000"/>
                    <a:lumOff val="25000"/>
                  </a:schemeClr>
                </a:solidFill>
                <a:latin typeface="Helvetica Neue" pitchFamily="50"/>
              </a:rPr>
              <a:t>Los programas en los que está enfocado </a:t>
            </a:r>
            <a:r>
              <a:rPr lang="es-CO" sz="1400" dirty="0" smtClean="0">
                <a:solidFill>
                  <a:schemeClr val="tx1">
                    <a:lumMod val="75000"/>
                    <a:lumOff val="25000"/>
                  </a:schemeClr>
                </a:solidFill>
                <a:latin typeface="Helvetica Neue" pitchFamily="50"/>
              </a:rPr>
              <a:t>el </a:t>
            </a:r>
            <a:r>
              <a:rPr lang="es-CO" sz="1400" dirty="0">
                <a:solidFill>
                  <a:schemeClr val="tx1">
                    <a:lumMod val="75000"/>
                    <a:lumOff val="25000"/>
                  </a:schemeClr>
                </a:solidFill>
                <a:latin typeface="Helvetica Neue" pitchFamily="50"/>
              </a:rPr>
              <a:t>PDM desde la </a:t>
            </a:r>
            <a:r>
              <a:rPr lang="es-CO" sz="1400" b="1" dirty="0">
                <a:solidFill>
                  <a:schemeClr val="tx1">
                    <a:lumMod val="75000"/>
                    <a:lumOff val="25000"/>
                  </a:schemeClr>
                </a:solidFill>
                <a:latin typeface="Helvetica Neue" pitchFamily="50"/>
              </a:rPr>
              <a:t>dimensión </a:t>
            </a:r>
            <a:r>
              <a:rPr lang="es-CO" sz="1400" b="1" dirty="0" smtClean="0">
                <a:solidFill>
                  <a:schemeClr val="tx1">
                    <a:lumMod val="75000"/>
                    <a:lumOff val="25000"/>
                  </a:schemeClr>
                </a:solidFill>
                <a:latin typeface="Helvetica Neue" pitchFamily="50"/>
              </a:rPr>
              <a:t>social </a:t>
            </a:r>
            <a:r>
              <a:rPr lang="es-CO" sz="1400" dirty="0" smtClean="0">
                <a:solidFill>
                  <a:schemeClr val="tx1">
                    <a:lumMod val="75000"/>
                    <a:lumOff val="25000"/>
                  </a:schemeClr>
                </a:solidFill>
                <a:latin typeface="Helvetica Neue" pitchFamily="50"/>
              </a:rPr>
              <a:t>son </a:t>
            </a:r>
            <a:r>
              <a:rPr lang="es-CO" sz="1400" dirty="0">
                <a:solidFill>
                  <a:schemeClr val="tx1">
                    <a:lumMod val="75000"/>
                    <a:lumOff val="25000"/>
                  </a:schemeClr>
                </a:solidFill>
                <a:latin typeface="Helvetica Neue" pitchFamily="50"/>
              </a:rPr>
              <a:t>los </a:t>
            </a:r>
            <a:r>
              <a:rPr lang="es-CO" sz="1400" dirty="0" smtClean="0">
                <a:solidFill>
                  <a:schemeClr val="tx1">
                    <a:lumMod val="75000"/>
                    <a:lumOff val="25000"/>
                  </a:schemeClr>
                </a:solidFill>
                <a:latin typeface="Helvetica Neue" pitchFamily="50"/>
              </a:rPr>
              <a:t>siguientes:</a:t>
            </a:r>
            <a:endParaRPr lang="es-CO" sz="1400" dirty="0">
              <a:solidFill>
                <a:schemeClr val="tx1">
                  <a:lumMod val="75000"/>
                  <a:lumOff val="25000"/>
                </a:schemeClr>
              </a:solidFill>
              <a:latin typeface="Helvetica Neue" pitchFamily="50"/>
            </a:endParaRPr>
          </a:p>
        </p:txBody>
      </p:sp>
      <p:graphicFrame>
        <p:nvGraphicFramePr>
          <p:cNvPr id="4" name="3 Tabla"/>
          <p:cNvGraphicFramePr>
            <a:graphicFrameLocks noGrp="1"/>
          </p:cNvGraphicFramePr>
          <p:nvPr>
            <p:extLst>
              <p:ext uri="{D42A27DB-BD31-4B8C-83A1-F6EECF244321}">
                <p14:modId xmlns:p14="http://schemas.microsoft.com/office/powerpoint/2010/main" val="2488461209"/>
              </p:ext>
            </p:extLst>
          </p:nvPr>
        </p:nvGraphicFramePr>
        <p:xfrm>
          <a:off x="489855" y="1660710"/>
          <a:ext cx="11234058" cy="4323080"/>
        </p:xfrm>
        <a:graphic>
          <a:graphicData uri="http://schemas.openxmlformats.org/drawingml/2006/table">
            <a:tbl>
              <a:tblPr firstRow="1" bandRow="1">
                <a:tableStyleId>{5C22544A-7EE6-4342-B048-85BDC9FD1C3A}</a:tableStyleId>
              </a:tblPr>
              <a:tblGrid>
                <a:gridCol w="5617029"/>
                <a:gridCol w="5617029"/>
              </a:tblGrid>
              <a:tr h="370840">
                <a:tc>
                  <a:txBody>
                    <a:bodyPr/>
                    <a:lstStyle/>
                    <a:p>
                      <a:pPr algn="ctr"/>
                      <a:r>
                        <a:rPr lang="es-CO" sz="1050" dirty="0" smtClean="0">
                          <a:latin typeface="Century Gothic" panose="020B0502020202020204" pitchFamily="34" charset="0"/>
                        </a:rPr>
                        <a:t>Programa</a:t>
                      </a:r>
                      <a:endParaRPr lang="es-CO" sz="1050" dirty="0">
                        <a:latin typeface="Century Gothic" panose="020B0502020202020204" pitchFamily="34" charset="0"/>
                      </a:endParaRPr>
                    </a:p>
                  </a:txBody>
                  <a:tcPr anchor="ctr">
                    <a:solidFill>
                      <a:schemeClr val="accent1">
                        <a:lumMod val="50000"/>
                      </a:schemeClr>
                    </a:solidFill>
                  </a:tcPr>
                </a:tc>
                <a:tc>
                  <a:txBody>
                    <a:bodyPr/>
                    <a:lstStyle/>
                    <a:p>
                      <a:pPr algn="ctr"/>
                      <a:r>
                        <a:rPr lang="es-CO" sz="1050" dirty="0" smtClean="0">
                          <a:latin typeface="Century Gothic" panose="020B0502020202020204" pitchFamily="34" charset="0"/>
                        </a:rPr>
                        <a:t>Subprograma / Sector</a:t>
                      </a:r>
                      <a:endParaRPr lang="es-CO" sz="1050" dirty="0">
                        <a:latin typeface="Century Gothic" panose="020B0502020202020204" pitchFamily="34" charset="0"/>
                      </a:endParaRPr>
                    </a:p>
                  </a:txBody>
                  <a:tcPr anchor="ctr">
                    <a:solidFill>
                      <a:schemeClr val="accent1">
                        <a:lumMod val="50000"/>
                      </a:schemeClr>
                    </a:solidFill>
                  </a:tcPr>
                </a:tc>
              </a:tr>
              <a:tr h="370840">
                <a:tc rowSpan="5">
                  <a:txBody>
                    <a:bodyPr/>
                    <a:lstStyle/>
                    <a:p>
                      <a:r>
                        <a:rPr lang="es-CO" sz="1050" dirty="0" smtClean="0">
                          <a:latin typeface="Century Gothic" panose="020B0502020202020204" pitchFamily="34" charset="0"/>
                        </a:rPr>
                        <a:t>DESARROLLO</a:t>
                      </a:r>
                      <a:r>
                        <a:rPr lang="es-CO" sz="1050" baseline="0" dirty="0" smtClean="0">
                          <a:latin typeface="Century Gothic" panose="020B0502020202020204" pitchFamily="34" charset="0"/>
                        </a:rPr>
                        <a:t> POBLACIONAL</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Recreación, deporte, educación sexual y buen uso del tiempo libre</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Generar oportunidades locales para generar arraigo, a través de programas e incentivos públicos (éxodo juvenil)</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Implementar acciones que brinden respuestas en materia vial, servicios públicos, seguridad y convivencia</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Fortalecimiento en la cadena de provisión de alimentos, servicios de transporte eficientes, provisión de vivienda y oferta institucional en general</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Población Indígena. Potenciar su actividad productiva, así como servicios adecuados en materia de salud y educación</a:t>
                      </a:r>
                      <a:endParaRPr lang="es-CO" sz="1050" dirty="0">
                        <a:latin typeface="Century Gothic" panose="020B0502020202020204" pitchFamily="34" charset="0"/>
                      </a:endParaRPr>
                    </a:p>
                  </a:txBody>
                  <a:tcPr anchor="ctr">
                    <a:solidFill>
                      <a:schemeClr val="accent1">
                        <a:lumMod val="60000"/>
                        <a:lumOff val="40000"/>
                      </a:schemeClr>
                    </a:solidFill>
                  </a:tcPr>
                </a:tc>
              </a:tr>
              <a:tr h="370840">
                <a:tc rowSpan="5">
                  <a:txBody>
                    <a:bodyPr/>
                    <a:lstStyle/>
                    <a:p>
                      <a:r>
                        <a:rPr lang="es-CO" sz="1050" dirty="0" smtClean="0">
                          <a:latin typeface="Century Gothic" panose="020B0502020202020204" pitchFamily="34" charset="0"/>
                        </a:rPr>
                        <a:t>EDUCACION</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Implementación de la jornada única</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Implementar proyectos de articulación de la educación media con la educación técnica, la tecnológica y la profesional</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Programas de comunicación y multilingüismo, emprendimiento, corresponsabilidad, vida y entorno al ambiente</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Fortalecimiento de las TIC</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 Núcleo de aprendizaje y desarrollo integral y desarrollo de la etno educación</a:t>
                      </a:r>
                      <a:endParaRPr lang="es-CO" sz="1050" dirty="0">
                        <a:latin typeface="Century Gothic" panose="020B0502020202020204" pitchFamily="34" charset="0"/>
                      </a:endParaRPr>
                    </a:p>
                  </a:txBody>
                  <a:tcPr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37822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8192586"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Programas del Plan de Desarrollo</a:t>
            </a:r>
            <a:endParaRPr lang="es-CO" sz="3200" b="1" dirty="0">
              <a:solidFill>
                <a:srgbClr val="2C6F9E"/>
              </a:solidFill>
              <a:latin typeface="Helvetica Neue" charset="0"/>
              <a:ea typeface="Helvetica Neue" charset="0"/>
              <a:cs typeface="Helvetica Neue" charset="0"/>
            </a:endParaRPr>
          </a:p>
        </p:txBody>
      </p:sp>
      <p:graphicFrame>
        <p:nvGraphicFramePr>
          <p:cNvPr id="4" name="3 Tabla"/>
          <p:cNvGraphicFramePr>
            <a:graphicFrameLocks noGrp="1"/>
          </p:cNvGraphicFramePr>
          <p:nvPr>
            <p:extLst>
              <p:ext uri="{D42A27DB-BD31-4B8C-83A1-F6EECF244321}">
                <p14:modId xmlns:p14="http://schemas.microsoft.com/office/powerpoint/2010/main" val="1511782837"/>
              </p:ext>
            </p:extLst>
          </p:nvPr>
        </p:nvGraphicFramePr>
        <p:xfrm>
          <a:off x="489855" y="1660710"/>
          <a:ext cx="11234058" cy="3741420"/>
        </p:xfrm>
        <a:graphic>
          <a:graphicData uri="http://schemas.openxmlformats.org/drawingml/2006/table">
            <a:tbl>
              <a:tblPr firstRow="1" bandRow="1">
                <a:tableStyleId>{5C22544A-7EE6-4342-B048-85BDC9FD1C3A}</a:tableStyleId>
              </a:tblPr>
              <a:tblGrid>
                <a:gridCol w="5617029"/>
                <a:gridCol w="5617029"/>
              </a:tblGrid>
              <a:tr h="370840">
                <a:tc>
                  <a:txBody>
                    <a:bodyPr/>
                    <a:lstStyle/>
                    <a:p>
                      <a:pPr algn="ctr"/>
                      <a:r>
                        <a:rPr lang="es-CO" sz="1050" dirty="0" smtClean="0">
                          <a:latin typeface="Century Gothic" panose="020B0502020202020204" pitchFamily="34" charset="0"/>
                        </a:rPr>
                        <a:t>Programa</a:t>
                      </a:r>
                      <a:endParaRPr lang="es-CO" sz="1050" dirty="0">
                        <a:latin typeface="Century Gothic" panose="020B0502020202020204" pitchFamily="34" charset="0"/>
                      </a:endParaRPr>
                    </a:p>
                  </a:txBody>
                  <a:tcPr anchor="ctr">
                    <a:solidFill>
                      <a:schemeClr val="accent1">
                        <a:lumMod val="50000"/>
                      </a:schemeClr>
                    </a:solidFill>
                  </a:tcPr>
                </a:tc>
                <a:tc>
                  <a:txBody>
                    <a:bodyPr/>
                    <a:lstStyle/>
                    <a:p>
                      <a:pPr algn="ctr"/>
                      <a:r>
                        <a:rPr lang="es-CO" sz="1050" dirty="0" smtClean="0">
                          <a:latin typeface="Century Gothic" panose="020B0502020202020204" pitchFamily="34" charset="0"/>
                        </a:rPr>
                        <a:t>Subprograma / Sector</a:t>
                      </a:r>
                      <a:endParaRPr lang="es-CO" sz="1050" dirty="0">
                        <a:latin typeface="Century Gothic" panose="020B0502020202020204" pitchFamily="34" charset="0"/>
                      </a:endParaRPr>
                    </a:p>
                  </a:txBody>
                  <a:tcPr anchor="ctr">
                    <a:solidFill>
                      <a:schemeClr val="accent1">
                        <a:lumMod val="50000"/>
                      </a:schemeClr>
                    </a:solidFill>
                  </a:tcPr>
                </a:tc>
              </a:tr>
              <a:tr h="370840">
                <a:tc rowSpan="3">
                  <a:txBody>
                    <a:bodyPr/>
                    <a:lstStyle/>
                    <a:p>
                      <a:r>
                        <a:rPr lang="es-CO" sz="1050" dirty="0" smtClean="0">
                          <a:latin typeface="Century Gothic" panose="020B0502020202020204" pitchFamily="34" charset="0"/>
                        </a:rPr>
                        <a:t>SALUD</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Programas de prevención y diagnóstico de enfermedades maternas de base y control perinatal</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Mejorar políticas de salud encaminadas a la reducción de las principales causas por mortalidad, para ello es necesario mejorar en aspectos de prevención y en materia diagnostica</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Acciones que reduzcan las muertes y accidentes por tránsito vehicular</a:t>
                      </a:r>
                      <a:endParaRPr lang="es-CO" sz="1050" dirty="0">
                        <a:latin typeface="Century Gothic" panose="020B0502020202020204" pitchFamily="34" charset="0"/>
                      </a:endParaRPr>
                    </a:p>
                  </a:txBody>
                  <a:tcPr anchor="ctr">
                    <a:solidFill>
                      <a:schemeClr val="accent1">
                        <a:lumMod val="60000"/>
                        <a:lumOff val="40000"/>
                      </a:schemeClr>
                    </a:solidFill>
                  </a:tcPr>
                </a:tc>
              </a:tr>
              <a:tr h="370840">
                <a:tc rowSpan="2">
                  <a:txBody>
                    <a:bodyPr/>
                    <a:lstStyle/>
                    <a:p>
                      <a:r>
                        <a:rPr lang="es-CO" sz="1050" dirty="0" smtClean="0">
                          <a:latin typeface="Century Gothic" panose="020B0502020202020204" pitchFamily="34" charset="0"/>
                        </a:rPr>
                        <a:t>SANEAMIENTO BASICO</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Mejorar la infraestructura del acueducto y alcantarillado</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Igualar las cifras en cobertura de acueducto y alcantarillado en las zonas de vereda con las zonas de la cabecera</a:t>
                      </a:r>
                      <a:endParaRPr lang="es-CO" sz="1050" dirty="0">
                        <a:latin typeface="Century Gothic" panose="020B0502020202020204" pitchFamily="34" charset="0"/>
                      </a:endParaRPr>
                    </a:p>
                  </a:txBody>
                  <a:tcPr anchor="ctr">
                    <a:solidFill>
                      <a:schemeClr val="accent1">
                        <a:lumMod val="60000"/>
                        <a:lumOff val="40000"/>
                      </a:schemeClr>
                    </a:solidFill>
                  </a:tcPr>
                </a:tc>
              </a:tr>
              <a:tr h="370840">
                <a:tc rowSpan="3">
                  <a:txBody>
                    <a:bodyPr/>
                    <a:lstStyle/>
                    <a:p>
                      <a:r>
                        <a:rPr lang="es-CO" sz="1050" dirty="0" smtClean="0">
                          <a:latin typeface="Century Gothic" panose="020B0502020202020204" pitchFamily="34" charset="0"/>
                        </a:rPr>
                        <a:t>VIVIENDA</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Diagnósticos y acciones encaminadas en atender la problemática de hacinamiento y subarrendamiento alrededor del municipio</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Reforzar atención a viviendas que no cuentan con los materiales adecuados en zonas rurales</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Desarrollar programas de vivienda para las poblaciones menos favorecidas del municipio</a:t>
                      </a:r>
                      <a:endParaRPr lang="es-CO" sz="1050" dirty="0">
                        <a:latin typeface="Century Gothic" panose="020B0502020202020204" pitchFamily="34" charset="0"/>
                      </a:endParaRPr>
                    </a:p>
                  </a:txBody>
                  <a:tcPr anchor="ctr">
                    <a:solidFill>
                      <a:schemeClr val="accent1">
                        <a:lumMod val="60000"/>
                        <a:lumOff val="40000"/>
                      </a:schemeClr>
                    </a:solidFill>
                  </a:tcPr>
                </a:tc>
              </a:tr>
            </a:tbl>
          </a:graphicData>
        </a:graphic>
      </p:graphicFrame>
      <p:sp>
        <p:nvSpPr>
          <p:cNvPr id="6" name="5 CuadroTexto"/>
          <p:cNvSpPr txBox="1"/>
          <p:nvPr/>
        </p:nvSpPr>
        <p:spPr>
          <a:xfrm>
            <a:off x="359667" y="1047926"/>
            <a:ext cx="11364247" cy="307777"/>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a:solidFill>
                  <a:schemeClr val="tx1">
                    <a:lumMod val="75000"/>
                    <a:lumOff val="25000"/>
                  </a:schemeClr>
                </a:solidFill>
                <a:latin typeface="Helvetica Neue" pitchFamily="50"/>
              </a:rPr>
              <a:t>Los programas en los que está enfocado </a:t>
            </a:r>
            <a:r>
              <a:rPr lang="es-CO" sz="1400" dirty="0" smtClean="0">
                <a:solidFill>
                  <a:schemeClr val="tx1">
                    <a:lumMod val="75000"/>
                    <a:lumOff val="25000"/>
                  </a:schemeClr>
                </a:solidFill>
                <a:latin typeface="Helvetica Neue" pitchFamily="50"/>
              </a:rPr>
              <a:t>el </a:t>
            </a:r>
            <a:r>
              <a:rPr lang="es-CO" sz="1400" dirty="0">
                <a:solidFill>
                  <a:schemeClr val="tx1">
                    <a:lumMod val="75000"/>
                    <a:lumOff val="25000"/>
                  </a:schemeClr>
                </a:solidFill>
                <a:latin typeface="Helvetica Neue" pitchFamily="50"/>
              </a:rPr>
              <a:t>PDM desde la </a:t>
            </a:r>
            <a:r>
              <a:rPr lang="es-CO" sz="1400" b="1" dirty="0">
                <a:solidFill>
                  <a:schemeClr val="tx1">
                    <a:lumMod val="75000"/>
                    <a:lumOff val="25000"/>
                  </a:schemeClr>
                </a:solidFill>
                <a:latin typeface="Helvetica Neue" pitchFamily="50"/>
              </a:rPr>
              <a:t>dimensión </a:t>
            </a:r>
            <a:r>
              <a:rPr lang="es-CO" sz="1400" b="1" dirty="0" smtClean="0">
                <a:solidFill>
                  <a:schemeClr val="tx1">
                    <a:lumMod val="75000"/>
                    <a:lumOff val="25000"/>
                  </a:schemeClr>
                </a:solidFill>
                <a:latin typeface="Helvetica Neue" pitchFamily="50"/>
              </a:rPr>
              <a:t>social </a:t>
            </a:r>
            <a:r>
              <a:rPr lang="es-CO" sz="1400" dirty="0" smtClean="0">
                <a:solidFill>
                  <a:schemeClr val="tx1">
                    <a:lumMod val="75000"/>
                    <a:lumOff val="25000"/>
                  </a:schemeClr>
                </a:solidFill>
                <a:latin typeface="Helvetica Neue" pitchFamily="50"/>
              </a:rPr>
              <a:t>son </a:t>
            </a:r>
            <a:r>
              <a:rPr lang="es-CO" sz="1400" dirty="0">
                <a:solidFill>
                  <a:schemeClr val="tx1">
                    <a:lumMod val="75000"/>
                    <a:lumOff val="25000"/>
                  </a:schemeClr>
                </a:solidFill>
                <a:latin typeface="Helvetica Neue" pitchFamily="50"/>
              </a:rPr>
              <a:t>los </a:t>
            </a:r>
            <a:r>
              <a:rPr lang="es-CO" sz="1400" dirty="0" smtClean="0">
                <a:solidFill>
                  <a:schemeClr val="tx1">
                    <a:lumMod val="75000"/>
                    <a:lumOff val="25000"/>
                  </a:schemeClr>
                </a:solidFill>
                <a:latin typeface="Helvetica Neue" pitchFamily="50"/>
              </a:rPr>
              <a:t>siguientes:</a:t>
            </a:r>
            <a:endParaRPr lang="es-CO" sz="1400" dirty="0">
              <a:solidFill>
                <a:schemeClr val="tx1">
                  <a:lumMod val="75000"/>
                  <a:lumOff val="25000"/>
                </a:schemeClr>
              </a:solidFill>
              <a:latin typeface="Helvetica Neue" pitchFamily="50"/>
            </a:endParaRPr>
          </a:p>
        </p:txBody>
      </p:sp>
    </p:spTree>
    <p:extLst>
      <p:ext uri="{BB962C8B-B14F-4D97-AF65-F5344CB8AC3E}">
        <p14:creationId xmlns:p14="http://schemas.microsoft.com/office/powerpoint/2010/main" val="4167894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8192586"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Programas del Plan de Desarrollo</a:t>
            </a:r>
            <a:endParaRPr lang="es-CO" sz="3200" b="1"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1364247" cy="307777"/>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a:solidFill>
                  <a:schemeClr val="tx1">
                    <a:lumMod val="75000"/>
                    <a:lumOff val="25000"/>
                  </a:schemeClr>
                </a:solidFill>
                <a:latin typeface="Helvetica Neue" pitchFamily="50"/>
              </a:rPr>
              <a:t>Los programas en los que está enfocado el PDM </a:t>
            </a:r>
            <a:r>
              <a:rPr lang="es-CO" sz="1400" dirty="0" smtClean="0">
                <a:solidFill>
                  <a:schemeClr val="tx1">
                    <a:lumMod val="75000"/>
                    <a:lumOff val="25000"/>
                  </a:schemeClr>
                </a:solidFill>
                <a:latin typeface="Helvetica Neue" pitchFamily="50"/>
              </a:rPr>
              <a:t>desde la</a:t>
            </a:r>
            <a:r>
              <a:rPr lang="es-CO" sz="1400" b="1" dirty="0" smtClean="0">
                <a:solidFill>
                  <a:schemeClr val="tx1">
                    <a:lumMod val="75000"/>
                    <a:lumOff val="25000"/>
                  </a:schemeClr>
                </a:solidFill>
                <a:latin typeface="Helvetica Neue" pitchFamily="50"/>
              </a:rPr>
              <a:t> dimensión económica </a:t>
            </a:r>
            <a:r>
              <a:rPr lang="es-CO" sz="1400" dirty="0" smtClean="0">
                <a:solidFill>
                  <a:schemeClr val="tx1">
                    <a:lumMod val="75000"/>
                    <a:lumOff val="25000"/>
                  </a:schemeClr>
                </a:solidFill>
                <a:latin typeface="Helvetica Neue" pitchFamily="50"/>
              </a:rPr>
              <a:t>son </a:t>
            </a:r>
            <a:r>
              <a:rPr lang="es-CO" sz="1400" dirty="0">
                <a:solidFill>
                  <a:schemeClr val="tx1">
                    <a:lumMod val="75000"/>
                    <a:lumOff val="25000"/>
                  </a:schemeClr>
                </a:solidFill>
                <a:latin typeface="Helvetica Neue" pitchFamily="50"/>
              </a:rPr>
              <a:t>los </a:t>
            </a:r>
            <a:r>
              <a:rPr lang="es-CO" sz="1400" dirty="0" smtClean="0">
                <a:solidFill>
                  <a:schemeClr val="tx1">
                    <a:lumMod val="75000"/>
                    <a:lumOff val="25000"/>
                  </a:schemeClr>
                </a:solidFill>
                <a:latin typeface="Helvetica Neue" pitchFamily="50"/>
              </a:rPr>
              <a:t>siguientes:</a:t>
            </a:r>
            <a:endParaRPr lang="es-CO" sz="1400" dirty="0">
              <a:solidFill>
                <a:schemeClr val="tx1">
                  <a:lumMod val="75000"/>
                  <a:lumOff val="25000"/>
                </a:schemeClr>
              </a:solidFill>
              <a:latin typeface="Helvetica Neue" pitchFamily="50"/>
            </a:endParaRPr>
          </a:p>
        </p:txBody>
      </p:sp>
      <p:graphicFrame>
        <p:nvGraphicFramePr>
          <p:cNvPr id="4" name="3 Tabla"/>
          <p:cNvGraphicFramePr>
            <a:graphicFrameLocks noGrp="1"/>
          </p:cNvGraphicFramePr>
          <p:nvPr>
            <p:extLst>
              <p:ext uri="{D42A27DB-BD31-4B8C-83A1-F6EECF244321}">
                <p14:modId xmlns:p14="http://schemas.microsoft.com/office/powerpoint/2010/main" val="4253477830"/>
              </p:ext>
            </p:extLst>
          </p:nvPr>
        </p:nvGraphicFramePr>
        <p:xfrm>
          <a:off x="489855" y="1660710"/>
          <a:ext cx="11234058" cy="4605020"/>
        </p:xfrm>
        <a:graphic>
          <a:graphicData uri="http://schemas.openxmlformats.org/drawingml/2006/table">
            <a:tbl>
              <a:tblPr firstRow="1" bandRow="1">
                <a:tableStyleId>{5C22544A-7EE6-4342-B048-85BDC9FD1C3A}</a:tableStyleId>
              </a:tblPr>
              <a:tblGrid>
                <a:gridCol w="5617029"/>
                <a:gridCol w="5617029"/>
              </a:tblGrid>
              <a:tr h="370840">
                <a:tc>
                  <a:txBody>
                    <a:bodyPr/>
                    <a:lstStyle/>
                    <a:p>
                      <a:pPr algn="ctr"/>
                      <a:r>
                        <a:rPr lang="es-CO" sz="1050" dirty="0" smtClean="0">
                          <a:latin typeface="Century Gothic" panose="020B0502020202020204" pitchFamily="34" charset="0"/>
                        </a:rPr>
                        <a:t>Programa</a:t>
                      </a:r>
                      <a:endParaRPr lang="es-CO" sz="1050" dirty="0">
                        <a:latin typeface="Century Gothic" panose="020B0502020202020204" pitchFamily="34" charset="0"/>
                      </a:endParaRPr>
                    </a:p>
                  </a:txBody>
                  <a:tcPr anchor="ctr">
                    <a:solidFill>
                      <a:schemeClr val="accent1">
                        <a:lumMod val="50000"/>
                      </a:schemeClr>
                    </a:solidFill>
                  </a:tcPr>
                </a:tc>
                <a:tc>
                  <a:txBody>
                    <a:bodyPr/>
                    <a:lstStyle/>
                    <a:p>
                      <a:pPr algn="ctr"/>
                      <a:r>
                        <a:rPr lang="es-CO" sz="1050" dirty="0" smtClean="0">
                          <a:latin typeface="Century Gothic" panose="020B0502020202020204" pitchFamily="34" charset="0"/>
                        </a:rPr>
                        <a:t>Subprograma / Sector</a:t>
                      </a:r>
                      <a:endParaRPr lang="es-CO" sz="1050" dirty="0">
                        <a:latin typeface="Century Gothic" panose="020B0502020202020204" pitchFamily="34" charset="0"/>
                      </a:endParaRPr>
                    </a:p>
                  </a:txBody>
                  <a:tcPr anchor="ctr">
                    <a:solidFill>
                      <a:schemeClr val="accent1">
                        <a:lumMod val="50000"/>
                      </a:schemeClr>
                    </a:solidFill>
                  </a:tcPr>
                </a:tc>
              </a:tr>
              <a:tr h="370840">
                <a:tc rowSpan="3">
                  <a:txBody>
                    <a:bodyPr/>
                    <a:lstStyle/>
                    <a:p>
                      <a:r>
                        <a:rPr lang="es-CO" sz="1050" dirty="0" smtClean="0">
                          <a:latin typeface="Century Gothic" panose="020B0502020202020204" pitchFamily="34" charset="0"/>
                        </a:rPr>
                        <a:t>CULTURA Y RECREACION</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Creación e implementación de programas que vinculen un mayor número de jóvenes y niños para aprovechar la infraestructura deportiva y cultural actual</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Seguimiento a los programas culturales y deportivos</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Vincular mayor población de las áreas rurales y población indígena, propendiendo por acciones incluyentes en todos los ámbitos</a:t>
                      </a:r>
                      <a:endParaRPr lang="es-CO" sz="1050" dirty="0">
                        <a:latin typeface="Century Gothic" panose="020B0502020202020204" pitchFamily="34" charset="0"/>
                      </a:endParaRPr>
                    </a:p>
                  </a:txBody>
                  <a:tcPr anchor="ctr">
                    <a:solidFill>
                      <a:schemeClr val="accent1">
                        <a:lumMod val="60000"/>
                        <a:lumOff val="40000"/>
                      </a:schemeClr>
                    </a:solidFill>
                  </a:tcPr>
                </a:tc>
              </a:tr>
              <a:tr h="370840">
                <a:tc rowSpan="5">
                  <a:txBody>
                    <a:bodyPr/>
                    <a:lstStyle/>
                    <a:p>
                      <a:r>
                        <a:rPr lang="es-CO" sz="1050" dirty="0" smtClean="0">
                          <a:latin typeface="Century Gothic" panose="020B0502020202020204" pitchFamily="34" charset="0"/>
                        </a:rPr>
                        <a:t>PLANEACION</a:t>
                      </a:r>
                      <a:r>
                        <a:rPr lang="es-CO" sz="1050" baseline="0" dirty="0" smtClean="0">
                          <a:latin typeface="Century Gothic" panose="020B0502020202020204" pitchFamily="34" charset="0"/>
                        </a:rPr>
                        <a:t> URBANA</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Hacer inversiones en bienes públicos, especialmente en vías de acceso en las zonas rurales y en la Zona Industrial</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Mejoras en servicios públicos en zonas apartadas del casco urbano y en el sector donde habita la población indígena</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Rescatar el espacio público y potenciar la infraestructura patrimonio (Plan Sectorial de Turismo para el municipio)</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kumimoji="0" lang="es-CO" sz="105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mn-cs"/>
                        </a:rPr>
                        <a:t>Inversión de infraestructura estratégica que dinamice la región y permita una mayor conectividad y visibilidad estratégica del municipio en el departamento</a:t>
                      </a:r>
                      <a:endParaRPr lang="es-CO" dirty="0"/>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CO" sz="1050" kern="1200" dirty="0" smtClean="0">
                          <a:solidFill>
                            <a:schemeClr val="dk1"/>
                          </a:solidFill>
                          <a:latin typeface="Century Gothic" panose="020B0502020202020204" pitchFamily="34" charset="0"/>
                          <a:ea typeface="+mn-ea"/>
                          <a:cs typeface="+mn-cs"/>
                        </a:rPr>
                        <a:t>Realizar un inventario local de bienes y servicios para poder ofrecerlos al sector industrial</a:t>
                      </a:r>
                    </a:p>
                  </a:txBody>
                  <a:tcPr anchor="ctr">
                    <a:solidFill>
                      <a:schemeClr val="accent1">
                        <a:lumMod val="60000"/>
                        <a:lumOff val="40000"/>
                      </a:schemeClr>
                    </a:solidFill>
                  </a:tcPr>
                </a:tc>
              </a:tr>
              <a:tr h="370840">
                <a:tc rowSpan="2">
                  <a:txBody>
                    <a:bodyPr/>
                    <a:lstStyle/>
                    <a:p>
                      <a:r>
                        <a:rPr lang="es-CO" sz="1050" dirty="0" smtClean="0">
                          <a:latin typeface="Century Gothic" panose="020B0502020202020204" pitchFamily="34" charset="0"/>
                        </a:rPr>
                        <a:t>PRODUCTIVIDAD</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Respecto a los proyectos productivos, se requiere un mejor proceso de planeación y evaluación para que los beneficiarios no abandonen las iniciativas al poco tiempo</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Mayores convenios con las empresas locales para la formación y vinculación de la población local</a:t>
                      </a:r>
                      <a:endParaRPr lang="es-CO" sz="1050" dirty="0">
                        <a:latin typeface="Century Gothic" panose="020B0502020202020204" pitchFamily="34" charset="0"/>
                      </a:endParaRPr>
                    </a:p>
                  </a:txBody>
                  <a:tcPr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3789891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4984</TotalTime>
  <Words>1478</Words>
  <Application>Microsoft Office PowerPoint</Application>
  <PresentationFormat>Personalizado</PresentationFormat>
  <Paragraphs>326</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Hilda María Besson García</dc:creator>
  <cp:lastModifiedBy>Alexander Corredor</cp:lastModifiedBy>
  <cp:revision>184</cp:revision>
  <dcterms:created xsi:type="dcterms:W3CDTF">2016-09-21T01:09:18Z</dcterms:created>
  <dcterms:modified xsi:type="dcterms:W3CDTF">2016-11-15T21:58:49Z</dcterms:modified>
</cp:coreProperties>
</file>