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4" r:id="rId5"/>
    <p:sldId id="276" r:id="rId6"/>
    <p:sldId id="275" r:id="rId7"/>
    <p:sldId id="277" r:id="rId8"/>
    <p:sldId id="281" r:id="rId9"/>
    <p:sldId id="282" r:id="rId10"/>
    <p:sldId id="278" r:id="rId11"/>
    <p:sldId id="27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52" autoAdjust="0"/>
  </p:normalViewPr>
  <p:slideViewPr>
    <p:cSldViewPr snapToGrid="0" snapToObjects="1">
      <p:cViewPr varScale="1">
        <p:scale>
          <a:sx n="117" d="100"/>
          <a:sy n="117" d="100"/>
        </p:scale>
        <p:origin x="-12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7505F-2D3E-4BE0-A511-E544B8A193B9}" type="datetimeFigureOut">
              <a:rPr lang="es-CO" smtClean="0"/>
              <a:t>10/11/2016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B8B23-8447-4081-AF19-3A84AAD360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12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E705-E9C6-AA45-A52C-E3765588CE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CC92-F419-164D-8732-E14E3A2417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994952" y="432723"/>
            <a:ext cx="6239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Helvetica Neue" pitchFamily="50"/>
              </a:rPr>
              <a:t>Perfil Municipal Zipaquirá C/marca.</a:t>
            </a:r>
          </a:p>
          <a:p>
            <a:pPr algn="ctr"/>
            <a:r>
              <a:rPr lang="es-CO" sz="2000" dirty="0" smtClean="0">
                <a:solidFill>
                  <a:schemeClr val="bg1"/>
                </a:solidFill>
                <a:latin typeface="Helvetica Neue" pitchFamily="50"/>
              </a:rPr>
              <a:t>- Frente Comercial -</a:t>
            </a:r>
            <a:endParaRPr lang="es-CO" sz="2000" dirty="0">
              <a:solidFill>
                <a:schemeClr val="bg1"/>
              </a:solidFill>
              <a:latin typeface="Helvetica Neue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657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4600" y="369011"/>
            <a:ext cx="819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Ppto. De Inversión – Origen de Fondos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9667" y="1047926"/>
            <a:ext cx="1136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100">
                <a:latin typeface="Century Gothic" panose="020B0502020202020204" pitchFamily="34" charset="0"/>
              </a:defRPr>
            </a:lvl1pPr>
          </a:lstStyle>
          <a:p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La administración central estima realizar </a:t>
            </a: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inversiones para el Plan de Desarrollo 2016 – 2019 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por valor de </a:t>
            </a: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$505.426.964.000.oo, 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discriminados de la siguiente forma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: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59310"/>
              </p:ext>
            </p:extLst>
          </p:nvPr>
        </p:nvGraphicFramePr>
        <p:xfrm>
          <a:off x="452683" y="1916832"/>
          <a:ext cx="11263065" cy="240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73"/>
                <a:gridCol w="1795948"/>
                <a:gridCol w="1524405"/>
                <a:gridCol w="1524405"/>
                <a:gridCol w="1472848"/>
                <a:gridCol w="1480686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s-CO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ORIGEN DE RECURSOS PARA EL PLAN DE INVERSION PLURIANUAL  (millones de pesos)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5283">
                <a:tc rowSpan="2"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Origen de Recursos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Presupuesto Proyectado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Total</a:t>
                      </a:r>
                      <a:r>
                        <a:rPr lang="es-CO" sz="1050" b="1" baseline="0" dirty="0" smtClean="0">
                          <a:latin typeface="Century Gothic" panose="020B0502020202020204" pitchFamily="34" charset="0"/>
                        </a:rPr>
                        <a:t> Cuatrienio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2016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2017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2018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2019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Ingresos Corrientes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$94.524.212,oo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$98.851.482,oo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$101.813.798,oo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$104.870.489,oo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$400.059.981,oo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Fondo Local de Salud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$17.726.792,oo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$18.194.744,oo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$18.675.507,oo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$19.169.443,oo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$73.766.486,oo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Ingresos de Capital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$376.901,oo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$20.391.977,oo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$10.407.656,oo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$423.962,oo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$31.600.497,oo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INGRESOS</a:t>
                      </a:r>
                      <a:r>
                        <a:rPr lang="es-CO" sz="1050" b="1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TOTALES</a:t>
                      </a:r>
                      <a:endParaRPr lang="es-CO" sz="105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$112.627.905,oo</a:t>
                      </a:r>
                      <a:endParaRPr lang="es-CO" sz="105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$137.438.895,oo</a:t>
                      </a:r>
                      <a:endParaRPr lang="es-CO" sz="105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$130.896.961,oo</a:t>
                      </a:r>
                      <a:endParaRPr lang="es-CO" sz="105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$124.463.895,oo</a:t>
                      </a:r>
                      <a:endParaRPr lang="es-CO" sz="105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$505.426.964,oo</a:t>
                      </a:r>
                      <a:endParaRPr lang="es-CO" sz="105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0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4600" y="369011"/>
            <a:ext cx="819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Ppto. De Inversión – Destino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9667" y="1047926"/>
            <a:ext cx="11364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100">
                <a:latin typeface="Century Gothic" panose="020B0502020202020204" pitchFamily="34" charset="0"/>
              </a:defRPr>
            </a:lvl1pPr>
          </a:lstStyle>
          <a:p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Las inversiones para el cuatrienio están dirigidas a los siguientes sectores: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52460"/>
              </p:ext>
            </p:extLst>
          </p:nvPr>
        </p:nvGraphicFramePr>
        <p:xfrm>
          <a:off x="457201" y="1586749"/>
          <a:ext cx="11266714" cy="388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082"/>
                <a:gridCol w="1588769"/>
                <a:gridCol w="1348552"/>
                <a:gridCol w="1348552"/>
                <a:gridCol w="1302942"/>
                <a:gridCol w="1302942"/>
                <a:gridCol w="1309875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s-CO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DISTRIBUCION</a:t>
                      </a:r>
                      <a:r>
                        <a:rPr lang="es-CO" sz="105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 DE LAS INVERSIONES (Millones de Pesos)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5283">
                <a:tc rowSpan="2"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Ejes / Programas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Recursos Financieros</a:t>
                      </a:r>
                      <a:r>
                        <a:rPr lang="es-CO" sz="1050" b="1" baseline="0" dirty="0" smtClean="0">
                          <a:latin typeface="Century Gothic" panose="020B0502020202020204" pitchFamily="34" charset="0"/>
                        </a:rPr>
                        <a:t> Disponibles</a:t>
                      </a:r>
                      <a:endParaRPr lang="es-CO" sz="1050" b="1" dirty="0" smtClean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050" b="1" dirty="0" smtClean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Total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700" b="1" dirty="0" smtClean="0">
                          <a:latin typeface="Century Gothic" panose="020B0502020202020204" pitchFamily="34" charset="0"/>
                        </a:rPr>
                        <a:t>Ingresos</a:t>
                      </a:r>
                      <a:r>
                        <a:rPr lang="es-CO" sz="700" b="1" baseline="0" dirty="0" smtClean="0">
                          <a:latin typeface="Century Gothic" panose="020B0502020202020204" pitchFamily="34" charset="0"/>
                        </a:rPr>
                        <a:t> Corrientes de libre destinación</a:t>
                      </a:r>
                      <a:endParaRPr lang="es-CO" sz="70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700" b="1" dirty="0" smtClean="0">
                          <a:latin typeface="Century Gothic" panose="020B0502020202020204" pitchFamily="34" charset="0"/>
                        </a:rPr>
                        <a:t>Recursos</a:t>
                      </a:r>
                      <a:r>
                        <a:rPr lang="es-CO" sz="700" b="1" baseline="0" dirty="0" smtClean="0">
                          <a:latin typeface="Century Gothic" panose="020B0502020202020204" pitchFamily="34" charset="0"/>
                        </a:rPr>
                        <a:t> Propios</a:t>
                      </a:r>
                      <a:endParaRPr lang="es-CO" sz="70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700" b="1" dirty="0" smtClean="0">
                          <a:latin typeface="Century Gothic" panose="020B0502020202020204" pitchFamily="34" charset="0"/>
                        </a:rPr>
                        <a:t>SGP</a:t>
                      </a:r>
                      <a:endParaRPr lang="es-CO" sz="70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700" b="1" dirty="0" smtClean="0">
                          <a:latin typeface="Century Gothic" panose="020B0502020202020204" pitchFamily="34" charset="0"/>
                        </a:rPr>
                        <a:t>Recursos</a:t>
                      </a:r>
                      <a:r>
                        <a:rPr lang="es-CO" sz="700" b="1" baseline="0" dirty="0" smtClean="0">
                          <a:latin typeface="Century Gothic" panose="020B0502020202020204" pitchFamily="34" charset="0"/>
                        </a:rPr>
                        <a:t> de Capital</a:t>
                      </a:r>
                      <a:endParaRPr lang="es-CO" sz="70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700" b="1" dirty="0" smtClean="0">
                          <a:latin typeface="Century Gothic" panose="020B0502020202020204" pitchFamily="34" charset="0"/>
                        </a:rPr>
                        <a:t>FUENTES DE FINANCIACION GESTION  (ejecuc. condicionada)</a:t>
                      </a:r>
                      <a:endParaRPr lang="es-CO" sz="70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SEGURIDAD, CONVIVENCIA, JUSTICIA Y DEMOCRACIA 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$5,756,739.oo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$4,030,912.oo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$962,234.oo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$5,000,000.oo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$4,500,000.oo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$20,249,886.oo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MOVILIDAD SOCIAL NADA MAS IMPORTANTE QUE LA GENTE 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$16,889,132.oo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$5,304,846.oo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$223,105,765.oo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$8,253,365.oo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$25,300,000.oo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$278,853,107.oo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COMPETITIVIDAD Y ESTRUCTURA UNA CIUDAD DINÁMICA Y VISIONARIA 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$10,295,575.oo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$45,294,597.oo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$17,484,641.oo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$16,396,556.oo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$19,660,000.oo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$109,131,370.oo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NUESTROS FUTURO LA TRANSFORMACION DEL CAMPO 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$1,359,285.oo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$643,621.oo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$1,485,000.oo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$3,487,906.oo</a:t>
                      </a:r>
                      <a:endParaRPr lang="es-CO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CRECIMIENTO VERDE UN AMBIENTE PARA TODOS </a:t>
                      </a:r>
                      <a:endParaRPr lang="es-CO" sz="10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$3,005,476.oo</a:t>
                      </a:r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$551,088.oo</a:t>
                      </a:r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$1,000,000.oo</a:t>
                      </a:r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$4,556,564.oo</a:t>
                      </a:r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 GOBIERNO BONITO, UN ALCALDE PARA LA GENTE </a:t>
                      </a:r>
                      <a:endParaRPr lang="es-CO" sz="10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$5,376,965,oo</a:t>
                      </a:r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$3,012,212.oo</a:t>
                      </a:r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$950,575.oo</a:t>
                      </a:r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$1,500,000,oo</a:t>
                      </a:r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$10,839,752 </a:t>
                      </a:r>
                      <a:endParaRPr lang="es-CO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</a:t>
                      </a:r>
                      <a:endParaRPr lang="es-CO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$42,683,172.oo</a:t>
                      </a:r>
                      <a:endParaRPr lang="es-CO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$55,181,443.oo</a:t>
                      </a:r>
                      <a:endParaRPr lang="es-CO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$245,208,472.oo</a:t>
                      </a:r>
                      <a:endParaRPr lang="es-CO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$31,600,497.oo</a:t>
                      </a:r>
                      <a:endParaRPr lang="es-CO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$52,445,00.oo </a:t>
                      </a:r>
                      <a:endParaRPr lang="es-CO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5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$427,118,584.oo</a:t>
                      </a:r>
                      <a:endParaRPr lang="es-CO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9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8795" y="369024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Contenido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69905" y="1521438"/>
            <a:ext cx="11449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100">
                <a:latin typeface="Century Gothic" panose="020B0502020202020204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Ficha técnica del municipio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Conformación de la Entidad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Estructura </a:t>
            </a:r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del Plan de </a:t>
            </a:r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Desarrollo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Enfoque general del Plan de </a:t>
            </a:r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Desarrollo</a:t>
            </a:r>
            <a:endParaRPr lang="es-CO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Programas del Plan de Desarrollo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Presupuesto </a:t>
            </a:r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de Inversión – Origen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Presupuesto de Inversión – Destino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Proyectos Prioritarios</a:t>
            </a:r>
            <a:endParaRPr lang="es-CO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 pitchFamily="5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8779" y="369010"/>
            <a:ext cx="5771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Ficha Técnica del Municipio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79256"/>
              </p:ext>
            </p:extLst>
          </p:nvPr>
        </p:nvGraphicFramePr>
        <p:xfrm>
          <a:off x="2139696" y="1365128"/>
          <a:ext cx="7714541" cy="348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75"/>
                <a:gridCol w="557926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Municipio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Zipaquirá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Departamento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Cundinamarca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Alcalde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Luis Alfonso</a:t>
                      </a:r>
                      <a:r>
                        <a:rPr lang="es-CO" sz="1050" baseline="0" dirty="0" smtClean="0">
                          <a:latin typeface="Century Gothic" panose="020B0502020202020204" pitchFamily="34" charset="0"/>
                        </a:rPr>
                        <a:t> Rodríguez Valbuena (2016-2019)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Población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124.376 habs. (109.146 habs. área</a:t>
                      </a:r>
                      <a:r>
                        <a:rPr lang="es-CO" sz="1050" baseline="0" dirty="0" smtClean="0">
                          <a:latin typeface="Century Gothic" panose="020B0502020202020204" pitchFamily="34" charset="0"/>
                        </a:rPr>
                        <a:t> urbana</a:t>
                      </a:r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)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Vocación Productiva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Agrícola, Ganadera e Industrial (Sal)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Veredas / Corregimientos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(25 veredas).Barro Blanco, El Empalizado, El </a:t>
                      </a:r>
                      <a:r>
                        <a:rPr lang="es-CO" sz="1050" kern="1200" dirty="0" err="1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Rudal</a:t>
                      </a:r>
                      <a:r>
                        <a:rPr lang="es-CO" sz="105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El Tunal, La Granja, Loteo </a:t>
                      </a:r>
                      <a:r>
                        <a:rPr lang="es-CO" sz="1050" kern="1200" dirty="0" err="1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Banoy</a:t>
                      </a:r>
                      <a:r>
                        <a:rPr lang="es-CO" sz="105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Loteo Malagón, Loteo Pedroza, Loteo </a:t>
                      </a:r>
                      <a:r>
                        <a:rPr lang="es-CO" sz="1050" kern="1200" dirty="0" err="1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Susagua</a:t>
                      </a:r>
                      <a:r>
                        <a:rPr lang="es-CO" sz="105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Páramo de Guerrero, Santa Isabel I, </a:t>
                      </a:r>
                      <a:r>
                        <a:rPr lang="es-CO" sz="1050" kern="1200" dirty="0" err="1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Pasoancho</a:t>
                      </a:r>
                      <a:r>
                        <a:rPr lang="es-CO" sz="105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Río Frío, Rivera de </a:t>
                      </a:r>
                      <a:r>
                        <a:rPr lang="es-CO" sz="1050" kern="1200" dirty="0" err="1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Susagua</a:t>
                      </a:r>
                      <a:r>
                        <a:rPr lang="es-CO" sz="105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San Gabriel, San Isidro, San Jorge, San Miguel, Santiago Pérez, </a:t>
                      </a:r>
                      <a:r>
                        <a:rPr lang="es-CO" sz="1050" kern="1200" dirty="0" err="1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Ventalarga</a:t>
                      </a:r>
                      <a:r>
                        <a:rPr lang="es-CO" sz="1050" kern="1200" dirty="0" smtClean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Santa Clara, Prados del mirador, San Luis, La Lomita, El Mortiño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 smtClean="0">
                          <a:latin typeface="Century Gothic" panose="020B0502020202020204" pitchFamily="34" charset="0"/>
                        </a:rPr>
                        <a:t>Filiación Política</a:t>
                      </a:r>
                      <a:r>
                        <a:rPr lang="es-CO" sz="1050" b="1" baseline="0" dirty="0" smtClean="0">
                          <a:latin typeface="Century Gothic" panose="020B0502020202020204" pitchFamily="34" charset="0"/>
                        </a:rPr>
                        <a:t> del Alcalde</a:t>
                      </a:r>
                      <a:endParaRPr lang="es-CO" sz="105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 Partido de la U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6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4600" y="369011"/>
            <a:ext cx="5771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Conformación de la Entidad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9667" y="1047926"/>
            <a:ext cx="10408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100">
                <a:latin typeface="Century Gothic" panose="020B0502020202020204" pitchFamily="34" charset="0"/>
              </a:defRPr>
            </a:lvl1pPr>
          </a:lstStyle>
          <a:p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El municipio esta 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estructurado de la siguiente forma:</a:t>
            </a:r>
          </a:p>
          <a:p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Secretarías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Despacho del Alcalde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Oficina de Control Interno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Oficina Asesora de Prensa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Desarrollo Económico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Educación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Gobierno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Hacienda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Obras Públicas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Planeación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Salud y Protección Social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Transporte y Movilidad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General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Jurídica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0248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4600" y="369011"/>
            <a:ext cx="109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Estructura del Plan de </a:t>
            </a:r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Desarrollo (Marco Conceptual)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9667" y="1047926"/>
            <a:ext cx="113642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100">
                <a:latin typeface="Century Gothic" panose="020B0502020202020204" pitchFamily="34" charset="0"/>
              </a:defRPr>
            </a:lvl1pPr>
          </a:lstStyle>
          <a:p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El Plan de Desarrollo del municipio 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esta 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estructurado de la siguiente forma:</a:t>
            </a:r>
          </a:p>
          <a:p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Dimensiones</a:t>
            </a:r>
          </a:p>
          <a:p>
            <a:pPr>
              <a:buClr>
                <a:schemeClr val="tx2"/>
              </a:buClr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722313" lvl="1" indent="-2730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Dimensión del Desarrollo Integral</a:t>
            </a:r>
          </a:p>
          <a:p>
            <a:pPr marL="722313" lvl="1" indent="-2730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Dimensión Regional y Local</a:t>
            </a:r>
          </a:p>
          <a:p>
            <a:pPr marL="722313" lvl="1" indent="-2730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Dimensión Ambiente Natural</a:t>
            </a:r>
          </a:p>
          <a:p>
            <a:pPr marL="722313" lvl="1" indent="-2730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Dimensión Político Institucional</a:t>
            </a:r>
          </a:p>
          <a:p>
            <a:pPr marL="722313" lvl="1" indent="-2730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Dimensión Paz y Posconflicto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342900" lvl="1" indent="-342900">
              <a:buClr>
                <a:schemeClr val="tx2"/>
              </a:buClr>
              <a:buFont typeface="+mj-lt"/>
              <a:buAutoNum type="arabicPeriod" startAt="2"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Componentes de las Dimensiones</a:t>
            </a:r>
          </a:p>
          <a:p>
            <a:pPr marL="0" lvl="1">
              <a:buClr>
                <a:schemeClr val="tx2"/>
              </a:buClr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727075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Programas y Objetivos</a:t>
            </a:r>
          </a:p>
          <a:p>
            <a:pPr marL="727075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Indicadores y Metas</a:t>
            </a:r>
          </a:p>
          <a:p>
            <a:pPr marL="727075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Proyectos Prioritarios</a:t>
            </a:r>
          </a:p>
        </p:txBody>
      </p:sp>
    </p:spTree>
    <p:extLst>
      <p:ext uri="{BB962C8B-B14F-4D97-AF65-F5344CB8AC3E}">
        <p14:creationId xmlns:p14="http://schemas.microsoft.com/office/powerpoint/2010/main" val="6499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4600" y="369011"/>
            <a:ext cx="102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Enfoque del Plan de </a:t>
            </a:r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Desarrollo (Principios)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9667" y="1047926"/>
            <a:ext cx="113642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100">
                <a:latin typeface="Century Gothic" panose="020B0502020202020204" pitchFamily="34" charset="0"/>
              </a:defRPr>
            </a:lvl1pPr>
          </a:lstStyle>
          <a:p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El Plan de Desarrollo del 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municipio 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esta estructurado y desarrollado bajo los siguientes 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: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CO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Seguridad, Convivencia, Justicia y Democracia</a:t>
            </a: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>
              <a:buClr>
                <a:schemeClr val="tx2"/>
              </a:buClr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CO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Movilidad Social (nada más importante que la gente)</a:t>
            </a: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>
              <a:buClr>
                <a:schemeClr val="tx2"/>
              </a:buClr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CO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Competitividad y Estructura (una ciudad dinámica y visionaria)</a:t>
            </a: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>
              <a:buClr>
                <a:schemeClr val="tx2"/>
              </a:buClr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CO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Nuestro Futuro (la transformación del campo)</a:t>
            </a: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>
              <a:buClr>
                <a:schemeClr val="tx2"/>
              </a:buClr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CO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Crecimiento Verde (un ambiente para todos)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s-CO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Un Gobierno Bonito (un alcalde para la gente)</a:t>
            </a: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8193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4600" y="369011"/>
            <a:ext cx="819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Programas del Plan de Desarrollo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9667" y="1047926"/>
            <a:ext cx="11364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100">
                <a:latin typeface="Century Gothic" panose="020B0502020202020204" pitchFamily="34" charset="0"/>
              </a:defRPr>
            </a:lvl1pPr>
          </a:lstStyle>
          <a:p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Los programas en los que está enfocado el PDM son los 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siguientes: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60026"/>
              </p:ext>
            </p:extLst>
          </p:nvPr>
        </p:nvGraphicFramePr>
        <p:xfrm>
          <a:off x="489855" y="1660710"/>
          <a:ext cx="1123405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029"/>
                <a:gridCol w="5617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Programa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Subprograma / Sector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 SEGURIDAD, CONVIVENCIA, JUSTICIA Y DEMOCRACIA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Seguridad y convivencia para la paz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Desarrollo comunitario una oportunidad para todos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Gestión de Riesgo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 MOVILIDAD SOCIAL NADA MAS IMPORTANTE QUE LA GENTE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 Educación base de la paz y la equidad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Zipaquirá saludable, nuestra responsabilidad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Revolución deportiva, recreativa y de la actividad física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 Revolución cultural para la identidad y pertenencia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 Gente que merece nuestro amor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Vivienda Para una ciudad amable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4600" y="369011"/>
            <a:ext cx="819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Programas del Plan de Desarrollo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9667" y="1047926"/>
            <a:ext cx="11364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100">
                <a:latin typeface="Century Gothic" panose="020B0502020202020204" pitchFamily="34" charset="0"/>
              </a:defRPr>
            </a:lvl1pPr>
          </a:lstStyle>
          <a:p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Los programas en los que está enfocado el PDM son los 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siguientes: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09010"/>
              </p:ext>
            </p:extLst>
          </p:nvPr>
        </p:nvGraphicFramePr>
        <p:xfrm>
          <a:off x="489855" y="1660710"/>
          <a:ext cx="11234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029"/>
                <a:gridCol w="5617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Programa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Subprograma / Sector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COMPETITIVIDAD Y ESTRUCTURA UNA CIUDAD DINÁMICA Y VISIONARIA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Transporte y vías amables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Promoción del desarrollo empleo y turismo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Agua potable y saneamiento básico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Otros servicios públicos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Equipamiento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NUESTROS FUTURO LA TRANSFORMACION DEL CAMPO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El campo la raíz de nuestra ciudad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CRECIMIENTO VERDE UN AMBIENTE PARA TODOS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Ambiente: Núcleo del desarrollo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UN GOBIERNO BONITO, UN ALCALDE PARA LA GENTE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Fortalecimiento institucional un gobierno de participación y concertación 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314600" y="369011"/>
            <a:ext cx="819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2C6F9E"/>
                </a:solidFill>
                <a:latin typeface="Helvetica Neue" charset="0"/>
                <a:ea typeface="Helvetica Neue" charset="0"/>
                <a:cs typeface="Helvetica Neue" charset="0"/>
              </a:rPr>
              <a:t>Proyectos Prioritarios</a:t>
            </a:r>
            <a:endParaRPr lang="es-CO" sz="3200" b="1" dirty="0">
              <a:solidFill>
                <a:srgbClr val="2C6F9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9667" y="1047926"/>
            <a:ext cx="11364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just">
              <a:defRPr sz="1100">
                <a:latin typeface="Century Gothic" panose="020B0502020202020204" pitchFamily="34" charset="0"/>
              </a:defRPr>
            </a:lvl1pPr>
          </a:lstStyle>
          <a:p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Los 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proyectos prioritarios plasmados en el PDM son 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los </a:t>
            </a: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itchFamily="50"/>
              </a:rPr>
              <a:t>siguientes: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pitchFamily="5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46782"/>
              </p:ext>
            </p:extLst>
          </p:nvPr>
        </p:nvGraphicFramePr>
        <p:xfrm>
          <a:off x="489855" y="1660710"/>
          <a:ext cx="112340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029"/>
                <a:gridCol w="5617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Programa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 smtClean="0">
                          <a:latin typeface="Century Gothic" panose="020B0502020202020204" pitchFamily="34" charset="0"/>
                        </a:rPr>
                        <a:t>Subprograma / Sector</a:t>
                      </a:r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5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3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831</Words>
  <Application>Microsoft Office PowerPoint</Application>
  <PresentationFormat>Personalizado</PresentationFormat>
  <Paragraphs>204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Hilda María Besson García</dc:creator>
  <cp:lastModifiedBy>Alexander Corredor</cp:lastModifiedBy>
  <cp:revision>119</cp:revision>
  <dcterms:created xsi:type="dcterms:W3CDTF">2016-09-21T01:09:18Z</dcterms:created>
  <dcterms:modified xsi:type="dcterms:W3CDTF">2016-11-10T15:30:33Z</dcterms:modified>
</cp:coreProperties>
</file>