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34"/>
  </p:notesMasterIdLst>
  <p:handoutMasterIdLst>
    <p:handoutMasterId r:id="rId35"/>
  </p:handoutMasterIdLst>
  <p:sldIdLst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308" r:id="rId19"/>
    <p:sldId id="291" r:id="rId20"/>
    <p:sldId id="292" r:id="rId21"/>
    <p:sldId id="293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6" r:id="rId32"/>
    <p:sldId id="307" r:id="rId33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CC"/>
    <a:srgbClr val="66CCFF"/>
    <a:srgbClr val="FFFFCC"/>
    <a:srgbClr val="0000FF"/>
    <a:srgbClr val="33CC33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7BBCA89-727A-3F03-6840-ADA95FE73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A5D5EA-6A55-F293-2772-96984F1584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35AFAF7-8167-4178-9149-EEA64CCC763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0459EF-A056-1306-65F6-0CA7F86BE5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5D2FEB-C938-CC0E-6410-A67BC9B291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002248-2676-4CF5-805F-A8F540795E9E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2AF049-633C-9CBB-A347-510505CD46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DE1D22-CBF2-8333-0306-F55DB658D7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CA5B7C2-2CB3-404A-ABD6-0D5A304BE39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19C2CA7F-72DB-77CF-D719-CCAF5B6B4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1DB26FB7-8198-1391-D42B-53D7258F1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8AA20B-1C8F-E393-7407-13C524EE5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91BE6A-3889-DAA3-F65A-F1BB238D6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DDBA68-8370-4B6B-8FA3-24C7625885D4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C2B4F1A-396B-DAF7-3C80-3015A7811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7B78F1A-AA92-4CED-8FBD-4E7EB6876E53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53CA214-53AB-F7B8-C605-96AABC1949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6A8013B-809D-C7DB-BF94-F91A61C04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BACB701-011E-6FBA-554F-9745FA7235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7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D35A01-1483-31A2-C60E-E7EA513ABF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10D67-8AFD-3381-A7CF-817E69EA6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877FB-8A6D-44B1-0FF6-26C4FE9F4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609B2-206B-406D-80F1-00F0A4257C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4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153222-2B68-0731-24FD-F65130341E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6D4F49-F969-7D5E-C7D0-2C38E78EBE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4ADBE4-DFC9-7208-9249-7F3EE9550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BDA03-ED90-48D3-8C30-8C59D7A94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5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52277C-301A-EDA1-2816-F9DE20DDCA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B559ED-7C9B-BBED-38E2-FCA68AA769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A9604F-336D-DC3D-ADDB-5D4E5A758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84FD7-456A-4CF2-B0BE-477E69FC83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2084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9B296D-6B32-2D7C-26C5-36E808AAE6D4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AB4DCC9-A37B-4FF5-B5E9-D3218646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EF6E3-9723-4643-8A3F-58E4CB94BA7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F10379D2-0290-C13C-377B-8CCEF7A2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6DE24B-6780-F75F-C6F4-8AAAB160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0E529-3806-4688-B209-521538273920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0790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DAB5CF-194C-2DAC-B364-67A2CCEF99EB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DCD65EE-E95B-03D2-DA4E-2FAB5709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CC6D5-6B6D-46B4-A360-D2608490312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BAA6D7A-0044-90DA-13BA-661FD561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2CABB1E-B617-5AF1-9D2D-A9AE8A33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FA6B1-C300-4F16-8815-B1C2B0D98051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185813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2BFB76-4E8A-2B2B-AF52-DC75E0D5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B77F4-EAB4-4004-99E3-494F870944C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7EFF2-1251-3633-2DC0-ACEF7923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222B4-A01A-C0AA-888B-11FFB036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562B3-F3C4-4B48-8011-7BD0AD1466C4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81421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52C7AD5-6672-F79E-0795-D1113E37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0C26-D02A-4637-B520-1028CCF22E1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4E2A26F-D6DE-1484-48D5-F8D2D58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85ADE3C-D03B-F619-EBE3-31023753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E030E-C262-4047-8C3E-08D545D9EBDF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75081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52F4EC0-4C4A-57A9-FDF9-E360F292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17D26-04B2-47DC-9577-D960D2BB26E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403DFC42-058A-EBFE-5F15-98AFDAC7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552D62C-F2D9-E573-3364-8934CA52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B91F3-F9EE-4411-BC99-66B16CDE9095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7661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88E0EABA-7EE4-4D46-3D2E-40302242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E436C-02C5-48F0-A201-A7156728A9D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7B03B322-4709-0B20-CBA1-27175DB8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2409CDA-EE04-9248-D9C3-2F9856A9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A9426-05AE-4D18-95F9-7755D8067979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703673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FEFDCD64-6539-5DE7-5077-6689C3DD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50365-31D1-4001-9946-B450EBFB421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460AC07E-9255-02D6-08C1-FDFABBBC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3968CE4-03CD-A415-58EF-DA32E3C3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6E43-821C-4C4E-83C9-980B312D90AB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891940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D2A5216-22E4-E9F4-EF2D-6A3ED98B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58670-EB48-41A9-81FE-4651269E9F8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1E58761-63FC-35EC-A77E-888A0F20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885FAD2-8C45-FCDF-6167-E875F419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2814E-C08D-4EBE-BE5A-09902172930F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1322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474605-8285-19E2-858D-A8D4B17F6D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BC4A68-C1A7-45D4-C148-98C763C48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FCAA23-1C80-C2AC-42F8-8C732488F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4BAB1-3967-4FE6-B8FB-43D9255D9E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6135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B3993646-F316-E1D6-0C71-2B294B1C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6501-C9FC-4CE5-9DC0-9119A0B3622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1E397CF-FEE6-D7A7-80A9-AD19CC3A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0D665EA-346B-8F2A-A8C0-AC25EAD9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9C53A-4B2D-4180-96D6-56686F1C7A52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11493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67FCC6-E047-CC50-2A43-6A6B6BB8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D20E-5A2E-454D-B575-971561B5360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014969-54A2-AF93-4CA0-9A0E0FBB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489225-AF38-732D-9E4C-14DA4F1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9B59A-145E-41CC-8799-95AE776BF312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0245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BE9F0D-7C19-83F2-CBEF-8E0983CF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EF323-98E6-444F-97BD-98CF5774F43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C47D6-F396-BB8E-16DF-602603F2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CE5EB-4BC3-E2FF-E744-F2F4168E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8A9E9-B91E-4202-B173-A3238CE5A1A2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48915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90E2C4-42BA-F7EF-7D59-9ADE5EAE54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8D566F-A91B-9112-3CF5-A8B9C3E04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591CBC-8683-2D2A-BF97-40C849001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DB266-E339-4830-8560-D9F36014AB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067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84614-5D6C-EB00-5C93-589B67C49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94D01-2173-D56A-A760-3E328ABB17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855BA-1AAD-40A2-67D1-D31F24803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961CC-6024-41B3-BAB8-88E209CF1E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7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A34387-39A2-544F-DB7E-052B6C4B2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165C33-6215-8C13-3AE4-E4B6CC733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F54DCC-8FC3-36F2-33D9-E4B3D4AFE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984A1-91C9-4614-A357-8F807222AE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922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93E326-87A1-0EF7-BADD-A5B51B3633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1F11EC-2751-4342-C3F1-78BB79A97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B64A95-22C4-D9CD-7D9F-1219C65A4A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56EA3-BAB4-40A2-90B2-123A177133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39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DD415F-1C96-6A79-8F60-2C2B46368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DC305F-594D-D162-1EAF-313F3691A9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22A6A2-CC0F-25A2-9076-2BB5C3A00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6E036-5CB2-49D8-A9A3-51B4A7DEA9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83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251F1-58A1-124A-C4D2-6E4741C3F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28916-70A1-89DB-B45B-35889F3DE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BE24D-E24E-050B-339E-7EF7C8921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A918D-6125-42B9-A2B6-EA41E4ECA0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6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761B4-DE6F-520D-6904-EF25A1D15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63C76-E9F5-BD3D-8038-0FE51C0596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AF50B-FD43-060A-D838-6939580E6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4E907-B03C-4ECC-83AF-236926198B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51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017DFF-0A5A-DE95-130B-6E5E45883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A09836-D630-18DA-D29D-8A536FE0E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6E9906-B487-CA37-95DC-8A65AC35CE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47F27BC-755F-AD71-6670-5530ECA2CB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E54B9A-B935-9087-628C-77C95CF974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D754DD-5C64-4D10-A791-3C4E08DA012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8DF9EB1-A2CF-1C29-758B-9C25B696A0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10CC3DE-D674-DB1D-6982-64BD67A27E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809883-9FBF-8813-C406-035DEC4E3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43D8F95-7FAC-EB2F-0DC3-EDC2AFA6B4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D197F0-6C5B-A986-278A-D606C81C4EA7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0AC98E-BF10-C0DC-5964-B922BF0F0BE8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E282CB-3D84-5B85-67B6-44EC21D15036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4" r:id="rId1"/>
    <p:sldLayoutId id="2147485165" r:id="rId2"/>
    <p:sldLayoutId id="2147485166" r:id="rId3"/>
    <p:sldLayoutId id="2147485167" r:id="rId4"/>
    <p:sldLayoutId id="2147485168" r:id="rId5"/>
    <p:sldLayoutId id="2147485169" r:id="rId6"/>
    <p:sldLayoutId id="2147485170" r:id="rId7"/>
    <p:sldLayoutId id="2147485171" r:id="rId8"/>
    <p:sldLayoutId id="2147485172" r:id="rId9"/>
    <p:sldLayoutId id="2147485173" r:id="rId10"/>
    <p:sldLayoutId id="21474851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64B72DE5-96D9-F4A0-4608-48C9873297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C5F4F438-DAA0-F5AF-AF47-72B5F18A5B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07A946-C57E-6E04-2B4D-D6B8D4934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8809D4F-3A0F-4FF6-8A0A-9A1A8580FFA1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1F97DF-6757-72F4-DD25-DC20BBAF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36DDA8-0068-0D3C-64C9-33F07C9A0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109FBD-519C-4921-8556-4FEA3CE7CF4D}" type="slidenum">
              <a:rPr lang="zh-HK" altLang="en-US"/>
              <a:pPr/>
              <a:t>‹#›</a:t>
            </a:fld>
            <a:endParaRPr lang="en-US" altLang="zh-HK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3F9A32-8444-E75D-C417-58D95F665CA7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DCE4C5-9095-6DE0-FF4A-F86869922D31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BDE119-48AF-90E4-5D20-17A1F4B25A5F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63" r:id="rId3"/>
    <p:sldLayoutId id="2147485162" r:id="rId4"/>
    <p:sldLayoutId id="2147485161" r:id="rId5"/>
    <p:sldLayoutId id="2147485160" r:id="rId6"/>
    <p:sldLayoutId id="2147485159" r:id="rId7"/>
    <p:sldLayoutId id="2147485158" r:id="rId8"/>
    <p:sldLayoutId id="2147485157" r:id="rId9"/>
    <p:sldLayoutId id="2147485156" r:id="rId10"/>
    <p:sldLayoutId id="21474851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5B07_TE_01e_03.ppt" TargetMode="External"/><Relationship Id="rId3" Type="http://schemas.openxmlformats.org/officeDocument/2006/relationships/image" Target="../media/image32.w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2.xml"/><Relationship Id="rId6" Type="http://schemas.openxmlformats.org/officeDocument/2006/relationships/hyperlink" Target="Example_07/Example_07_01e_03.ppt" TargetMode="Externa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5B07_TE_01e_04.ppt" TargetMode="External"/><Relationship Id="rId3" Type="http://schemas.openxmlformats.org/officeDocument/2006/relationships/image" Target="../media/image50.w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2.xml"/><Relationship Id="rId6" Type="http://schemas.openxmlformats.org/officeDocument/2006/relationships/hyperlink" Target="Example_07/Example_07_01e_04.ppt" TargetMode="Externa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11.png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hyperlink" Target="Example_07/Example_07_01e_05.ppt" TargetMode="External"/><Relationship Id="rId2" Type="http://schemas.openxmlformats.org/officeDocument/2006/relationships/oleObject" Target="../embeddings/oleObject47.bin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12.png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2.wmf"/><Relationship Id="rId14" Type="http://schemas.openxmlformats.org/officeDocument/2006/relationships/hyperlink" Target="5B07_TE_01e_05.pp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_07/Example_07_01e_06.pp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hyperlink" Target="5B07_TE_01e_06.p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wmf"/><Relationship Id="rId7" Type="http://schemas.openxmlformats.org/officeDocument/2006/relationships/hyperlink" Target="Example_07/Example_07_01e_01.ppt" TargetMode="External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4.bin"/><Relationship Id="rId9" Type="http://schemas.openxmlformats.org/officeDocument/2006/relationships/hyperlink" Target="5B07_TE_01e_01.pp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hyperlink" Target="Example_07/Example_07_01e_02.ppt" TargetMode="External"/><Relationship Id="rId7" Type="http://schemas.openxmlformats.org/officeDocument/2006/relationships/oleObject" Target="../embeddings/oleObject9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5B07_TE_01e_02.ppt" TargetMode="External"/><Relationship Id="rId10" Type="http://schemas.openxmlformats.org/officeDocument/2006/relationships/image" Target="../media/image19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0518F313-40F1-EF77-1B9F-DD14CD3C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55832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Equations of Circles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2BDDED8E-AF2B-7F92-CDDF-8C6D7F89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5603" name="Text Box 50">
            <a:extLst>
              <a:ext uri="{FF2B5EF4-FFF2-40B4-BE49-F238E27FC236}">
                <a16:creationId xmlns:a16="http://schemas.microsoft.com/office/drawing/2014/main" id="{86D33A19-12EC-99C0-D5E9-9E557BFF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each of the following equations of circles, find the centre and the radius of the circle.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+ 1)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2)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16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9(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3)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+ 9(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+ 3)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25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50">
            <a:extLst>
              <a:ext uri="{FF2B5EF4-FFF2-40B4-BE49-F238E27FC236}">
                <a16:creationId xmlns:a16="http://schemas.microsoft.com/office/drawing/2014/main" id="{C59B0498-2EF5-0250-6F50-8BDED538E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3398838"/>
            <a:ext cx="8628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	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+ 1)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2)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16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50">
            <a:extLst>
              <a:ext uri="{FF2B5EF4-FFF2-40B4-BE49-F238E27FC236}">
                <a16:creationId xmlns:a16="http://schemas.microsoft.com/office/drawing/2014/main" id="{A6CCD13C-6BAD-C943-56EB-5B9CB1C77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992563"/>
            <a:ext cx="3662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(–1)]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2)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2866BB5B-3EF1-DFDE-DA2A-3E3FC5818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51363"/>
            <a:ext cx="3662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∴	Centre = (–1, 2), 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0">
            <a:extLst>
              <a:ext uri="{FF2B5EF4-FFF2-40B4-BE49-F238E27FC236}">
                <a16:creationId xmlns:a16="http://schemas.microsoft.com/office/drawing/2014/main" id="{47DD186D-2208-B305-18FB-98DFE444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3662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radius = 4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48E155-2FD2-E6FC-DAC4-6A87D75BE8BA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5013325"/>
            <a:ext cx="863600" cy="42863"/>
            <a:chOff x="2915816" y="5013176"/>
            <a:chExt cx="864096" cy="43433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AD2FE2F-3B49-D8D6-FCA5-7B1CC808C955}"/>
                </a:ext>
              </a:extLst>
            </p:cNvPr>
            <p:cNvCxnSpPr/>
            <p:nvPr/>
          </p:nvCxnSpPr>
          <p:spPr>
            <a:xfrm>
              <a:off x="2915816" y="5013176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777F9B5-7307-9698-3EF1-C444C8528A68}"/>
                </a:ext>
              </a:extLst>
            </p:cNvPr>
            <p:cNvCxnSpPr/>
            <p:nvPr/>
          </p:nvCxnSpPr>
          <p:spPr>
            <a:xfrm>
              <a:off x="2915816" y="5056609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EE3F6B1-5525-4934-BCB9-A48132E60116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4967288"/>
            <a:ext cx="287337" cy="46037"/>
            <a:chOff x="2915816" y="5013176"/>
            <a:chExt cx="864096" cy="43433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3B2F8E5-02AA-CCBD-14A7-89B4F960F4B0}"/>
                </a:ext>
              </a:extLst>
            </p:cNvPr>
            <p:cNvCxnSpPr/>
            <p:nvPr/>
          </p:nvCxnSpPr>
          <p:spPr>
            <a:xfrm>
              <a:off x="2915816" y="5013176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54DA181-8CF4-C9DE-6AF2-9587CEE3672C}"/>
                </a:ext>
              </a:extLst>
            </p:cNvPr>
            <p:cNvCxnSpPr/>
            <p:nvPr/>
          </p:nvCxnSpPr>
          <p:spPr>
            <a:xfrm>
              <a:off x="2915816" y="5056609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47A215C1-AD08-75D9-6779-4AE245724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6627" name="Text Box 50">
            <a:extLst>
              <a:ext uri="{FF2B5EF4-FFF2-40B4-BE49-F238E27FC236}">
                <a16:creationId xmlns:a16="http://schemas.microsoft.com/office/drawing/2014/main" id="{BF95DE66-9908-F933-0920-68BE8B53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each of the following equations of circles, find the centre and the radius of the circle.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+ 1)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2)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16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9(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3)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+ 9(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+ 3)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25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50">
            <a:extLst>
              <a:ext uri="{FF2B5EF4-FFF2-40B4-BE49-F238E27FC236}">
                <a16:creationId xmlns:a16="http://schemas.microsoft.com/office/drawing/2014/main" id="{D69F2FF4-F7DA-CC17-6668-985806963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3398838"/>
            <a:ext cx="8628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	9(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3)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+ 9(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+ 3)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25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2425B9DC-2C2A-50EA-2D05-70EEFDE83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700713"/>
            <a:ext cx="3662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∴	Centre = (3, –3), 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0">
            <a:extLst>
              <a:ext uri="{FF2B5EF4-FFF2-40B4-BE49-F238E27FC236}">
                <a16:creationId xmlns:a16="http://schemas.microsoft.com/office/drawing/2014/main" id="{9938B012-EB59-1255-45C8-144EEC55E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700713"/>
            <a:ext cx="3662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radius = 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677D42-9DAA-97A9-D5AD-9F7967311CD6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6162675"/>
            <a:ext cx="863600" cy="42863"/>
            <a:chOff x="2915816" y="5013176"/>
            <a:chExt cx="864096" cy="43433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7696831-6BBC-19B6-2243-DC06C8CA0F7E}"/>
                </a:ext>
              </a:extLst>
            </p:cNvPr>
            <p:cNvCxnSpPr/>
            <p:nvPr/>
          </p:nvCxnSpPr>
          <p:spPr>
            <a:xfrm>
              <a:off x="2915816" y="5013176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1B2FD16E-09DA-F64F-FB89-FADF40B85094}"/>
                </a:ext>
              </a:extLst>
            </p:cNvPr>
            <p:cNvCxnSpPr/>
            <p:nvPr/>
          </p:nvCxnSpPr>
          <p:spPr>
            <a:xfrm>
              <a:off x="2915816" y="5056609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C918A0D-D492-4166-92F5-962A1EFB6338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6335713"/>
            <a:ext cx="287337" cy="46037"/>
            <a:chOff x="2915816" y="5013176"/>
            <a:chExt cx="864096" cy="43433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D2A325C-C072-345E-E76B-16490DAF359E}"/>
                </a:ext>
              </a:extLst>
            </p:cNvPr>
            <p:cNvCxnSpPr/>
            <p:nvPr/>
          </p:nvCxnSpPr>
          <p:spPr>
            <a:xfrm>
              <a:off x="2915816" y="5013176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95F2D68-A6B9-5D16-9E73-FD2AC893802E}"/>
                </a:ext>
              </a:extLst>
            </p:cNvPr>
            <p:cNvCxnSpPr/>
            <p:nvPr/>
          </p:nvCxnSpPr>
          <p:spPr>
            <a:xfrm>
              <a:off x="2915816" y="5056609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33" name="Rectangle 2">
            <a:extLst>
              <a:ext uri="{FF2B5EF4-FFF2-40B4-BE49-F238E27FC236}">
                <a16:creationId xmlns:a16="http://schemas.microsoft.com/office/drawing/2014/main" id="{6D9574BC-23E1-B1CD-F5A4-3928CDB80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58E682DF-7FDC-737F-11A9-E72973315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3929063"/>
          <a:ext cx="2962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59100" imgH="723900" progId="Equation.3">
                  <p:embed/>
                </p:oleObj>
              </mc:Choice>
              <mc:Fallback>
                <p:oleObj name="方程式" r:id="rId2" imgW="2959100" imgH="723900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3929063"/>
                        <a:ext cx="2962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4">
            <a:extLst>
              <a:ext uri="{FF2B5EF4-FFF2-40B4-BE49-F238E27FC236}">
                <a16:creationId xmlns:a16="http://schemas.microsoft.com/office/drawing/2014/main" id="{B670C2FD-6E1C-CB3C-032F-96655AEE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7" name="物件 16">
            <a:extLst>
              <a:ext uri="{FF2B5EF4-FFF2-40B4-BE49-F238E27FC236}">
                <a16:creationId xmlns:a16="http://schemas.microsoft.com/office/drawing/2014/main" id="{03B071FF-4146-29E4-7869-6A2AC6E21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613" y="4740275"/>
          <a:ext cx="3514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517900" imgH="850900" progId="Equation.3">
                  <p:embed/>
                </p:oleObj>
              </mc:Choice>
              <mc:Fallback>
                <p:oleObj name="方程式" r:id="rId4" imgW="3517900" imgH="850900" progId="Equation.3">
                  <p:embed/>
                  <p:pic>
                    <p:nvPicPr>
                      <p:cNvPr id="0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740275"/>
                        <a:ext cx="3514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6">
            <a:extLst>
              <a:ext uri="{FF2B5EF4-FFF2-40B4-BE49-F238E27FC236}">
                <a16:creationId xmlns:a16="http://schemas.microsoft.com/office/drawing/2014/main" id="{A4A0B458-0798-EBA8-D30D-7D31C24C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520C5537-03F1-C154-1E51-C155AB644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5557838"/>
          <a:ext cx="22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28501" imgH="723586" progId="Equation.3">
                  <p:embed/>
                </p:oleObj>
              </mc:Choice>
              <mc:Fallback>
                <p:oleObj name="方程式" r:id="rId6" imgW="228501" imgH="723586" progId="Equation.3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5557838"/>
                        <a:ext cx="22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8">
            <a:extLst>
              <a:ext uri="{FF2B5EF4-FFF2-40B4-BE49-F238E27FC236}">
                <a16:creationId xmlns:a16="http://schemas.microsoft.com/office/drawing/2014/main" id="{4C3EE0DA-2E9C-0F1A-F458-24D9D201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4668838"/>
            <a:ext cx="3995737" cy="879475"/>
          </a:xfrm>
          <a:prstGeom prst="wedgeRoundRectCallout">
            <a:avLst>
              <a:gd name="adj1" fmla="val -58374"/>
              <a:gd name="adj2" fmla="val 8630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Express the equation in the form (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dirty="0">
                <a:latin typeface="Arial" charset="0"/>
              </a:rPr>
              <a:t> – </a:t>
            </a:r>
            <a:r>
              <a:rPr lang="en-US" altLang="zh-TW" sz="2400" i="1" dirty="0">
                <a:latin typeface="Arial" charset="0"/>
              </a:rPr>
              <a:t>h</a:t>
            </a:r>
            <a:r>
              <a:rPr lang="en-US" altLang="zh-TW" sz="2400" dirty="0">
                <a:latin typeface="Arial" charset="0"/>
              </a:rPr>
              <a:t>)</a:t>
            </a:r>
            <a:r>
              <a:rPr lang="en-US" altLang="zh-TW" sz="2400" baseline="30000" dirty="0">
                <a:latin typeface="Arial" charset="0"/>
              </a:rPr>
              <a:t>2</a:t>
            </a:r>
            <a:r>
              <a:rPr lang="en-US" altLang="zh-TW" sz="2400" dirty="0">
                <a:latin typeface="Arial" charset="0"/>
              </a:rPr>
              <a:t> + (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 – </a:t>
            </a:r>
            <a:r>
              <a:rPr lang="en-US" altLang="zh-TW" sz="2400" i="1" dirty="0">
                <a:latin typeface="Arial" charset="0"/>
              </a:rPr>
              <a:t>k</a:t>
            </a:r>
            <a:r>
              <a:rPr lang="en-US" altLang="zh-TW" sz="2400" dirty="0">
                <a:latin typeface="Arial" charset="0"/>
              </a:rPr>
              <a:t>)</a:t>
            </a:r>
            <a:r>
              <a:rPr lang="en-US" altLang="zh-TW" sz="2400" baseline="30000" dirty="0">
                <a:latin typeface="Arial" charset="0"/>
              </a:rPr>
              <a:t>2</a:t>
            </a:r>
            <a:r>
              <a:rPr lang="en-US" altLang="zh-TW" sz="2400" dirty="0">
                <a:latin typeface="Arial" charset="0"/>
              </a:rPr>
              <a:t>  = </a:t>
            </a:r>
            <a:r>
              <a:rPr lang="en-US" altLang="zh-TW" sz="2400" i="1" dirty="0">
                <a:latin typeface="Arial" charset="0"/>
              </a:rPr>
              <a:t>r</a:t>
            </a:r>
            <a:r>
              <a:rPr lang="en-US" altLang="zh-TW" sz="2400" baseline="30000" dirty="0">
                <a:latin typeface="Arial" charset="0"/>
              </a:rPr>
              <a:t>2</a:t>
            </a:r>
            <a:r>
              <a:rPr lang="en-US" altLang="zh-TW" sz="2400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40CCCE3-389B-DFDF-A598-9F117055F4E0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573463"/>
            <a:ext cx="6723062" cy="1039812"/>
            <a:chOff x="1116013" y="3573016"/>
            <a:chExt cx="6723062" cy="1039812"/>
          </a:xfrm>
        </p:grpSpPr>
        <p:sp>
          <p:nvSpPr>
            <p:cNvPr id="27675" name="Rectangle 92">
              <a:extLst>
                <a:ext uri="{FF2B5EF4-FFF2-40B4-BE49-F238E27FC236}">
                  <a16:creationId xmlns:a16="http://schemas.microsoft.com/office/drawing/2014/main" id="{12C5AB2E-A72F-70D5-AF70-9AE182C46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3582541"/>
              <a:ext cx="6723062" cy="9001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sz="2800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1B04DC9D-E34D-AB60-03D3-69653E4B8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013" y="3573016"/>
              <a:ext cx="6723062" cy="1039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800" i="1" dirty="0">
                  <a:latin typeface="Arial" charset="0"/>
                </a:rPr>
                <a:t>x</a:t>
              </a:r>
              <a:r>
                <a:rPr lang="en-US" altLang="zh-TW" sz="2800" baseline="30000" dirty="0">
                  <a:latin typeface="Arial" charset="0"/>
                </a:rPr>
                <a:t>2</a:t>
              </a:r>
              <a:r>
                <a:rPr lang="en-US" altLang="zh-TW" sz="2800" dirty="0">
                  <a:latin typeface="Arial" charset="0"/>
                </a:rPr>
                <a:t> + </a:t>
              </a:r>
              <a:r>
                <a:rPr lang="en-US" altLang="zh-TW" sz="2800" i="1" dirty="0">
                  <a:latin typeface="Arial" charset="0"/>
                </a:rPr>
                <a:t>y</a:t>
              </a:r>
              <a:r>
                <a:rPr lang="en-US" altLang="zh-TW" sz="2800" baseline="30000" dirty="0">
                  <a:latin typeface="Arial" charset="0"/>
                </a:rPr>
                <a:t>2</a:t>
              </a:r>
              <a:r>
                <a:rPr lang="en-US" altLang="zh-TW" sz="2800" dirty="0">
                  <a:latin typeface="Arial" charset="0"/>
                </a:rPr>
                <a:t> + </a:t>
              </a:r>
              <a:r>
                <a:rPr lang="en-US" altLang="zh-TW" sz="2800" i="1" dirty="0" err="1">
                  <a:solidFill>
                    <a:srgbClr val="FF0000"/>
                  </a:solidFill>
                  <a:latin typeface="Arial" charset="0"/>
                </a:rPr>
                <a:t>D</a:t>
              </a:r>
              <a:r>
                <a:rPr lang="en-US" altLang="zh-TW" sz="2800" i="1" dirty="0" err="1">
                  <a:latin typeface="Arial" charset="0"/>
                </a:rPr>
                <a:t>x</a:t>
              </a:r>
              <a:r>
                <a:rPr lang="en-US" altLang="zh-TW" sz="2800" dirty="0">
                  <a:latin typeface="Arial" charset="0"/>
                </a:rPr>
                <a:t> + </a:t>
              </a:r>
              <a:r>
                <a:rPr lang="en-US" altLang="zh-TW" sz="2800" i="1" dirty="0" err="1">
                  <a:solidFill>
                    <a:srgbClr val="00B050"/>
                  </a:solidFill>
                  <a:latin typeface="Arial" charset="0"/>
                </a:rPr>
                <a:t>E</a:t>
              </a:r>
              <a:r>
                <a:rPr lang="en-US" altLang="zh-TW" sz="2800" i="1" dirty="0" err="1">
                  <a:latin typeface="Arial" charset="0"/>
                </a:rPr>
                <a:t>y</a:t>
              </a:r>
              <a:r>
                <a:rPr lang="en-US" altLang="zh-TW" sz="2800" dirty="0">
                  <a:latin typeface="Arial" charset="0"/>
                </a:rPr>
                <a:t> + </a:t>
              </a:r>
              <a:r>
                <a:rPr lang="en-US" altLang="zh-TW" sz="2800" i="1" dirty="0">
                  <a:solidFill>
                    <a:schemeClr val="accent6"/>
                  </a:solidFill>
                  <a:latin typeface="Arial" charset="0"/>
                </a:rPr>
                <a:t>F</a:t>
              </a:r>
              <a:r>
                <a:rPr lang="en-US" altLang="zh-TW" sz="2800" dirty="0">
                  <a:latin typeface="Arial" charset="0"/>
                </a:rPr>
                <a:t> = 0, </a:t>
              </a:r>
              <a:br>
                <a:rPr lang="en-US" altLang="zh-TW" sz="2800" dirty="0">
                  <a:latin typeface="Arial" charset="0"/>
                </a:rPr>
              </a:br>
              <a:r>
                <a:rPr lang="en-US" altLang="zh-TW" sz="2800" dirty="0">
                  <a:latin typeface="Arial" charset="0"/>
                </a:rPr>
                <a:t>where </a:t>
              </a:r>
              <a:r>
                <a:rPr lang="en-US" altLang="zh-TW" sz="2800" i="1" dirty="0">
                  <a:latin typeface="Arial" charset="0"/>
                </a:rPr>
                <a:t>D</a:t>
              </a:r>
              <a:r>
                <a:rPr lang="en-US" altLang="zh-TW" sz="2800" dirty="0">
                  <a:latin typeface="Arial" charset="0"/>
                </a:rPr>
                <a:t>, </a:t>
              </a:r>
              <a:r>
                <a:rPr lang="en-US" altLang="zh-TW" sz="2800" i="1" dirty="0">
                  <a:latin typeface="Arial" charset="0"/>
                </a:rPr>
                <a:t>E</a:t>
              </a:r>
              <a:r>
                <a:rPr lang="en-US" altLang="zh-TW" sz="2800" dirty="0">
                  <a:latin typeface="Arial" charset="0"/>
                </a:rPr>
                <a:t> and </a:t>
              </a:r>
              <a:r>
                <a:rPr lang="en-US" altLang="zh-TW" sz="2800" i="1" dirty="0">
                  <a:latin typeface="Arial" charset="0"/>
                </a:rPr>
                <a:t>F</a:t>
              </a:r>
              <a:r>
                <a:rPr lang="en-US" altLang="zh-TW" sz="2800" dirty="0">
                  <a:latin typeface="Arial" charset="0"/>
                </a:rPr>
                <a:t> are constants.</a:t>
              </a:r>
            </a:p>
          </p:txBody>
        </p:sp>
      </p:grpSp>
      <p:sp>
        <p:nvSpPr>
          <p:cNvPr id="27651" name="Text Box 4">
            <a:extLst>
              <a:ext uri="{FF2B5EF4-FFF2-40B4-BE49-F238E27FC236}">
                <a16:creationId xmlns:a16="http://schemas.microsoft.com/office/drawing/2014/main" id="{08B58DD4-1454-A459-CADC-CD9D001D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61950"/>
            <a:ext cx="8785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General Form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FA1645C5-7067-8E1C-1116-3A611B57A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765175"/>
            <a:ext cx="89312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 we expand the left-hand side of the equation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</a:rPr>
              <a:t>h</a:t>
            </a:r>
            <a:r>
              <a:rPr lang="en-US" altLang="zh-TW" sz="2800">
                <a:latin typeface="Arial" panose="020B0604020202020204" pitchFamily="34" charset="0"/>
              </a:rPr>
              <a:t>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(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</a:rPr>
              <a:t>k</a:t>
            </a:r>
            <a:r>
              <a:rPr lang="en-US" altLang="zh-TW" sz="2800">
                <a:latin typeface="Arial" panose="020B0604020202020204" pitchFamily="34" charset="0"/>
              </a:rPr>
              <a:t>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,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we have</a:t>
            </a: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CF8D5264-A31A-2287-3EE0-888DC2A2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DCDD8BE-74FC-0011-DD0A-1E586C80D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3016250"/>
            <a:ext cx="87899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Let</a:t>
            </a:r>
          </a:p>
        </p:txBody>
      </p:sp>
      <p:sp>
        <p:nvSpPr>
          <p:cNvPr id="27655" name="Rectangle 4">
            <a:extLst>
              <a:ext uri="{FF2B5EF4-FFF2-40B4-BE49-F238E27FC236}">
                <a16:creationId xmlns:a16="http://schemas.microsoft.com/office/drawing/2014/main" id="{29017153-E5AE-5D92-9862-81A8BEBA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6" name="Rectangle 6">
            <a:extLst>
              <a:ext uri="{FF2B5EF4-FFF2-40B4-BE49-F238E27FC236}">
                <a16:creationId xmlns:a16="http://schemas.microsoft.com/office/drawing/2014/main" id="{F20FB68E-0208-EDC3-7CF7-12FC3C8B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7" name="Rectangle 8">
            <a:extLst>
              <a:ext uri="{FF2B5EF4-FFF2-40B4-BE49-F238E27FC236}">
                <a16:creationId xmlns:a16="http://schemas.microsoft.com/office/drawing/2014/main" id="{213BA5E4-EDDD-3EBA-FB7E-8494FC5D4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B852B2-1427-A5B0-AF33-4BB08FA59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025775"/>
            <a:ext cx="1728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 = – 2</a:t>
            </a:r>
            <a:r>
              <a:rPr lang="en-US" altLang="zh-HK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HK" sz="2800">
                <a:latin typeface="Arial" panose="020B0604020202020204" pitchFamily="34" charset="0"/>
              </a:rPr>
              <a:t>,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139D32-C162-560E-184E-5564A4F2C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016250"/>
            <a:ext cx="2952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00B050"/>
                </a:solidFill>
                <a:latin typeface="Arial" panose="020B0604020202020204" pitchFamily="34" charset="0"/>
              </a:rPr>
              <a:t>E</a:t>
            </a:r>
            <a:r>
              <a:rPr lang="en-US" altLang="zh-HK" sz="2800">
                <a:solidFill>
                  <a:srgbClr val="00B050"/>
                </a:solidFill>
                <a:latin typeface="Arial" panose="020B0604020202020204" pitchFamily="34" charset="0"/>
              </a:rPr>
              <a:t> = – 2</a:t>
            </a:r>
            <a:r>
              <a:rPr lang="en-US" altLang="zh-HK" sz="2800" i="1">
                <a:solidFill>
                  <a:srgbClr val="00B050"/>
                </a:solidFill>
                <a:latin typeface="Arial" panose="020B0604020202020204" pitchFamily="34" charset="0"/>
              </a:rPr>
              <a:t>k</a:t>
            </a:r>
            <a:r>
              <a:rPr lang="en-US" altLang="zh-HK" sz="280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800">
                <a:latin typeface="Arial" panose="020B0604020202020204" pitchFamily="34" charset="0"/>
              </a:rPr>
              <a:t>and 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6A793A1-3616-F2C6-A657-DE6C1CBFF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025775"/>
            <a:ext cx="2520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FF6600"/>
                </a:solidFill>
                <a:latin typeface="Arial" panose="020B0604020202020204" pitchFamily="34" charset="0"/>
              </a:rPr>
              <a:t>F</a:t>
            </a:r>
            <a:r>
              <a:rPr lang="en-US" altLang="zh-HK" sz="2800">
                <a:solidFill>
                  <a:srgbClr val="FF6600"/>
                </a:solidFill>
                <a:latin typeface="Arial" panose="020B0604020202020204" pitchFamily="34" charset="0"/>
              </a:rPr>
              <a:t> = </a:t>
            </a:r>
            <a:r>
              <a:rPr lang="en-US" altLang="zh-HK" sz="2800" i="1">
                <a:solidFill>
                  <a:srgbClr val="FF6600"/>
                </a:solidFill>
                <a:latin typeface="Arial" panose="020B0604020202020204" pitchFamily="34" charset="0"/>
              </a:rPr>
              <a:t>h</a:t>
            </a:r>
            <a:r>
              <a:rPr lang="en-US" altLang="zh-HK" sz="2800" baseline="30000">
                <a:solidFill>
                  <a:srgbClr val="FF6600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solidFill>
                  <a:srgbClr val="FF6600"/>
                </a:solidFill>
                <a:latin typeface="Arial" panose="020B0604020202020204" pitchFamily="34" charset="0"/>
              </a:rPr>
              <a:t> + </a:t>
            </a:r>
            <a:r>
              <a:rPr lang="en-US" altLang="zh-HK" sz="2800" i="1">
                <a:solidFill>
                  <a:srgbClr val="FF6600"/>
                </a:solidFill>
                <a:latin typeface="Arial" panose="020B0604020202020204" pitchFamily="34" charset="0"/>
              </a:rPr>
              <a:t>k</a:t>
            </a:r>
            <a:r>
              <a:rPr lang="en-US" altLang="zh-HK" sz="2800" baseline="30000">
                <a:solidFill>
                  <a:srgbClr val="FF6600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solidFill>
                  <a:srgbClr val="FF6600"/>
                </a:solidFill>
                <a:latin typeface="Arial" panose="020B0604020202020204" pitchFamily="34" charset="0"/>
              </a:rPr>
              <a:t> – </a:t>
            </a:r>
            <a:r>
              <a:rPr lang="en-US" altLang="zh-HK" sz="2800" i="1">
                <a:solidFill>
                  <a:srgbClr val="FF6600"/>
                </a:solidFill>
                <a:latin typeface="Arial" panose="020B0604020202020204" pitchFamily="34" charset="0"/>
              </a:rPr>
              <a:t>r</a:t>
            </a:r>
            <a:r>
              <a:rPr lang="en-US" altLang="zh-HK" sz="2800" baseline="30000">
                <a:solidFill>
                  <a:srgbClr val="FF6600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latin typeface="Arial" panose="020B0604020202020204" pitchFamily="34" charset="0"/>
              </a:rPr>
              <a:t>.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949F9B02-8AFE-A969-4154-FDB4BB9B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060575"/>
            <a:ext cx="6083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– 2</a:t>
            </a:r>
            <a:r>
              <a:rPr lang="en-US" altLang="zh-TW" sz="2800" i="1">
                <a:latin typeface="Arial" panose="020B0604020202020204" pitchFamily="34" charset="0"/>
              </a:rPr>
              <a:t>hx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h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) + (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– 2</a:t>
            </a:r>
            <a:r>
              <a:rPr lang="en-US" altLang="zh-TW" sz="2800" i="1">
                <a:latin typeface="Arial" panose="020B0604020202020204" pitchFamily="34" charset="0"/>
              </a:rPr>
              <a:t>ky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k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) =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7A19628F-CCD5-DCCA-9E58-30D6FC24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74925"/>
            <a:ext cx="6083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– 2</a:t>
            </a:r>
            <a:r>
              <a:rPr lang="en-US" altLang="zh-TW" sz="2800" i="1">
                <a:latin typeface="Arial" panose="020B0604020202020204" pitchFamily="34" charset="0"/>
              </a:rPr>
              <a:t>hx</a:t>
            </a:r>
            <a:r>
              <a:rPr lang="en-US" altLang="zh-TW" sz="2800">
                <a:latin typeface="Arial" panose="020B0604020202020204" pitchFamily="34" charset="0"/>
              </a:rPr>
              <a:t> – 2</a:t>
            </a:r>
            <a:r>
              <a:rPr lang="en-US" altLang="zh-TW" sz="2800" i="1">
                <a:latin typeface="Arial" panose="020B0604020202020204" pitchFamily="34" charset="0"/>
              </a:rPr>
              <a:t>ky </a:t>
            </a:r>
            <a:r>
              <a:rPr lang="en-US" altLang="zh-TW" sz="2800">
                <a:latin typeface="Arial" panose="020B0604020202020204" pitchFamily="34" charset="0"/>
              </a:rPr>
              <a:t>+ </a:t>
            </a:r>
            <a:r>
              <a:rPr lang="en-US" altLang="zh-TW" sz="2800" i="1">
                <a:latin typeface="Arial" panose="020B0604020202020204" pitchFamily="34" charset="0"/>
              </a:rPr>
              <a:t>h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k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 baseline="30000">
                <a:latin typeface="Arial" panose="020B0604020202020204" pitchFamily="34" charset="0"/>
              </a:rPr>
              <a:t>2 </a:t>
            </a:r>
            <a:r>
              <a:rPr lang="en-US" altLang="zh-TW" sz="28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0FEED2-8B5D-37C0-953D-30748CA20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2578100"/>
            <a:ext cx="117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00B050"/>
                </a:solidFill>
                <a:latin typeface="Arial" panose="020B0604020202020204" pitchFamily="34" charset="0"/>
              </a:rPr>
              <a:t>– 2</a:t>
            </a:r>
            <a:r>
              <a:rPr lang="en-US" altLang="zh-HK" sz="2800" i="1">
                <a:solidFill>
                  <a:srgbClr val="00B050"/>
                </a:solidFill>
                <a:latin typeface="Arial" panose="020B0604020202020204" pitchFamily="34" charset="0"/>
              </a:rPr>
              <a:t>k</a:t>
            </a:r>
            <a:endParaRPr lang="zh-HK" altLang="en-US" sz="280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0F3C79-9CCA-6EDF-CDD8-9205236F1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2578100"/>
            <a:ext cx="101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– 2</a:t>
            </a:r>
            <a:r>
              <a:rPr lang="en-US" altLang="zh-HK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3F9916-1715-7B64-579F-83E55E45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2579688"/>
            <a:ext cx="252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solidFill>
                  <a:srgbClr val="FF6600"/>
                </a:solidFill>
                <a:latin typeface="Arial" panose="020B0604020202020204" pitchFamily="34" charset="0"/>
              </a:rPr>
              <a:t>h</a:t>
            </a:r>
            <a:r>
              <a:rPr lang="en-US" altLang="zh-HK" sz="2800" baseline="30000">
                <a:solidFill>
                  <a:srgbClr val="FF6600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solidFill>
                  <a:srgbClr val="FF6600"/>
                </a:solidFill>
                <a:latin typeface="Arial" panose="020B0604020202020204" pitchFamily="34" charset="0"/>
              </a:rPr>
              <a:t> + </a:t>
            </a:r>
            <a:r>
              <a:rPr lang="en-US" altLang="zh-HK" sz="2800" i="1">
                <a:solidFill>
                  <a:srgbClr val="FF6600"/>
                </a:solidFill>
                <a:latin typeface="Arial" panose="020B0604020202020204" pitchFamily="34" charset="0"/>
              </a:rPr>
              <a:t>k</a:t>
            </a:r>
            <a:r>
              <a:rPr lang="en-US" altLang="zh-HK" sz="2800" baseline="30000">
                <a:solidFill>
                  <a:srgbClr val="FF6600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solidFill>
                  <a:srgbClr val="FF6600"/>
                </a:solidFill>
                <a:latin typeface="Arial" panose="020B0604020202020204" pitchFamily="34" charset="0"/>
              </a:rPr>
              <a:t> – </a:t>
            </a:r>
            <a:r>
              <a:rPr lang="en-US" altLang="zh-HK" sz="2800" i="1">
                <a:solidFill>
                  <a:srgbClr val="FF6600"/>
                </a:solidFill>
                <a:latin typeface="Arial" panose="020B0604020202020204" pitchFamily="34" charset="0"/>
              </a:rPr>
              <a:t>r</a:t>
            </a:r>
            <a:r>
              <a:rPr lang="en-US" altLang="zh-HK" sz="2800" baseline="30000">
                <a:solidFill>
                  <a:srgbClr val="FF6600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latin typeface="Arial" panose="020B0604020202020204" pitchFamily="34" charset="0"/>
              </a:rPr>
              <a:t>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34C5BEA5-8E95-2D90-6A00-1DD8288E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025775"/>
            <a:ext cx="112871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Then, 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FC6A8747-7762-99F6-423D-14D5126A1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4435475"/>
            <a:ext cx="8967787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fact, the equation of any circle can be simplified to this form. We call this the </a:t>
            </a:r>
            <a:r>
              <a:rPr lang="en-US" altLang="zh-TW" sz="2800" b="1">
                <a:solidFill>
                  <a:srgbClr val="0000FF"/>
                </a:solidFill>
                <a:latin typeface="Arial" panose="020B0604020202020204" pitchFamily="34" charset="0"/>
              </a:rPr>
              <a:t>general form</a:t>
            </a:r>
            <a:r>
              <a:rPr lang="en-US" altLang="zh-TW" sz="2800">
                <a:latin typeface="Arial" panose="020B0604020202020204" pitchFamily="34" charset="0"/>
              </a:rPr>
              <a:t> of the equation of a circle.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5832EF21-4F8B-8F6E-4302-75F18C699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54713"/>
            <a:ext cx="87915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Note that             ,               and                           .</a:t>
            </a:r>
          </a:p>
        </p:txBody>
      </p:sp>
      <p:sp>
        <p:nvSpPr>
          <p:cNvPr id="27669" name="Rectangle 23">
            <a:extLst>
              <a:ext uri="{FF2B5EF4-FFF2-40B4-BE49-F238E27FC236}">
                <a16:creationId xmlns:a16="http://schemas.microsoft.com/office/drawing/2014/main" id="{30C8540F-C84E-2459-D53A-1F57BDB20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1CD745CE-095A-9511-093B-4C17A1B5A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4675" y="5840413"/>
          <a:ext cx="1143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3000" imgH="825500" progId="Equation.3">
                  <p:embed/>
                </p:oleObj>
              </mc:Choice>
              <mc:Fallback>
                <p:oleObj name="方程式" r:id="rId2" imgW="1143000" imgH="8255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5840413"/>
                        <a:ext cx="11430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Rectangle 25">
            <a:extLst>
              <a:ext uri="{FF2B5EF4-FFF2-40B4-BE49-F238E27FC236}">
                <a16:creationId xmlns:a16="http://schemas.microsoft.com/office/drawing/2014/main" id="{A422AAE2-9C33-A34D-BA93-71E85EF0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7F3D82AB-0D53-0C9F-97B9-940643792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840413"/>
          <a:ext cx="11525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55700" imgH="825500" progId="Equation.3">
                  <p:embed/>
                </p:oleObj>
              </mc:Choice>
              <mc:Fallback>
                <p:oleObj name="方程式" r:id="rId4" imgW="1155700" imgH="8255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40413"/>
                        <a:ext cx="11525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Rectangle 27">
            <a:extLst>
              <a:ext uri="{FF2B5EF4-FFF2-40B4-BE49-F238E27FC236}">
                <a16:creationId xmlns:a16="http://schemas.microsoft.com/office/drawing/2014/main" id="{CA892EB1-B545-0152-194B-89D3BD8E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C6797A48-0ED2-13DE-6743-A5B3D8A5A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5988050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514600" imgH="419100" progId="Equation.3">
                  <p:embed/>
                </p:oleObj>
              </mc:Choice>
              <mc:Fallback>
                <p:oleObj name="方程式" r:id="rId6" imgW="2514600" imgH="4191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988050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16" grpId="0" autoUpdateAnimBg="0"/>
      <p:bldP spid="18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1" grpId="0" autoUpdateAnimBg="0"/>
      <p:bldP spid="26" grpId="0" autoUpdateAnimBg="0"/>
      <p:bldP spid="30" grpId="0" autoUpdateAnimBg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>
            <a:extLst>
              <a:ext uri="{FF2B5EF4-FFF2-40B4-BE49-F238E27FC236}">
                <a16:creationId xmlns:a16="http://schemas.microsoft.com/office/drawing/2014/main" id="{46E5A898-8A1E-09F3-FE26-8E6851CBF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4489450"/>
            <a:ext cx="52197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0000FF"/>
                </a:solidFill>
                <a:latin typeface="Arial" panose="020B0604020202020204" pitchFamily="34" charset="0"/>
              </a:rPr>
              <a:t>(2)	The coefficients of both </a:t>
            </a:r>
            <a:r>
              <a:rPr lang="en-US" altLang="zh-HK" sz="2800" i="1">
                <a:solidFill>
                  <a:srgbClr val="0000FF"/>
                </a:solidFill>
                <a:latin typeface="Arial" panose="020B0604020202020204" pitchFamily="34" charset="0"/>
              </a:rPr>
              <a:t>x</a:t>
            </a:r>
            <a:r>
              <a:rPr lang="en-US" altLang="zh-HK" sz="2800" baseline="300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solidFill>
                  <a:srgbClr val="0000FF"/>
                </a:solidFill>
                <a:latin typeface="Arial" panose="020B0604020202020204" pitchFamily="34" charset="0"/>
              </a:rPr>
              <a:t> 	and </a:t>
            </a:r>
            <a:r>
              <a:rPr lang="en-US" altLang="zh-HK" sz="2800" i="1">
                <a:solidFill>
                  <a:srgbClr val="0000FF"/>
                </a:solidFill>
                <a:latin typeface="Arial" panose="020B0604020202020204" pitchFamily="34" charset="0"/>
              </a:rPr>
              <a:t>y</a:t>
            </a:r>
            <a:r>
              <a:rPr lang="en-US" altLang="zh-HK" sz="2800" baseline="300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solidFill>
                  <a:srgbClr val="0000FF"/>
                </a:solidFill>
                <a:latin typeface="Arial" panose="020B0604020202020204" pitchFamily="34" charset="0"/>
              </a:rPr>
              <a:t> are equal to 1.</a:t>
            </a:r>
            <a:endParaRPr lang="zh-HK" altLang="en-US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5A415ED-BC85-ACBC-9A6A-C985FCE2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2366963"/>
            <a:ext cx="44608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Dx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Ey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 = 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3535C-7B1E-A710-D3C0-EE42A4C950FD}"/>
              </a:ext>
            </a:extLst>
          </p:cNvPr>
          <p:cNvSpPr/>
          <p:nvPr/>
        </p:nvSpPr>
        <p:spPr>
          <a:xfrm>
            <a:off x="2598738" y="2455863"/>
            <a:ext cx="153987" cy="22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ADA1C1-8CBC-B45C-3B0C-DBC83ACB34F9}"/>
              </a:ext>
            </a:extLst>
          </p:cNvPr>
          <p:cNvSpPr/>
          <p:nvPr/>
        </p:nvSpPr>
        <p:spPr>
          <a:xfrm>
            <a:off x="3322638" y="2462213"/>
            <a:ext cx="153987" cy="22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B5BDCC6E-3BA1-177C-3C6A-A02B5E9450C8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rot="16200000" flipV="1">
            <a:off x="2623344" y="2732881"/>
            <a:ext cx="477838" cy="3714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A6003D6-6210-1E30-31F6-2D2D9CBF3C8E}"/>
              </a:ext>
            </a:extLst>
          </p:cNvPr>
          <p:cNvCxnSpPr>
            <a:endCxn id="7" idx="2"/>
          </p:cNvCxnSpPr>
          <p:nvPr/>
        </p:nvCxnSpPr>
        <p:spPr>
          <a:xfrm rot="5400000" flipH="1" flipV="1">
            <a:off x="2924175" y="2809875"/>
            <a:ext cx="598488" cy="3508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B449FDD-14BC-D92F-EF01-F220F857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157538"/>
            <a:ext cx="51593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(1)	The equation is quadratic, 	i.e. the highest degree of 	all its 	terms is 2.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1F2B5A-E078-FD38-52F2-9D60A290C984}"/>
              </a:ext>
            </a:extLst>
          </p:cNvPr>
          <p:cNvSpPr/>
          <p:nvPr/>
        </p:nvSpPr>
        <p:spPr>
          <a:xfrm>
            <a:off x="2341563" y="2366963"/>
            <a:ext cx="501650" cy="5524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D45F7C-2564-3D6F-0A86-BFBB4B4F260C}"/>
              </a:ext>
            </a:extLst>
          </p:cNvPr>
          <p:cNvSpPr/>
          <p:nvPr/>
        </p:nvSpPr>
        <p:spPr>
          <a:xfrm>
            <a:off x="3062288" y="2366963"/>
            <a:ext cx="501650" cy="5524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062237D5-0995-2DCE-FE16-541EE34D194B}"/>
              </a:ext>
            </a:extLst>
          </p:cNvPr>
          <p:cNvCxnSpPr/>
          <p:nvPr/>
        </p:nvCxnSpPr>
        <p:spPr>
          <a:xfrm rot="5400000" flipH="1" flipV="1">
            <a:off x="1796257" y="3479006"/>
            <a:ext cx="1341438" cy="250825"/>
          </a:xfrm>
          <a:prstGeom prst="bentConnector3">
            <a:avLst>
              <a:gd name="adj1" fmla="val 40532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>
            <a:extLst>
              <a:ext uri="{FF2B5EF4-FFF2-40B4-BE49-F238E27FC236}">
                <a16:creationId xmlns:a16="http://schemas.microsoft.com/office/drawing/2014/main" id="{57B02203-A3AF-E875-C3EF-7BF9AF4D8A94}"/>
              </a:ext>
            </a:extLst>
          </p:cNvPr>
          <p:cNvCxnSpPr/>
          <p:nvPr/>
        </p:nvCxnSpPr>
        <p:spPr>
          <a:xfrm rot="5400000" flipH="1" flipV="1">
            <a:off x="2004219" y="3271044"/>
            <a:ext cx="1609725" cy="935037"/>
          </a:xfrm>
          <a:prstGeom prst="bentConnector3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CB79037-4C8B-50AB-2F5D-8D51738D1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5568950"/>
            <a:ext cx="649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7030A0"/>
                </a:solidFill>
                <a:latin typeface="Arial" panose="020B0604020202020204" pitchFamily="34" charset="0"/>
              </a:rPr>
              <a:t>(3)	The equation has </a:t>
            </a:r>
            <a:r>
              <a:rPr lang="en-US" altLang="zh-HK" sz="2800" b="1">
                <a:solidFill>
                  <a:srgbClr val="7030A0"/>
                </a:solidFill>
                <a:latin typeface="Arial" panose="020B0604020202020204" pitchFamily="34" charset="0"/>
              </a:rPr>
              <a:t>no</a:t>
            </a:r>
            <a:r>
              <a:rPr lang="en-US" altLang="zh-HK" sz="280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800" i="1">
                <a:solidFill>
                  <a:srgbClr val="7030A0"/>
                </a:solidFill>
                <a:latin typeface="Arial" panose="020B0604020202020204" pitchFamily="34" charset="0"/>
              </a:rPr>
              <a:t>xy</a:t>
            </a:r>
            <a:r>
              <a:rPr lang="en-US" altLang="zh-HK" sz="2800">
                <a:solidFill>
                  <a:srgbClr val="7030A0"/>
                </a:solidFill>
                <a:latin typeface="Arial" panose="020B0604020202020204" pitchFamily="34" charset="0"/>
              </a:rPr>
              <a:t> term.</a:t>
            </a:r>
            <a:endParaRPr lang="zh-HK" altLang="en-US" sz="280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27F07A35-2415-F88C-358A-A1BF31B06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6648450" y="115888"/>
            <a:ext cx="25050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雲朵形圖說文字 20">
            <a:extLst>
              <a:ext uri="{FF2B5EF4-FFF2-40B4-BE49-F238E27FC236}">
                <a16:creationId xmlns:a16="http://schemas.microsoft.com/office/drawing/2014/main" id="{4A132FBE-49C3-FE1A-5DB9-53148B520390}"/>
              </a:ext>
            </a:extLst>
          </p:cNvPr>
          <p:cNvSpPr/>
          <p:nvPr/>
        </p:nvSpPr>
        <p:spPr>
          <a:xfrm flipH="1">
            <a:off x="187325" y="404813"/>
            <a:ext cx="6661150" cy="1306512"/>
          </a:xfrm>
          <a:prstGeom prst="cloudCallout">
            <a:avLst>
              <a:gd name="adj1" fmla="val -57766"/>
              <a:gd name="adj2" fmla="val 11258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HK" sz="2400" dirty="0">
                <a:latin typeface="Arial" charset="0"/>
              </a:rPr>
              <a:t>Do you notice any characteristics from the general form of the equation of a circle? </a:t>
            </a:r>
            <a:endParaRPr lang="zh-HK" alt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 animBg="1"/>
      <p:bldP spid="6" grpId="1" animBg="1"/>
      <p:bldP spid="7" grpId="0" animBg="1"/>
      <p:bldP spid="7" grpId="1" animBg="1"/>
      <p:bldP spid="17" grpId="0"/>
      <p:bldP spid="19" grpId="0" animBg="1"/>
      <p:bldP spid="19" grpId="1" animBg="1"/>
      <p:bldP spid="20" grpId="0" animBg="1"/>
      <p:bldP spid="20" grpId="1" animBg="1"/>
      <p:bldP spid="26" grpId="0"/>
      <p:bldP spid="2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584675CC-A7AA-5D39-E9E2-32CAC0F0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9699" name="Text Box 50">
            <a:extLst>
              <a:ext uri="{FF2B5EF4-FFF2-40B4-BE49-F238E27FC236}">
                <a16:creationId xmlns:a16="http://schemas.microsoft.com/office/drawing/2014/main" id="{048406C1-B75C-FF51-8740-4682D8A91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Determine whether each of the following equations represents a circle. If yes, put a '</a:t>
            </a:r>
            <a:r>
              <a:rPr lang="en-US" altLang="zh-TW" sz="2400"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altLang="zh-TW" sz="2400">
                <a:latin typeface="Arial" panose="020B0604020202020204" pitchFamily="34" charset="0"/>
              </a:rPr>
              <a:t>' in the box; otherwise, put a '</a:t>
            </a:r>
            <a:r>
              <a:rPr lang="en-US" altLang="zh-TW" sz="2400">
                <a:latin typeface="Arial" panose="020B0604020202020204" pitchFamily="34" charset="0"/>
                <a:sym typeface="Wingdings 2" panose="05020102010507070707" pitchFamily="18" charset="2"/>
              </a:rPr>
              <a:t></a:t>
            </a:r>
            <a:r>
              <a:rPr lang="en-US" altLang="zh-TW" sz="2400">
                <a:latin typeface="Arial" panose="020B0604020202020204" pitchFamily="34" charset="0"/>
              </a:rPr>
              <a:t>'.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Text Box 50">
            <a:extLst>
              <a:ext uri="{FF2B5EF4-FFF2-40B4-BE49-F238E27FC236}">
                <a16:creationId xmlns:a16="http://schemas.microsoft.com/office/drawing/2014/main" id="{10212D31-F9E3-643C-2962-1F69C2DAF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2060575"/>
            <a:ext cx="8626475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</a:rPr>
              <a:t>	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+ 4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– 9 = 0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3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+ 3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+ 8 = 0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(c)	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+ 4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+ 7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7 = 0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+ 6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11 = 0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1C139-F775-56CE-63E8-AA2BCD99ACD9}"/>
              </a:ext>
            </a:extLst>
          </p:cNvPr>
          <p:cNvSpPr/>
          <p:nvPr/>
        </p:nvSpPr>
        <p:spPr>
          <a:xfrm>
            <a:off x="5651500" y="2205038"/>
            <a:ext cx="433388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543373-20F8-096C-131F-8BEF02B19137}"/>
              </a:ext>
            </a:extLst>
          </p:cNvPr>
          <p:cNvSpPr/>
          <p:nvPr/>
        </p:nvSpPr>
        <p:spPr>
          <a:xfrm>
            <a:off x="5651500" y="2924175"/>
            <a:ext cx="433388" cy="433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E30FF9-A56D-3CCA-E194-0CBC76A2C632}"/>
              </a:ext>
            </a:extLst>
          </p:cNvPr>
          <p:cNvSpPr/>
          <p:nvPr/>
        </p:nvSpPr>
        <p:spPr>
          <a:xfrm>
            <a:off x="5651500" y="3644900"/>
            <a:ext cx="433388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A73D6E-ACD1-EBD7-78E9-FAE90A6E5A94}"/>
              </a:ext>
            </a:extLst>
          </p:cNvPr>
          <p:cNvSpPr/>
          <p:nvPr/>
        </p:nvSpPr>
        <p:spPr>
          <a:xfrm>
            <a:off x="5651500" y="4365625"/>
            <a:ext cx="433388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A612E2-2174-AC45-2C50-A829F68A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174875"/>
            <a:ext cx="42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  <a:endParaRPr lang="zh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DC51F-6534-85B6-9A22-27A38EC8D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938463"/>
            <a:ext cx="382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</a:t>
            </a:r>
            <a:endParaRPr lang="zh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EA792D-4645-199F-BA0F-1339DD1E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3644900"/>
            <a:ext cx="38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</a:t>
            </a:r>
            <a:endParaRPr lang="zh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5407B9-10EE-6FD3-1DE0-B1025B68F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4335463"/>
            <a:ext cx="382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</a:t>
            </a:r>
            <a:endParaRPr lang="zh-HK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>
            <a:extLst>
              <a:ext uri="{FF2B5EF4-FFF2-40B4-BE49-F238E27FC236}">
                <a16:creationId xmlns:a16="http://schemas.microsoft.com/office/drawing/2014/main" id="{838A4155-7F39-F531-F01E-C2088D1C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Finding the Centre and Radius of a Circle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B76676B-5C03-A5DF-8E31-844AFB1D1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08050"/>
            <a:ext cx="878998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a circle with centre (</a:t>
            </a:r>
            <a:r>
              <a:rPr lang="en-US" altLang="zh-TW" sz="2800" i="1">
                <a:latin typeface="Arial" panose="020B0604020202020204" pitchFamily="34" charset="0"/>
              </a:rPr>
              <a:t>h</a:t>
            </a:r>
            <a:r>
              <a:rPr lang="en-US" altLang="zh-TW" sz="2800">
                <a:latin typeface="Arial" panose="020B0604020202020204" pitchFamily="34" charset="0"/>
              </a:rPr>
              <a:t>, </a:t>
            </a:r>
            <a:r>
              <a:rPr lang="en-US" altLang="zh-TW" sz="2800" i="1">
                <a:latin typeface="Arial" panose="020B0604020202020204" pitchFamily="34" charset="0"/>
              </a:rPr>
              <a:t>k</a:t>
            </a:r>
            <a:r>
              <a:rPr lang="en-US" altLang="zh-TW" sz="2800">
                <a:latin typeface="Arial" panose="020B0604020202020204" pitchFamily="34" charset="0"/>
              </a:rPr>
              <a:t>) and radius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1028483-B99D-9278-A16B-B589E2839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395413"/>
            <a:ext cx="87899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Standard form:	 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</a:rPr>
              <a:t>h</a:t>
            </a:r>
            <a:r>
              <a:rPr lang="en-US" altLang="zh-TW" sz="2800">
                <a:latin typeface="Arial" panose="020B0604020202020204" pitchFamily="34" charset="0"/>
              </a:rPr>
              <a:t>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(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– </a:t>
            </a:r>
            <a:r>
              <a:rPr lang="en-US" altLang="zh-TW" sz="2800" i="1">
                <a:latin typeface="Arial" panose="020B0604020202020204" pitchFamily="34" charset="0"/>
              </a:rPr>
              <a:t>k</a:t>
            </a:r>
            <a:r>
              <a:rPr lang="en-US" altLang="zh-TW" sz="2800">
                <a:latin typeface="Arial" panose="020B0604020202020204" pitchFamily="34" charset="0"/>
              </a:rPr>
              <a:t>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482A3A0-F929-31EE-3285-B0063790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925638"/>
            <a:ext cx="78486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General form:	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Dx</a:t>
            </a:r>
            <a:r>
              <a:rPr lang="en-US" altLang="zh-TW" sz="2800"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latin typeface="Arial" panose="020B0604020202020204" pitchFamily="34" charset="0"/>
              </a:rPr>
              <a:t>Ey </a:t>
            </a:r>
            <a:r>
              <a:rPr lang="en-US" altLang="zh-TW" sz="2800">
                <a:latin typeface="Arial" panose="020B0604020202020204" pitchFamily="34" charset="0"/>
              </a:rPr>
              <a:t>+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 baseline="300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D1E003B-CCA9-047F-E400-CDB73A01D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2720975"/>
            <a:ext cx="87899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D</a:t>
            </a:r>
            <a:r>
              <a:rPr lang="en-US" altLang="zh-TW" sz="2800">
                <a:latin typeface="Arial" panose="020B0604020202020204" pitchFamily="34" charset="0"/>
              </a:rPr>
              <a:t> = –2</a:t>
            </a:r>
            <a:r>
              <a:rPr lang="en-US" altLang="zh-TW" sz="2800" i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C05EFA-D507-21E9-E297-23F1CC552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3729038"/>
            <a:ext cx="1412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 = –2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860089-36ED-10DC-2AE9-A98385AD7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4633913"/>
            <a:ext cx="252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altLang="zh-TW" sz="28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zh-TW" sz="28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 –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59981EB7-5F40-4523-295D-209A827936BA}"/>
              </a:ext>
            </a:extLst>
          </p:cNvPr>
          <p:cNvSpPr/>
          <p:nvPr/>
        </p:nvSpPr>
        <p:spPr>
          <a:xfrm>
            <a:off x="1765300" y="2811463"/>
            <a:ext cx="482600" cy="431800"/>
          </a:xfrm>
          <a:prstGeom prst="rightArrow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730" name="Rectangle 2">
            <a:extLst>
              <a:ext uri="{FF2B5EF4-FFF2-40B4-BE49-F238E27FC236}">
                <a16:creationId xmlns:a16="http://schemas.microsoft.com/office/drawing/2014/main" id="{DF399C69-3303-3E41-C0EA-D9244937D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FB81DDE3-BC17-9FA3-DCA4-332E6F052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2565400"/>
          <a:ext cx="113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30300" imgH="838200" progId="Equation.3">
                  <p:embed/>
                </p:oleObj>
              </mc:Choice>
              <mc:Fallback>
                <p:oleObj name="方程式" r:id="rId2" imgW="1130300" imgH="838200" progId="Equation.3">
                  <p:embed/>
                  <p:pic>
                    <p:nvPicPr>
                      <p:cNvPr id="0" name="物件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65400"/>
                        <a:ext cx="1130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向右箭號 21">
            <a:extLst>
              <a:ext uri="{FF2B5EF4-FFF2-40B4-BE49-F238E27FC236}">
                <a16:creationId xmlns:a16="http://schemas.microsoft.com/office/drawing/2014/main" id="{DF41F520-3683-44F0-8486-2E11E20195D8}"/>
              </a:ext>
            </a:extLst>
          </p:cNvPr>
          <p:cNvSpPr/>
          <p:nvPr/>
        </p:nvSpPr>
        <p:spPr>
          <a:xfrm>
            <a:off x="1784350" y="3800475"/>
            <a:ext cx="484188" cy="431800"/>
          </a:xfrm>
          <a:prstGeom prst="rightArrow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F2C6A9B2-EF4A-1C49-102A-6F5E5FB32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75" y="3598863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3000" imgH="838200" progId="Equation.3">
                  <p:embed/>
                </p:oleObj>
              </mc:Choice>
              <mc:Fallback>
                <p:oleObj name="方程式" r:id="rId4" imgW="1143000" imgH="838200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598863"/>
                        <a:ext cx="114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向右箭號 23">
            <a:extLst>
              <a:ext uri="{FF2B5EF4-FFF2-40B4-BE49-F238E27FC236}">
                <a16:creationId xmlns:a16="http://schemas.microsoft.com/office/drawing/2014/main" id="{46FE4B47-38B2-2048-6E18-9DFD870058E7}"/>
              </a:ext>
            </a:extLst>
          </p:cNvPr>
          <p:cNvSpPr/>
          <p:nvPr/>
        </p:nvSpPr>
        <p:spPr>
          <a:xfrm>
            <a:off x="3779838" y="3298825"/>
            <a:ext cx="858837" cy="431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735" name="Rectangle 4">
            <a:extLst>
              <a:ext uri="{FF2B5EF4-FFF2-40B4-BE49-F238E27FC236}">
                <a16:creationId xmlns:a16="http://schemas.microsoft.com/office/drawing/2014/main" id="{9B9EF333-AAFD-D093-0E9C-44750B09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6" name="物件 25">
            <a:extLst>
              <a:ext uri="{FF2B5EF4-FFF2-40B4-BE49-F238E27FC236}">
                <a16:creationId xmlns:a16="http://schemas.microsoft.com/office/drawing/2014/main" id="{13F043C9-662D-4B5C-C55B-E1CCBC4C5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027363"/>
          <a:ext cx="3914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911600" imgH="889000" progId="Equation.3">
                  <p:embed/>
                </p:oleObj>
              </mc:Choice>
              <mc:Fallback>
                <p:oleObj name="方程式" r:id="rId6" imgW="3911600" imgH="889000" progId="Equation.3">
                  <p:embed/>
                  <p:pic>
                    <p:nvPicPr>
                      <p:cNvPr id="0" name="物件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27363"/>
                        <a:ext cx="39147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向右箭號 26">
            <a:extLst>
              <a:ext uri="{FF2B5EF4-FFF2-40B4-BE49-F238E27FC236}">
                <a16:creationId xmlns:a16="http://schemas.microsoft.com/office/drawing/2014/main" id="{4E716DD7-1936-3E8D-4E9A-F92B09AED551}"/>
              </a:ext>
            </a:extLst>
          </p:cNvPr>
          <p:cNvSpPr/>
          <p:nvPr/>
        </p:nvSpPr>
        <p:spPr>
          <a:xfrm>
            <a:off x="2997200" y="4676775"/>
            <a:ext cx="484188" cy="43338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738" name="Rectangle 6">
            <a:extLst>
              <a:ext uri="{FF2B5EF4-FFF2-40B4-BE49-F238E27FC236}">
                <a16:creationId xmlns:a16="http://schemas.microsoft.com/office/drawing/2014/main" id="{E4687D58-CA59-28B9-E55A-CA242A64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BD9618FE-2B60-CEFE-7582-5E5233D33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684713"/>
          <a:ext cx="350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505200" imgH="419100" progId="Equation.3">
                  <p:embed/>
                </p:oleObj>
              </mc:Choice>
              <mc:Fallback>
                <p:oleObj name="方程式" r:id="rId8" imgW="3505200" imgH="419100" progId="Equation.3">
                  <p:embed/>
                  <p:pic>
                    <p:nvPicPr>
                      <p:cNvPr id="0" name="物件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684713"/>
                        <a:ext cx="350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向右箭號 30">
            <a:extLst>
              <a:ext uri="{FF2B5EF4-FFF2-40B4-BE49-F238E27FC236}">
                <a16:creationId xmlns:a16="http://schemas.microsoft.com/office/drawing/2014/main" id="{2263842C-74A9-3C72-79E3-60FE7EF7436B}"/>
              </a:ext>
            </a:extLst>
          </p:cNvPr>
          <p:cNvSpPr/>
          <p:nvPr/>
        </p:nvSpPr>
        <p:spPr>
          <a:xfrm rot="7954486">
            <a:off x="6312694" y="4150519"/>
            <a:ext cx="596900" cy="36988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741" name="Rectangle 8">
            <a:extLst>
              <a:ext uri="{FF2B5EF4-FFF2-40B4-BE49-F238E27FC236}">
                <a16:creationId xmlns:a16="http://schemas.microsoft.com/office/drawing/2014/main" id="{DFB4ACA5-0259-DBCF-36AA-A3495BD0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3" name="物件 32">
            <a:extLst>
              <a:ext uri="{FF2B5EF4-FFF2-40B4-BE49-F238E27FC236}">
                <a16:creationId xmlns:a16="http://schemas.microsoft.com/office/drawing/2014/main" id="{1641891A-E25C-AC17-7710-93DE66A27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2850" y="5178425"/>
          <a:ext cx="3581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581400" imgH="1016000" progId="Equation.3">
                  <p:embed/>
                </p:oleObj>
              </mc:Choice>
              <mc:Fallback>
                <p:oleObj name="方程式" r:id="rId10" imgW="3581400" imgH="1016000" progId="Equation.3">
                  <p:embed/>
                  <p:pic>
                    <p:nvPicPr>
                      <p:cNvPr id="0" name="物件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5178425"/>
                        <a:ext cx="35814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Rectangle 10">
            <a:extLst>
              <a:ext uri="{FF2B5EF4-FFF2-40B4-BE49-F238E27FC236}">
                <a16:creationId xmlns:a16="http://schemas.microsoft.com/office/drawing/2014/main" id="{DC8FD323-8CF7-CD21-BA4F-CC9EB3BF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5" name="物件 34">
            <a:extLst>
              <a:ext uri="{FF2B5EF4-FFF2-40B4-BE49-F238E27FC236}">
                <a16:creationId xmlns:a16="http://schemas.microsoft.com/office/drawing/2014/main" id="{9DF2FC80-E5B8-53F5-D66B-B61A2E8A7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2850" y="5167313"/>
          <a:ext cx="3048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3048000" imgH="1016000" progId="Equation.3">
                  <p:embed/>
                </p:oleObj>
              </mc:Choice>
              <mc:Fallback>
                <p:oleObj name="方程式" r:id="rId12" imgW="3048000" imgH="1016000" progId="Equation.3">
                  <p:embed/>
                  <p:pic>
                    <p:nvPicPr>
                      <p:cNvPr id="0" name="物件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5167313"/>
                        <a:ext cx="30480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2" grpId="0"/>
      <p:bldP spid="14" grpId="0"/>
      <p:bldP spid="17" grpId="0" animBg="1"/>
      <p:bldP spid="22" grpId="0" animBg="1"/>
      <p:bldP spid="24" grpId="0" animBg="1"/>
      <p:bldP spid="27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66298F81-4D3A-DBF6-FCF4-618AE15CC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49325"/>
            <a:ext cx="8789988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Given the general form of the equation of a circle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8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Dx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Ey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0. Then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A1BF324-C611-C2E4-3A74-386BA2D2266D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060575"/>
            <a:ext cx="6723062" cy="2808288"/>
            <a:chOff x="1116013" y="2060575"/>
            <a:chExt cx="6723062" cy="2808000"/>
          </a:xfrm>
        </p:grpSpPr>
        <p:sp>
          <p:nvSpPr>
            <p:cNvPr id="31754" name="Rectangle 92">
              <a:extLst>
                <a:ext uri="{FF2B5EF4-FFF2-40B4-BE49-F238E27FC236}">
                  <a16:creationId xmlns:a16="http://schemas.microsoft.com/office/drawing/2014/main" id="{4707AA59-DD28-FC69-3D2F-6D1D164A4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2060575"/>
              <a:ext cx="6723062" cy="2808000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sz="2800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755" name="Text Box 5">
              <a:extLst>
                <a:ext uri="{FF2B5EF4-FFF2-40B4-BE49-F238E27FC236}">
                  <a16:creationId xmlns:a16="http://schemas.microsoft.com/office/drawing/2014/main" id="{FBEA40A9-F7F8-8623-1D50-B910D5F1C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013" y="2388609"/>
              <a:ext cx="6723062" cy="603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endParaRPr lang="en-US" altLang="zh-TW" sz="2800">
                <a:latin typeface="Arial" panose="020B0604020202020204" pitchFamily="34" charset="0"/>
              </a:endParaRPr>
            </a:p>
          </p:txBody>
        </p:sp>
      </p:grpSp>
      <p:sp>
        <p:nvSpPr>
          <p:cNvPr id="31748" name="Rectangle 2">
            <a:extLst>
              <a:ext uri="{FF2B5EF4-FFF2-40B4-BE49-F238E27FC236}">
                <a16:creationId xmlns:a16="http://schemas.microsoft.com/office/drawing/2014/main" id="{60BCB211-91A5-E3D2-5161-F191E8D61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0212AE37-7219-4C74-A4AA-0DA7E859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2D6DF145-9362-2EB5-6948-0B813AA78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233613"/>
          <a:ext cx="38766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873500" imgH="889000" progId="Equation.3">
                  <p:embed/>
                </p:oleObj>
              </mc:Choice>
              <mc:Fallback>
                <p:oleObj name="方程式" r:id="rId2" imgW="3873500" imgH="8890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33613"/>
                        <a:ext cx="38766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8123132D-7600-632F-1AB0-AB6941591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263" y="3133725"/>
          <a:ext cx="43592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356100" imgH="1625600" progId="Equation.3">
                  <p:embed/>
                </p:oleObj>
              </mc:Choice>
              <mc:Fallback>
                <p:oleObj name="方程式" r:id="rId4" imgW="4356100" imgH="16256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133725"/>
                        <a:ext cx="43592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45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175FBE72-4B49-635D-7089-944BA550D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6430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C73DA9DE-359A-10B8-C89C-45CBCABB2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5318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Box 4">
            <a:extLst>
              <a:ext uri="{FF2B5EF4-FFF2-40B4-BE49-F238E27FC236}">
                <a16:creationId xmlns:a16="http://schemas.microsoft.com/office/drawing/2014/main" id="{7578BF82-5827-378B-E996-07F7F0D5F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3132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135" name="Text Box 5">
            <a:extLst>
              <a:ext uri="{FF2B5EF4-FFF2-40B4-BE49-F238E27FC236}">
                <a16:creationId xmlns:a16="http://schemas.microsoft.com/office/drawing/2014/main" id="{7D1643C5-2472-B1E6-BA2F-EA9FCEB5A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1182688"/>
            <a:ext cx="705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For the circle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800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>
                <a:solidFill>
                  <a:srgbClr val="FF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– 4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  <a:r>
              <a:rPr lang="en-US" altLang="zh-TW" sz="28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altLang="zh-TW" sz="2800">
                <a:solidFill>
                  <a:srgbClr val="9900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0,</a:t>
            </a:r>
          </a:p>
        </p:txBody>
      </p:sp>
      <p:grpSp>
        <p:nvGrpSpPr>
          <p:cNvPr id="136" name="Group 71">
            <a:extLst>
              <a:ext uri="{FF2B5EF4-FFF2-40B4-BE49-F238E27FC236}">
                <a16:creationId xmlns:a16="http://schemas.microsoft.com/office/drawing/2014/main" id="{EE0AE754-0F0F-3DEF-4BB6-1E96191691C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12938"/>
            <a:ext cx="3282950" cy="995362"/>
            <a:chOff x="476" y="1205"/>
            <a:chExt cx="2068" cy="627"/>
          </a:xfrm>
        </p:grpSpPr>
        <p:sp>
          <p:nvSpPr>
            <p:cNvPr id="32825" name="Text Box 6">
              <a:extLst>
                <a:ext uri="{FF2B5EF4-FFF2-40B4-BE49-F238E27FC236}">
                  <a16:creationId xmlns:a16="http://schemas.microsoft.com/office/drawing/2014/main" id="{393E9930-F702-96FA-279A-84149A3F0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341"/>
              <a:ext cx="1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centre = </a:t>
              </a:r>
            </a:p>
          </p:txBody>
        </p:sp>
        <p:grpSp>
          <p:nvGrpSpPr>
            <p:cNvPr id="32826" name="Group 7">
              <a:extLst>
                <a:ext uri="{FF2B5EF4-FFF2-40B4-BE49-F238E27FC236}">
                  <a16:creationId xmlns:a16="http://schemas.microsoft.com/office/drawing/2014/main" id="{1C144DAF-97B2-27E6-5F07-703B4F39E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205"/>
              <a:ext cx="1115" cy="627"/>
              <a:chOff x="2200" y="1117"/>
              <a:chExt cx="1115" cy="627"/>
            </a:xfrm>
          </p:grpSpPr>
          <p:sp>
            <p:nvSpPr>
              <p:cNvPr id="32827" name="AutoShape 8">
                <a:extLst>
                  <a:ext uri="{FF2B5EF4-FFF2-40B4-BE49-F238E27FC236}">
                    <a16:creationId xmlns:a16="http://schemas.microsoft.com/office/drawing/2014/main" id="{6C400531-4F85-5B99-6EDC-36D2F67A1AE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00" y="1117"/>
                <a:ext cx="111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2828" name="Line 9">
                <a:extLst>
                  <a:ext uri="{FF2B5EF4-FFF2-40B4-BE49-F238E27FC236}">
                    <a16:creationId xmlns:a16="http://schemas.microsoft.com/office/drawing/2014/main" id="{E05CC1A6-42FE-980F-B764-6890BA7B5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431"/>
                <a:ext cx="183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2829" name="Line 10">
                <a:extLst>
                  <a:ext uri="{FF2B5EF4-FFF2-40B4-BE49-F238E27FC236}">
                    <a16:creationId xmlns:a16="http://schemas.microsoft.com/office/drawing/2014/main" id="{01504369-3AA3-AA79-2082-3753FF857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5" y="1431"/>
                <a:ext cx="184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2830" name="Rectangle 11">
                <a:extLst>
                  <a:ext uri="{FF2B5EF4-FFF2-40B4-BE49-F238E27FC236}">
                    <a16:creationId xmlns:a16="http://schemas.microsoft.com/office/drawing/2014/main" id="{5D5673F4-6051-61CC-6FEA-AF204024E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1267"/>
                <a:ext cx="4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|</a:t>
                </a:r>
              </a:p>
            </p:txBody>
          </p:sp>
          <p:sp>
            <p:nvSpPr>
              <p:cNvPr id="32831" name="Rectangle 12">
                <a:extLst>
                  <a:ext uri="{FF2B5EF4-FFF2-40B4-BE49-F238E27FC236}">
                    <a16:creationId xmlns:a16="http://schemas.microsoft.com/office/drawing/2014/main" id="{D5BA809B-3FF9-7318-738F-69B0CDBE0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467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ø</a:t>
                </a:r>
                <a:endPara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832" name="Rectangle 13">
                <a:extLst>
                  <a:ext uri="{FF2B5EF4-FFF2-40B4-BE49-F238E27FC236}">
                    <a16:creationId xmlns:a16="http://schemas.microsoft.com/office/drawing/2014/main" id="{667000D6-F210-512E-CCDB-EDE647B34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1137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ö</a:t>
                </a:r>
                <a:endPara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833" name="Rectangle 14">
                <a:extLst>
                  <a:ext uri="{FF2B5EF4-FFF2-40B4-BE49-F238E27FC236}">
                    <a16:creationId xmlns:a16="http://schemas.microsoft.com/office/drawing/2014/main" id="{FD17712F-E202-CBFF-A3FC-DF65B023D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1279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ç</a:t>
                </a:r>
                <a:endPara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834" name="Rectangle 15">
                <a:extLst>
                  <a:ext uri="{FF2B5EF4-FFF2-40B4-BE49-F238E27FC236}">
                    <a16:creationId xmlns:a16="http://schemas.microsoft.com/office/drawing/2014/main" id="{7111D1D4-08F0-3F8A-28AE-A1E960AD3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1467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è</a:t>
                </a:r>
                <a:endPara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835" name="Rectangle 16">
                <a:extLst>
                  <a:ext uri="{FF2B5EF4-FFF2-40B4-BE49-F238E27FC236}">
                    <a16:creationId xmlns:a16="http://schemas.microsoft.com/office/drawing/2014/main" id="{C9C49C37-F6AF-D94E-15DE-A932913DD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1137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æ</a:t>
                </a:r>
                <a:endPara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836" name="Rectangle 17">
                <a:extLst>
                  <a:ext uri="{FF2B5EF4-FFF2-40B4-BE49-F238E27FC236}">
                    <a16:creationId xmlns:a16="http://schemas.microsoft.com/office/drawing/2014/main" id="{06D910E3-4BC6-C23B-154B-C760F24E2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1264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837" name="Rectangle 18">
                <a:extLst>
                  <a:ext uri="{FF2B5EF4-FFF2-40B4-BE49-F238E27FC236}">
                    <a16:creationId xmlns:a16="http://schemas.microsoft.com/office/drawing/2014/main" id="{CBFF0256-F5ED-6D81-332C-CD5DB5149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1264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838" name="Rectangle 19">
                <a:extLst>
                  <a:ext uri="{FF2B5EF4-FFF2-40B4-BE49-F238E27FC236}">
                    <a16:creationId xmlns:a16="http://schemas.microsoft.com/office/drawing/2014/main" id="{69CB269B-BCF8-E211-671D-16091500B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1458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2839" name="Rectangle 20">
                <a:extLst>
                  <a:ext uri="{FF2B5EF4-FFF2-40B4-BE49-F238E27FC236}">
                    <a16:creationId xmlns:a16="http://schemas.microsoft.com/office/drawing/2014/main" id="{F4928342-B6E5-2CB4-152A-32AC5A8B6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1285"/>
                <a:ext cx="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2840" name="Rectangle 21">
                <a:extLst>
                  <a:ext uri="{FF2B5EF4-FFF2-40B4-BE49-F238E27FC236}">
                    <a16:creationId xmlns:a16="http://schemas.microsoft.com/office/drawing/2014/main" id="{41C74C09-D10E-6BD5-4AE2-65D519EF8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285"/>
                <a:ext cx="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,</a:t>
                </a:r>
              </a:p>
            </p:txBody>
          </p:sp>
          <p:sp>
            <p:nvSpPr>
              <p:cNvPr id="32841" name="Rectangle 22">
                <a:extLst>
                  <a:ext uri="{FF2B5EF4-FFF2-40B4-BE49-F238E27FC236}">
                    <a16:creationId xmlns:a16="http://schemas.microsoft.com/office/drawing/2014/main" id="{6FF7588D-5DB5-B6DD-B985-EB3BAF41B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58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2842" name="Rectangle 23">
                <a:extLst>
                  <a:ext uri="{FF2B5EF4-FFF2-40B4-BE49-F238E27FC236}">
                    <a16:creationId xmlns:a16="http://schemas.microsoft.com/office/drawing/2014/main" id="{5A78C992-5D8F-CBB2-2081-9D7193147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1145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 i="1">
                    <a:solidFill>
                      <a:srgbClr val="3333CC"/>
                    </a:solidFill>
                    <a:latin typeface="Arial" panose="020B0604020202020204" pitchFamily="34" charset="0"/>
                  </a:rPr>
                  <a:t>E</a:t>
                </a:r>
                <a:endParaRPr lang="en-US" altLang="zh-TW" sz="2800">
                  <a:solidFill>
                    <a:srgbClr val="3333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843" name="Rectangle 24">
                <a:extLst>
                  <a:ext uri="{FF2B5EF4-FFF2-40B4-BE49-F238E27FC236}">
                    <a16:creationId xmlns:a16="http://schemas.microsoft.com/office/drawing/2014/main" id="{ACB39EF9-6108-ABFE-F809-21A5C0A8E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1145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 i="1">
                    <a:solidFill>
                      <a:srgbClr val="FF0066"/>
                    </a:solidFill>
                    <a:latin typeface="Arial" panose="020B0604020202020204" pitchFamily="34" charset="0"/>
                  </a:rPr>
                  <a:t>D</a:t>
                </a:r>
                <a:endParaRPr lang="en-US" altLang="zh-TW" sz="2800">
                  <a:solidFill>
                    <a:srgbClr val="FF0066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2773" name="Rectangle 27">
            <a:extLst>
              <a:ext uri="{FF2B5EF4-FFF2-40B4-BE49-F238E27FC236}">
                <a16:creationId xmlns:a16="http://schemas.microsoft.com/office/drawing/2014/main" id="{3707D898-581E-D997-0C47-2E8A686E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4" name="AutoShape 28">
            <a:extLst>
              <a:ext uri="{FF2B5EF4-FFF2-40B4-BE49-F238E27FC236}">
                <a16:creationId xmlns:a16="http://schemas.microsoft.com/office/drawing/2014/main" id="{B5BA2FC2-D2AA-3EDD-C7C4-8885755A994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38375" y="2962275"/>
            <a:ext cx="2084388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158" name="Group 59">
            <a:extLst>
              <a:ext uri="{FF2B5EF4-FFF2-40B4-BE49-F238E27FC236}">
                <a16:creationId xmlns:a16="http://schemas.microsoft.com/office/drawing/2014/main" id="{E12DA8A1-0094-B3F5-3A71-24AD94089B03}"/>
              </a:ext>
            </a:extLst>
          </p:cNvPr>
          <p:cNvGrpSpPr>
            <a:grpSpLocks/>
          </p:cNvGrpSpPr>
          <p:nvPr/>
        </p:nvGrpSpPr>
        <p:grpSpPr bwMode="auto">
          <a:xfrm>
            <a:off x="1838325" y="2998788"/>
            <a:ext cx="2994025" cy="968375"/>
            <a:chOff x="1176" y="1755"/>
            <a:chExt cx="1886" cy="610"/>
          </a:xfrm>
        </p:grpSpPr>
        <p:sp>
          <p:nvSpPr>
            <p:cNvPr id="32805" name="Rectangle 25">
              <a:extLst>
                <a:ext uri="{FF2B5EF4-FFF2-40B4-BE49-F238E27FC236}">
                  <a16:creationId xmlns:a16="http://schemas.microsoft.com/office/drawing/2014/main" id="{FE84E371-26D3-516B-605C-3BFC67CEF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1888"/>
              <a:ext cx="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= </a:t>
              </a:r>
            </a:p>
          </p:txBody>
        </p:sp>
        <p:sp>
          <p:nvSpPr>
            <p:cNvPr id="32806" name="Line 30">
              <a:extLst>
                <a:ext uri="{FF2B5EF4-FFF2-40B4-BE49-F238E27FC236}">
                  <a16:creationId xmlns:a16="http://schemas.microsoft.com/office/drawing/2014/main" id="{1838218B-127F-B2AD-1545-404F290BB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2060"/>
              <a:ext cx="41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807" name="Line 31">
              <a:extLst>
                <a:ext uri="{FF2B5EF4-FFF2-40B4-BE49-F238E27FC236}">
                  <a16:creationId xmlns:a16="http://schemas.microsoft.com/office/drawing/2014/main" id="{3A59B1AE-4E73-FDF4-341E-73B63405C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2060"/>
              <a:ext cx="14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808" name="Rectangle 40">
              <a:extLst>
                <a:ext uri="{FF2B5EF4-FFF2-40B4-BE49-F238E27FC236}">
                  <a16:creationId xmlns:a16="http://schemas.microsoft.com/office/drawing/2014/main" id="{67D45DD6-41C0-3E68-9C85-D7315BB72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087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809" name="Rectangle 41">
              <a:extLst>
                <a:ext uri="{FF2B5EF4-FFF2-40B4-BE49-F238E27FC236}">
                  <a16:creationId xmlns:a16="http://schemas.microsoft.com/office/drawing/2014/main" id="{FE191EFB-F28A-2965-32FE-659DF8F1C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77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3333CC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2810" name="Rectangle 42">
              <a:extLst>
                <a:ext uri="{FF2B5EF4-FFF2-40B4-BE49-F238E27FC236}">
                  <a16:creationId xmlns:a16="http://schemas.microsoft.com/office/drawing/2014/main" id="{252A3633-CEEB-8C6A-6790-EC44A15A5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1915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2811" name="Rectangle 43">
              <a:extLst>
                <a:ext uri="{FF2B5EF4-FFF2-40B4-BE49-F238E27FC236}">
                  <a16:creationId xmlns:a16="http://schemas.microsoft.com/office/drawing/2014/main" id="{99419EF4-63FA-366C-C130-4EB20CF0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915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,</a:t>
              </a:r>
            </a:p>
          </p:txBody>
        </p:sp>
        <p:sp>
          <p:nvSpPr>
            <p:cNvPr id="32812" name="Rectangle 44">
              <a:extLst>
                <a:ext uri="{FF2B5EF4-FFF2-40B4-BE49-F238E27FC236}">
                  <a16:creationId xmlns:a16="http://schemas.microsoft.com/office/drawing/2014/main" id="{B17CB536-0993-A64F-56A0-A18B19CB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2087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813" name="Rectangle 45">
              <a:extLst>
                <a:ext uri="{FF2B5EF4-FFF2-40B4-BE49-F238E27FC236}">
                  <a16:creationId xmlns:a16="http://schemas.microsoft.com/office/drawing/2014/main" id="{869A6D36-4539-3614-8D4C-C4364C2B5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77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2814" name="Rectangle 46">
              <a:extLst>
                <a:ext uri="{FF2B5EF4-FFF2-40B4-BE49-F238E27FC236}">
                  <a16:creationId xmlns:a16="http://schemas.microsoft.com/office/drawing/2014/main" id="{0B946472-5E6E-FC02-D4B9-2C0B59743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77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FF0066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2815" name="Rectangle 47">
              <a:extLst>
                <a:ext uri="{FF2B5EF4-FFF2-40B4-BE49-F238E27FC236}">
                  <a16:creationId xmlns:a16="http://schemas.microsoft.com/office/drawing/2014/main" id="{AF20E32F-BC5E-EA61-3571-BB5412411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177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2" name="Rectangle 49">
              <a:extLst>
                <a:ext uri="{FF2B5EF4-FFF2-40B4-BE49-F238E27FC236}">
                  <a16:creationId xmlns:a16="http://schemas.microsoft.com/office/drawing/2014/main" id="{D90DA38D-CDF4-7E90-9192-3BBDA180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882"/>
              <a:ext cx="4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>
                  <a:solidFill>
                    <a:srgbClr val="000000"/>
                  </a:solidFill>
                  <a:latin typeface="Symbol" panose="05050102010706020507" pitchFamily="18" charset="2"/>
                </a:rPr>
                <a:t>|</a:t>
              </a:r>
              <a:endParaRPr lang="en-US" altLang="zh-TW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17" name="Rectangle 50">
              <a:extLst>
                <a:ext uri="{FF2B5EF4-FFF2-40B4-BE49-F238E27FC236}">
                  <a16:creationId xmlns:a16="http://schemas.microsoft.com/office/drawing/2014/main" id="{B803667D-0D14-25E9-22BA-1D07D8C70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96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ø</a:t>
              </a:r>
              <a:endParaRPr lang="en-US" altLang="zh-TW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18" name="Rectangle 51">
              <a:extLst>
                <a:ext uri="{FF2B5EF4-FFF2-40B4-BE49-F238E27FC236}">
                  <a16:creationId xmlns:a16="http://schemas.microsoft.com/office/drawing/2014/main" id="{4A2EE1CD-E638-33F8-A26C-8B8498764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67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ö</a:t>
              </a:r>
              <a:endParaRPr lang="en-US" altLang="zh-TW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19" name="Rectangle 52">
              <a:extLst>
                <a:ext uri="{FF2B5EF4-FFF2-40B4-BE49-F238E27FC236}">
                  <a16:creationId xmlns:a16="http://schemas.microsoft.com/office/drawing/2014/main" id="{5504051E-9AB6-3721-4BFF-D836C3EE0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1909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zh-TW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20" name="Rectangle 53">
              <a:extLst>
                <a:ext uri="{FF2B5EF4-FFF2-40B4-BE49-F238E27FC236}">
                  <a16:creationId xmlns:a16="http://schemas.microsoft.com/office/drawing/2014/main" id="{3EBE2FA5-CA52-D805-786E-A487A745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2096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zh-TW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21" name="Rectangle 54">
              <a:extLst>
                <a:ext uri="{FF2B5EF4-FFF2-40B4-BE49-F238E27FC236}">
                  <a16:creationId xmlns:a16="http://schemas.microsoft.com/office/drawing/2014/main" id="{3476DB9E-D161-3652-F82F-B2DE190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1767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zh-TW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22" name="Rectangle 55">
              <a:extLst>
                <a:ext uri="{FF2B5EF4-FFF2-40B4-BE49-F238E27FC236}">
                  <a16:creationId xmlns:a16="http://schemas.microsoft.com/office/drawing/2014/main" id="{89378764-23E7-6FF4-8CDC-FF79E614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189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23" name="Rectangle 56">
              <a:extLst>
                <a:ext uri="{FF2B5EF4-FFF2-40B4-BE49-F238E27FC236}">
                  <a16:creationId xmlns:a16="http://schemas.microsoft.com/office/drawing/2014/main" id="{37BAFF52-DA9A-E187-80B0-15111C446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175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FF0066"/>
                  </a:solidFill>
                  <a:latin typeface="Symbol" panose="05050102010706020507" pitchFamily="18" charset="2"/>
                </a:rPr>
                <a:t>-</a:t>
              </a:r>
              <a:endParaRPr lang="en-US" altLang="zh-TW" sz="280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24" name="Rectangle 57">
              <a:extLst>
                <a:ext uri="{FF2B5EF4-FFF2-40B4-BE49-F238E27FC236}">
                  <a16:creationId xmlns:a16="http://schemas.microsoft.com/office/drawing/2014/main" id="{1D5EAF11-11A8-3533-50CD-1DA189504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89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9" name="Group 60">
            <a:extLst>
              <a:ext uri="{FF2B5EF4-FFF2-40B4-BE49-F238E27FC236}">
                <a16:creationId xmlns:a16="http://schemas.microsoft.com/office/drawing/2014/main" id="{7798C2D7-6661-A2A0-03FD-14A270ADBD10}"/>
              </a:ext>
            </a:extLst>
          </p:cNvPr>
          <p:cNvGrpSpPr>
            <a:grpSpLocks/>
          </p:cNvGrpSpPr>
          <p:nvPr/>
        </p:nvGrpSpPr>
        <p:grpSpPr bwMode="auto">
          <a:xfrm>
            <a:off x="1851025" y="4006850"/>
            <a:ext cx="1452563" cy="554038"/>
            <a:chOff x="1176" y="2390"/>
            <a:chExt cx="915" cy="349"/>
          </a:xfrm>
        </p:grpSpPr>
        <p:sp>
          <p:nvSpPr>
            <p:cNvPr id="32795" name="Line 32">
              <a:extLst>
                <a:ext uri="{FF2B5EF4-FFF2-40B4-BE49-F238E27FC236}">
                  <a16:creationId xmlns:a16="http://schemas.microsoft.com/office/drawing/2014/main" id="{14722F22-0ABF-082C-8B50-207994B1C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739"/>
              <a:ext cx="62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6" name="Line 33">
              <a:extLst>
                <a:ext uri="{FF2B5EF4-FFF2-40B4-BE49-F238E27FC236}">
                  <a16:creationId xmlns:a16="http://schemas.microsoft.com/office/drawing/2014/main" id="{A29520E2-573A-5943-BF0A-EA55EF207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712"/>
              <a:ext cx="62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97" name="Rectangle 34">
              <a:extLst>
                <a:ext uri="{FF2B5EF4-FFF2-40B4-BE49-F238E27FC236}">
                  <a16:creationId xmlns:a16="http://schemas.microsoft.com/office/drawing/2014/main" id="{36D90C8E-824D-509E-92E0-D8120E363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2798" name="Rectangle 35">
              <a:extLst>
                <a:ext uri="{FF2B5EF4-FFF2-40B4-BE49-F238E27FC236}">
                  <a16:creationId xmlns:a16="http://schemas.microsoft.com/office/drawing/2014/main" id="{1D05B195-2F8E-0EA1-3D25-C46BE8A06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241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2799" name="Rectangle 36">
              <a:extLst>
                <a:ext uri="{FF2B5EF4-FFF2-40B4-BE49-F238E27FC236}">
                  <a16:creationId xmlns:a16="http://schemas.microsoft.com/office/drawing/2014/main" id="{38ABA8CD-1AC3-05CA-0DD4-FBF17BD7F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2416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2800" name="Rectangle 37">
              <a:extLst>
                <a:ext uri="{FF2B5EF4-FFF2-40B4-BE49-F238E27FC236}">
                  <a16:creationId xmlns:a16="http://schemas.microsoft.com/office/drawing/2014/main" id="{C96E08F6-E1EF-6434-7C74-AAE82E8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416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,</a:t>
              </a:r>
            </a:p>
          </p:txBody>
        </p:sp>
        <p:sp>
          <p:nvSpPr>
            <p:cNvPr id="32801" name="Rectangle 38">
              <a:extLst>
                <a:ext uri="{FF2B5EF4-FFF2-40B4-BE49-F238E27FC236}">
                  <a16:creationId xmlns:a16="http://schemas.microsoft.com/office/drawing/2014/main" id="{00DD9B84-E1C2-8C1E-9104-CF0E55920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41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802" name="Rectangle 39">
              <a:extLst>
                <a:ext uri="{FF2B5EF4-FFF2-40B4-BE49-F238E27FC236}">
                  <a16:creationId xmlns:a16="http://schemas.microsoft.com/office/drawing/2014/main" id="{02A514A2-8B3A-BB50-0F34-0756597D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24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</a:p>
          </p:txBody>
        </p:sp>
        <p:sp>
          <p:nvSpPr>
            <p:cNvPr id="32803" name="Rectangle 48">
              <a:extLst>
                <a:ext uri="{FF2B5EF4-FFF2-40B4-BE49-F238E27FC236}">
                  <a16:creationId xmlns:a16="http://schemas.microsoft.com/office/drawing/2014/main" id="{6DEE5202-9053-9D41-07B2-F646C5B3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239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04" name="Rectangle 58">
              <a:extLst>
                <a:ext uri="{FF2B5EF4-FFF2-40B4-BE49-F238E27FC236}">
                  <a16:creationId xmlns:a16="http://schemas.microsoft.com/office/drawing/2014/main" id="{B96EF2AA-CF7A-639A-8913-1EDBB7B1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390"/>
              <a:ext cx="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solidFill>
                    <a:srgbClr val="000000"/>
                  </a:solidFill>
                  <a:latin typeface="Arial" panose="020B0604020202020204" pitchFamily="34" charset="0"/>
                </a:rPr>
                <a:t>= </a:t>
              </a:r>
            </a:p>
          </p:txBody>
        </p:sp>
      </p:grpSp>
      <p:sp>
        <p:nvSpPr>
          <p:cNvPr id="32777" name="Rectangle 63">
            <a:extLst>
              <a:ext uri="{FF2B5EF4-FFF2-40B4-BE49-F238E27FC236}">
                <a16:creationId xmlns:a16="http://schemas.microsoft.com/office/drawing/2014/main" id="{BA8D8AE1-B01B-28A6-BFDA-4B5126203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8" name="Rectangle 65">
            <a:extLst>
              <a:ext uri="{FF2B5EF4-FFF2-40B4-BE49-F238E27FC236}">
                <a16:creationId xmlns:a16="http://schemas.microsoft.com/office/drawing/2014/main" id="{9F731C0F-67E9-94E4-06AE-6F261496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9" name="Rectangle 67">
            <a:extLst>
              <a:ext uri="{FF2B5EF4-FFF2-40B4-BE49-F238E27FC236}">
                <a16:creationId xmlns:a16="http://schemas.microsoft.com/office/drawing/2014/main" id="{C263C641-02C3-B9DE-F16C-18D280474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3" name="Object 66">
            <a:extLst>
              <a:ext uri="{FF2B5EF4-FFF2-40B4-BE49-F238E27FC236}">
                <a16:creationId xmlns:a16="http://schemas.microsoft.com/office/drawing/2014/main" id="{506FB211-4739-2BC6-88C7-7D6ADEA32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8638" y="3429000"/>
          <a:ext cx="20732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01309" imgH="228501" progId="Equation.3">
                  <p:embed/>
                </p:oleObj>
              </mc:Choice>
              <mc:Fallback>
                <p:oleObj name="方程式" r:id="rId2" imgW="901309" imgH="228501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3429000"/>
                        <a:ext cx="20732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69">
            <a:extLst>
              <a:ext uri="{FF2B5EF4-FFF2-40B4-BE49-F238E27FC236}">
                <a16:creationId xmlns:a16="http://schemas.microsoft.com/office/drawing/2014/main" id="{2AF2F0C7-DF75-7151-2C8A-CBC57148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5" name="Object 68">
            <a:extLst>
              <a:ext uri="{FF2B5EF4-FFF2-40B4-BE49-F238E27FC236}">
                <a16:creationId xmlns:a16="http://schemas.microsoft.com/office/drawing/2014/main" id="{34FA1773-DF06-48FC-4FAE-C41A423F8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8638" y="4211638"/>
          <a:ext cx="596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53890" imgH="241195" progId="Equation.3">
                  <p:embed/>
                </p:oleObj>
              </mc:Choice>
              <mc:Fallback>
                <p:oleObj name="方程式" r:id="rId4" imgW="253890" imgH="241195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4211638"/>
                        <a:ext cx="596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" name="Group 81">
            <a:extLst>
              <a:ext uri="{FF2B5EF4-FFF2-40B4-BE49-F238E27FC236}">
                <a16:creationId xmlns:a16="http://schemas.microsoft.com/office/drawing/2014/main" id="{015D9770-1922-8B2C-7D56-84951749C076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533400"/>
            <a:ext cx="1963738" cy="735013"/>
            <a:chOff x="2532" y="336"/>
            <a:chExt cx="1237" cy="463"/>
          </a:xfrm>
        </p:grpSpPr>
        <p:sp>
          <p:nvSpPr>
            <p:cNvPr id="197" name="Line 73">
              <a:extLst>
                <a:ext uri="{FF2B5EF4-FFF2-40B4-BE49-F238E27FC236}">
                  <a16:creationId xmlns:a16="http://schemas.microsoft.com/office/drawing/2014/main" id="{DECCFBDB-3F05-7D6A-D840-A002CD639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61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sz="2800" kern="0">
                <a:solidFill>
                  <a:srgbClr val="000000"/>
                </a:solidFill>
              </a:endParaRPr>
            </a:p>
          </p:txBody>
        </p:sp>
        <p:sp>
          <p:nvSpPr>
            <p:cNvPr id="198" name="Rectangle 76">
              <a:extLst>
                <a:ext uri="{FF2B5EF4-FFF2-40B4-BE49-F238E27FC236}">
                  <a16:creationId xmlns:a16="http://schemas.microsoft.com/office/drawing/2014/main" id="{590ECC11-3157-A661-35D5-DF7ECACF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3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HK" sz="2800" i="1" kern="0">
                  <a:solidFill>
                    <a:srgbClr val="FF0066"/>
                  </a:solidFill>
                </a:rPr>
                <a:t>D</a:t>
              </a:r>
              <a:endParaRPr kumimoji="0" lang="en-US" altLang="zh-TW" sz="2800" i="1" kern="0">
                <a:solidFill>
                  <a:srgbClr val="FF0066"/>
                </a:solidFill>
              </a:endParaRPr>
            </a:p>
          </p:txBody>
        </p:sp>
        <p:sp>
          <p:nvSpPr>
            <p:cNvPr id="199" name="Rectangle 77">
              <a:extLst>
                <a:ext uri="{FF2B5EF4-FFF2-40B4-BE49-F238E27FC236}">
                  <a16:creationId xmlns:a16="http://schemas.microsoft.com/office/drawing/2014/main" id="{0472E509-ADEF-8B22-401C-BE34953CB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33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HK" sz="2800" i="1" kern="0">
                  <a:solidFill>
                    <a:srgbClr val="3333CC"/>
                  </a:solidFill>
                </a:rPr>
                <a:t>E</a:t>
              </a:r>
              <a:endParaRPr kumimoji="0" lang="en-US" altLang="zh-TW" sz="2800" i="1" kern="0">
                <a:solidFill>
                  <a:srgbClr val="3333CC"/>
                </a:solidFill>
              </a:endParaRPr>
            </a:p>
          </p:txBody>
        </p:sp>
        <p:sp>
          <p:nvSpPr>
            <p:cNvPr id="200" name="Rectangle 78">
              <a:extLst>
                <a:ext uri="{FF2B5EF4-FFF2-40B4-BE49-F238E27FC236}">
                  <a16:creationId xmlns:a16="http://schemas.microsoft.com/office/drawing/2014/main" id="{DEFDB08F-A7D8-2532-148B-63C783BC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36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HK" sz="2800" i="1" kern="0">
                  <a:solidFill>
                    <a:srgbClr val="990033"/>
                  </a:solidFill>
                </a:rPr>
                <a:t>F</a:t>
              </a:r>
              <a:endParaRPr kumimoji="0" lang="en-US" altLang="zh-TW" sz="2800" i="1" kern="0">
                <a:solidFill>
                  <a:srgbClr val="990033"/>
                </a:solidFill>
              </a:endParaRPr>
            </a:p>
          </p:txBody>
        </p:sp>
        <p:sp>
          <p:nvSpPr>
            <p:cNvPr id="201" name="Line 79">
              <a:extLst>
                <a:ext uri="{FF2B5EF4-FFF2-40B4-BE49-F238E27FC236}">
                  <a16:creationId xmlns:a16="http://schemas.microsoft.com/office/drawing/2014/main" id="{B90F1F79-E52F-2FEB-83B5-68D4E4CEF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61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sz="2800" kern="0">
                <a:solidFill>
                  <a:srgbClr val="000000"/>
                </a:solidFill>
              </a:endParaRPr>
            </a:p>
          </p:txBody>
        </p:sp>
        <p:sp>
          <p:nvSpPr>
            <p:cNvPr id="202" name="Line 80">
              <a:extLst>
                <a:ext uri="{FF2B5EF4-FFF2-40B4-BE49-F238E27FC236}">
                  <a16:creationId xmlns:a16="http://schemas.microsoft.com/office/drawing/2014/main" id="{1C4AA1FA-36EB-0B67-E126-13D8757AE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" y="61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sz="2800" kern="0">
                <a:solidFill>
                  <a:srgbClr val="000000"/>
                </a:solidFill>
              </a:endParaRPr>
            </a:p>
          </p:txBody>
        </p:sp>
      </p:grpSp>
      <p:sp>
        <p:nvSpPr>
          <p:cNvPr id="32816" name="Text Box 61">
            <a:extLst>
              <a:ext uri="{FF2B5EF4-FFF2-40B4-BE49-F238E27FC236}">
                <a16:creationId xmlns:a16="http://schemas.microsoft.com/office/drawing/2014/main" id="{19199CFE-450F-D498-0BDC-88547E28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2074863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800">
                <a:solidFill>
                  <a:srgbClr val="000000"/>
                </a:solidFill>
                <a:latin typeface="Arial" panose="020B0604020202020204" pitchFamily="34" charset="0"/>
              </a:rPr>
              <a:t>radius </a:t>
            </a:r>
            <a:endParaRPr lang="en-US" altLang="zh-TW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5" name="Rectangle 133">
            <a:extLst>
              <a:ext uri="{FF2B5EF4-FFF2-40B4-BE49-F238E27FC236}">
                <a16:creationId xmlns:a16="http://schemas.microsoft.com/office/drawing/2014/main" id="{D81115CC-375B-1122-4955-200C6D81E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A115A7BA-EA22-6AF9-12B9-AA8B03D09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2089150"/>
          <a:ext cx="2219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222500" imgH="419100" progId="Equation.3">
                  <p:embed/>
                </p:oleObj>
              </mc:Choice>
              <mc:Fallback>
                <p:oleObj name="方程式" r:id="rId6" imgW="2222500" imgH="4191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2089150"/>
                        <a:ext cx="2219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Rectangle 135">
            <a:extLst>
              <a:ext uri="{FF2B5EF4-FFF2-40B4-BE49-F238E27FC236}">
                <a16:creationId xmlns:a16="http://schemas.microsoft.com/office/drawing/2014/main" id="{849FE5D8-5C77-5BED-2927-5AAC8E59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BBEE0CD9-D195-A36B-A0C7-1914BBCCA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792413"/>
          <a:ext cx="259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590800" imgH="495300" progId="Equation.3">
                  <p:embed/>
                </p:oleObj>
              </mc:Choice>
              <mc:Fallback>
                <p:oleObj name="方程式" r:id="rId8" imgW="2590800" imgH="4953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92413"/>
                        <a:ext cx="2590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utoUpdateAnimBg="0"/>
      <p:bldP spid="135" grpId="0" autoUpdateAnimBg="0"/>
      <p:bldP spid="328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AF0EFA96-D8DA-A00F-7F57-E240C70E1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3795" name="Text Box 50">
            <a:extLst>
              <a:ext uri="{FF2B5EF4-FFF2-40B4-BE49-F238E27FC236}">
                <a16:creationId xmlns:a16="http://schemas.microsoft.com/office/drawing/2014/main" id="{D3E77C1C-889B-BD87-FE2A-088DCFE2C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each of the following equations of circles, find the centre and the radius of the circle.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+ 12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+ 28 = 0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4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+ 4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+ 24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+ 33 = 0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50">
            <a:extLst>
              <a:ext uri="{FF2B5EF4-FFF2-40B4-BE49-F238E27FC236}">
                <a16:creationId xmlns:a16="http://schemas.microsoft.com/office/drawing/2014/main" id="{69CA2EDD-2D78-1683-5459-0B74F2D96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2938463"/>
            <a:ext cx="8628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AF2CDBBE-6F8B-5675-8D4B-70DE82A1B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83D563F1-C32B-038C-6CDB-FF77858AF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832100"/>
          <a:ext cx="3032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35300" imgH="787400" progId="Equation.3">
                  <p:embed/>
                </p:oleObj>
              </mc:Choice>
              <mc:Fallback>
                <p:oleObj name="方程式" r:id="rId2" imgW="3035300" imgH="7874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32100"/>
                        <a:ext cx="30321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4">
            <a:extLst>
              <a:ext uri="{FF2B5EF4-FFF2-40B4-BE49-F238E27FC236}">
                <a16:creationId xmlns:a16="http://schemas.microsoft.com/office/drawing/2014/main" id="{A1EF7BD1-F166-C6C4-86F2-3348E689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B3391836-41FE-CCF6-A7A2-5D01E7799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779838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54100" imgH="419100" progId="Equation.3">
                  <p:embed/>
                </p:oleObj>
              </mc:Choice>
              <mc:Fallback>
                <p:oleObj name="方程式" r:id="rId4" imgW="1054100" imgH="4191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79838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6">
            <a:extLst>
              <a:ext uri="{FF2B5EF4-FFF2-40B4-BE49-F238E27FC236}">
                <a16:creationId xmlns:a16="http://schemas.microsoft.com/office/drawing/2014/main" id="{32493806-E1BC-9C97-05E0-2FE4A7A0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2E74366F-0778-F7ED-E6BA-579F5071F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391025"/>
          <a:ext cx="335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352800" imgH="444500" progId="Equation.3">
                  <p:embed/>
                </p:oleObj>
              </mc:Choice>
              <mc:Fallback>
                <p:oleObj name="方程式" r:id="rId6" imgW="3352800" imgH="4445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91025"/>
                        <a:ext cx="335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8">
            <a:extLst>
              <a:ext uri="{FF2B5EF4-FFF2-40B4-BE49-F238E27FC236}">
                <a16:creationId xmlns:a16="http://schemas.microsoft.com/office/drawing/2014/main" id="{16436242-1374-6793-F08D-B28FD4DA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00EDFEA1-9166-347F-B814-19BEDB037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594350"/>
          <a:ext cx="441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444114" imgH="355292" progId="Equation.3">
                  <p:embed/>
                </p:oleObj>
              </mc:Choice>
              <mc:Fallback>
                <p:oleObj name="方程式" r:id="rId8" imgW="444114" imgH="355292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94350"/>
                        <a:ext cx="4413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4">
            <a:extLst>
              <a:ext uri="{FF2B5EF4-FFF2-40B4-BE49-F238E27FC236}">
                <a16:creationId xmlns:a16="http://schemas.microsoft.com/office/drawing/2014/main" id="{F2CA61A8-979A-76BC-E258-BF32A8647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7E0F7D0E-E0BF-FFD6-5D38-2357176E2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3" y="5013325"/>
          <a:ext cx="18954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892300" imgH="355600" progId="Equation.3">
                  <p:embed/>
                </p:oleObj>
              </mc:Choice>
              <mc:Fallback>
                <p:oleObj name="方程式" r:id="rId10" imgW="1892300" imgH="355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5013325"/>
                        <a:ext cx="18954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BBF8BF58-1559-798B-9C4B-D2C80913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Text Box 50">
            <a:extLst>
              <a:ext uri="{FF2B5EF4-FFF2-40B4-BE49-F238E27FC236}">
                <a16:creationId xmlns:a16="http://schemas.microsoft.com/office/drawing/2014/main" id="{45C3D44E-29A6-E6A9-FAE2-B325C84C3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2852738"/>
            <a:ext cx="8628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219F7B72-A1FF-507D-ADF3-4766A693D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ABE449E7-EAB0-0E82-F7F6-FFAF6C567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4343400"/>
          <a:ext cx="2854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857500" imgH="787400" progId="Equation.3">
                  <p:embed/>
                </p:oleObj>
              </mc:Choice>
              <mc:Fallback>
                <p:oleObj name="方程式" r:id="rId2" imgW="2857500" imgH="7874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343400"/>
                        <a:ext cx="28543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4">
            <a:extLst>
              <a:ext uri="{FF2B5EF4-FFF2-40B4-BE49-F238E27FC236}">
                <a16:creationId xmlns:a16="http://schemas.microsoft.com/office/drawing/2014/main" id="{4060A8B4-3B59-B51D-9A49-6279E07E9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E1912D7F-2BEB-29AD-9A62-19DEFB3CF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5025" y="5264150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70000" imgH="838200" progId="Equation.3">
                  <p:embed/>
                </p:oleObj>
              </mc:Choice>
              <mc:Fallback>
                <p:oleObj name="方程式" r:id="rId4" imgW="1270000" imgH="8382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264150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6">
            <a:extLst>
              <a:ext uri="{FF2B5EF4-FFF2-40B4-BE49-F238E27FC236}">
                <a16:creationId xmlns:a16="http://schemas.microsoft.com/office/drawing/2014/main" id="{8149144E-DC03-92C0-4041-98DE6F6F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BCF13AE2-A779-5AFE-594E-6D3E68321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4246563"/>
          <a:ext cx="374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746500" imgH="901700" progId="Equation.3">
                  <p:embed/>
                </p:oleObj>
              </mc:Choice>
              <mc:Fallback>
                <p:oleObj name="方程式" r:id="rId6" imgW="3746500" imgH="9017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246563"/>
                        <a:ext cx="3746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8">
            <a:extLst>
              <a:ext uri="{FF2B5EF4-FFF2-40B4-BE49-F238E27FC236}">
                <a16:creationId xmlns:a16="http://schemas.microsoft.com/office/drawing/2014/main" id="{DD46985B-B92D-10E1-C47E-43E4BEC6D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2EE63207-4B72-0AEE-C864-EBDAFBE3B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1050" y="5332413"/>
          <a:ext cx="1790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803400" imgH="762000" progId="Equation.3">
                  <p:embed/>
                </p:oleObj>
              </mc:Choice>
              <mc:Fallback>
                <p:oleObj name="方程式" r:id="rId8" imgW="1803400" imgH="76200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5332413"/>
                        <a:ext cx="1790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2">
            <a:extLst>
              <a:ext uri="{FF2B5EF4-FFF2-40B4-BE49-F238E27FC236}">
                <a16:creationId xmlns:a16="http://schemas.microsoft.com/office/drawing/2014/main" id="{788A0204-F059-3D7E-6695-F3FA268C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D3C09DF1-4F14-4D3C-CA90-A229A4F27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2889250"/>
          <a:ext cx="3910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11600" imgH="393700" progId="Equation.3">
                  <p:embed/>
                </p:oleObj>
              </mc:Choice>
              <mc:Fallback>
                <p:oleObj name="方程式" r:id="rId10" imgW="3911600" imgH="393700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889250"/>
                        <a:ext cx="39100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Rectangle 4">
            <a:extLst>
              <a:ext uri="{FF2B5EF4-FFF2-40B4-BE49-F238E27FC236}">
                <a16:creationId xmlns:a16="http://schemas.microsoft.com/office/drawing/2014/main" id="{8D94BE6E-FAD5-314D-9AD2-81E83B25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F6CCFB9-D7AF-A182-FD8C-48740ADA3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3459163"/>
          <a:ext cx="32369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3238500" imgH="723900" progId="Equation.3">
                  <p:embed/>
                </p:oleObj>
              </mc:Choice>
              <mc:Fallback>
                <p:oleObj name="方程式" r:id="rId12" imgW="3238500" imgH="723900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459163"/>
                        <a:ext cx="323691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Text Box 50">
            <a:extLst>
              <a:ext uri="{FF2B5EF4-FFF2-40B4-BE49-F238E27FC236}">
                <a16:creationId xmlns:a16="http://schemas.microsoft.com/office/drawing/2014/main" id="{196040E2-EBCD-7234-724D-BC70F24FB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each of the following equations of circles, find the centre and the radius of the circle.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+ 12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+ 28 = 0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4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+ 4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+ 24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– 4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+ 33 = 0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772BEEF9-0AB6-0DAF-6650-C024136E8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4225" y="6256338"/>
          <a:ext cx="379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380835" imgH="355446" progId="Equation.3">
                  <p:embed/>
                </p:oleObj>
              </mc:Choice>
              <mc:Fallback>
                <p:oleObj name="方程式" r:id="rId14" imgW="380835" imgH="355446" progId="Equation.3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6256338"/>
                        <a:ext cx="379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8">
            <a:extLst>
              <a:ext uri="{FF2B5EF4-FFF2-40B4-BE49-F238E27FC236}">
                <a16:creationId xmlns:a16="http://schemas.microsoft.com/office/drawing/2014/main" id="{2B8CEA7C-F272-E912-CB33-3829F2498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838450"/>
            <a:ext cx="3322637" cy="1181100"/>
          </a:xfrm>
          <a:prstGeom prst="wedgeRoundRectCallout">
            <a:avLst>
              <a:gd name="adj1" fmla="val -66676"/>
              <a:gd name="adj2" fmla="val 34405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TW" sz="2400" dirty="0">
                <a:solidFill>
                  <a:prstClr val="black"/>
                </a:solidFill>
                <a:latin typeface="Arial" charset="0"/>
              </a:rPr>
              <a:t>Remember to convert the coefficients of </a:t>
            </a:r>
            <a:r>
              <a:rPr lang="en-US" altLang="zh-TW" sz="2400" i="1" dirty="0">
                <a:solidFill>
                  <a:prstClr val="black"/>
                </a:solidFill>
                <a:latin typeface="Arial" charset="0"/>
              </a:rPr>
              <a:t>x</a:t>
            </a:r>
            <a:r>
              <a:rPr lang="en-US" altLang="zh-TW" sz="2400" baseline="30000" dirty="0">
                <a:solidFill>
                  <a:prstClr val="black"/>
                </a:solidFill>
                <a:latin typeface="Arial" charset="0"/>
              </a:rPr>
              <a:t>2</a:t>
            </a:r>
            <a:r>
              <a:rPr lang="en-US" altLang="zh-TW" sz="2400" dirty="0">
                <a:solidFill>
                  <a:prstClr val="black"/>
                </a:solidFill>
                <a:latin typeface="Arial" charset="0"/>
              </a:rPr>
              <a:t> </a:t>
            </a:r>
            <a:br>
              <a:rPr lang="en-US" altLang="zh-TW" sz="2400" dirty="0">
                <a:solidFill>
                  <a:prstClr val="black"/>
                </a:solidFill>
                <a:latin typeface="Arial" charset="0"/>
              </a:rPr>
            </a:br>
            <a:r>
              <a:rPr lang="en-US" altLang="zh-TW" sz="2400" dirty="0">
                <a:solidFill>
                  <a:prstClr val="black"/>
                </a:solidFill>
                <a:latin typeface="Arial" charset="0"/>
              </a:rPr>
              <a:t>and </a:t>
            </a:r>
            <a:r>
              <a:rPr lang="en-US" altLang="zh-TW" sz="2400" i="1" dirty="0">
                <a:solidFill>
                  <a:prstClr val="black"/>
                </a:solidFill>
                <a:latin typeface="Arial" charset="0"/>
              </a:rPr>
              <a:t>y</a:t>
            </a:r>
            <a:r>
              <a:rPr lang="en-US" altLang="zh-TW" sz="2400" baseline="30000" dirty="0">
                <a:solidFill>
                  <a:prstClr val="black"/>
                </a:solidFill>
                <a:latin typeface="Arial" charset="0"/>
              </a:rPr>
              <a:t>2</a:t>
            </a:r>
            <a:r>
              <a:rPr lang="en-US" altLang="zh-TW" sz="2400" dirty="0">
                <a:solidFill>
                  <a:prstClr val="black"/>
                </a:solidFill>
                <a:latin typeface="Arial" charset="0"/>
              </a:rPr>
              <a:t>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54FF3028-2ED4-5238-0F80-329D1AB6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Equations of Circles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017703E-348D-AC1D-68B5-7CA6E3BE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117600"/>
            <a:ext cx="8607425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Previously, we learnt how to describe a straight line on a rectangular coordinate plane by an equation.</a:t>
            </a:r>
          </a:p>
        </p:txBody>
      </p:sp>
      <p:pic>
        <p:nvPicPr>
          <p:cNvPr id="24577" name="Picture 1">
            <a:extLst>
              <a:ext uri="{FF2B5EF4-FFF2-40B4-BE49-F238E27FC236}">
                <a16:creationId xmlns:a16="http://schemas.microsoft.com/office/drawing/2014/main" id="{233F4413-09FA-11A8-402E-7566FA898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84388"/>
            <a:ext cx="320675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38">
            <a:extLst>
              <a:ext uri="{FF2B5EF4-FFF2-40B4-BE49-F238E27FC236}">
                <a16:creationId xmlns:a16="http://schemas.microsoft.com/office/drawing/2014/main" id="{85045BE9-64EC-D7CF-28B1-16DC9E47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349500"/>
            <a:ext cx="4214812" cy="2232025"/>
          </a:xfrm>
          <a:prstGeom prst="wedgeRoundRectCallout">
            <a:avLst>
              <a:gd name="adj1" fmla="val -65970"/>
              <a:gd name="adj2" fmla="val -30365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equation of this straight line is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 = </a:t>
            </a:r>
            <a:r>
              <a:rPr lang="en-US" altLang="zh-TW" sz="2400" i="1" dirty="0">
                <a:latin typeface="Arial" charset="0"/>
              </a:rPr>
              <a:t>mx</a:t>
            </a:r>
            <a:r>
              <a:rPr lang="en-US" altLang="zh-TW" sz="2400" dirty="0">
                <a:latin typeface="Arial" charset="0"/>
              </a:rPr>
              <a:t> + </a:t>
            </a:r>
            <a:r>
              <a:rPr lang="en-US" altLang="zh-TW" sz="2400" i="1" dirty="0">
                <a:latin typeface="Arial" charset="0"/>
              </a:rPr>
              <a:t>c</a:t>
            </a:r>
            <a:r>
              <a:rPr lang="en-US" altLang="zh-TW" sz="24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TW" sz="24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TW" sz="2400" i="1" dirty="0">
              <a:latin typeface="Arial" charset="0"/>
              <a:sym typeface="Symbol" pitchFamily="18" charset="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765139-D776-2519-E635-B0E803735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2925763"/>
            <a:ext cx="4051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i.e. The coordinates of all the points on the straight line satisfy this equation.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5D88C056-4D37-01E5-695B-5D68CE29A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1989138"/>
            <a:ext cx="2789237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Q:\Secondary (Maths)\NSS MIA 2nd\TRDVD\Sample\[1] 5-Min Lec\Cartoon\Teacher and student artwork Tiff file\Student_B6.tif">
            <a:extLst>
              <a:ext uri="{FF2B5EF4-FFF2-40B4-BE49-F238E27FC236}">
                <a16:creationId xmlns:a16="http://schemas.microsoft.com/office/drawing/2014/main" id="{10777567-2571-7259-EB03-BEAD7F53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251325"/>
            <a:ext cx="23558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5DB8DD20-3689-5533-DA14-70334B585B48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4791075"/>
            <a:ext cx="6721475" cy="1446213"/>
            <a:chOff x="2268538" y="4791075"/>
            <a:chExt cx="6721475" cy="1446213"/>
          </a:xfrm>
        </p:grpSpPr>
        <p:sp>
          <p:nvSpPr>
            <p:cNvPr id="17418" name="AutoShape 109">
              <a:extLst>
                <a:ext uri="{FF2B5EF4-FFF2-40B4-BE49-F238E27FC236}">
                  <a16:creationId xmlns:a16="http://schemas.microsoft.com/office/drawing/2014/main" id="{22F48146-15AC-D419-0847-2A8069D6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791075"/>
              <a:ext cx="6721475" cy="1446213"/>
            </a:xfrm>
            <a:prstGeom prst="cloudCallout">
              <a:avLst>
                <a:gd name="adj1" fmla="val -56894"/>
                <a:gd name="adj2" fmla="val -25208"/>
              </a:avLst>
            </a:prstGeom>
            <a:gradFill flip="none"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path path="circle">
                <a:fillToRect l="100000" t="100000"/>
              </a:path>
              <a:tileRect r="-100000" b="-100000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endParaRPr lang="zh-HK" altLang="zh-HK" sz="2400">
                <a:latin typeface="Arial" charset="0"/>
                <a:sym typeface="Wingdings 3" pitchFamily="18" charset="2"/>
              </a:endParaRPr>
            </a:p>
          </p:txBody>
        </p:sp>
        <p:sp>
          <p:nvSpPr>
            <p:cNvPr id="17421" name="Rectangle 110">
              <a:extLst>
                <a:ext uri="{FF2B5EF4-FFF2-40B4-BE49-F238E27FC236}">
                  <a16:creationId xmlns:a16="http://schemas.microsoft.com/office/drawing/2014/main" id="{63B04B0B-AF90-BDFC-8FE7-B944955C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073" y="5055806"/>
              <a:ext cx="4979509" cy="892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>
                  <a:latin typeface="Arial" panose="020B0604020202020204" pitchFamily="34" charset="0"/>
                </a:rPr>
                <a:t>How can we do the same thing </a:t>
              </a:r>
              <a:br>
                <a:rPr lang="en-US" altLang="zh-TW" sz="2600">
                  <a:latin typeface="Arial" panose="020B0604020202020204" pitchFamily="34" charset="0"/>
                </a:rPr>
              </a:br>
              <a:r>
                <a:rPr lang="en-US" altLang="zh-TW" sz="2600">
                  <a:latin typeface="Arial" panose="020B0604020202020204" pitchFamily="34" charset="0"/>
                </a:rPr>
                <a:t>with circles?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5" grpId="1" animBg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EF767D3-CF74-5FE5-F593-36FF12B25B5A}"/>
              </a:ext>
            </a:extLst>
          </p:cNvPr>
          <p:cNvSpPr/>
          <p:nvPr/>
        </p:nvSpPr>
        <p:spPr>
          <a:xfrm>
            <a:off x="755650" y="3800475"/>
            <a:ext cx="2520950" cy="9366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87A67CAC-908B-E3F4-9BE6-8309F1C1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05263"/>
            <a:ext cx="8931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</a:t>
            </a:r>
          </a:p>
        </p:txBody>
      </p:sp>
      <p:graphicFrame>
        <p:nvGraphicFramePr>
          <p:cNvPr id="27" name="物件 8">
            <a:extLst>
              <a:ext uri="{FF2B5EF4-FFF2-40B4-BE49-F238E27FC236}">
                <a16:creationId xmlns:a16="http://schemas.microsoft.com/office/drawing/2014/main" id="{8446E540-54E5-F350-1A5E-1998A2CCB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789363"/>
          <a:ext cx="25050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501900" imgH="965200" progId="Equation.3">
                  <p:embed/>
                </p:oleObj>
              </mc:Choice>
              <mc:Fallback>
                <p:oleObj name="方程式" r:id="rId2" imgW="2501900" imgH="9652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89363"/>
                        <a:ext cx="25050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90957CD2-4D81-E106-8178-DB37BCB33F42}"/>
              </a:ext>
            </a:extLst>
          </p:cNvPr>
          <p:cNvSpPr/>
          <p:nvPr/>
        </p:nvSpPr>
        <p:spPr>
          <a:xfrm>
            <a:off x="755650" y="2627313"/>
            <a:ext cx="2520950" cy="9366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D42C020-5532-AF9A-F4E9-77E98E87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2832100"/>
            <a:ext cx="8931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BF8A35DC-089B-2404-1C9B-50BF14C82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616200"/>
          <a:ext cx="25050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501900" imgH="965200" progId="Equation.3">
                  <p:embed/>
                </p:oleObj>
              </mc:Choice>
              <mc:Fallback>
                <p:oleObj name="方程式" r:id="rId2" imgW="2501900" imgH="9652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16200"/>
                        <a:ext cx="25050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C1DD5E2-B64E-0AE5-9A6B-11137A84D872}"/>
              </a:ext>
            </a:extLst>
          </p:cNvPr>
          <p:cNvSpPr/>
          <p:nvPr/>
        </p:nvSpPr>
        <p:spPr>
          <a:xfrm>
            <a:off x="1692275" y="1601788"/>
            <a:ext cx="2519363" cy="9366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D5F61798-8C56-265F-FD74-98277CA93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1544638"/>
          <a:ext cx="30321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035300" imgH="1028700" progId="Equation.3">
                  <p:embed/>
                </p:oleObj>
              </mc:Choice>
              <mc:Fallback>
                <p:oleObj name="方程式" r:id="rId4" imgW="3035300" imgH="10287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1544638"/>
                        <a:ext cx="30321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6D02DA5E-F573-71FA-8215-47F11C3D51AD}"/>
              </a:ext>
            </a:extLst>
          </p:cNvPr>
          <p:cNvSpPr/>
          <p:nvPr/>
        </p:nvSpPr>
        <p:spPr>
          <a:xfrm>
            <a:off x="755650" y="4941888"/>
            <a:ext cx="2520950" cy="9366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D4C489AB-E513-E147-C47A-0BBF0048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5157788"/>
            <a:ext cx="8931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</a:t>
            </a:r>
          </a:p>
        </p:txBody>
      </p:sp>
      <p:graphicFrame>
        <p:nvGraphicFramePr>
          <p:cNvPr id="37" name="物件 8">
            <a:extLst>
              <a:ext uri="{FF2B5EF4-FFF2-40B4-BE49-F238E27FC236}">
                <a16:creationId xmlns:a16="http://schemas.microsoft.com/office/drawing/2014/main" id="{47483174-1882-E8FD-B858-CA7DBCD67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941888"/>
          <a:ext cx="25050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501900" imgH="965200" progId="Equation.3">
                  <p:embed/>
                </p:oleObj>
              </mc:Choice>
              <mc:Fallback>
                <p:oleObj name="方程式" r:id="rId2" imgW="2501900" imgH="9652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41888"/>
                        <a:ext cx="25050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BEE8D566-CFEC-5BE4-DBFD-BD377869E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025525"/>
            <a:ext cx="878998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expression for the radius of the circle,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i.e. 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7BB04C59-D5A5-A781-EDD8-1083FF0BA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4988"/>
            <a:ext cx="1441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r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sp>
        <p:nvSpPr>
          <p:cNvPr id="35855" name="Rectangle 2">
            <a:extLst>
              <a:ext uri="{FF2B5EF4-FFF2-40B4-BE49-F238E27FC236}">
                <a16:creationId xmlns:a16="http://schemas.microsoft.com/office/drawing/2014/main" id="{1083681C-7BAA-EA7C-6D0C-893B41F8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5856" name="Rectangle 4">
            <a:extLst>
              <a:ext uri="{FF2B5EF4-FFF2-40B4-BE49-F238E27FC236}">
                <a16:creationId xmlns:a16="http://schemas.microsoft.com/office/drawing/2014/main" id="{7063B31E-73A9-9EDB-67F7-52B3878D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989B264-1880-98D4-D4B9-5F83AD98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830513"/>
            <a:ext cx="889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&gt; 0</a:t>
            </a: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DDE028BD-58A9-66F5-FA73-D295F64B95A0}"/>
              </a:ext>
            </a:extLst>
          </p:cNvPr>
          <p:cNvSpPr/>
          <p:nvPr/>
        </p:nvSpPr>
        <p:spPr>
          <a:xfrm>
            <a:off x="4211638" y="2930525"/>
            <a:ext cx="576262" cy="43021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1581A2E0-E69F-FFE5-B04A-AB76803A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844800"/>
            <a:ext cx="14398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 &gt; 0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E229FD7-F8FB-5099-D632-1D8FCD4C3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92288"/>
            <a:ext cx="1441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endParaRPr lang="en-US" altLang="zh-TW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59D8A86-2805-90E9-4174-55D0A216F09A}"/>
              </a:ext>
            </a:extLst>
          </p:cNvPr>
          <p:cNvSpPr/>
          <p:nvPr/>
        </p:nvSpPr>
        <p:spPr>
          <a:xfrm>
            <a:off x="6638925" y="1993900"/>
            <a:ext cx="1655763" cy="1655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ECDFFE2-C613-C655-2BB3-B047113E8DAA}"/>
              </a:ext>
            </a:extLst>
          </p:cNvPr>
          <p:cNvCxnSpPr>
            <a:endCxn id="16" idx="7"/>
          </p:cNvCxnSpPr>
          <p:nvPr/>
        </p:nvCxnSpPr>
        <p:spPr>
          <a:xfrm flipV="1">
            <a:off x="7467600" y="2236788"/>
            <a:ext cx="585788" cy="585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A8005C1-D4A0-7B51-CB81-1C4BEAD33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213" y="2236788"/>
            <a:ext cx="947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</a:rPr>
              <a:t>r</a:t>
            </a:r>
            <a:endParaRPr lang="zh-HK" altLang="en-US" sz="1800" i="1">
              <a:latin typeface="Arial" panose="020B0604020202020204" pitchFamily="34" charset="0"/>
            </a:endParaRPr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281D62CD-7CB3-ED3F-7292-C48A557B95BB}"/>
              </a:ext>
            </a:extLst>
          </p:cNvPr>
          <p:cNvSpPr/>
          <p:nvPr/>
        </p:nvSpPr>
        <p:spPr>
          <a:xfrm rot="16200000">
            <a:off x="6041231" y="2917032"/>
            <a:ext cx="360363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B8F76EFC-D8D8-009F-7CBB-A4DCA74EA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578225"/>
            <a:ext cx="38052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This circle is a </a:t>
            </a:r>
            <a:r>
              <a:rPr lang="en-US" altLang="zh-TW" sz="2400" b="1">
                <a:solidFill>
                  <a:srgbClr val="00B050"/>
                </a:solidFill>
                <a:latin typeface="Arial" panose="020B0604020202020204" pitchFamily="34" charset="0"/>
              </a:rPr>
              <a:t>real circle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3D219D8-96A0-7E53-FA82-62090BF84B5D}"/>
              </a:ext>
            </a:extLst>
          </p:cNvPr>
          <p:cNvSpPr/>
          <p:nvPr/>
        </p:nvSpPr>
        <p:spPr>
          <a:xfrm>
            <a:off x="7431088" y="2786063"/>
            <a:ext cx="71437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AAB12681-3F9E-8A45-A21C-96FF6D390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003675"/>
            <a:ext cx="889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= 0</a:t>
            </a:r>
          </a:p>
        </p:txBody>
      </p:sp>
      <p:sp>
        <p:nvSpPr>
          <p:cNvPr id="29" name="向右箭號 28">
            <a:extLst>
              <a:ext uri="{FF2B5EF4-FFF2-40B4-BE49-F238E27FC236}">
                <a16:creationId xmlns:a16="http://schemas.microsoft.com/office/drawing/2014/main" id="{EFF55FC1-A575-3FC0-C621-0FD0FA953616}"/>
              </a:ext>
            </a:extLst>
          </p:cNvPr>
          <p:cNvSpPr/>
          <p:nvPr/>
        </p:nvSpPr>
        <p:spPr>
          <a:xfrm>
            <a:off x="4211638" y="4103688"/>
            <a:ext cx="576262" cy="43021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68AD6084-5B7F-2DF4-5895-D20549B00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017963"/>
            <a:ext cx="14398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 = 0</a:t>
            </a:r>
          </a:p>
        </p:txBody>
      </p:sp>
      <p:sp>
        <p:nvSpPr>
          <p:cNvPr id="31" name="向下箭號 30">
            <a:extLst>
              <a:ext uri="{FF2B5EF4-FFF2-40B4-BE49-F238E27FC236}">
                <a16:creationId xmlns:a16="http://schemas.microsoft.com/office/drawing/2014/main" id="{085D1313-51A7-FCB5-A904-8CC29DFA83B2}"/>
              </a:ext>
            </a:extLst>
          </p:cNvPr>
          <p:cNvSpPr/>
          <p:nvPr/>
        </p:nvSpPr>
        <p:spPr>
          <a:xfrm rot="16200000">
            <a:off x="6035676" y="4090987"/>
            <a:ext cx="360362" cy="4556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D6C8E255-B948-6F50-0481-FB23F3331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4679950"/>
            <a:ext cx="3978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This circle is a </a:t>
            </a:r>
            <a:r>
              <a:rPr lang="en-US" altLang="zh-TW" sz="2400" b="1">
                <a:solidFill>
                  <a:srgbClr val="00B050"/>
                </a:solidFill>
                <a:latin typeface="Arial" panose="020B0604020202020204" pitchFamily="34" charset="0"/>
              </a:rPr>
              <a:t>point circle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43E53D33-0EEE-5242-C4A7-1592F69F561D}"/>
              </a:ext>
            </a:extLst>
          </p:cNvPr>
          <p:cNvSpPr/>
          <p:nvPr/>
        </p:nvSpPr>
        <p:spPr>
          <a:xfrm>
            <a:off x="6902450" y="4251325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4" name="AutoShape 38">
            <a:extLst>
              <a:ext uri="{FF2B5EF4-FFF2-40B4-BE49-F238E27FC236}">
                <a16:creationId xmlns:a16="http://schemas.microsoft.com/office/drawing/2014/main" id="{4889DDE0-9F6C-D57E-6FE3-41D3E668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243388"/>
            <a:ext cx="1582738" cy="439737"/>
          </a:xfrm>
          <a:prstGeom prst="wedgeRoundRectCallout">
            <a:avLst>
              <a:gd name="adj1" fmla="val -60672"/>
              <a:gd name="adj2" fmla="val -31493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radius = 0</a:t>
            </a: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5A46C2F5-958D-6C7A-0301-F429DD06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156200"/>
            <a:ext cx="889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&lt; 0</a:t>
            </a:r>
          </a:p>
        </p:txBody>
      </p:sp>
      <p:sp>
        <p:nvSpPr>
          <p:cNvPr id="39" name="向右箭號 38">
            <a:extLst>
              <a:ext uri="{FF2B5EF4-FFF2-40B4-BE49-F238E27FC236}">
                <a16:creationId xmlns:a16="http://schemas.microsoft.com/office/drawing/2014/main" id="{49461901-2E24-4194-B18F-92F9C0F1F4DA}"/>
              </a:ext>
            </a:extLst>
          </p:cNvPr>
          <p:cNvSpPr/>
          <p:nvPr/>
        </p:nvSpPr>
        <p:spPr>
          <a:xfrm>
            <a:off x="4211638" y="5256213"/>
            <a:ext cx="576262" cy="43021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45E0D824-A15D-3FA6-BC95-E1705EA40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170488"/>
            <a:ext cx="39989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 is NOT a real number</a:t>
            </a:r>
          </a:p>
        </p:txBody>
      </p:sp>
      <p:sp>
        <p:nvSpPr>
          <p:cNvPr id="41" name="向下箭號 40">
            <a:extLst>
              <a:ext uri="{FF2B5EF4-FFF2-40B4-BE49-F238E27FC236}">
                <a16:creationId xmlns:a16="http://schemas.microsoft.com/office/drawing/2014/main" id="{67CB9A6F-DFB3-24FC-5813-4FC16E3FC497}"/>
              </a:ext>
            </a:extLst>
          </p:cNvPr>
          <p:cNvSpPr/>
          <p:nvPr/>
        </p:nvSpPr>
        <p:spPr>
          <a:xfrm>
            <a:off x="6823075" y="5661025"/>
            <a:ext cx="360363" cy="29368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9756FF3D-B092-3267-F654-20D747510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5892800"/>
            <a:ext cx="49434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This circle is an </a:t>
            </a:r>
            <a:r>
              <a:rPr lang="en-US" altLang="zh-TW" sz="2400" b="1">
                <a:solidFill>
                  <a:srgbClr val="00B050"/>
                </a:solidFill>
                <a:latin typeface="Arial" panose="020B0604020202020204" pitchFamily="34" charset="0"/>
              </a:rPr>
              <a:t>imaginary circle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CC433AE0-5600-2FFE-D15A-EF04533F2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5886450"/>
            <a:ext cx="463232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circle does NOT exist.</a:t>
            </a:r>
          </a:p>
        </p:txBody>
      </p:sp>
      <p:pic>
        <p:nvPicPr>
          <p:cNvPr id="44" name="Picture 45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AD9DEBE8-B401-8B13-B264-2E73FE61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413500"/>
            <a:ext cx="2952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D104381E-511B-797C-B5AE-F4CAFFD6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640238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82" name="Text Box 4">
            <a:extLst>
              <a:ext uri="{FF2B5EF4-FFF2-40B4-BE49-F238E27FC236}">
                <a16:creationId xmlns:a16="http://schemas.microsoft.com/office/drawing/2014/main" id="{39C7550C-2524-5B62-ED59-3202C251D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Nature of a Circle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3" grpId="0" animBg="1"/>
      <p:bldP spid="7" grpId="0"/>
      <p:bldP spid="6" grpId="0" animBg="1"/>
      <p:bldP spid="35" grpId="0" animBg="1"/>
      <p:bldP spid="36" grpId="0"/>
      <p:bldP spid="3" grpId="0"/>
      <p:bldP spid="15" grpId="0"/>
      <p:bldP spid="10" grpId="0"/>
      <p:bldP spid="11" grpId="0" animBg="1"/>
      <p:bldP spid="13" grpId="0"/>
      <p:bldP spid="14" grpId="0"/>
      <p:bldP spid="16" grpId="0" animBg="1"/>
      <p:bldP spid="19" grpId="0"/>
      <p:bldP spid="20" grpId="0" animBg="1"/>
      <p:bldP spid="22" grpId="0"/>
      <p:bldP spid="24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 animBg="1"/>
      <p:bldP spid="38" grpId="0"/>
      <p:bldP spid="39" grpId="0" animBg="1"/>
      <p:bldP spid="40" grpId="0"/>
      <p:bldP spid="41" grpId="0" animBg="1"/>
      <p:bldP spid="42" grpId="0"/>
      <p:bldP spid="43" grpId="0"/>
      <p:bldP spid="4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C24C6F24-CA25-E5B0-2275-F9DD6F2F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6867" name="Text Box 50">
            <a:extLst>
              <a:ext uri="{FF2B5EF4-FFF2-40B4-BE49-F238E27FC236}">
                <a16:creationId xmlns:a16="http://schemas.microsoft.com/office/drawing/2014/main" id="{E0B1989E-329F-460C-EBA5-BECEE3B50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range of values of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if the equation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+ 4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+ 6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= 0 represents an imaginary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50">
            <a:extLst>
              <a:ext uri="{FF2B5EF4-FFF2-40B4-BE49-F238E27FC236}">
                <a16:creationId xmlns:a16="http://schemas.microsoft.com/office/drawing/2014/main" id="{CA05D823-C1A7-F11B-D100-FB67110CF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47900"/>
            <a:ext cx="86280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∵    The equation represents an imaginary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50">
            <a:extLst>
              <a:ext uri="{FF2B5EF4-FFF2-40B4-BE49-F238E27FC236}">
                <a16:creationId xmlns:a16="http://schemas.microsoft.com/office/drawing/2014/main" id="{3572F86A-DF51-207A-E7DD-0520E6926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182938"/>
            <a:ext cx="8628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02B694E1-BE9C-B8D0-FA73-F935D1BF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B2E5FD85-41F1-34F8-55EB-FB584B798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94025"/>
          <a:ext cx="2549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552700" imgH="850900" progId="Equation.3">
                  <p:embed/>
                </p:oleObj>
              </mc:Choice>
              <mc:Fallback>
                <p:oleObj name="方程式" r:id="rId2" imgW="2552700" imgH="8509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94025"/>
                        <a:ext cx="25495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4">
            <a:extLst>
              <a:ext uri="{FF2B5EF4-FFF2-40B4-BE49-F238E27FC236}">
                <a16:creationId xmlns:a16="http://schemas.microsoft.com/office/drawing/2014/main" id="{90B7550D-1F59-2790-D669-EA4558662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B9EC1192-3E23-BF38-B1F8-52EB99600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4168775"/>
          <a:ext cx="16414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37589" imgH="291973" progId="Equation.3">
                  <p:embed/>
                </p:oleObj>
              </mc:Choice>
              <mc:Fallback>
                <p:oleObj name="方程式" r:id="rId4" imgW="1637589" imgH="291973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4168775"/>
                        <a:ext cx="16414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6">
            <a:extLst>
              <a:ext uri="{FF2B5EF4-FFF2-40B4-BE49-F238E27FC236}">
                <a16:creationId xmlns:a16="http://schemas.microsoft.com/office/drawing/2014/main" id="{7CB0C6F6-5D04-90BA-0BE0-42973AE4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C0C3C429-0FEE-3B86-85BB-251F29AF7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4887913"/>
          <a:ext cx="1330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33500" imgH="292100" progId="Equation.3">
                  <p:embed/>
                </p:oleObj>
              </mc:Choice>
              <mc:Fallback>
                <p:oleObj name="方程式" r:id="rId6" imgW="1333500" imgH="2921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887913"/>
                        <a:ext cx="13303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8">
            <a:extLst>
              <a:ext uri="{FF2B5EF4-FFF2-40B4-BE49-F238E27FC236}">
                <a16:creationId xmlns:a16="http://schemas.microsoft.com/office/drawing/2014/main" id="{4DDAC11B-5927-0B26-2135-F5AF08D6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64D42EDA-3507-CE52-3B24-2DA4BBCE7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608638"/>
          <a:ext cx="892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888614" imgH="291973" progId="Equation.3">
                  <p:embed/>
                </p:oleObj>
              </mc:Choice>
              <mc:Fallback>
                <p:oleObj name="方程式" r:id="rId8" imgW="888614" imgH="291973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608638"/>
                        <a:ext cx="892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>
            <a:extLst>
              <a:ext uri="{FF2B5EF4-FFF2-40B4-BE49-F238E27FC236}">
                <a16:creationId xmlns:a16="http://schemas.microsoft.com/office/drawing/2014/main" id="{03A8C883-851A-D09C-43A7-2003876E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Finding the Equations of Circles under Different Given Conditions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C55853B9-C767-B5F2-AD06-3A54F2D896F0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2406650"/>
            <a:ext cx="6532562" cy="1958975"/>
            <a:chOff x="1111" y="572"/>
            <a:chExt cx="4491" cy="1234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96B520BB-D251-7973-F8B2-2838D4D8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572"/>
              <a:ext cx="4491" cy="1234"/>
            </a:xfrm>
            <a:prstGeom prst="cloudCallout">
              <a:avLst>
                <a:gd name="adj1" fmla="val -53167"/>
                <a:gd name="adj2" fmla="val 14607"/>
              </a:avLst>
            </a:prstGeom>
            <a:gradFill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endParaRPr lang="zh-HK" altLang="zh-HK" sz="2400">
                <a:latin typeface="Arial" charset="0"/>
                <a:sym typeface="Wingdings 3" pitchFamily="18" charset="2"/>
              </a:endParaRPr>
            </a:p>
          </p:txBody>
        </p:sp>
        <p:sp>
          <p:nvSpPr>
            <p:cNvPr id="37894" name="Rectangle 7">
              <a:extLst>
                <a:ext uri="{FF2B5EF4-FFF2-40B4-BE49-F238E27FC236}">
                  <a16:creationId xmlns:a16="http://schemas.microsoft.com/office/drawing/2014/main" id="{78511E2D-65D6-6EA1-A6F0-8E9D4CE94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920"/>
              <a:ext cx="331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In situations where the centre and the radius of a circle are not known, we may use given points on a circle to find its equation.</a:t>
              </a:r>
            </a:p>
          </p:txBody>
        </p:sp>
      </p:grpSp>
      <p:pic>
        <p:nvPicPr>
          <p:cNvPr id="7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86C3BFE1-6EC4-9354-398A-932BCCFB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-265113" y="2940050"/>
            <a:ext cx="2843213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8" descr="C:\Users\ukum2\Desktop\VM\NSSMIA2E_5Min_5B07\Example7_6.png">
            <a:extLst>
              <a:ext uri="{FF2B5EF4-FFF2-40B4-BE49-F238E27FC236}">
                <a16:creationId xmlns:a16="http://schemas.microsoft.com/office/drawing/2014/main" id="{092A1F16-B23C-2B17-6AE7-43D51DE0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43100"/>
            <a:ext cx="3259137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50">
            <a:extLst>
              <a:ext uri="{FF2B5EF4-FFF2-40B4-BE49-F238E27FC236}">
                <a16:creationId xmlns:a16="http://schemas.microsoft.com/office/drawing/2014/main" id="{4B121801-662B-BF53-9006-1475E5A0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98500"/>
            <a:ext cx="86280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(–1, 4)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(5, 6) are the end points of a diameter of a circle. Find the equation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0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EEAED837-65C6-7ABA-8CBB-B81DDC91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3348038" y="3914775"/>
            <a:ext cx="2957512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1" name="Group 8">
            <a:extLst>
              <a:ext uri="{FF2B5EF4-FFF2-40B4-BE49-F238E27FC236}">
                <a16:creationId xmlns:a16="http://schemas.microsoft.com/office/drawing/2014/main" id="{08881C32-3481-6839-0867-6033C491D100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1628775"/>
            <a:ext cx="6532563" cy="1958975"/>
            <a:chOff x="648" y="634"/>
            <a:chExt cx="4491" cy="1234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6D37DF0B-62C7-3569-D4CA-03CE07A1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634"/>
              <a:ext cx="4491" cy="1234"/>
            </a:xfrm>
            <a:prstGeom prst="cloudCallout">
              <a:avLst>
                <a:gd name="adj1" fmla="val 6399"/>
                <a:gd name="adj2" fmla="val 9547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82800" rIns="0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zh-HK" sz="2600" i="1" kern="0">
                <a:solidFill>
                  <a:srgbClr val="000000"/>
                </a:solidFill>
                <a:latin typeface="Arial" charset="0"/>
                <a:sym typeface="Wingdings 3" pitchFamily="18" charset="2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C5B285CD-5F67-D560-099B-1203C5267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906"/>
              <a:ext cx="331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1611313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7907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970088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149475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6066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30638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5210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9782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We can make use of the given conditions to find the centre and the radius of the circle.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8" descr="C:\Users\ukum2\Desktop\VM\NSSMIA2E_5Min_5B07\Example7_6.png">
            <a:extLst>
              <a:ext uri="{FF2B5EF4-FFF2-40B4-BE49-F238E27FC236}">
                <a16:creationId xmlns:a16="http://schemas.microsoft.com/office/drawing/2014/main" id="{89355ECA-694F-739D-5FA9-6DA369FC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43100"/>
            <a:ext cx="3259137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50">
            <a:extLst>
              <a:ext uri="{FF2B5EF4-FFF2-40B4-BE49-F238E27FC236}">
                <a16:creationId xmlns:a16="http://schemas.microsoft.com/office/drawing/2014/main" id="{717670EB-4AD7-C26C-C992-153550C00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98500"/>
            <a:ext cx="86280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(–1, 4)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(5, 6) are the end points of a diameter of a circle. Find the equation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38">
            <a:extLst>
              <a:ext uri="{FF2B5EF4-FFF2-40B4-BE49-F238E27FC236}">
                <a16:creationId xmlns:a16="http://schemas.microsoft.com/office/drawing/2014/main" id="{0B20D1EB-E95F-75F2-0590-316FD6A6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73238"/>
            <a:ext cx="4103688" cy="1014412"/>
          </a:xfrm>
          <a:prstGeom prst="wedgeRoundRectCallout">
            <a:avLst>
              <a:gd name="adj1" fmla="val 58685"/>
              <a:gd name="adj2" fmla="val 98172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</a:t>
            </a:r>
            <a:r>
              <a:rPr lang="en-US" altLang="zh-TW" sz="2400" dirty="0" err="1">
                <a:latin typeface="Arial" charset="0"/>
              </a:rPr>
              <a:t>centre</a:t>
            </a:r>
            <a:r>
              <a:rPr lang="en-US" altLang="zh-TW" sz="2400" dirty="0">
                <a:latin typeface="Arial" charset="0"/>
              </a:rPr>
              <a:t> is the mid-point of the diameter </a:t>
            </a:r>
            <a:r>
              <a:rPr lang="en-US" altLang="zh-TW" sz="2400" i="1" dirty="0">
                <a:latin typeface="Arial" charset="0"/>
              </a:rPr>
              <a:t>AB</a:t>
            </a:r>
            <a:r>
              <a:rPr lang="en-US" altLang="zh-TW" sz="2400" dirty="0">
                <a:latin typeface="Arial" charset="0"/>
              </a:rPr>
              <a:t>.</a:t>
            </a:r>
          </a:p>
        </p:txBody>
      </p:sp>
      <p:sp>
        <p:nvSpPr>
          <p:cNvPr id="10" name="AutoShape 38">
            <a:extLst>
              <a:ext uri="{FF2B5EF4-FFF2-40B4-BE49-F238E27FC236}">
                <a16:creationId xmlns:a16="http://schemas.microsoft.com/office/drawing/2014/main" id="{3BD5BC90-7513-B1D8-B9F9-274C1F12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206750"/>
            <a:ext cx="4103687" cy="1158875"/>
          </a:xfrm>
          <a:prstGeom prst="wedgeRoundRectCallout">
            <a:avLst>
              <a:gd name="adj1" fmla="val 92365"/>
              <a:gd name="adj2" fmla="val -39058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coordinates of the </a:t>
            </a:r>
            <a:br>
              <a:rPr lang="en-US" altLang="zh-TW" sz="2400" dirty="0">
                <a:latin typeface="Arial" charset="0"/>
              </a:rPr>
            </a:br>
            <a:r>
              <a:rPr lang="en-US" altLang="zh-TW" sz="2400" dirty="0">
                <a:latin typeface="Arial" charset="0"/>
              </a:rPr>
              <a:t>mid-point of </a:t>
            </a:r>
            <a:r>
              <a:rPr lang="en-US" altLang="zh-TW" sz="2400" i="1" dirty="0">
                <a:latin typeface="Arial" charset="0"/>
              </a:rPr>
              <a:t>AB</a:t>
            </a:r>
            <a:r>
              <a:rPr lang="en-US" altLang="zh-TW" sz="2400" dirty="0">
                <a:latin typeface="Arial" charset="0"/>
              </a:rPr>
              <a:t> can be found by the mid-point formula.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0">
            <a:extLst>
              <a:ext uri="{FF2B5EF4-FFF2-40B4-BE49-F238E27FC236}">
                <a16:creationId xmlns:a16="http://schemas.microsoft.com/office/drawing/2014/main" id="{E6D0483D-1E02-0357-FC21-36273C45F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98500"/>
            <a:ext cx="86280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(–1, 4)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(5, 6) are the end points of a diameter of a circle. Find the equation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Text Box 50">
            <a:extLst>
              <a:ext uri="{FF2B5EF4-FFF2-40B4-BE49-F238E27FC236}">
                <a16:creationId xmlns:a16="http://schemas.microsoft.com/office/drawing/2014/main" id="{1B913C84-B7BE-BF00-BA06-FE3FE163B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1600200"/>
            <a:ext cx="8628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be the centre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9" name="Text Box 50">
            <a:extLst>
              <a:ext uri="{FF2B5EF4-FFF2-40B4-BE49-F238E27FC236}">
                <a16:creationId xmlns:a16="http://schemas.microsoft.com/office/drawing/2014/main" id="{5F60EC10-FB5F-DE9A-2A43-7CA2D8A57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2205038"/>
            <a:ext cx="8628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∵	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is the mid-point of </a:t>
            </a:r>
            <a:r>
              <a:rPr lang="en-US" altLang="zh-TW" sz="2400" i="1">
                <a:latin typeface="Arial" panose="020B0604020202020204" pitchFamily="34" charset="0"/>
              </a:rPr>
              <a:t>AB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90" name="Text Box 50">
            <a:extLst>
              <a:ext uri="{FF2B5EF4-FFF2-40B4-BE49-F238E27FC236}">
                <a16:creationId xmlns:a16="http://schemas.microsoft.com/office/drawing/2014/main" id="{420EDC33-3A64-DAFE-A31C-06B327AC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2916238"/>
            <a:ext cx="8628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zh-HK" sz="2400"/>
              <a:t>∴</a:t>
            </a:r>
            <a:r>
              <a:rPr lang="en-US" altLang="zh-TW" sz="2400">
                <a:latin typeface="Arial" panose="020B0604020202020204" pitchFamily="34" charset="0"/>
              </a:rPr>
              <a:t>	Coordinates of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2C9027DD-0869-B634-2C33-F117F99F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1992" name="物件 2">
            <a:extLst>
              <a:ext uri="{FF2B5EF4-FFF2-40B4-BE49-F238E27FC236}">
                <a16:creationId xmlns:a16="http://schemas.microsoft.com/office/drawing/2014/main" id="{79DE63E5-F79C-0F16-252D-75DD4B96C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2782888"/>
          <a:ext cx="2171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71700" imgH="787400" progId="Equation.3">
                  <p:embed/>
                </p:oleObj>
              </mc:Choice>
              <mc:Fallback>
                <p:oleObj name="方程式" r:id="rId2" imgW="2171700" imgH="787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782888"/>
                        <a:ext cx="21717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4">
            <a:extLst>
              <a:ext uri="{FF2B5EF4-FFF2-40B4-BE49-F238E27FC236}">
                <a16:creationId xmlns:a16="http://schemas.microsoft.com/office/drawing/2014/main" id="{5319E3DC-99F9-8163-6918-F82648D93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1994" name="物件 4">
            <a:extLst>
              <a:ext uri="{FF2B5EF4-FFF2-40B4-BE49-F238E27FC236}">
                <a16:creationId xmlns:a16="http://schemas.microsoft.com/office/drawing/2014/main" id="{091381D5-5E52-B837-2522-B431F68C5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5838" y="3721100"/>
          <a:ext cx="942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939392" imgH="355446" progId="Equation.3">
                  <p:embed/>
                </p:oleObj>
              </mc:Choice>
              <mc:Fallback>
                <p:oleObj name="方程式" r:id="rId4" imgW="939392" imgH="355446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721100"/>
                        <a:ext cx="9429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0" name="Picture 8" descr="C:\Users\ukum2\Desktop\VM\NSSMIA2E_5Min_5B07\Example7_6.png">
            <a:extLst>
              <a:ext uri="{FF2B5EF4-FFF2-40B4-BE49-F238E27FC236}">
                <a16:creationId xmlns:a16="http://schemas.microsoft.com/office/drawing/2014/main" id="{1853B573-FBC5-816B-5DFA-F68CAE03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43100"/>
            <a:ext cx="3259137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89" grpId="0"/>
      <p:bldP spid="419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8" descr="C:\Users\ukum2\Desktop\VM\NSSMIA2E_5Min_5B07\Example7_6.png">
            <a:extLst>
              <a:ext uri="{FF2B5EF4-FFF2-40B4-BE49-F238E27FC236}">
                <a16:creationId xmlns:a16="http://schemas.microsoft.com/office/drawing/2014/main" id="{4CB66BAF-87BE-E852-6D18-C296D69A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43100"/>
            <a:ext cx="3259137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50">
            <a:extLst>
              <a:ext uri="{FF2B5EF4-FFF2-40B4-BE49-F238E27FC236}">
                <a16:creationId xmlns:a16="http://schemas.microsoft.com/office/drawing/2014/main" id="{AF6C63B0-90AD-E944-2630-0B0D8A3B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98500"/>
            <a:ext cx="86280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(–1, 4)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(5, 6) are the end points of a diameter of a circle. Find the equation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38">
            <a:extLst>
              <a:ext uri="{FF2B5EF4-FFF2-40B4-BE49-F238E27FC236}">
                <a16:creationId xmlns:a16="http://schemas.microsoft.com/office/drawing/2014/main" id="{C7079790-0285-6FA7-0A73-C635305C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73238"/>
            <a:ext cx="4103688" cy="1014412"/>
          </a:xfrm>
          <a:prstGeom prst="wedgeRoundRectCallout">
            <a:avLst>
              <a:gd name="adj1" fmla="val 50913"/>
              <a:gd name="adj2" fmla="val 103411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length of </a:t>
            </a:r>
            <a:r>
              <a:rPr lang="en-US" altLang="zh-TW" sz="2400" i="1" dirty="0">
                <a:latin typeface="Arial" charset="0"/>
              </a:rPr>
              <a:t>CA</a:t>
            </a:r>
            <a:r>
              <a:rPr lang="en-US" altLang="zh-TW" sz="2400" dirty="0">
                <a:latin typeface="Arial" charset="0"/>
              </a:rPr>
              <a:t> is the radius of the circle.</a:t>
            </a:r>
          </a:p>
        </p:txBody>
      </p:sp>
      <p:sp>
        <p:nvSpPr>
          <p:cNvPr id="10" name="AutoShape 38">
            <a:extLst>
              <a:ext uri="{FF2B5EF4-FFF2-40B4-BE49-F238E27FC236}">
                <a16:creationId xmlns:a16="http://schemas.microsoft.com/office/drawing/2014/main" id="{1C6380C5-BB52-BF96-32DC-D60C04B6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206750"/>
            <a:ext cx="4103687" cy="1158875"/>
          </a:xfrm>
          <a:prstGeom prst="wedgeRoundRectCallout">
            <a:avLst>
              <a:gd name="adj1" fmla="val 79411"/>
              <a:gd name="adj2" fmla="val -26215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length of </a:t>
            </a:r>
            <a:r>
              <a:rPr lang="en-US" altLang="zh-TW" sz="2400" i="1" dirty="0">
                <a:latin typeface="Arial" charset="0"/>
              </a:rPr>
              <a:t>CA</a:t>
            </a:r>
            <a:r>
              <a:rPr lang="en-US" altLang="zh-TW" sz="2400" dirty="0">
                <a:latin typeface="Arial" charset="0"/>
              </a:rPr>
              <a:t> can be found by the distance formula.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0">
            <a:extLst>
              <a:ext uri="{FF2B5EF4-FFF2-40B4-BE49-F238E27FC236}">
                <a16:creationId xmlns:a16="http://schemas.microsoft.com/office/drawing/2014/main" id="{2736BE7F-22C1-3901-4D18-0C20791BE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98500"/>
            <a:ext cx="86280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(–1, 4)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(5, 6) are the end points of a diameter of a circle. Find the equation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Text Box 50">
            <a:extLst>
              <a:ext uri="{FF2B5EF4-FFF2-40B4-BE49-F238E27FC236}">
                <a16:creationId xmlns:a16="http://schemas.microsoft.com/office/drawing/2014/main" id="{22467B48-C5BB-F3B1-52BC-7F7318269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1600200"/>
            <a:ext cx="8628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be the centre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Text Box 50">
            <a:extLst>
              <a:ext uri="{FF2B5EF4-FFF2-40B4-BE49-F238E27FC236}">
                <a16:creationId xmlns:a16="http://schemas.microsoft.com/office/drawing/2014/main" id="{41B035EE-AD65-A62A-69E0-D51AB2BD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2205038"/>
            <a:ext cx="8628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∵	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is the mid-point of </a:t>
            </a:r>
            <a:r>
              <a:rPr lang="en-US" altLang="zh-TW" sz="2400" i="1">
                <a:latin typeface="Arial" panose="020B0604020202020204" pitchFamily="34" charset="0"/>
              </a:rPr>
              <a:t>AB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Text Box 50">
            <a:extLst>
              <a:ext uri="{FF2B5EF4-FFF2-40B4-BE49-F238E27FC236}">
                <a16:creationId xmlns:a16="http://schemas.microsoft.com/office/drawing/2014/main" id="{A3DC550B-1A84-50C7-883D-9DE51E24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2916238"/>
            <a:ext cx="8628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zh-HK" sz="2400"/>
              <a:t>∴</a:t>
            </a:r>
            <a:r>
              <a:rPr lang="en-US" altLang="zh-TW" sz="2400">
                <a:latin typeface="Arial" panose="020B0604020202020204" pitchFamily="34" charset="0"/>
              </a:rPr>
              <a:t>	Coordinates of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9B861F0D-6844-8063-B3BB-C718A3048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3015" name="物件 2">
            <a:extLst>
              <a:ext uri="{FF2B5EF4-FFF2-40B4-BE49-F238E27FC236}">
                <a16:creationId xmlns:a16="http://schemas.microsoft.com/office/drawing/2014/main" id="{B6ABBC10-E4C6-32A0-2B00-9789A53FC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2782888"/>
          <a:ext cx="2171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71700" imgH="787400" progId="Equation.3">
                  <p:embed/>
                </p:oleObj>
              </mc:Choice>
              <mc:Fallback>
                <p:oleObj name="方程式" r:id="rId2" imgW="2171700" imgH="787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782888"/>
                        <a:ext cx="21717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4">
            <a:extLst>
              <a:ext uri="{FF2B5EF4-FFF2-40B4-BE49-F238E27FC236}">
                <a16:creationId xmlns:a16="http://schemas.microsoft.com/office/drawing/2014/main" id="{3CF7A25C-A6EC-23AC-FE84-EA4885B6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3017" name="物件 4">
            <a:extLst>
              <a:ext uri="{FF2B5EF4-FFF2-40B4-BE49-F238E27FC236}">
                <a16:creationId xmlns:a16="http://schemas.microsoft.com/office/drawing/2014/main" id="{54082043-FC35-FAB6-E068-BEB9B5FDA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5838" y="3721100"/>
          <a:ext cx="942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939392" imgH="355446" progId="Equation.3">
                  <p:embed/>
                </p:oleObj>
              </mc:Choice>
              <mc:Fallback>
                <p:oleObj name="方程式" r:id="rId4" imgW="939392" imgH="355446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721100"/>
                        <a:ext cx="9429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0">
            <a:extLst>
              <a:ext uri="{FF2B5EF4-FFF2-40B4-BE49-F238E27FC236}">
                <a16:creationId xmlns:a16="http://schemas.microsoft.com/office/drawing/2014/main" id="{BB769148-3B7C-8518-03A6-C9DF3BB80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076700"/>
            <a:ext cx="3227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Radius of the circle  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9" name="Rectangle 2">
            <a:extLst>
              <a:ext uri="{FF2B5EF4-FFF2-40B4-BE49-F238E27FC236}">
                <a16:creationId xmlns:a16="http://schemas.microsoft.com/office/drawing/2014/main" id="{6AF0BB66-CFFA-0135-53F7-83211FC2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9D082085-F9FF-6990-3AC3-4BB7BCBD6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8" y="4168775"/>
          <a:ext cx="6858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85800" imgH="292100" progId="Equation.3">
                  <p:embed/>
                </p:oleObj>
              </mc:Choice>
              <mc:Fallback>
                <p:oleObj name="方程式" r:id="rId6" imgW="685800" imgH="2921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168775"/>
                        <a:ext cx="6858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Rectangle 4">
            <a:extLst>
              <a:ext uri="{FF2B5EF4-FFF2-40B4-BE49-F238E27FC236}">
                <a16:creationId xmlns:a16="http://schemas.microsoft.com/office/drawing/2014/main" id="{323CA9C7-0CCF-5B70-B9A7-F39D630F7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1EE4E443-B94D-6856-74DA-D23860919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8013" y="4675188"/>
          <a:ext cx="2847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844800" imgH="444500" progId="Equation.3">
                  <p:embed/>
                </p:oleObj>
              </mc:Choice>
              <mc:Fallback>
                <p:oleObj name="方程式" r:id="rId8" imgW="2844800" imgH="444500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4675188"/>
                        <a:ext cx="2847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Rectangle 6">
            <a:extLst>
              <a:ext uri="{FF2B5EF4-FFF2-40B4-BE49-F238E27FC236}">
                <a16:creationId xmlns:a16="http://schemas.microsoft.com/office/drawing/2014/main" id="{06F69422-490C-1D60-481E-6853B06F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03E1BE82-8E16-27C5-9FDC-08B8D5B67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5300663"/>
          <a:ext cx="828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825142" imgH="355446" progId="Equation.3">
                  <p:embed/>
                </p:oleObj>
              </mc:Choice>
              <mc:Fallback>
                <p:oleObj name="方程式" r:id="rId10" imgW="825142" imgH="355446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300663"/>
                        <a:ext cx="8286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0">
            <a:extLst>
              <a:ext uri="{FF2B5EF4-FFF2-40B4-BE49-F238E27FC236}">
                <a16:creationId xmlns:a16="http://schemas.microsoft.com/office/drawing/2014/main" id="{DAF329AB-D9AF-8D17-E7D2-187FF2DF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5756275"/>
            <a:ext cx="8628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zh-HK" sz="2400"/>
              <a:t>∴</a:t>
            </a:r>
            <a:r>
              <a:rPr lang="en-US" altLang="zh-TW" sz="2400">
                <a:latin typeface="Arial" panose="020B0604020202020204" pitchFamily="34" charset="0"/>
              </a:rPr>
              <a:t>	The equation of the circle is 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2)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(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– 5)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= 10.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45">
            <a:hlinkClick r:id="rId12" action="ppaction://hlinkpres?slideindex=1&amp;slidetitle="/>
            <a:extLst>
              <a:ext uri="{FF2B5EF4-FFF2-40B4-BE49-F238E27FC236}">
                <a16:creationId xmlns:a16="http://schemas.microsoft.com/office/drawing/2014/main" id="{9B4BE35E-61A9-403B-E129-0A5DE44D8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>
            <a:hlinkClick r:id="rId14" action="ppaction://hlinkpres?slideindex=1&amp;slidetitle="/>
            <a:extLst>
              <a:ext uri="{FF2B5EF4-FFF2-40B4-BE49-F238E27FC236}">
                <a16:creationId xmlns:a16="http://schemas.microsoft.com/office/drawing/2014/main" id="{24A32042-6ACB-7E64-2740-C35ED007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8" name="Picture 8" descr="C:\Users\ukum2\Desktop\VM\NSSMIA2E_5Min_5B07\Example7_6.png">
            <a:extLst>
              <a:ext uri="{FF2B5EF4-FFF2-40B4-BE49-F238E27FC236}">
                <a16:creationId xmlns:a16="http://schemas.microsoft.com/office/drawing/2014/main" id="{26486ABF-7207-4DEC-91C4-0D95D767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43100"/>
            <a:ext cx="3259137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E2A2515B-F52E-16BB-1FDF-7E66F8747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1528763"/>
            <a:ext cx="7226300" cy="2058987"/>
          </a:xfrm>
          <a:prstGeom prst="cloudCallout">
            <a:avLst>
              <a:gd name="adj1" fmla="val 6399"/>
              <a:gd name="adj2" fmla="val 95478"/>
            </a:avLst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82800" rIns="0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zh-HK" altLang="zh-HK" sz="2600" i="1" kern="0">
              <a:solidFill>
                <a:srgbClr val="000000"/>
              </a:solidFill>
              <a:latin typeface="Arial" charset="0"/>
              <a:sym typeface="Wingdings 3" pitchFamily="18" charset="2"/>
            </a:endParaRPr>
          </a:p>
        </p:txBody>
      </p:sp>
      <p:sp>
        <p:nvSpPr>
          <p:cNvPr id="44035" name="Text Box 50">
            <a:extLst>
              <a:ext uri="{FF2B5EF4-FFF2-40B4-BE49-F238E27FC236}">
                <a16:creationId xmlns:a16="http://schemas.microsoft.com/office/drawing/2014/main" id="{5D5A03CC-BBA8-278A-1AE7-DF2C958A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98500"/>
            <a:ext cx="86280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</a:rPr>
              <a:t>O</a:t>
            </a:r>
            <a:r>
              <a:rPr lang="en-US" altLang="zh-TW" sz="2400">
                <a:latin typeface="Arial" panose="020B0604020202020204" pitchFamily="34" charset="0"/>
              </a:rPr>
              <a:t>(0, 0),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(2, 2)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(–4, –2) are points on a circle. Find the equation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0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6B687E35-57AD-6B3F-3C6F-916DEA39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3348038" y="3914775"/>
            <a:ext cx="2957512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ectangle 7">
            <a:extLst>
              <a:ext uri="{FF2B5EF4-FFF2-40B4-BE49-F238E27FC236}">
                <a16:creationId xmlns:a16="http://schemas.microsoft.com/office/drawing/2014/main" id="{3D0BB4E6-5EE5-880A-4A30-43F3E2A1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68488"/>
            <a:ext cx="4816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611313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7907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970088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49475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6066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638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210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782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The coordinates of points on the circle must satisfy the equation of the circle.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99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0">
            <a:extLst>
              <a:ext uri="{FF2B5EF4-FFF2-40B4-BE49-F238E27FC236}">
                <a16:creationId xmlns:a16="http://schemas.microsoft.com/office/drawing/2014/main" id="{4C3C9011-1AEB-B716-72EB-50A3DAA3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98500"/>
            <a:ext cx="86280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</a:rPr>
              <a:t>O</a:t>
            </a:r>
            <a:r>
              <a:rPr lang="en-US" altLang="zh-TW" sz="2400">
                <a:latin typeface="Arial" panose="020B0604020202020204" pitchFamily="34" charset="0"/>
              </a:rPr>
              <a:t>(0, 0),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(2, 2)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(–4, –2) are points on a circle. Find the equation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059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B6A80461-26CF-5590-EE7C-F9ED0A55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3348038" y="3914775"/>
            <a:ext cx="2957512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C9841F5E-D831-29BB-36B4-D794D922C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1528763"/>
            <a:ext cx="7226300" cy="2058987"/>
          </a:xfrm>
          <a:prstGeom prst="cloudCallout">
            <a:avLst>
              <a:gd name="adj1" fmla="val 6399"/>
              <a:gd name="adj2" fmla="val 95478"/>
            </a:avLst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82800" rIns="0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zh-HK" altLang="zh-HK" sz="2600" i="1" kern="0">
              <a:solidFill>
                <a:srgbClr val="000000"/>
              </a:solidFill>
              <a:latin typeface="Arial" charset="0"/>
              <a:sym typeface="Wingdings 3" pitchFamily="18" charset="2"/>
            </a:endParaRP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43A302E1-1DBA-9936-D59F-11613021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797050"/>
            <a:ext cx="59769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611313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7907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970088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49475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6066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638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210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782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By substituting the coordinates of the three given points into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Dx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Ey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= 0, we can solve for the values of 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. 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894ECB0B-D235-AE04-FA6F-2F471DE73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103313"/>
            <a:ext cx="453548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such that every point on it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13BB41FE-A60C-1AB1-1D34-FB432D4D3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596900"/>
            <a:ext cx="8785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Standard Form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BB92B43-7D61-7B14-1C0D-24B47ABA0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595438"/>
            <a:ext cx="34940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from a fixed point.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BD7FBDC-4A12-506A-E46A-EDB83DBFD93B}"/>
              </a:ext>
            </a:extLst>
          </p:cNvPr>
          <p:cNvGrpSpPr>
            <a:grpSpLocks/>
          </p:cNvGrpSpPr>
          <p:nvPr/>
        </p:nvGrpSpPr>
        <p:grpSpPr bwMode="auto">
          <a:xfrm>
            <a:off x="2049463" y="2001838"/>
            <a:ext cx="4932362" cy="4348162"/>
            <a:chOff x="1547664" y="1988840"/>
            <a:chExt cx="4932362" cy="4348162"/>
          </a:xfrm>
        </p:grpSpPr>
        <p:sp>
          <p:nvSpPr>
            <p:cNvPr id="18449" name="Line 12">
              <a:extLst>
                <a:ext uri="{FF2B5EF4-FFF2-40B4-BE49-F238E27FC236}">
                  <a16:creationId xmlns:a16="http://schemas.microsoft.com/office/drawing/2014/main" id="{2679EEE5-55FD-BEE0-C443-861E926CE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239" y="2449215"/>
              <a:ext cx="19050" cy="388778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18450" name="Line 13">
              <a:extLst>
                <a:ext uri="{FF2B5EF4-FFF2-40B4-BE49-F238E27FC236}">
                  <a16:creationId xmlns:a16="http://schemas.microsoft.com/office/drawing/2014/main" id="{0E363831-1BD4-B860-5102-DA2D83F0D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664" y="5616277"/>
              <a:ext cx="4586287" cy="0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18451" name="Text Box 14">
              <a:extLst>
                <a:ext uri="{FF2B5EF4-FFF2-40B4-BE49-F238E27FC236}">
                  <a16:creationId xmlns:a16="http://schemas.microsoft.com/office/drawing/2014/main" id="{15B94B55-37F1-A392-5944-BBC7E3C6B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89" y="198884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18452" name="Text Box 15">
              <a:extLst>
                <a:ext uri="{FF2B5EF4-FFF2-40B4-BE49-F238E27FC236}">
                  <a16:creationId xmlns:a16="http://schemas.microsoft.com/office/drawing/2014/main" id="{417CF5C3-C435-FDE9-4236-01DC2230C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9026" y="5357515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18453" name="Text Box 16">
              <a:extLst>
                <a:ext uri="{FF2B5EF4-FFF2-40B4-BE49-F238E27FC236}">
                  <a16:creationId xmlns:a16="http://schemas.microsoft.com/office/drawing/2014/main" id="{B545756F-6F0F-7135-0E4E-0AE034F8D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851" y="5616277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O</a:t>
              </a:r>
            </a:p>
          </p:txBody>
        </p:sp>
      </p:grpSp>
      <p:sp>
        <p:nvSpPr>
          <p:cNvPr id="12" name="Arc 4">
            <a:extLst>
              <a:ext uri="{FF2B5EF4-FFF2-40B4-BE49-F238E27FC236}">
                <a16:creationId xmlns:a16="http://schemas.microsoft.com/office/drawing/2014/main" id="{87FD742C-3DAF-35FD-EDA3-773179C7C269}"/>
              </a:ext>
            </a:extLst>
          </p:cNvPr>
          <p:cNvSpPr>
            <a:spLocks/>
          </p:cNvSpPr>
          <p:nvPr/>
        </p:nvSpPr>
        <p:spPr bwMode="auto">
          <a:xfrm rot="2916843" flipH="1">
            <a:off x="2674144" y="2950369"/>
            <a:ext cx="3024187" cy="3025775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322" y="1"/>
                </a:moveTo>
                <a:cubicBezTo>
                  <a:pt x="21415" y="0"/>
                  <a:pt x="2150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14"/>
                  <a:pt x="9446" y="205"/>
                  <a:pt x="21230" y="3"/>
                </a:cubicBezTo>
              </a:path>
              <a:path w="43200" h="43200" stroke="0" extrusionOk="0">
                <a:moveTo>
                  <a:pt x="21322" y="1"/>
                </a:moveTo>
                <a:cubicBezTo>
                  <a:pt x="21415" y="0"/>
                  <a:pt x="2150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14"/>
                  <a:pt x="9446" y="205"/>
                  <a:pt x="21230" y="3"/>
                </a:cubicBezTo>
                <a:lnTo>
                  <a:pt x="21600" y="21600"/>
                </a:lnTo>
                <a:lnTo>
                  <a:pt x="21322" y="1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85DDDC7-B38B-27FD-6D75-E525D62F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117600"/>
            <a:ext cx="41306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circle is a closed curve</a:t>
            </a:r>
          </a:p>
        </p:txBody>
      </p:sp>
      <p:sp>
        <p:nvSpPr>
          <p:cNvPr id="14" name="Line 59">
            <a:extLst>
              <a:ext uri="{FF2B5EF4-FFF2-40B4-BE49-F238E27FC236}">
                <a16:creationId xmlns:a16="http://schemas.microsoft.com/office/drawing/2014/main" id="{7D1689C1-47BB-D694-4D11-229D0D531B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3468688"/>
            <a:ext cx="1125537" cy="9223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" name="Rectangle 60">
            <a:extLst>
              <a:ext uri="{FF2B5EF4-FFF2-40B4-BE49-F238E27FC236}">
                <a16:creationId xmlns:a16="http://schemas.microsoft.com/office/drawing/2014/main" id="{4F3E2D2D-6D49-9731-13AC-681E9EE98A3A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5133975" y="328295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sym typeface="Wingdings 2" panose="05020102010507070707" pitchFamily="18" charset="2"/>
              </a:rPr>
              <a:t></a:t>
            </a:r>
            <a:endParaRPr lang="en-US" altLang="en-US" sz="1800">
              <a:latin typeface="Arial" panose="020B0604020202020204" pitchFamily="34" charset="0"/>
              <a:sym typeface="Wingdings 2" panose="05020102010507070707" pitchFamily="18" charset="2"/>
            </a:endParaRPr>
          </a:p>
        </p:txBody>
      </p:sp>
      <p:sp>
        <p:nvSpPr>
          <p:cNvPr id="16" name="Text Box 61">
            <a:extLst>
              <a:ext uri="{FF2B5EF4-FFF2-40B4-BE49-F238E27FC236}">
                <a16:creationId xmlns:a16="http://schemas.microsoft.com/office/drawing/2014/main" id="{8DD7D0D9-20D9-AE8B-B49F-D5C54AA8F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299720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17" name="Rectangle 62">
            <a:extLst>
              <a:ext uri="{FF2B5EF4-FFF2-40B4-BE49-F238E27FC236}">
                <a16:creationId xmlns:a16="http://schemas.microsoft.com/office/drawing/2014/main" id="{C64E5C60-31B1-FBD8-B0F5-5765E1CE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360203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9" name="Rectangle 60">
            <a:extLst>
              <a:ext uri="{FF2B5EF4-FFF2-40B4-BE49-F238E27FC236}">
                <a16:creationId xmlns:a16="http://schemas.microsoft.com/office/drawing/2014/main" id="{28A02C8E-C7AE-D817-BC10-40B50834076E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3989388" y="422116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sym typeface="Wingdings 2" panose="05020102010507070707" pitchFamily="18" charset="2"/>
              </a:rPr>
              <a:t></a:t>
            </a:r>
            <a:endParaRPr lang="en-US" altLang="en-US" sz="1800">
              <a:latin typeface="Arial" panose="020B0604020202020204" pitchFamily="34" charset="0"/>
              <a:sym typeface="Wingdings 2" panose="05020102010507070707" pitchFamily="18" charset="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D56784-653D-87C0-4D63-D56097F5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584325"/>
            <a:ext cx="38623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is at the same distance</a:t>
            </a:r>
          </a:p>
        </p:txBody>
      </p:sp>
      <p:sp>
        <p:nvSpPr>
          <p:cNvPr id="22" name="Text Box 61">
            <a:extLst>
              <a:ext uri="{FF2B5EF4-FFF2-40B4-BE49-F238E27FC236}">
                <a16:creationId xmlns:a16="http://schemas.microsoft.com/office/drawing/2014/main" id="{F982BE4F-CFC5-CA3E-6C19-C16344B3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46405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00B050"/>
                </a:solidFill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3" name="AutoShape 38">
            <a:extLst>
              <a:ext uri="{FF2B5EF4-FFF2-40B4-BE49-F238E27FC236}">
                <a16:creationId xmlns:a16="http://schemas.microsoft.com/office/drawing/2014/main" id="{C5B4B30D-18C0-BA3F-C0C8-C342320D3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854450"/>
            <a:ext cx="3455987" cy="942975"/>
          </a:xfrm>
          <a:prstGeom prst="wedgeRoundRectCallout">
            <a:avLst>
              <a:gd name="adj1" fmla="val -60672"/>
              <a:gd name="adj2" fmla="val -31493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fixed distance is the radius.</a:t>
            </a:r>
          </a:p>
        </p:txBody>
      </p:sp>
      <p:sp>
        <p:nvSpPr>
          <p:cNvPr id="24" name="AutoShape 38">
            <a:extLst>
              <a:ext uri="{FF2B5EF4-FFF2-40B4-BE49-F238E27FC236}">
                <a16:creationId xmlns:a16="http://schemas.microsoft.com/office/drawing/2014/main" id="{05CEC5A1-A461-B67A-E6CE-097C725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82913"/>
            <a:ext cx="3455988" cy="942975"/>
          </a:xfrm>
          <a:prstGeom prst="wedgeRoundRectCallout">
            <a:avLst>
              <a:gd name="adj1" fmla="val 58685"/>
              <a:gd name="adj2" fmla="val 98172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fixed point is the </a:t>
            </a:r>
            <a:r>
              <a:rPr lang="en-US" altLang="zh-TW" sz="2400" dirty="0" err="1">
                <a:latin typeface="Arial" charset="0"/>
              </a:rPr>
              <a:t>centre</a:t>
            </a:r>
            <a:r>
              <a:rPr lang="en-US" altLang="zh-TW" sz="2400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15" grpId="0"/>
      <p:bldP spid="16" grpId="0"/>
      <p:bldP spid="17" grpId="0"/>
      <p:bldP spid="19" grpId="0"/>
      <p:bldP spid="21" grpId="0"/>
      <p:bldP spid="22" grpId="0"/>
      <p:bldP spid="23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50">
            <a:extLst>
              <a:ext uri="{FF2B5EF4-FFF2-40B4-BE49-F238E27FC236}">
                <a16:creationId xmlns:a16="http://schemas.microsoft.com/office/drawing/2014/main" id="{3B0DFB36-FA05-0170-67C9-CB0479487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98500"/>
            <a:ext cx="86280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</a:rPr>
              <a:t>O</a:t>
            </a:r>
            <a:r>
              <a:rPr lang="en-US" altLang="zh-TW" sz="2400">
                <a:latin typeface="Arial" panose="020B0604020202020204" pitchFamily="34" charset="0"/>
              </a:rPr>
              <a:t>(0, 0),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(2, 2)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(–4, –2) are points on a circle. Find the equation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7" name="Text Box 50">
            <a:extLst>
              <a:ext uri="{FF2B5EF4-FFF2-40B4-BE49-F238E27FC236}">
                <a16:creationId xmlns:a16="http://schemas.microsoft.com/office/drawing/2014/main" id="{9579DEBD-C0AE-D42D-4638-446662022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557338"/>
            <a:ext cx="86280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Dx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Ey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= 0 be the equation of the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Text Box 50">
            <a:extLst>
              <a:ext uri="{FF2B5EF4-FFF2-40B4-BE49-F238E27FC236}">
                <a16:creationId xmlns:a16="http://schemas.microsoft.com/office/drawing/2014/main" id="{948245E9-5E18-9E13-5C46-E39EE308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43113"/>
            <a:ext cx="8628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zh-HK" sz="2400"/>
              <a:t>∵</a:t>
            </a:r>
            <a:r>
              <a:rPr lang="en-US" altLang="zh-TW" sz="2400"/>
              <a:t>	</a:t>
            </a:r>
            <a:r>
              <a:rPr lang="en-US" altLang="zh-TW" sz="2400" i="1">
                <a:latin typeface="Arial" panose="020B0604020202020204" pitchFamily="34" charset="0"/>
              </a:rPr>
              <a:t> O</a:t>
            </a:r>
            <a:r>
              <a:rPr lang="en-US" altLang="zh-TW" sz="2400">
                <a:latin typeface="Arial" panose="020B0604020202020204" pitchFamily="34" charset="0"/>
              </a:rPr>
              <a:t>(0, 0),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(2, 2)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(–4, –2) are points on a circle.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9" name="Text Box 50">
            <a:extLst>
              <a:ext uri="{FF2B5EF4-FFF2-40B4-BE49-F238E27FC236}">
                <a16:creationId xmlns:a16="http://schemas.microsoft.com/office/drawing/2014/main" id="{96698997-CC1C-6CD5-AD42-65C861A95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35238"/>
            <a:ext cx="8628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zh-HK" sz="2400"/>
              <a:t>∴ </a:t>
            </a:r>
            <a:r>
              <a:rPr lang="en-US" altLang="zh-TW" sz="2400"/>
              <a:t>	</a:t>
            </a:r>
            <a:r>
              <a:rPr lang="en-US" altLang="zh-TW" sz="2400" i="1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By substitution, we have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0" name="Text Box 50">
            <a:extLst>
              <a:ext uri="{FF2B5EF4-FFF2-40B4-BE49-F238E27FC236}">
                <a16:creationId xmlns:a16="http://schemas.microsoft.com/office/drawing/2014/main" id="{6FBAD027-E658-68CF-CC52-7F92646FA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3025775"/>
            <a:ext cx="4314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0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+ 0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(0) +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(0) +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= 0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1" name="Text Box 50">
            <a:extLst>
              <a:ext uri="{FF2B5EF4-FFF2-40B4-BE49-F238E27FC236}">
                <a16:creationId xmlns:a16="http://schemas.microsoft.com/office/drawing/2014/main" id="{29D301B3-85F3-2CE9-1909-8F9A696DB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3429000"/>
            <a:ext cx="35131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= 0		......(1)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2" name="Text Box 50">
            <a:extLst>
              <a:ext uri="{FF2B5EF4-FFF2-40B4-BE49-F238E27FC236}">
                <a16:creationId xmlns:a16="http://schemas.microsoft.com/office/drawing/2014/main" id="{0D9A9925-B061-25C4-F4DA-908DE366E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811588"/>
            <a:ext cx="4314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+ 2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(2) +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(2) +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= 0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3" name="Text Box 50">
            <a:extLst>
              <a:ext uri="{FF2B5EF4-FFF2-40B4-BE49-F238E27FC236}">
                <a16:creationId xmlns:a16="http://schemas.microsoft.com/office/drawing/2014/main" id="{0BBE109E-419F-1B74-1B25-496586833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14813"/>
            <a:ext cx="46116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+ 2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= –8 ......(2)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4" name="Text Box 50">
            <a:extLst>
              <a:ext uri="{FF2B5EF4-FFF2-40B4-BE49-F238E27FC236}">
                <a16:creationId xmlns:a16="http://schemas.microsoft.com/office/drawing/2014/main" id="{B70612E9-72E1-1165-7BCC-712A7E25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4594225"/>
            <a:ext cx="51006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(–4)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(–2)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(–4) + 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(–2) +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= 0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5" name="Text Box 50">
            <a:extLst>
              <a:ext uri="{FF2B5EF4-FFF2-40B4-BE49-F238E27FC236}">
                <a16:creationId xmlns:a16="http://schemas.microsoft.com/office/drawing/2014/main" id="{1E3E0F15-CC7D-AE7B-A8AF-AF06E314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4984750"/>
            <a:ext cx="4613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4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+ 2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–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 = 20 ......(3)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8" grpId="0"/>
      <p:bldP spid="47109" grpId="0"/>
      <p:bldP spid="47110" grpId="0"/>
      <p:bldP spid="47111" grpId="0"/>
      <p:bldP spid="47112" grpId="0"/>
      <p:bldP spid="47113" grpId="0"/>
      <p:bldP spid="47114" grpId="0"/>
      <p:bldP spid="471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0">
            <a:extLst>
              <a:ext uri="{FF2B5EF4-FFF2-40B4-BE49-F238E27FC236}">
                <a16:creationId xmlns:a16="http://schemas.microsoft.com/office/drawing/2014/main" id="{B036E0D0-E518-663C-4184-D68F348D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8628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substituting (1) into (2), we have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50">
            <a:extLst>
              <a:ext uri="{FF2B5EF4-FFF2-40B4-BE49-F238E27FC236}">
                <a16:creationId xmlns:a16="http://schemas.microsoft.com/office/drawing/2014/main" id="{25728946-57D3-5718-6C47-886B951C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339850"/>
            <a:ext cx="46116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+ 2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= –8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3D81E4-8CF8-1225-46EF-404515A37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811338"/>
            <a:ext cx="262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= –4 ......(4)</a:t>
            </a:r>
            <a:endParaRPr lang="en-US" altLang="zh-TW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5A56A227-323C-D1EA-5667-FE71CAC2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2276475"/>
            <a:ext cx="8628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substituting (1) into (3), we have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86251FC3-B347-EE66-983E-551E23624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79713"/>
            <a:ext cx="46116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4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+ 2</a:t>
            </a:r>
            <a:r>
              <a:rPr lang="en-US" altLang="zh-TW" sz="2400" i="1">
                <a:latin typeface="Arial" panose="020B0604020202020204" pitchFamily="34" charset="0"/>
              </a:rPr>
              <a:t>E</a:t>
            </a:r>
            <a:r>
              <a:rPr lang="en-US" altLang="zh-TW" sz="2400">
                <a:latin typeface="Arial" panose="020B0604020202020204" pitchFamily="34" charset="0"/>
              </a:rPr>
              <a:t> = 20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B2C4C4-079E-E8B0-F706-528FB004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3252788"/>
            <a:ext cx="2797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2D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= 10 ......(5)</a:t>
            </a:r>
            <a:endParaRPr lang="en-US" altLang="zh-TW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50">
            <a:extLst>
              <a:ext uri="{FF2B5EF4-FFF2-40B4-BE49-F238E27FC236}">
                <a16:creationId xmlns:a16="http://schemas.microsoft.com/office/drawing/2014/main" id="{7A2B73FF-2FC4-F731-4219-45D24B13E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614738"/>
            <a:ext cx="1371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(5) – (4):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F22A286E-2BD2-53FB-4C3E-CCC40812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614738"/>
            <a:ext cx="1225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= 14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id="{443C86AF-292C-AB50-5C83-304A10BB8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4076700"/>
            <a:ext cx="8628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substituting 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= 14 into (4), we have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50">
            <a:extLst>
              <a:ext uri="{FF2B5EF4-FFF2-40B4-BE49-F238E27FC236}">
                <a16:creationId xmlns:a16="http://schemas.microsoft.com/office/drawing/2014/main" id="{DDDED06A-53DA-5A2E-D7CC-2A0FAE6C5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4552950"/>
            <a:ext cx="2163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14 + </a:t>
            </a:r>
            <a:r>
              <a:rPr lang="en-US" altLang="zh-TW" sz="2400" i="1">
                <a:latin typeface="Arial" panose="020B0604020202020204" pitchFamily="34" charset="0"/>
              </a:rPr>
              <a:t>E = –</a:t>
            </a:r>
            <a:r>
              <a:rPr lang="en-US" altLang="zh-TW" sz="2400">
                <a:latin typeface="Arial" panose="020B0604020202020204" pitchFamily="34" charset="0"/>
              </a:rPr>
              <a:t>4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50">
            <a:extLst>
              <a:ext uri="{FF2B5EF4-FFF2-40B4-BE49-F238E27FC236}">
                <a16:creationId xmlns:a16="http://schemas.microsoft.com/office/drawing/2014/main" id="{85B65CA5-5F37-1C03-C9E9-8FDD3D176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775" y="4984750"/>
            <a:ext cx="13668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E = –</a:t>
            </a:r>
            <a:r>
              <a:rPr lang="en-US" altLang="zh-TW" sz="2400">
                <a:latin typeface="Arial" panose="020B0604020202020204" pitchFamily="34" charset="0"/>
              </a:rPr>
              <a:t>18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948CC1EF-B640-7FF8-6F01-548E115A1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5446713"/>
            <a:ext cx="8628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zh-HK" sz="2400"/>
              <a:t>∴</a:t>
            </a:r>
            <a:r>
              <a:rPr lang="en-US" altLang="zh-TW" sz="2400"/>
              <a:t>	</a:t>
            </a:r>
            <a:r>
              <a:rPr lang="en-US" altLang="zh-TW" sz="2400">
                <a:latin typeface="Arial" panose="020B0604020202020204" pitchFamily="34" charset="0"/>
              </a:rPr>
              <a:t>The equation of the circle is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+ 14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18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0.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58A72AE-D1D6-EDA2-5F97-D9ADE4FD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D2B20242-F8BD-CE7C-CC48-8F37590D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5">
            <a:extLst>
              <a:ext uri="{FF2B5EF4-FFF2-40B4-BE49-F238E27FC236}">
                <a16:creationId xmlns:a16="http://schemas.microsoft.com/office/drawing/2014/main" id="{9F135ADE-A5B0-E239-D300-86513B34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2533650"/>
            <a:ext cx="3730625" cy="690563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2700000" scaled="1"/>
          </a:gradFill>
          <a:ln w="25400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</a:t>
            </a:r>
            <a:endParaRPr lang="zh-TW" altLang="zh-TW" sz="1800" baseline="300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459" name="群組 2">
            <a:extLst>
              <a:ext uri="{FF2B5EF4-FFF2-40B4-BE49-F238E27FC236}">
                <a16:creationId xmlns:a16="http://schemas.microsoft.com/office/drawing/2014/main" id="{9992634F-5D5B-D47A-DA8D-E0A8230B6E3F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1196975"/>
            <a:ext cx="4606925" cy="4348163"/>
            <a:chOff x="1873796" y="1988840"/>
            <a:chExt cx="4606230" cy="4348162"/>
          </a:xfrm>
        </p:grpSpPr>
        <p:sp>
          <p:nvSpPr>
            <p:cNvPr id="19480" name="Line 12">
              <a:extLst>
                <a:ext uri="{FF2B5EF4-FFF2-40B4-BE49-F238E27FC236}">
                  <a16:creationId xmlns:a16="http://schemas.microsoft.com/office/drawing/2014/main" id="{0E28689E-6039-2C2F-04CE-4E3D419DB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844" y="2449215"/>
              <a:ext cx="19047" cy="388778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19481" name="Line 13">
              <a:extLst>
                <a:ext uri="{FF2B5EF4-FFF2-40B4-BE49-F238E27FC236}">
                  <a16:creationId xmlns:a16="http://schemas.microsoft.com/office/drawing/2014/main" id="{6EBBD524-99FC-F8B9-7834-9A397FB1D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796" y="5616277"/>
              <a:ext cx="4260207" cy="0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19482" name="Text Box 14">
              <a:extLst>
                <a:ext uri="{FF2B5EF4-FFF2-40B4-BE49-F238E27FC236}">
                  <a16:creationId xmlns:a16="http://schemas.microsoft.com/office/drawing/2014/main" id="{09D2A259-6E8F-0CBD-9415-C1B808ADD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816" y="1988840"/>
              <a:ext cx="38094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19483" name="Text Box 15">
              <a:extLst>
                <a:ext uri="{FF2B5EF4-FFF2-40B4-BE49-F238E27FC236}">
                  <a16:creationId xmlns:a16="http://schemas.microsoft.com/office/drawing/2014/main" id="{AD7CA48E-575C-F986-3D4B-BBCE1B308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9083" y="5357514"/>
              <a:ext cx="38094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19484" name="Text Box 16">
              <a:extLst>
                <a:ext uri="{FF2B5EF4-FFF2-40B4-BE49-F238E27FC236}">
                  <a16:creationId xmlns:a16="http://schemas.microsoft.com/office/drawing/2014/main" id="{65B28A85-5306-6AD5-998F-E9F3F7333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522" y="5616277"/>
              <a:ext cx="38094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O</a:t>
              </a:r>
            </a:p>
          </p:txBody>
        </p:sp>
      </p:grpSp>
      <p:sp>
        <p:nvSpPr>
          <p:cNvPr id="19460" name="Arc 4">
            <a:extLst>
              <a:ext uri="{FF2B5EF4-FFF2-40B4-BE49-F238E27FC236}">
                <a16:creationId xmlns:a16="http://schemas.microsoft.com/office/drawing/2014/main" id="{B888BDDE-E707-DFBA-EF9E-0A27832C56BF}"/>
              </a:ext>
            </a:extLst>
          </p:cNvPr>
          <p:cNvSpPr>
            <a:spLocks/>
          </p:cNvSpPr>
          <p:nvPr/>
        </p:nvSpPr>
        <p:spPr bwMode="auto">
          <a:xfrm rot="2916843" flipH="1">
            <a:off x="515144" y="2145506"/>
            <a:ext cx="3024188" cy="3025775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322" y="1"/>
                </a:moveTo>
                <a:cubicBezTo>
                  <a:pt x="21415" y="0"/>
                  <a:pt x="2150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14"/>
                  <a:pt x="9446" y="205"/>
                  <a:pt x="21230" y="3"/>
                </a:cubicBezTo>
              </a:path>
              <a:path w="43200" h="43200" stroke="0" extrusionOk="0">
                <a:moveTo>
                  <a:pt x="21322" y="1"/>
                </a:moveTo>
                <a:cubicBezTo>
                  <a:pt x="21415" y="0"/>
                  <a:pt x="2150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814"/>
                  <a:pt x="9446" y="205"/>
                  <a:pt x="21230" y="3"/>
                </a:cubicBezTo>
                <a:lnTo>
                  <a:pt x="21600" y="21600"/>
                </a:lnTo>
                <a:lnTo>
                  <a:pt x="21322" y="1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9461" name="Line 59">
            <a:extLst>
              <a:ext uri="{FF2B5EF4-FFF2-40B4-BE49-F238E27FC236}">
                <a16:creationId xmlns:a16="http://schemas.microsoft.com/office/drawing/2014/main" id="{E29CC58C-D90B-6965-8AA3-9615F820C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2638" y="2663825"/>
            <a:ext cx="1125537" cy="922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462" name="Rectangle 60">
            <a:extLst>
              <a:ext uri="{FF2B5EF4-FFF2-40B4-BE49-F238E27FC236}">
                <a16:creationId xmlns:a16="http://schemas.microsoft.com/office/drawing/2014/main" id="{C8655A13-E75A-07D7-CE4D-A2E6CC838F12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2974975" y="24780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sym typeface="Wingdings 2" panose="05020102010507070707" pitchFamily="18" charset="2"/>
              </a:rPr>
              <a:t></a:t>
            </a:r>
            <a:endParaRPr lang="en-US" altLang="en-US" sz="1800">
              <a:latin typeface="Arial" panose="020B0604020202020204" pitchFamily="34" charset="0"/>
              <a:sym typeface="Wingdings 2" panose="05020102010507070707" pitchFamily="18" charset="2"/>
            </a:endParaRPr>
          </a:p>
        </p:txBody>
      </p:sp>
      <p:sp>
        <p:nvSpPr>
          <p:cNvPr id="19463" name="Text Box 61">
            <a:extLst>
              <a:ext uri="{FF2B5EF4-FFF2-40B4-BE49-F238E27FC236}">
                <a16:creationId xmlns:a16="http://schemas.microsoft.com/office/drawing/2014/main" id="{3AF14692-A372-672B-2F89-544C36C4A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1923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P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19464" name="Rectangle 62">
            <a:extLst>
              <a:ext uri="{FF2B5EF4-FFF2-40B4-BE49-F238E27FC236}">
                <a16:creationId xmlns:a16="http://schemas.microsoft.com/office/drawing/2014/main" id="{8CFAF681-0F95-BFBE-6C97-04C4FF0B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27971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9465" name="Rectangle 60">
            <a:extLst>
              <a:ext uri="{FF2B5EF4-FFF2-40B4-BE49-F238E27FC236}">
                <a16:creationId xmlns:a16="http://schemas.microsoft.com/office/drawing/2014/main" id="{ABC1A7B4-E3B6-8D2F-6EB0-2404137DAEE3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830388" y="34163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sym typeface="Wingdings 2" panose="05020102010507070707" pitchFamily="18" charset="2"/>
              </a:rPr>
              <a:t></a:t>
            </a:r>
            <a:endParaRPr lang="en-US" altLang="en-US" sz="1800">
              <a:latin typeface="Arial" panose="020B0604020202020204" pitchFamily="34" charset="0"/>
              <a:sym typeface="Wingdings 2" panose="05020102010507070707" pitchFamily="18" charset="2"/>
            </a:endParaRPr>
          </a:p>
        </p:txBody>
      </p:sp>
      <p:sp>
        <p:nvSpPr>
          <p:cNvPr id="19466" name="Text Box 61">
            <a:extLst>
              <a:ext uri="{FF2B5EF4-FFF2-40B4-BE49-F238E27FC236}">
                <a16:creationId xmlns:a16="http://schemas.microsoft.com/office/drawing/2014/main" id="{A4AF7E51-9FF0-0151-92CA-8408168A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3659188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solidFill>
                  <a:srgbClr val="33CC33"/>
                </a:solidFill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" name="Text Box 61">
            <a:extLst>
              <a:ext uri="{FF2B5EF4-FFF2-40B4-BE49-F238E27FC236}">
                <a16:creationId xmlns:a16="http://schemas.microsoft.com/office/drawing/2014/main" id="{FF442A18-A66B-37E2-1890-63EEA5EC5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192338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66A0B362-68E6-EEDA-692B-62CBD57A8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92150"/>
            <a:ext cx="53848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Let 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,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) be the coordinates of </a:t>
            </a:r>
            <a:r>
              <a:rPr lang="en-US" altLang="zh-TW" sz="2800" i="1">
                <a:latin typeface="Arial" panose="020B0604020202020204" pitchFamily="34" charset="0"/>
              </a:rPr>
              <a:t>P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7C187942-8A91-2105-1061-D8DA4B4D4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1341438"/>
            <a:ext cx="12573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PC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ED9542FF-7105-1BF5-1A7E-4B0BFB61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1339850"/>
            <a:ext cx="12573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latin typeface="Arial" panose="020B0604020202020204" pitchFamily="34" charset="0"/>
              </a:rPr>
              <a:t>= </a:t>
            </a: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9471" name="Rectangle 2">
            <a:extLst>
              <a:ext uri="{FF2B5EF4-FFF2-40B4-BE49-F238E27FC236}">
                <a16:creationId xmlns:a16="http://schemas.microsoft.com/office/drawing/2014/main" id="{667FA2F0-9EAE-D6D2-C5FD-C34FC195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6" name="物件 25">
            <a:extLst>
              <a:ext uri="{FF2B5EF4-FFF2-40B4-BE49-F238E27FC236}">
                <a16:creationId xmlns:a16="http://schemas.microsoft.com/office/drawing/2014/main" id="{EDCC131A-BAE1-C8E7-E0A8-57D6FD69F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1885950"/>
          <a:ext cx="3470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467100" imgH="495300" progId="Equation.3">
                  <p:embed/>
                </p:oleObj>
              </mc:Choice>
              <mc:Fallback>
                <p:oleObj name="方程式" r:id="rId2" imgW="3467100" imgH="495300" progId="Equation.3">
                  <p:embed/>
                  <p:pic>
                    <p:nvPicPr>
                      <p:cNvPr id="0" name="物件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1885950"/>
                        <a:ext cx="3470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38">
            <a:extLst>
              <a:ext uri="{FF2B5EF4-FFF2-40B4-BE49-F238E27FC236}">
                <a16:creationId xmlns:a16="http://schemas.microsoft.com/office/drawing/2014/main" id="{3E4C4668-B435-7879-6C1E-A696FCF1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740025"/>
            <a:ext cx="3455988" cy="650875"/>
          </a:xfrm>
          <a:prstGeom prst="wedgeRoundRectCallout">
            <a:avLst>
              <a:gd name="adj1" fmla="val -22458"/>
              <a:gd name="adj2" fmla="val -96806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By the distance formula</a:t>
            </a:r>
          </a:p>
        </p:txBody>
      </p:sp>
      <p:graphicFrame>
        <p:nvGraphicFramePr>
          <p:cNvPr id="29" name="物件 28">
            <a:extLst>
              <a:ext uri="{FF2B5EF4-FFF2-40B4-BE49-F238E27FC236}">
                <a16:creationId xmlns:a16="http://schemas.microsoft.com/office/drawing/2014/main" id="{F866DDE0-F4AB-E9C1-6A72-FEEB3CC4E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3613" y="2597150"/>
          <a:ext cx="3330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327400" imgH="457200" progId="Equation.3">
                  <p:embed/>
                </p:oleObj>
              </mc:Choice>
              <mc:Fallback>
                <p:oleObj name="方程式" r:id="rId4" imgW="3327400" imgH="457200" progId="Equation.3">
                  <p:embed/>
                  <p:pic>
                    <p:nvPicPr>
                      <p:cNvPr id="0" name="物件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2597150"/>
                        <a:ext cx="3330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38">
            <a:extLst>
              <a:ext uri="{FF2B5EF4-FFF2-40B4-BE49-F238E27FC236}">
                <a16:creationId xmlns:a16="http://schemas.microsoft.com/office/drawing/2014/main" id="{1C747239-BD67-2FA6-3174-92C32E1A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451225"/>
            <a:ext cx="2922588" cy="650875"/>
          </a:xfrm>
          <a:prstGeom prst="wedgeRoundRectCallout">
            <a:avLst>
              <a:gd name="adj1" fmla="val -22458"/>
              <a:gd name="adj2" fmla="val -96806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Square both sides.</a:t>
            </a:r>
          </a:p>
        </p:txBody>
      </p:sp>
      <p:sp>
        <p:nvSpPr>
          <p:cNvPr id="30" name="AutoShape 38">
            <a:extLst>
              <a:ext uri="{FF2B5EF4-FFF2-40B4-BE49-F238E27FC236}">
                <a16:creationId xmlns:a16="http://schemas.microsoft.com/office/drawing/2014/main" id="{DF0B16A2-47BB-7C54-BFD8-A1383451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3644900"/>
            <a:ext cx="4681537" cy="1581150"/>
          </a:xfrm>
          <a:prstGeom prst="wedgeRoundRectCallout">
            <a:avLst>
              <a:gd name="adj1" fmla="val -23388"/>
              <a:gd name="adj2" fmla="val -71106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The coordinates of all the points on the circle </a:t>
            </a:r>
            <a:r>
              <a:rPr lang="en-US" altLang="zh-TW" sz="2400" dirty="0" err="1">
                <a:latin typeface="Arial" charset="0"/>
              </a:rPr>
              <a:t>centred</a:t>
            </a:r>
            <a:r>
              <a:rPr lang="en-US" altLang="zh-TW" sz="2400" dirty="0">
                <a:latin typeface="Arial" charset="0"/>
              </a:rPr>
              <a:t> at </a:t>
            </a:r>
            <a:r>
              <a:rPr lang="en-US" altLang="zh-TW" sz="2400" i="1" dirty="0">
                <a:latin typeface="Arial" charset="0"/>
              </a:rPr>
              <a:t>C</a:t>
            </a:r>
            <a:r>
              <a:rPr lang="en-US" altLang="zh-TW" sz="2400" dirty="0">
                <a:latin typeface="Arial" charset="0"/>
              </a:rPr>
              <a:t>(</a:t>
            </a:r>
            <a:r>
              <a:rPr lang="en-US" altLang="zh-TW" sz="2400" i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US" altLang="zh-TW" sz="2400" dirty="0">
                <a:latin typeface="Arial" charset="0"/>
              </a:rPr>
              <a:t>, </a:t>
            </a:r>
            <a:r>
              <a:rPr lang="en-US" altLang="zh-TW" sz="2400" i="1" dirty="0">
                <a:solidFill>
                  <a:srgbClr val="00B050"/>
                </a:solidFill>
                <a:latin typeface="Arial" charset="0"/>
              </a:rPr>
              <a:t>k</a:t>
            </a:r>
            <a:r>
              <a:rPr lang="en-US" altLang="zh-TW" sz="2400" dirty="0">
                <a:latin typeface="Arial" charset="0"/>
              </a:rPr>
              <a:t>) with radius </a:t>
            </a:r>
            <a:r>
              <a:rPr lang="en-US" altLang="zh-TW" sz="2400" i="1" dirty="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altLang="zh-TW" sz="2400" dirty="0">
                <a:latin typeface="Arial" charset="0"/>
              </a:rPr>
              <a:t> satisfy this equation.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465C78B6-9B49-D6EF-97BB-6C69D981C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8" y="1868488"/>
            <a:ext cx="46513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9E5F8D6F-23EB-A15B-8BE9-465708F7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5" y="1868488"/>
            <a:ext cx="4651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B05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C44E23E7-33CD-669D-6584-EA22DC189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1868488"/>
            <a:ext cx="4651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E211742B-02AA-A7FD-A5FC-3EF39D77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313" y="2551113"/>
            <a:ext cx="46513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63DD31E4-EA22-463D-0B07-1DEE24200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2552700"/>
            <a:ext cx="4651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00B05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5E1A7DA4-4094-D30D-B1F8-8E0DE4E86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559050"/>
            <a:ext cx="4651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" grpId="0"/>
      <p:bldP spid="19" grpId="0"/>
      <p:bldP spid="22" grpId="0"/>
      <p:bldP spid="23" grpId="0"/>
      <p:bldP spid="28" grpId="0" animBg="1"/>
      <p:bldP spid="28" grpId="1" animBg="1"/>
      <p:bldP spid="32" grpId="0" animBg="1"/>
      <p:bldP spid="32" grpId="1" animBg="1"/>
      <p:bldP spid="30" grpId="0" animBg="1"/>
      <p:bldP spid="33" grpId="0"/>
      <p:bldP spid="34" grpId="0"/>
      <p:bldP spid="35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23A68AC3-6CA1-037A-0EB3-A404895B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33375"/>
            <a:ext cx="8789988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Therefore, the equation of the circle centred at </a:t>
            </a:r>
            <a:r>
              <a:rPr lang="en-US" altLang="zh-TW" sz="2800" i="1">
                <a:latin typeface="Arial" panose="020B0604020202020204" pitchFamily="34" charset="0"/>
              </a:rPr>
              <a:t>C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TW" sz="2800">
                <a:latin typeface="Arial" panose="020B0604020202020204" pitchFamily="34" charset="0"/>
              </a:rPr>
              <a:t>, </a:t>
            </a:r>
            <a:r>
              <a:rPr lang="en-US" altLang="zh-TW" sz="2800" i="1">
                <a:solidFill>
                  <a:srgbClr val="33CC33"/>
                </a:solidFill>
                <a:latin typeface="Arial" panose="020B0604020202020204" pitchFamily="34" charset="0"/>
              </a:rPr>
              <a:t>k</a:t>
            </a:r>
            <a:r>
              <a:rPr lang="en-US" altLang="zh-TW" sz="2800">
                <a:latin typeface="Arial" panose="020B0604020202020204" pitchFamily="34" charset="0"/>
              </a:rPr>
              <a:t>) with radius</a:t>
            </a:r>
            <a:r>
              <a:rPr lang="en-US" altLang="zh-TW" sz="28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</a:rPr>
              <a:t>is given by:</a:t>
            </a:r>
          </a:p>
        </p:txBody>
      </p:sp>
      <p:sp>
        <p:nvSpPr>
          <p:cNvPr id="4" name="Rectangle 92">
            <a:extLst>
              <a:ext uri="{FF2B5EF4-FFF2-40B4-BE49-F238E27FC236}">
                <a16:creationId xmlns:a16="http://schemas.microsoft.com/office/drawing/2014/main" id="{8E18975E-8E5B-D038-9D82-F1DF44C48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412875"/>
            <a:ext cx="3457575" cy="598488"/>
          </a:xfrm>
          <a:prstGeom prst="rect">
            <a:avLst/>
          </a:prstGeom>
          <a:solidFill>
            <a:srgbClr val="66CC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79B5E8BE-BD4C-85D1-1D40-1F41AA536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6713" y="1484313"/>
          <a:ext cx="3330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327400" imgH="457200" progId="Equation.3">
                  <p:embed/>
                </p:oleObj>
              </mc:Choice>
              <mc:Fallback>
                <p:oleObj name="方程式" r:id="rId2" imgW="3327400" imgH="457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1484313"/>
                        <a:ext cx="3330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D6EB4F7F-207E-2E84-B8F6-9B1E45006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2276475"/>
            <a:ext cx="8789987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This is known as the </a:t>
            </a:r>
            <a:r>
              <a:rPr lang="en-US" altLang="zh-TW" sz="2800" b="1">
                <a:solidFill>
                  <a:srgbClr val="0000FF"/>
                </a:solidFill>
                <a:latin typeface="Arial" panose="020B0604020202020204" pitchFamily="34" charset="0"/>
              </a:rPr>
              <a:t>standard form</a:t>
            </a:r>
            <a:r>
              <a:rPr lang="en-US" altLang="zh-TW" sz="2800">
                <a:latin typeface="Arial" panose="020B0604020202020204" pitchFamily="34" charset="0"/>
              </a:rPr>
              <a:t> or centre-radius form of the equation of a circle.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E03AEA-AE8B-4AD8-FF52-698D6282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1446213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D9A9C4-41CE-48E2-32E6-E1F32B04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1452563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solidFill>
                  <a:srgbClr val="33CC33"/>
                </a:solidFill>
                <a:latin typeface="Arial" panose="020B0604020202020204" pitchFamily="34" charset="0"/>
              </a:rPr>
              <a:t>k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C902C9-3458-C001-B242-DC75F390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1449388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357F7420-94E0-B0B6-503C-CF55A8AF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697288"/>
            <a:ext cx="8789987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example, the equation of the circle centred at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 i="1">
                <a:latin typeface="Arial" panose="020B0604020202020204" pitchFamily="34" charset="0"/>
              </a:rPr>
              <a:t>C</a:t>
            </a:r>
            <a:r>
              <a:rPr lang="en-US" altLang="zh-TW" sz="2800">
                <a:latin typeface="Arial" panose="020B0604020202020204" pitchFamily="34" charset="0"/>
              </a:rPr>
              <a:t>(0, 2) with radius 3 is given by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693177A9-2242-3E52-C193-D8DDF553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781550"/>
            <a:ext cx="87899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– 0)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(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– 2)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= 3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D5C0D0F-A30C-65AC-4883-8920EE6B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0"/>
            <a:ext cx="67056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i.e.	      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(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– 2)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/>
      <p:bldP spid="9" grpId="0"/>
      <p:bldP spid="11" grpId="0"/>
      <p:bldP spid="13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2">
            <a:extLst>
              <a:ext uri="{FF2B5EF4-FFF2-40B4-BE49-F238E27FC236}">
                <a16:creationId xmlns:a16="http://schemas.microsoft.com/office/drawing/2014/main" id="{6D29B709-900F-C068-BAC7-38C3A4C0E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5435600"/>
            <a:ext cx="2132012" cy="598488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HK" altLang="en-US" sz="2800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1153461-31CA-64FE-A3A4-F6ECE39B9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73063"/>
            <a:ext cx="8789988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particular, if a circle is centred at the origin with radius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>
                <a:latin typeface="Arial" panose="020B0604020202020204" pitchFamily="34" charset="0"/>
              </a:rPr>
              <a:t>, 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9B10E90-9942-009A-E807-9B49514F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ED20C5F2-2395-7F4A-C727-CC7390E0C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4843463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314700" imgH="457200" progId="Equation.3">
                  <p:embed/>
                </p:oleObj>
              </mc:Choice>
              <mc:Fallback>
                <p:oleObj name="方程式" r:id="rId2" imgW="3314700" imgH="457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4843463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BECD0BE8-F22C-EB72-58B0-449C2FB1B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7388" y="5435600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90700" imgH="457200" progId="Equation.3">
                  <p:embed/>
                </p:oleObj>
              </mc:Choice>
              <mc:Fallback>
                <p:oleObj name="方程式" r:id="rId4" imgW="1790700" imgH="4572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5435600"/>
                        <a:ext cx="179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4">
            <a:extLst>
              <a:ext uri="{FF2B5EF4-FFF2-40B4-BE49-F238E27FC236}">
                <a16:creationId xmlns:a16="http://schemas.microsoft.com/office/drawing/2014/main" id="{35E945EC-6649-87D3-DD41-B282A53E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4868863"/>
            <a:ext cx="35925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◄ 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By substituting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h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= 0 and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k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= 0 </a:t>
            </a:r>
            <a:b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   into (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x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–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h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)</a:t>
            </a:r>
            <a:r>
              <a:rPr lang="en-US" altLang="zh-TW" sz="1800" baseline="30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+ (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y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–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k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)</a:t>
            </a:r>
            <a:r>
              <a:rPr lang="en-US" altLang="zh-TW" sz="1800" baseline="30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 =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1800" baseline="300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.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008D9391-B345-1D87-7AED-A6E4889B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125538"/>
            <a:ext cx="3068637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1F0280A-0343-1DC3-C63B-7E38AF62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4221163"/>
            <a:ext cx="44624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</a:rPr>
              <a:t>the equation of the circle is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pic>
        <p:nvPicPr>
          <p:cNvPr id="11" name="Picture 45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BA57EABD-A44C-5EBC-2511-2276BE14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6229E0C8-645F-1EED-CDFB-4331F701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18A12DAB-F03C-63F5-93C9-44026E932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2531" name="Text Box 50">
            <a:extLst>
              <a:ext uri="{FF2B5EF4-FFF2-40B4-BE49-F238E27FC236}">
                <a16:creationId xmlns:a16="http://schemas.microsoft.com/office/drawing/2014/main" id="{69B31ADB-BC1A-76E2-049A-17D13CE62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equation of each of the following circles with the given centre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and radius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. (Leave your answers in the standard form.)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(2, 1),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2		</a:t>
            </a: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(0, 0),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0">
            <a:extLst>
              <a:ext uri="{FF2B5EF4-FFF2-40B4-BE49-F238E27FC236}">
                <a16:creationId xmlns:a16="http://schemas.microsoft.com/office/drawing/2014/main" id="{5E86A5C8-667E-01AE-EDFF-08309E46A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3141663"/>
            <a:ext cx="86280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The equation of the circle is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3A476E40-C2BD-63B8-F20B-83A806663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E2CE7F06-49CD-0211-2606-240F2799F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3716338"/>
          <a:ext cx="2790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794000" imgH="393700" progId="Equation.3">
                  <p:embed/>
                </p:oleObj>
              </mc:Choice>
              <mc:Fallback>
                <p:oleObj name="方程式" r:id="rId2" imgW="2794000" imgH="3937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716338"/>
                        <a:ext cx="27908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4">
            <a:extLst>
              <a:ext uri="{FF2B5EF4-FFF2-40B4-BE49-F238E27FC236}">
                <a16:creationId xmlns:a16="http://schemas.microsoft.com/office/drawing/2014/main" id="{153CAC77-1F94-B493-24A5-2E2595DF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42B9929B-BFA5-9845-14E3-A02AF4D3C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3238" y="4324350"/>
          <a:ext cx="2695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692400" imgH="393700" progId="Equation.3">
                  <p:embed/>
                </p:oleObj>
              </mc:Choice>
              <mc:Fallback>
                <p:oleObj name="方程式" r:id="rId4" imgW="2692400" imgH="3937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324350"/>
                        <a:ext cx="26955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0">
            <a:extLst>
              <a:ext uri="{FF2B5EF4-FFF2-40B4-BE49-F238E27FC236}">
                <a16:creationId xmlns:a16="http://schemas.microsoft.com/office/drawing/2014/main" id="{EE134E63-1EFB-C5B8-8D45-16236632C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4292600"/>
            <a:ext cx="7397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5241ECED-2117-9601-A177-226FCADA9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542925"/>
            <a:ext cx="5640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3555" name="Text Box 50">
            <a:extLst>
              <a:ext uri="{FF2B5EF4-FFF2-40B4-BE49-F238E27FC236}">
                <a16:creationId xmlns:a16="http://schemas.microsoft.com/office/drawing/2014/main" id="{A4806E0E-FD89-6116-6187-1D3E5C144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25538"/>
            <a:ext cx="862806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Find the equation of each of the following circles with the given centre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and radius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. (Leave your answers in the standard form.)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(2, 1),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2		</a:t>
            </a: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(0, 0),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50">
            <a:extLst>
              <a:ext uri="{FF2B5EF4-FFF2-40B4-BE49-F238E27FC236}">
                <a16:creationId xmlns:a16="http://schemas.microsoft.com/office/drawing/2014/main" id="{7E14076F-CC5C-E767-DB31-2060BC257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3141663"/>
            <a:ext cx="86280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The equation of the circle is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7E3215D5-3E1E-8292-2543-97FC7913A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9B0EE7AD-DFF3-7556-7028-958E4B956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716338"/>
          <a:ext cx="15732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74800" imgH="393700" progId="Equation.3">
                  <p:embed/>
                </p:oleObj>
              </mc:Choice>
              <mc:Fallback>
                <p:oleObj name="方程式" r:id="rId2" imgW="1574800" imgH="3937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16338"/>
                        <a:ext cx="15732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4">
            <a:extLst>
              <a:ext uri="{FF2B5EF4-FFF2-40B4-BE49-F238E27FC236}">
                <a16:creationId xmlns:a16="http://schemas.microsoft.com/office/drawing/2014/main" id="{20B99222-ED00-D37C-A812-9DD57666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2A871180-C237-7DC8-77BB-8BDBE37DF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324350"/>
          <a:ext cx="14620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459866" imgH="393529" progId="Equation.3">
                  <p:embed/>
                </p:oleObj>
              </mc:Choice>
              <mc:Fallback>
                <p:oleObj name="方程式" r:id="rId4" imgW="1459866" imgH="393529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24350"/>
                        <a:ext cx="14620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0">
            <a:extLst>
              <a:ext uri="{FF2B5EF4-FFF2-40B4-BE49-F238E27FC236}">
                <a16:creationId xmlns:a16="http://schemas.microsoft.com/office/drawing/2014/main" id="{8A5D1021-D033-4F0B-0A8E-2B8134A21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4292600"/>
            <a:ext cx="7397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endParaRPr lang="en-US" altLang="zh-TW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雲朵形圖說文字 1">
            <a:extLst>
              <a:ext uri="{FF2B5EF4-FFF2-40B4-BE49-F238E27FC236}">
                <a16:creationId xmlns:a16="http://schemas.microsoft.com/office/drawing/2014/main" id="{7DEDDB28-4DF3-851F-536D-684D431173D7}"/>
              </a:ext>
            </a:extLst>
          </p:cNvPr>
          <p:cNvSpPr/>
          <p:nvPr/>
        </p:nvSpPr>
        <p:spPr>
          <a:xfrm flipH="1">
            <a:off x="323528" y="2564432"/>
            <a:ext cx="6660704" cy="1944688"/>
          </a:xfrm>
          <a:prstGeom prst="cloudCallout">
            <a:avLst>
              <a:gd name="adj1" fmla="val -55859"/>
              <a:gd name="adj2" fmla="val -63052"/>
            </a:avLst>
          </a:prstGeom>
          <a:gradFill flip="none"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path path="circle">
              <a:fillToRect r="100000" b="100000"/>
            </a:path>
            <a:tileRect l="-100000" t="-1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zh-HK" altLang="en-US" sz="2400">
              <a:latin typeface="Arial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CB8B022F-F17B-B869-A613-B3970C15F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58800"/>
            <a:ext cx="8785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Finding the Centre and Radius of a Circle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ED6EBDE-C740-18F0-20BF-E2593CF95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117600"/>
            <a:ext cx="878998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a circle 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– </a:t>
            </a:r>
            <a:r>
              <a:rPr lang="en-US" altLang="zh-TW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TW" sz="2800">
                <a:latin typeface="Arial" panose="020B0604020202020204" pitchFamily="34" charset="0"/>
              </a:rPr>
              <a:t>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(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– </a:t>
            </a:r>
            <a:r>
              <a:rPr lang="en-US" altLang="zh-TW" sz="2800" i="1">
                <a:solidFill>
                  <a:srgbClr val="00B050"/>
                </a:solidFill>
                <a:latin typeface="Arial" panose="020B0604020202020204" pitchFamily="34" charset="0"/>
              </a:rPr>
              <a:t>k</a:t>
            </a:r>
            <a:r>
              <a:rPr lang="en-US" altLang="zh-TW" sz="2800">
                <a:latin typeface="Arial" panose="020B0604020202020204" pitchFamily="34" charset="0"/>
              </a:rPr>
              <a:t>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,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3CB7D2F-F851-84CC-C0A8-54ABBCD51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628775"/>
            <a:ext cx="571023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centre = (</a:t>
            </a:r>
            <a:r>
              <a:rPr lang="en-US" altLang="zh-TW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TW" sz="2800">
                <a:latin typeface="Arial" panose="020B0604020202020204" pitchFamily="34" charset="0"/>
              </a:rPr>
              <a:t>, </a:t>
            </a:r>
            <a:r>
              <a:rPr lang="en-US" altLang="zh-TW" sz="2800" i="1">
                <a:solidFill>
                  <a:srgbClr val="00B050"/>
                </a:solidFill>
                <a:latin typeface="Arial" panose="020B0604020202020204" pitchFamily="34" charset="0"/>
              </a:rPr>
              <a:t>k</a:t>
            </a:r>
            <a:r>
              <a:rPr lang="en-US" altLang="zh-TW" sz="28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71BE99D-298B-9320-53F9-544B3F192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133600"/>
            <a:ext cx="57102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radius = </a:t>
            </a:r>
            <a:r>
              <a:rPr lang="en-US" altLang="zh-TW" sz="28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endParaRPr lang="en-US" altLang="zh-TW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73">
            <a:extLst>
              <a:ext uri="{FF2B5EF4-FFF2-40B4-BE49-F238E27FC236}">
                <a16:creationId xmlns:a16="http://schemas.microsoft.com/office/drawing/2014/main" id="{469F58D8-3BDF-CC0C-DE55-28C1DD3809D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57275" y="2805113"/>
            <a:ext cx="55308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611313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7907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970088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49475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6066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638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210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782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If the equation of a circle is in the form 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</a:t>
            </a:r>
            <a:r>
              <a:rPr lang="en-US" altLang="zh-TW" sz="2400" i="1"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+ (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–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 baseline="30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, we can find the centre and the radius of the circle.</a:t>
            </a:r>
          </a:p>
        </p:txBody>
      </p:sp>
      <p:pic>
        <p:nvPicPr>
          <p:cNvPr id="12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A09DFE4D-EE37-0BEA-A960-97F088E6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6645275" y="1222375"/>
            <a:ext cx="250507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5FF4A6BD-C4F9-BEA9-F7B1-F3F096D5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6440488"/>
            <a:ext cx="29511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A7EED97A-A42F-96D6-2787-ED6D40F7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E511E807-6494-E9AF-4082-7CBEF202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4495800"/>
            <a:ext cx="87899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r>
              <a:rPr lang="en-US" altLang="zh-TW" sz="2800">
                <a:latin typeface="Arial" panose="020B0604020202020204" pitchFamily="34" charset="0"/>
              </a:rPr>
              <a:t>		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(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+ 1)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= 16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54907CF5-899F-311C-BEA1-EED2EE94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5026025"/>
            <a:ext cx="421163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 </a:t>
            </a:r>
            <a:r>
              <a:rPr lang="en-US" altLang="zh-TW" sz="2800">
                <a:latin typeface="Arial" panose="020B0604020202020204" pitchFamily="34" charset="0"/>
              </a:rPr>
              <a:t>–</a:t>
            </a:r>
            <a:r>
              <a:rPr lang="en-US" altLang="zh-TW" sz="2800" i="1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</a:rPr>
              <a:t>0)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[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– (–1)]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= 4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endParaRPr lang="en-US" altLang="zh-TW" sz="2800">
              <a:latin typeface="Arial" panose="020B0604020202020204" pitchFamily="34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4BA010D9-830F-C996-082E-9A45272EF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5589588"/>
            <a:ext cx="16859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Centre = 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6C9C6D5D-023B-252F-717D-AB5BAAA5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5589588"/>
            <a:ext cx="168592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radius = 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FF0F5F36-2183-B035-51F5-FE779A666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589588"/>
            <a:ext cx="4318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,</a:t>
            </a:r>
          </a:p>
        </p:txBody>
      </p:sp>
      <p:sp>
        <p:nvSpPr>
          <p:cNvPr id="24594" name="Rectangle 16">
            <a:extLst>
              <a:ext uri="{FF2B5EF4-FFF2-40B4-BE49-F238E27FC236}">
                <a16:creationId xmlns:a16="http://schemas.microsoft.com/office/drawing/2014/main" id="{1D615074-EC4B-38BC-C13C-CDECC99C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511C1189-6A55-D675-77A4-EE3AD9106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3588" y="5699125"/>
          <a:ext cx="1000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002865" imgH="469696" progId="Equation.3">
                  <p:embed/>
                </p:oleObj>
              </mc:Choice>
              <mc:Fallback>
                <p:oleObj name="方程式" r:id="rId7" imgW="1002865" imgH="469696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99125"/>
                        <a:ext cx="1000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Rectangle 18">
            <a:extLst>
              <a:ext uri="{FF2B5EF4-FFF2-40B4-BE49-F238E27FC236}">
                <a16:creationId xmlns:a16="http://schemas.microsoft.com/office/drawing/2014/main" id="{4165B58C-E53D-963E-7570-F72477112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92ACB05E-D476-232C-5C56-7DE671ECC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9525" y="5703888"/>
          <a:ext cx="228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228501" imgH="393529" progId="Equation.3">
                  <p:embed/>
                </p:oleObj>
              </mc:Choice>
              <mc:Fallback>
                <p:oleObj name="方程式" r:id="rId9" imgW="228501" imgH="393529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5703888"/>
                        <a:ext cx="228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15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2246</Words>
  <Application>Microsoft Office PowerPoint</Application>
  <PresentationFormat>如螢幕大小 (4:3)</PresentationFormat>
  <Paragraphs>258</Paragraphs>
  <Slides>31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3" baseType="lpstr">
      <vt:lpstr>Arial</vt:lpstr>
      <vt:lpstr>新細明體</vt:lpstr>
      <vt:lpstr>Calibri</vt:lpstr>
      <vt:lpstr>Arial Black</vt:lpstr>
      <vt:lpstr>Symbol</vt:lpstr>
      <vt:lpstr>Wingdings 3</vt:lpstr>
      <vt:lpstr>Wingdings 2</vt:lpstr>
      <vt:lpstr>Times New Roman</vt:lpstr>
      <vt:lpstr>Arial Unicode MS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764</cp:revision>
  <cp:lastPrinted>2014-02-25T10:05:27Z</cp:lastPrinted>
  <dcterms:created xsi:type="dcterms:W3CDTF">2008-10-21T01:19:13Z</dcterms:created>
  <dcterms:modified xsi:type="dcterms:W3CDTF">2024-12-07T15:27:17Z</dcterms:modified>
</cp:coreProperties>
</file>