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273" r:id="rId3"/>
    <p:sldId id="275" r:id="rId4"/>
    <p:sldId id="297" r:id="rId5"/>
    <p:sldId id="298" r:id="rId6"/>
    <p:sldId id="319" r:id="rId7"/>
    <p:sldId id="301" r:id="rId8"/>
    <p:sldId id="302" r:id="rId9"/>
    <p:sldId id="303" r:id="rId10"/>
    <p:sldId id="304" r:id="rId11"/>
    <p:sldId id="328" r:id="rId12"/>
    <p:sldId id="329" r:id="rId13"/>
    <p:sldId id="330" r:id="rId14"/>
    <p:sldId id="331" r:id="rId15"/>
    <p:sldId id="311" r:id="rId16"/>
    <p:sldId id="312" r:id="rId17"/>
    <p:sldId id="332" r:id="rId18"/>
    <p:sldId id="320" r:id="rId19"/>
    <p:sldId id="326" r:id="rId20"/>
    <p:sldId id="327" r:id="rId21"/>
    <p:sldId id="313" r:id="rId22"/>
    <p:sldId id="323" r:id="rId23"/>
    <p:sldId id="325" r:id="rId24"/>
    <p:sldId id="333" r:id="rId25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CC33"/>
    <a:srgbClr val="FF6600"/>
    <a:srgbClr val="6600CC"/>
    <a:srgbClr val="FFFFCC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BC3A793-E1E3-9958-64E1-FF86F9DF3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A9BAAB-4475-A24F-F88B-E4957AAE5E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A7E2D84-03D7-41F7-A015-513F68A3B67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1A1CA6-A52B-02BB-0078-C1383D0430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29D27E-BBB0-9D74-8E9C-03B2F3B77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075D40-0677-4D05-9625-A893BD5FD6F7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E9E3071-FA24-5BF6-F6E3-7E31ED4FC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2690C8-AFFA-8D04-8212-7223CC2BB6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CC9FB-D499-4F31-82E1-67DF0EB3EEE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DDD4FB3B-1952-185B-ED44-A9C8A2020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6CB9E272-FC3A-D190-3817-F45008D3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697854-BBA6-0BD3-5277-9D7C9DA75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E458AE-E650-70B5-E422-1C9AE2FB6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A22A6-9BBE-456A-884B-A2016C7F7E09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B4DD213-333F-514C-3DE3-DC7E07BDB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531B2C8-7658-4FD6-ABDA-54AA91C14552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D2C787-DF4B-AD51-744D-C84BEEBAC3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7D2B856-ACAE-3095-F4CF-9D641CDAC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E2B0257-04E2-7B3F-9327-CF885F7DA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7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2021E-D9D7-45A1-2820-3691C8B68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A4E2F-8F38-8F77-C55B-F63CCB00E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0A677-B057-0056-657F-3E31A80A3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6A37F-8775-4C44-BD20-5604E2C063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09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3C6945-8CC7-33DC-F568-44038265E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B482B6-83E9-D633-0043-BB97EBAE9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BF6C9-9E8D-E2D3-DB2F-FFBEF5A4A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7DA-DFE5-45AB-9252-613673D47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2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B61AE3-8704-D5DC-9B43-1B3A00182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7F32F-763E-7ED4-EABD-717A7291B9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4AD20A-8314-7F16-CFB1-979B4548F7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655BC-E552-4E65-96E1-9CCA42779E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597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70CA12-2A3D-FC0F-9D44-FCCEBF19AC0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D307C19-C604-8FCF-F936-F71FF17C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BF0E5-F0F0-48C5-BF2B-3FF22B23875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A1EDFE-A2AF-822A-FB33-38205B5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A7F3747-A4AA-F5E1-8562-E60081BC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58085-FC7A-4960-A5A3-EF8D3EFE68C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899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F9D70F-F4BF-9D97-7F26-820B5FBDF0C1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80E97B-7D5E-9493-0DA6-26D95317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8F2F-7B10-4887-B5EE-45ACA85E826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3688B7E-84EB-5682-32FE-B2C8D2A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7AD8030-E4EF-7DC9-47AA-8F8DD87A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D3B9C-5F5A-4252-9A38-7DDEA75B464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33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AAD35D-64A5-A3E6-B7EB-A44A327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E8A6-E8A7-42D8-9930-984359ECB53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D872C-953C-8678-E8F5-151E43F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B4AAD3-82CC-FF37-7030-88C17D7A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2A0E5-82A0-458A-B1EB-438823E66D5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789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41D6F37-103F-5E91-F4BC-E1F9880E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0186-6ABB-4CEE-9C10-507D997C332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97B4ACD-9031-7C38-AF4F-5D36B38B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770021C-22B3-2000-193C-4DD1922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BD8FB-8700-4042-AFCF-204C9880A4B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923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81E180-7A18-8564-E52F-B8958074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1033A-16A5-43F0-81DB-21161291F1E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5306596-8789-6329-474F-43E4B18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124AC73-C75C-4902-CCF5-30B7250A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D7854-EDD8-4D3B-99C5-19731AE5B33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459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6F8351F-E0C1-9474-EBD9-A6B5496B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44EF-463D-4F08-8172-2FD3F9107D6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1D7E8630-975B-C604-A274-93BDDC8F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CC138DA-883B-4058-5D55-E9BC04F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EF05D-3D6E-4A65-BF21-5E96DCF2073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0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472C80B-8B89-B289-B943-3992DC33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22F9-8FFF-477C-A583-7896E804C6A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2E99F0FF-BE6E-B4BF-946F-E06D7EE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ACF8BEB-3BDB-1C4C-510C-F55D45F6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53B57-D513-4E6B-8630-3A0522C87A4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3058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2F7225B-6320-CB63-197B-458D9C45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DC523-BB99-457F-8CDA-ADC774BCB6B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8A77C4F-D0AF-0345-1FAE-7CDFFF4E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25D9D80-342D-C276-E237-62D1CCAA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B3EF0-4C5E-442A-BBDA-12171EB9E1D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60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B1FE4B-68B2-6FCC-6BD4-44B557421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F1C908-A19F-7853-F09C-C1834A585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0327A2-332C-864E-6DA5-F901E286E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280DC-BEDE-447B-A265-753ABE0CAF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6865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A659B4E-FCC6-69B0-90B2-9C70E42F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9646-7BD3-4CCF-BA56-8356526C17D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D9E123-AB10-06E8-89D4-6D3A305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D7DE690-38C9-D572-7B8E-B68B3E75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20263-3E48-48E0-99D1-B509F61048D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4590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58619-A992-C6CD-A7F9-1D4451EE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18933-2580-4C03-87E0-74459AF1B79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E3EA0-26D9-29D2-81ED-AF361C4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A9247A-0517-502F-0FBF-2CE45FC9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FFBC3-BA8B-40CC-8A77-4B2D6BD39AF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542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4FBF9-650C-4C65-ADF8-3EF4339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5ABBC-D838-4319-90A7-1D5C9BF09CF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743B3-83C0-9176-0A6D-A4555D0E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73415-A420-7455-8852-6F5F7F1D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A2F85-5B48-430F-A91E-24257A0EF2C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27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7DAB73-65B7-C450-D4CD-C4BD6777E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90A547-D5A2-EEA1-56D3-0ED58A5A8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F1AFA-F77B-AB03-9BE8-92454A9F0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1C9FB-75E0-40A8-853B-7535F278F0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233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359CA-3038-E98B-70D2-D3D30BA60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43B84-0CE7-B8C5-02AF-1000D83BE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0DC92-DAF5-5776-7697-EFEB3AE1E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FBF0-3982-4639-A4D6-237EF80E74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7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1CAA42-1AEF-8DA8-3EDC-209B088F7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3C574C-6303-DF4C-0A4B-576406D38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6A4B43-4141-1F83-9524-77EFD0B28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3AE9-1982-40DC-8B9E-A6E00F4401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740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5BFE16-946E-C777-0281-E204BD4C2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748B28-04CA-6D0D-315B-31B8632ED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90551C-68FC-BC74-A385-220D824C4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CAAD1-3712-48C2-991C-A38576D0BE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8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4F7C31-3DBA-2C17-2929-BC1BCB275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9CCF31-F287-1EED-F21C-5592300F1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49A21B-562A-2C37-247E-531BB60D1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47421-5ADD-4B43-A226-B6EC216A5A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9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A601A-0B2F-2256-B0D2-9FFF86CD7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F333-9A71-DD63-B78F-76A47623C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EC984-F563-8E2C-3EC3-23F92636E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9C4EB-9D09-4BBF-AFC5-150A815D8C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5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8475C-0A1E-449B-315B-5043DB411D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D741A-E0F8-117B-0A64-369C1F5240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7052-10A7-6E0B-B048-3FDDEFA18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9C464-1E0C-4BFB-93F8-B977F607F2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2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8E3EE5-1B61-88FD-A3AF-2ECE5048B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9C890F7-00CD-2ACE-EC38-F301444A4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345145-9AF2-5FBD-313E-BA0F0617AB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9A6554-EB81-B371-3879-67B82CA193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2EF28F1-1EA4-34BE-344C-72459DDAA3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CA7FFF-1C35-43BE-AA10-88794D73B65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9855C014-2FFD-235D-631E-77026ED988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B33823-0E1D-2811-A837-C200C83AD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F88460-42D0-D099-C050-8741066BC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C900F0-6330-556B-25F2-E794ABEECE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0AEC3-3555-C9A9-DDDD-E7527DC0CD8E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078A7C-4D45-E6AC-C62A-2945C0E37ADB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CEF0B8-59FB-9B7E-B07B-00CF82DE3F4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4" r:id="rId1"/>
    <p:sldLayoutId id="2147485165" r:id="rId2"/>
    <p:sldLayoutId id="2147485166" r:id="rId3"/>
    <p:sldLayoutId id="2147485167" r:id="rId4"/>
    <p:sldLayoutId id="2147485168" r:id="rId5"/>
    <p:sldLayoutId id="2147485169" r:id="rId6"/>
    <p:sldLayoutId id="2147485170" r:id="rId7"/>
    <p:sldLayoutId id="2147485171" r:id="rId8"/>
    <p:sldLayoutId id="2147485172" r:id="rId9"/>
    <p:sldLayoutId id="2147485173" r:id="rId10"/>
    <p:sldLayoutId id="21474851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DCFD0E6E-0719-EDFF-D54A-7729E89063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CF7FB236-2204-D3C7-A714-6F6D1B1777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0CFBF-6FD2-6BF2-6134-33B9198CF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5C3BE78-646A-48F6-9C52-FFCD1AF699C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46531-0993-297E-D9DE-B4777EDA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AB2744-E1D2-8B9B-60F2-8A797C0A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CC6A8E9-340C-49E9-BF05-A375FACE8EBA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23BECB-A839-B6DF-BF5F-987EFB8B4493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B426EB-3766-540C-0E2B-998D206AD932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9ED6A6-672D-7BF4-789A-65F5C5FAF48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0.png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hyperlink" Target="Example_07/Example_07_03e_02.ppt" TargetMode="External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wmf"/><Relationship Id="rId14" Type="http://schemas.openxmlformats.org/officeDocument/2006/relationships/hyperlink" Target="5B07_TE_03e_02.pp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Example_07/Example_07_03e_03.ppt" TargetMode="External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image" Target="../media/image29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1.png"/><Relationship Id="rId5" Type="http://schemas.openxmlformats.org/officeDocument/2006/relationships/image" Target="../media/image37.wmf"/><Relationship Id="rId10" Type="http://schemas.openxmlformats.org/officeDocument/2006/relationships/hyperlink" Target="5B07_TE_03e_03.ppt" TargetMode="External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_07/Example_07_03e_04.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5B07_TE_03e_04.pp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_07/Example_07_03e_05.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5B07_TE_03e_05.p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hyperlink" Target="Example_07/Example_07_03e_01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hyperlink" Target="5B07_TE_03e_01.p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539D8A00-5C29-0664-D52C-739B39F4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8689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Intersection between a Straight Line and a Circle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>
            <a:extLst>
              <a:ext uri="{FF2B5EF4-FFF2-40B4-BE49-F238E27FC236}">
                <a16:creationId xmlns:a16="http://schemas.microsoft.com/office/drawing/2014/main" id="{B0D2C7F4-EA3B-887E-904D-647141B9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04813"/>
            <a:ext cx="86074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the equation of the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 and the equation of the circle </a:t>
            </a: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 are given by</a:t>
            </a:r>
          </a:p>
        </p:txBody>
      </p:sp>
      <p:graphicFrame>
        <p:nvGraphicFramePr>
          <p:cNvPr id="25603" name="物件 6">
            <a:extLst>
              <a:ext uri="{FF2B5EF4-FFF2-40B4-BE49-F238E27FC236}">
                <a16:creationId xmlns:a16="http://schemas.microsoft.com/office/drawing/2014/main" id="{CA86AF71-BAF3-0BB4-2D25-1148BE0FB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1628775"/>
          <a:ext cx="5610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613400" imgH="1016000" progId="Equation.3">
                  <p:embed/>
                </p:oleObj>
              </mc:Choice>
              <mc:Fallback>
                <p:oleObj name="方程式" r:id="rId2" imgW="5613400" imgH="10160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628775"/>
                        <a:ext cx="5610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>
            <a:extLst>
              <a:ext uri="{FF2B5EF4-FFF2-40B4-BE49-F238E27FC236}">
                <a16:creationId xmlns:a16="http://schemas.microsoft.com/office/drawing/2014/main" id="{7DD86615-D0BD-7CC5-0857-545CD287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636838"/>
            <a:ext cx="86074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substituting (1) into (2), we have</a:t>
            </a:r>
          </a:p>
        </p:txBody>
      </p:sp>
      <p:graphicFrame>
        <p:nvGraphicFramePr>
          <p:cNvPr id="25605" name="物件 9">
            <a:extLst>
              <a:ext uri="{FF2B5EF4-FFF2-40B4-BE49-F238E27FC236}">
                <a16:creationId xmlns:a16="http://schemas.microsoft.com/office/drawing/2014/main" id="{5344948F-062F-48C4-D3E6-262560FC4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65475"/>
          <a:ext cx="5934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930900" imgH="457200" progId="Equation.3">
                  <p:embed/>
                </p:oleObj>
              </mc:Choice>
              <mc:Fallback>
                <p:oleObj name="方程式" r:id="rId4" imgW="5930900" imgH="4572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65475"/>
                        <a:ext cx="5934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物件 10">
            <a:extLst>
              <a:ext uri="{FF2B5EF4-FFF2-40B4-BE49-F238E27FC236}">
                <a16:creationId xmlns:a16="http://schemas.microsoft.com/office/drawing/2014/main" id="{49CA47D7-7A94-BF3E-2F89-78BB5A5FC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670300"/>
          <a:ext cx="7202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200900" imgH="393700" progId="Equation.3">
                  <p:embed/>
                </p:oleObj>
              </mc:Choice>
              <mc:Fallback>
                <p:oleObj name="方程式" r:id="rId6" imgW="7200900" imgH="393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70300"/>
                        <a:ext cx="7202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物件 11">
            <a:extLst>
              <a:ext uri="{FF2B5EF4-FFF2-40B4-BE49-F238E27FC236}">
                <a16:creationId xmlns:a16="http://schemas.microsoft.com/office/drawing/2014/main" id="{BC2A9CEF-63B5-814E-86B4-E3555D10A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141788"/>
          <a:ext cx="8461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458200" imgH="469900" progId="Equation.3">
                  <p:embed/>
                </p:oleObj>
              </mc:Choice>
              <mc:Fallback>
                <p:oleObj name="方程式" r:id="rId8" imgW="8458200" imgH="469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141788"/>
                        <a:ext cx="8461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8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E49E1134-18A8-7C0F-3D4F-1A0A1F73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6032500" y="4581525"/>
            <a:ext cx="25923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09">
            <a:extLst>
              <a:ext uri="{FF2B5EF4-FFF2-40B4-BE49-F238E27FC236}">
                <a16:creationId xmlns:a16="http://schemas.microsoft.com/office/drawing/2014/main" id="{51746482-1BBF-A6C8-6EEC-F16D670B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581525"/>
            <a:ext cx="6167437" cy="2276475"/>
          </a:xfrm>
          <a:prstGeom prst="cloudCallout">
            <a:avLst>
              <a:gd name="adj1" fmla="val 61824"/>
              <a:gd name="adj2" fmla="val -1790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BB77D-F84D-9B99-D7D5-C9747CF2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4868863"/>
            <a:ext cx="52768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Note that the </a:t>
            </a:r>
            <a:r>
              <a:rPr lang="en-US" altLang="zh-TW" sz="2600" u="sng">
                <a:solidFill>
                  <a:srgbClr val="000000"/>
                </a:solidFill>
                <a:latin typeface="Arial" panose="020B0604020202020204" pitchFamily="34" charset="0"/>
              </a:rPr>
              <a:t>real root(s)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 of (*) are the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-coordinate(s) of the intersections between the straight line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 and the circle </a:t>
            </a:r>
            <a:r>
              <a:rPr lang="en-US" altLang="zh-TW" sz="2600" i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6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>
            <a:extLst>
              <a:ext uri="{FF2B5EF4-FFF2-40B4-BE49-F238E27FC236}">
                <a16:creationId xmlns:a16="http://schemas.microsoft.com/office/drawing/2014/main" id="{F05EF982-9AD8-66E7-20AC-6435A60D8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04813"/>
            <a:ext cx="86074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the equation of the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 and the equation of the circle </a:t>
            </a: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 are given by</a:t>
            </a:r>
          </a:p>
        </p:txBody>
      </p:sp>
      <p:graphicFrame>
        <p:nvGraphicFramePr>
          <p:cNvPr id="26627" name="物件 6">
            <a:extLst>
              <a:ext uri="{FF2B5EF4-FFF2-40B4-BE49-F238E27FC236}">
                <a16:creationId xmlns:a16="http://schemas.microsoft.com/office/drawing/2014/main" id="{F2A693E8-CFF9-300A-A57F-6950950D0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1628775"/>
          <a:ext cx="5610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613400" imgH="1016000" progId="Equation.3">
                  <p:embed/>
                </p:oleObj>
              </mc:Choice>
              <mc:Fallback>
                <p:oleObj name="方程式" r:id="rId2" imgW="5613400" imgH="10160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628775"/>
                        <a:ext cx="5610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5">
            <a:extLst>
              <a:ext uri="{FF2B5EF4-FFF2-40B4-BE49-F238E27FC236}">
                <a16:creationId xmlns:a16="http://schemas.microsoft.com/office/drawing/2014/main" id="{361C48C7-7189-3813-1AAA-9A3F3BB1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636838"/>
            <a:ext cx="86074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substituting (1) into (2), we have</a:t>
            </a:r>
          </a:p>
        </p:txBody>
      </p:sp>
      <p:graphicFrame>
        <p:nvGraphicFramePr>
          <p:cNvPr id="26629" name="物件 9">
            <a:extLst>
              <a:ext uri="{FF2B5EF4-FFF2-40B4-BE49-F238E27FC236}">
                <a16:creationId xmlns:a16="http://schemas.microsoft.com/office/drawing/2014/main" id="{1D576CC7-18FD-992C-7DDC-8B17CBEC0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65475"/>
          <a:ext cx="5934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930900" imgH="457200" progId="Equation.3">
                  <p:embed/>
                </p:oleObj>
              </mc:Choice>
              <mc:Fallback>
                <p:oleObj name="方程式" r:id="rId4" imgW="5930900" imgH="4572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65475"/>
                        <a:ext cx="5934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物件 10">
            <a:extLst>
              <a:ext uri="{FF2B5EF4-FFF2-40B4-BE49-F238E27FC236}">
                <a16:creationId xmlns:a16="http://schemas.microsoft.com/office/drawing/2014/main" id="{28546AA1-55A1-965A-EA95-DCEB7596F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670300"/>
          <a:ext cx="7202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200900" imgH="393700" progId="Equation.3">
                  <p:embed/>
                </p:oleObj>
              </mc:Choice>
              <mc:Fallback>
                <p:oleObj name="方程式" r:id="rId6" imgW="7200900" imgH="393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70300"/>
                        <a:ext cx="7202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物件 11">
            <a:extLst>
              <a:ext uri="{FF2B5EF4-FFF2-40B4-BE49-F238E27FC236}">
                <a16:creationId xmlns:a16="http://schemas.microsoft.com/office/drawing/2014/main" id="{5B80DBD4-21BC-2DC3-6CD1-12AAE7B62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141788"/>
          <a:ext cx="8461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458200" imgH="469900" progId="Equation.3">
                  <p:embed/>
                </p:oleObj>
              </mc:Choice>
              <mc:Fallback>
                <p:oleObj name="方程式" r:id="rId8" imgW="8458200" imgH="469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141788"/>
                        <a:ext cx="8461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B9A3C415-0184-B330-D289-EC9B7A3A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6032500" y="4581525"/>
            <a:ext cx="25923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09">
            <a:extLst>
              <a:ext uri="{FF2B5EF4-FFF2-40B4-BE49-F238E27FC236}">
                <a16:creationId xmlns:a16="http://schemas.microsoft.com/office/drawing/2014/main" id="{15D08445-CBC4-8410-ADEB-870EE1D9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581525"/>
            <a:ext cx="6167437" cy="2276475"/>
          </a:xfrm>
          <a:prstGeom prst="cloudCallout">
            <a:avLst>
              <a:gd name="adj1" fmla="val 61824"/>
              <a:gd name="adj2" fmla="val -1790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C20BC7-8A8C-218E-20DC-1F9D40BA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868863"/>
            <a:ext cx="49879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Hence, we can determine the </a:t>
            </a:r>
            <a:r>
              <a:rPr lang="en-US" altLang="zh-TW" sz="2600" u="sng">
                <a:latin typeface="Arial" panose="020B0604020202020204" pitchFamily="34" charset="0"/>
              </a:rPr>
              <a:t>number of intersections</a:t>
            </a:r>
            <a:r>
              <a:rPr lang="en-US" altLang="zh-TW" sz="2600">
                <a:latin typeface="Arial" panose="020B0604020202020204" pitchFamily="34" charset="0"/>
              </a:rPr>
              <a:t> between </a:t>
            </a:r>
            <a:r>
              <a:rPr lang="en-US" altLang="zh-TW" sz="2600" i="1">
                <a:latin typeface="Arial" panose="020B0604020202020204" pitchFamily="34" charset="0"/>
              </a:rPr>
              <a:t>L</a:t>
            </a:r>
            <a:r>
              <a:rPr lang="en-US" altLang="zh-TW" sz="2600">
                <a:latin typeface="Arial" panose="020B0604020202020204" pitchFamily="34" charset="0"/>
              </a:rPr>
              <a:t> and </a:t>
            </a:r>
            <a:r>
              <a:rPr lang="en-US" altLang="zh-TW" sz="2600" i="1">
                <a:latin typeface="Arial" panose="020B0604020202020204" pitchFamily="34" charset="0"/>
              </a:rPr>
              <a:t>S</a:t>
            </a:r>
            <a:r>
              <a:rPr lang="en-US" altLang="zh-TW" sz="2600">
                <a:latin typeface="Arial" panose="020B0604020202020204" pitchFamily="34" charset="0"/>
              </a:rPr>
              <a:t> by the discriminant (</a:t>
            </a:r>
            <a:r>
              <a:rPr lang="en-US" altLang="zh-TW" sz="2600">
                <a:latin typeface="Symbol" panose="05050102010706020507" pitchFamily="18" charset="2"/>
              </a:rPr>
              <a:t>D</a:t>
            </a:r>
            <a:r>
              <a:rPr lang="en-US" altLang="zh-TW" sz="2600">
                <a:latin typeface="Arial" panose="020B0604020202020204" pitchFamily="34" charset="0"/>
              </a:rPr>
              <a:t>) of (*).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>
            <a:extLst>
              <a:ext uri="{FF2B5EF4-FFF2-40B4-BE49-F238E27FC236}">
                <a16:creationId xmlns:a16="http://schemas.microsoft.com/office/drawing/2014/main" id="{0743E572-3201-A248-F132-EED127FE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00150"/>
            <a:ext cx="225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b="1" kern="0" dirty="0">
                <a:solidFill>
                  <a:srgbClr val="0000CC"/>
                </a:solidFill>
              </a:rPr>
              <a:t>Case 1: </a:t>
            </a:r>
            <a:r>
              <a:rPr kumimoji="0" lang="en-US" altLang="zh-TW" sz="2400" b="1" kern="0" dirty="0">
                <a:solidFill>
                  <a:srgbClr val="0033CC"/>
                </a:solidFill>
                <a:latin typeface="Symbol" panose="05050102010706020507" pitchFamily="18" charset="2"/>
              </a:rPr>
              <a:t>D</a:t>
            </a:r>
            <a:r>
              <a:rPr kumimoji="0" lang="en-US" altLang="zh-TW" sz="2400" b="1" kern="0" dirty="0">
                <a:solidFill>
                  <a:srgbClr val="0000CC"/>
                </a:solidFill>
              </a:rPr>
              <a:t> &gt; 0</a:t>
            </a:r>
            <a:endParaRPr kumimoji="0" lang="el-GR" altLang="zh-TW" sz="2400" b="1" kern="0" dirty="0">
              <a:solidFill>
                <a:srgbClr val="0000CC"/>
              </a:solidFill>
            </a:endParaRP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37AA0567-D18C-DB10-B245-9325217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47838"/>
            <a:ext cx="576263" cy="544512"/>
          </a:xfrm>
          <a:prstGeom prst="downArrow">
            <a:avLst>
              <a:gd name="adj1" fmla="val 48528"/>
              <a:gd name="adj2" fmla="val 37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</a:endParaRP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A667651F-5A91-F4A9-93CC-653C5070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050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rgbClr val="000000"/>
                </a:solidFill>
              </a:rPr>
              <a:t>2 intersections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116D0750-E1A8-5B8E-AB69-05B05E5E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1196975"/>
            <a:ext cx="225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b="1" kern="0" dirty="0">
                <a:solidFill>
                  <a:srgbClr val="0000CC"/>
                </a:solidFill>
              </a:rPr>
              <a:t>Case 2: </a:t>
            </a:r>
            <a:r>
              <a:rPr kumimoji="0" lang="en-US" altLang="zh-TW" sz="2400" b="1" kern="0" dirty="0">
                <a:solidFill>
                  <a:srgbClr val="0033CC"/>
                </a:solidFill>
                <a:latin typeface="Symbol" panose="05050102010706020507" pitchFamily="18" charset="2"/>
              </a:rPr>
              <a:t>D</a:t>
            </a:r>
            <a:r>
              <a:rPr kumimoji="0" lang="en-US" altLang="zh-TW" sz="2400" b="1" kern="0" dirty="0">
                <a:solidFill>
                  <a:srgbClr val="0000CC"/>
                </a:solidFill>
              </a:rPr>
              <a:t> = 0</a:t>
            </a:r>
            <a:endParaRPr kumimoji="0" lang="el-GR" altLang="zh-TW" sz="2400" b="1" kern="0" dirty="0">
              <a:solidFill>
                <a:srgbClr val="0000CC"/>
              </a:solidFill>
            </a:endParaRP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71B3242A-8C0C-AF3D-60AE-E56995CF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30375"/>
            <a:ext cx="576263" cy="544513"/>
          </a:xfrm>
          <a:prstGeom prst="downArrow">
            <a:avLst>
              <a:gd name="adj1" fmla="val 48528"/>
              <a:gd name="adj2" fmla="val 37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DB5B1122-C148-A266-8C93-AB5D140D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30505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rgbClr val="000000"/>
                </a:solidFill>
              </a:rPr>
              <a:t>1 intersection</a:t>
            </a: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id="{4C28CA64-DD43-03CE-D1D4-88EBC04B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200150"/>
            <a:ext cx="225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b="1" kern="0" dirty="0">
                <a:solidFill>
                  <a:srgbClr val="0000CC"/>
                </a:solidFill>
              </a:rPr>
              <a:t>Case 3: </a:t>
            </a:r>
            <a:r>
              <a:rPr kumimoji="0" lang="en-US" altLang="zh-TW" sz="2400" b="1" kern="0" dirty="0">
                <a:solidFill>
                  <a:srgbClr val="0033CC"/>
                </a:solidFill>
                <a:latin typeface="Symbol" panose="05050102010706020507" pitchFamily="18" charset="2"/>
              </a:rPr>
              <a:t>D</a:t>
            </a:r>
            <a:r>
              <a:rPr kumimoji="0" lang="en-US" altLang="zh-TW" sz="2400" b="1" kern="0" dirty="0">
                <a:solidFill>
                  <a:srgbClr val="0000CC"/>
                </a:solidFill>
              </a:rPr>
              <a:t> &lt; 0</a:t>
            </a:r>
            <a:endParaRPr kumimoji="0" lang="el-GR" altLang="zh-TW" sz="2400" b="1" kern="0" dirty="0">
              <a:solidFill>
                <a:srgbClr val="0000CC"/>
              </a:solidFill>
            </a:endParaRPr>
          </a:p>
        </p:txBody>
      </p:sp>
      <p:sp>
        <p:nvSpPr>
          <p:cNvPr id="42" name="AutoShape 14">
            <a:extLst>
              <a:ext uri="{FF2B5EF4-FFF2-40B4-BE49-F238E27FC236}">
                <a16:creationId xmlns:a16="http://schemas.microsoft.com/office/drawing/2014/main" id="{6C419D51-AF97-E2E0-46D9-D70B28643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731963"/>
            <a:ext cx="576263" cy="544512"/>
          </a:xfrm>
          <a:prstGeom prst="downArrow">
            <a:avLst>
              <a:gd name="adj1" fmla="val 48528"/>
              <a:gd name="adj2" fmla="val 37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</a:endParaRP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4DC47F49-6F61-EBD3-B235-97B07F8C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30505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rgbClr val="000000"/>
                </a:solidFill>
              </a:rPr>
              <a:t>no intersections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394B7907-3DA0-F9A7-D32F-CEA10743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7056438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</a:rPr>
              <a:t>Consider the discriminant (</a:t>
            </a:r>
            <a:r>
              <a:rPr kumimoji="0" lang="en-US" altLang="zh-TW" sz="2400" b="1" kern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0" lang="en-US" altLang="zh-TW" sz="2400" kern="0" dirty="0">
                <a:solidFill>
                  <a:srgbClr val="000000"/>
                </a:solidFill>
              </a:rPr>
              <a:t>) of </a:t>
            </a:r>
            <a:br>
              <a:rPr kumimoji="0" lang="en-US" altLang="zh-TW" sz="2400" kern="0" dirty="0">
                <a:solidFill>
                  <a:srgbClr val="000000"/>
                </a:solidFill>
              </a:rPr>
            </a:br>
            <a:r>
              <a:rPr kumimoji="0" lang="en-US" altLang="zh-HK" sz="2400" kern="0" dirty="0">
                <a:solidFill>
                  <a:srgbClr val="000000"/>
                </a:solidFill>
              </a:rPr>
              <a:t>(1 + 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m</a:t>
            </a:r>
            <a:r>
              <a:rPr kumimoji="0" lang="en-US" altLang="zh-HK" sz="2400" kern="0" baseline="30000" dirty="0">
                <a:solidFill>
                  <a:srgbClr val="000000"/>
                </a:solidFill>
              </a:rPr>
              <a:t>2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)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x</a:t>
            </a:r>
            <a:r>
              <a:rPr kumimoji="0" lang="en-US" altLang="zh-HK" sz="2400" kern="0" baseline="30000" dirty="0">
                <a:solidFill>
                  <a:srgbClr val="000000"/>
                </a:solidFill>
              </a:rPr>
              <a:t>2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 + (2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mc 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+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D 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+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</a:t>
            </a:r>
            <a:r>
              <a:rPr kumimoji="0" lang="en-US" altLang="zh-HK" sz="2400" i="1" kern="0" dirty="0" err="1">
                <a:solidFill>
                  <a:srgbClr val="000000"/>
                </a:solidFill>
              </a:rPr>
              <a:t>Em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)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x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 +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(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c</a:t>
            </a:r>
            <a:r>
              <a:rPr kumimoji="0" lang="en-US" altLang="zh-HK" sz="2400" kern="0" baseline="30000" dirty="0">
                <a:solidFill>
                  <a:srgbClr val="000000"/>
                </a:solidFill>
              </a:rPr>
              <a:t>2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+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</a:t>
            </a:r>
            <a:r>
              <a:rPr kumimoji="0" lang="en-US" altLang="zh-HK" sz="2400" i="1" kern="0" dirty="0" err="1">
                <a:solidFill>
                  <a:srgbClr val="000000"/>
                </a:solidFill>
              </a:rPr>
              <a:t>Ec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+</a:t>
            </a:r>
            <a:r>
              <a:rPr kumimoji="0" lang="en-US" altLang="zh-HK" sz="2400" i="1" kern="0" dirty="0">
                <a:solidFill>
                  <a:srgbClr val="000000"/>
                </a:solidFill>
              </a:rPr>
              <a:t> F</a:t>
            </a:r>
            <a:r>
              <a:rPr kumimoji="0" lang="en-US" altLang="zh-HK" sz="2400" kern="0" dirty="0">
                <a:solidFill>
                  <a:srgbClr val="000000"/>
                </a:solidFill>
              </a:rPr>
              <a:t>) = 0</a:t>
            </a:r>
            <a:r>
              <a:rPr kumimoji="0" lang="en-US" altLang="zh-TW" sz="24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7BC722BD-CEC3-7680-5D17-F84AF1ED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54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D82E6F26-BA68-19C5-93F3-2CB4B975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26654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F1F85FD3-30E0-FB8C-26AE-5BD412D3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654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4292EB38-FB69-CBA7-3C99-74CF638C8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1225550"/>
            <a:ext cx="0" cy="3671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97C8096E-D5E1-BE07-D6A2-DFA2C86B2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225550"/>
            <a:ext cx="0" cy="3671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</a:endParaRP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D636F2F3-A4A3-3F15-65D3-086FD7503F18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3027363"/>
            <a:ext cx="2235200" cy="1870075"/>
            <a:chOff x="383" y="2297"/>
            <a:chExt cx="1408" cy="1178"/>
          </a:xfrm>
        </p:grpSpPr>
        <p:pic>
          <p:nvPicPr>
            <p:cNvPr id="27678" name="Picture 7" descr="NC05-02-02">
              <a:extLst>
                <a:ext uri="{FF2B5EF4-FFF2-40B4-BE49-F238E27FC236}">
                  <a16:creationId xmlns:a16="http://schemas.microsoft.com/office/drawing/2014/main" id="{27ECD55C-86CD-6FD5-329E-A2ABD5B32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28"/>
            <a:stretch>
              <a:fillRect/>
            </a:stretch>
          </p:blipFill>
          <p:spPr bwMode="auto">
            <a:xfrm>
              <a:off x="521" y="2297"/>
              <a:ext cx="1270" cy="1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B487D533-A8F4-DE2D-CFEE-FC96B6E4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38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C361347D-6899-F655-BADF-25C39322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69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55" name="Group 32">
            <a:extLst>
              <a:ext uri="{FF2B5EF4-FFF2-40B4-BE49-F238E27FC236}">
                <a16:creationId xmlns:a16="http://schemas.microsoft.com/office/drawing/2014/main" id="{3497CE2D-96FB-B9DB-1DB4-67B5141072DD}"/>
              </a:ext>
            </a:extLst>
          </p:cNvPr>
          <p:cNvGrpSpPr>
            <a:grpSpLocks/>
          </p:cNvGrpSpPr>
          <p:nvPr/>
        </p:nvGrpSpPr>
        <p:grpSpPr bwMode="auto">
          <a:xfrm>
            <a:off x="3538538" y="3025775"/>
            <a:ext cx="2257425" cy="1871663"/>
            <a:chOff x="2229" y="2296"/>
            <a:chExt cx="1422" cy="1179"/>
          </a:xfrm>
        </p:grpSpPr>
        <p:pic>
          <p:nvPicPr>
            <p:cNvPr id="27675" name="Picture 8" descr="NC05-02-03">
              <a:extLst>
                <a:ext uri="{FF2B5EF4-FFF2-40B4-BE49-F238E27FC236}">
                  <a16:creationId xmlns:a16="http://schemas.microsoft.com/office/drawing/2014/main" id="{D5680F79-AD17-C8D1-47E5-77A017828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29"/>
            <a:stretch>
              <a:fillRect/>
            </a:stretch>
          </p:blipFill>
          <p:spPr bwMode="auto">
            <a:xfrm>
              <a:off x="2379" y="2296"/>
              <a:ext cx="1272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80DAC870-8549-46A3-21A7-B273285B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57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D2AA3AB8-8D4E-AD80-6D38-F2E5BE58A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65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59" name="Group 33">
            <a:extLst>
              <a:ext uri="{FF2B5EF4-FFF2-40B4-BE49-F238E27FC236}">
                <a16:creationId xmlns:a16="http://schemas.microsoft.com/office/drawing/2014/main" id="{D6B14592-F2C6-4534-8DDB-378979CF4E56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3025775"/>
            <a:ext cx="2236788" cy="1871663"/>
            <a:chOff x="3966" y="2296"/>
            <a:chExt cx="1409" cy="1179"/>
          </a:xfrm>
        </p:grpSpPr>
        <p:pic>
          <p:nvPicPr>
            <p:cNvPr id="27672" name="Picture 9" descr="NC05-02-04">
              <a:extLst>
                <a:ext uri="{FF2B5EF4-FFF2-40B4-BE49-F238E27FC236}">
                  <a16:creationId xmlns:a16="http://schemas.microsoft.com/office/drawing/2014/main" id="{7DF5FEAF-3770-C2CA-CD44-BF2CD89D5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DFF"/>
                </a:clrFrom>
                <a:clrTo>
                  <a:srgbClr val="FE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98"/>
            <a:stretch>
              <a:fillRect/>
            </a:stretch>
          </p:blipFill>
          <p:spPr bwMode="auto">
            <a:xfrm>
              <a:off x="4105" y="2296"/>
              <a:ext cx="1270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4DE7BB48-32DD-E1DD-5AA1-150887B0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64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52C36E3E-315C-2EC6-A786-257D7852E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268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kern="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63" name="Group 37">
            <a:extLst>
              <a:ext uri="{FF2B5EF4-FFF2-40B4-BE49-F238E27FC236}">
                <a16:creationId xmlns:a16="http://schemas.microsoft.com/office/drawing/2014/main" id="{B7A82093-0BE9-111A-BAE2-3EF8B02E13FE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4510088"/>
            <a:ext cx="817562" cy="387350"/>
            <a:chOff x="3278" y="3277"/>
            <a:chExt cx="515" cy="244"/>
          </a:xfrm>
        </p:grpSpPr>
        <p:sp>
          <p:nvSpPr>
            <p:cNvPr id="64" name="Arc 34">
              <a:extLst>
                <a:ext uri="{FF2B5EF4-FFF2-40B4-BE49-F238E27FC236}">
                  <a16:creationId xmlns:a16="http://schemas.microsoft.com/office/drawing/2014/main" id="{7126FF08-AC95-419F-8D01-16E7266B17A1}"/>
                </a:ext>
              </a:extLst>
            </p:cNvPr>
            <p:cNvSpPr>
              <a:spLocks/>
            </p:cNvSpPr>
            <p:nvPr/>
          </p:nvSpPr>
          <p:spPr bwMode="auto">
            <a:xfrm rot="-11303315" flipH="1" flipV="1">
              <a:off x="3278" y="3277"/>
              <a:ext cx="204" cy="136"/>
            </a:xfrm>
            <a:custGeom>
              <a:avLst/>
              <a:gdLst>
                <a:gd name="G0" fmla="+- 12878 0 0"/>
                <a:gd name="G1" fmla="+- 21600 0 0"/>
                <a:gd name="G2" fmla="+- 21600 0 0"/>
                <a:gd name="T0" fmla="*/ 0 w 32334"/>
                <a:gd name="T1" fmla="*/ 4259 h 21600"/>
                <a:gd name="T2" fmla="*/ 32334 w 32334"/>
                <a:gd name="T3" fmla="*/ 12218 h 21600"/>
                <a:gd name="T4" fmla="*/ 12878 w 323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34" h="21600" fill="none" extrusionOk="0">
                  <a:moveTo>
                    <a:pt x="-1" y="4258"/>
                  </a:moveTo>
                  <a:cubicBezTo>
                    <a:pt x="3723" y="1493"/>
                    <a:pt x="8239" y="-1"/>
                    <a:pt x="12878" y="0"/>
                  </a:cubicBezTo>
                  <a:cubicBezTo>
                    <a:pt x="21171" y="0"/>
                    <a:pt x="28731" y="4748"/>
                    <a:pt x="32334" y="12217"/>
                  </a:cubicBezTo>
                </a:path>
                <a:path w="32334" h="21600" stroke="0" extrusionOk="0">
                  <a:moveTo>
                    <a:pt x="-1" y="4258"/>
                  </a:moveTo>
                  <a:cubicBezTo>
                    <a:pt x="3723" y="1493"/>
                    <a:pt x="8239" y="-1"/>
                    <a:pt x="12878" y="0"/>
                  </a:cubicBezTo>
                  <a:cubicBezTo>
                    <a:pt x="21171" y="0"/>
                    <a:pt x="28731" y="4748"/>
                    <a:pt x="32334" y="12217"/>
                  </a:cubicBezTo>
                  <a:lnTo>
                    <a:pt x="1287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</a:endParaRPr>
            </a:p>
          </p:txBody>
        </p:sp>
        <p:sp>
          <p:nvSpPr>
            <p:cNvPr id="65" name="Rectangle 36">
              <a:extLst>
                <a:ext uri="{FF2B5EF4-FFF2-40B4-BE49-F238E27FC236}">
                  <a16:creationId xmlns:a16="http://schemas.microsoft.com/office/drawing/2014/main" id="{776429E7-4D8E-CA52-1C36-1AB866A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329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kern="0" dirty="0">
                  <a:solidFill>
                    <a:srgbClr val="000000"/>
                  </a:solidFill>
                </a:rPr>
                <a:t>tangent</a:t>
              </a:r>
            </a:p>
          </p:txBody>
        </p:sp>
      </p:grpSp>
      <p:sp>
        <p:nvSpPr>
          <p:cNvPr id="33" name="Text Box 17">
            <a:extLst>
              <a:ext uri="{FF2B5EF4-FFF2-40B4-BE49-F238E27FC236}">
                <a16:creationId xmlns:a16="http://schemas.microsoft.com/office/drawing/2014/main" id="{F87AECE9-516B-EADF-20F0-D1E1B960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314950"/>
            <a:ext cx="7664450" cy="1030288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kern="0" dirty="0">
                <a:solidFill>
                  <a:srgbClr val="000000"/>
                </a:solidFill>
                <a:latin typeface="Arial" charset="0"/>
              </a:rPr>
              <a:t>If </a:t>
            </a:r>
            <a:r>
              <a:rPr kumimoji="0" lang="en-US" altLang="zh-TW" sz="2800" b="1" kern="0" dirty="0">
                <a:solidFill>
                  <a:srgbClr val="000000"/>
                </a:solidFill>
                <a:latin typeface="Symbol" panose="05050102010706020507" pitchFamily="18" charset="2"/>
              </a:rPr>
              <a:t>D 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= 0, then </a:t>
            </a:r>
            <a:r>
              <a:rPr kumimoji="0" lang="en-US" altLang="zh-TW" sz="2800" i="1" kern="0" dirty="0">
                <a:solidFill>
                  <a:srgbClr val="000000"/>
                </a:solidFill>
              </a:rPr>
              <a:t>L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 is a tangent to </a:t>
            </a:r>
            <a:r>
              <a:rPr kumimoji="0" lang="en-US" altLang="zh-TW" sz="2800" i="1" kern="0" dirty="0">
                <a:solidFill>
                  <a:srgbClr val="000000"/>
                </a:solidFill>
              </a:rPr>
              <a:t>S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. </a:t>
            </a:r>
            <a:br>
              <a:rPr kumimoji="0" lang="en-US" altLang="zh-TW" sz="2800" kern="0" dirty="0">
                <a:solidFill>
                  <a:srgbClr val="000000"/>
                </a:solidFill>
              </a:rPr>
            </a:br>
            <a:r>
              <a:rPr kumimoji="0" lang="en-US" altLang="zh-TW" sz="2800" kern="0" dirty="0">
                <a:solidFill>
                  <a:srgbClr val="000000"/>
                </a:solidFill>
              </a:rPr>
              <a:t>Conversely, if </a:t>
            </a:r>
            <a:r>
              <a:rPr kumimoji="0" lang="en-US" altLang="zh-TW" sz="2800" i="1" kern="0" dirty="0">
                <a:solidFill>
                  <a:srgbClr val="000000"/>
                </a:solidFill>
              </a:rPr>
              <a:t>L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 is a tangent to </a:t>
            </a:r>
            <a:r>
              <a:rPr kumimoji="0" lang="en-US" altLang="zh-TW" sz="2800" i="1" kern="0" dirty="0">
                <a:solidFill>
                  <a:srgbClr val="000000"/>
                </a:solidFill>
              </a:rPr>
              <a:t>S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, then </a:t>
            </a:r>
            <a:r>
              <a:rPr kumimoji="0" lang="en-US" altLang="zh-TW" sz="2800" kern="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kumimoji="0" lang="en-US" altLang="zh-TW" sz="2800" kern="0" dirty="0">
                <a:solidFill>
                  <a:srgbClr val="000000"/>
                </a:solidFill>
              </a:rPr>
              <a:t>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0" grpId="0"/>
      <p:bldP spid="42" grpId="0" animBg="1"/>
      <p:bldP spid="43" grpId="0"/>
      <p:bldP spid="44" grpId="0"/>
      <p:bldP spid="45" grpId="0"/>
      <p:bldP spid="46" grpId="0"/>
      <p:bldP spid="47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0B738D68-336F-74FB-8E46-2C868D54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88963"/>
            <a:ext cx="8789987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Determine the number of intersections between the straight line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–2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+ 6 and the circle 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 </a:t>
            </a:r>
            <a:r>
              <a:rPr lang="en-US" altLang="zh-TW" sz="2400">
                <a:latin typeface="Arial" panose="020B0604020202020204" pitchFamily="34" charset="0"/>
              </a:rPr>
              <a:t>– 2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4 = 0.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C52420BC-E5CF-3AB6-78AE-8D4DC3FE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C0E1C17-FC8D-8A62-85F4-5C056AA3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C9B59637-5263-BB57-1CA0-FE7433CC3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1931988"/>
          <a:ext cx="3876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73500" imgH="889000" progId="Equation.3">
                  <p:embed/>
                </p:oleObj>
              </mc:Choice>
              <mc:Fallback>
                <p:oleObj name="方程式" r:id="rId2" imgW="3873500" imgH="8890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931988"/>
                        <a:ext cx="38766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E76D098E-D1BA-2FAF-8E66-D0716551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786063"/>
            <a:ext cx="87899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(1) into (2), we have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A2085936-AC4D-8E97-3B6E-20667F26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205F0111-06C0-C065-FFB8-D03326CDF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49613"/>
          <a:ext cx="4543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546600" imgH="393700" progId="Equation.3">
                  <p:embed/>
                </p:oleObj>
              </mc:Choice>
              <mc:Fallback>
                <p:oleObj name="方程式" r:id="rId4" imgW="4546600" imgH="3937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49613"/>
                        <a:ext cx="4543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0">
            <a:extLst>
              <a:ext uri="{FF2B5EF4-FFF2-40B4-BE49-F238E27FC236}">
                <a16:creationId xmlns:a16="http://schemas.microsoft.com/office/drawing/2014/main" id="{373981B8-3E7C-5C26-FF99-EF7F0259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E1272994-B9EA-C7C3-D9CE-3822FE184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40138"/>
          <a:ext cx="4791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787900" imgH="342900" progId="Equation.3">
                  <p:embed/>
                </p:oleObj>
              </mc:Choice>
              <mc:Fallback>
                <p:oleObj name="方程式" r:id="rId6" imgW="4787900" imgH="3429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0138"/>
                        <a:ext cx="4791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2">
            <a:extLst>
              <a:ext uri="{FF2B5EF4-FFF2-40B4-BE49-F238E27FC236}">
                <a16:creationId xmlns:a16="http://schemas.microsoft.com/office/drawing/2014/main" id="{B4219C56-3167-A971-7FB4-171B0347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949180FD-75C6-D03C-B1B3-F578F9BA1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4008438"/>
          <a:ext cx="2447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451100" imgH="342900" progId="Equation.3">
                  <p:embed/>
                </p:oleObj>
              </mc:Choice>
              <mc:Fallback>
                <p:oleObj name="方程式" r:id="rId8" imgW="2451100" imgH="3429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008438"/>
                        <a:ext cx="2447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4">
            <a:extLst>
              <a:ext uri="{FF2B5EF4-FFF2-40B4-BE49-F238E27FC236}">
                <a16:creationId xmlns:a16="http://schemas.microsoft.com/office/drawing/2014/main" id="{23E52A32-3D36-2D05-C5B1-8C6C1C14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8442368F-B875-3200-AC66-BBFCEF8EC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4427538"/>
          <a:ext cx="1952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955800" imgH="342900" progId="Equation.3">
                  <p:embed/>
                </p:oleObj>
              </mc:Choice>
              <mc:Fallback>
                <p:oleObj name="方程式" r:id="rId10" imgW="1955800" imgH="342900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427538"/>
                        <a:ext cx="1952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>
            <a:extLst>
              <a:ext uri="{FF2B5EF4-FFF2-40B4-BE49-F238E27FC236}">
                <a16:creationId xmlns:a16="http://schemas.microsoft.com/office/drawing/2014/main" id="{F8F5A2D8-3DB9-0C71-3FF8-D3B2B606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87045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the equation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+ 4 = 0,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2B375C25-C68D-38F6-3442-0F72C615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5397500"/>
            <a:ext cx="3255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= (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–4)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4(1)(4) = 0 </a:t>
            </a:r>
            <a:endParaRPr lang="en-US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DB3A540-675F-F908-F1BF-68B6EFD1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919788"/>
            <a:ext cx="68357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    There is one intersection between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7" name="Picture 45">
            <a:hlinkClick r:id="rId12"/>
            <a:extLst>
              <a:ext uri="{FF2B5EF4-FFF2-40B4-BE49-F238E27FC236}">
                <a16:creationId xmlns:a16="http://schemas.microsoft.com/office/drawing/2014/main" id="{A7C9E6F6-4B78-CC7F-6C3B-ED4D9B07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hlinkClick r:id="rId14" action="ppaction://hlinkpres?slideindex=1&amp;slidetitle="/>
            <a:extLst>
              <a:ext uri="{FF2B5EF4-FFF2-40B4-BE49-F238E27FC236}">
                <a16:creationId xmlns:a16="http://schemas.microsoft.com/office/drawing/2014/main" id="{1D9C8560-C711-C9E0-D7CB-0CB1D6DD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>
            <a:extLst>
              <a:ext uri="{FF2B5EF4-FFF2-40B4-BE49-F238E27FC236}">
                <a16:creationId xmlns:a16="http://schemas.microsoft.com/office/drawing/2014/main" id="{C5FB9795-BFC9-DBBF-9E4A-A10B691C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38250"/>
            <a:ext cx="8064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number of the intersections between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+ 5 = 0.</a:t>
            </a: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6BCB3685-39E1-8E2F-6D7E-AE97911B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36879" name="Group 15">
            <a:extLst>
              <a:ext uri="{FF2B5EF4-FFF2-40B4-BE49-F238E27FC236}">
                <a16:creationId xmlns:a16="http://schemas.microsoft.com/office/drawing/2014/main" id="{11C78850-87A7-FDA3-BC1E-3413DB22FAA5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2205038"/>
            <a:ext cx="4887913" cy="971550"/>
            <a:chOff x="346" y="1389"/>
            <a:chExt cx="3079" cy="612"/>
          </a:xfrm>
        </p:grpSpPr>
        <p:graphicFrame>
          <p:nvGraphicFramePr>
            <p:cNvPr id="29704" name="Object 6">
              <a:extLst>
                <a:ext uri="{FF2B5EF4-FFF2-40B4-BE49-F238E27FC236}">
                  <a16:creationId xmlns:a16="http://schemas.microsoft.com/office/drawing/2014/main" id="{C8806183-35F8-CC52-0FD0-48ED7B5C5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" y="1395"/>
            <a:ext cx="2118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701800" imgH="482600" progId="Equation.3">
                    <p:embed/>
                  </p:oleObj>
                </mc:Choice>
                <mc:Fallback>
                  <p:oleObj name="方程式" r:id="rId2" imgW="1701800" imgH="48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1395"/>
                          <a:ext cx="2118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75EAF155-932E-C1BF-4622-07487D6C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389"/>
              <a:ext cx="760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......(1)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......(2)</a:t>
              </a:r>
            </a:p>
          </p:txBody>
        </p:sp>
      </p:grpSp>
      <p:sp>
        <p:nvSpPr>
          <p:cNvPr id="36874" name="Text Box 10">
            <a:extLst>
              <a:ext uri="{FF2B5EF4-FFF2-40B4-BE49-F238E27FC236}">
                <a16:creationId xmlns:a16="http://schemas.microsoft.com/office/drawing/2014/main" id="{F21C02EA-2271-6EE6-2A37-69BA1E0CE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5913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(1) into (2), we have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B6A4CA8F-F18C-A8AB-5781-7D283EF2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3817938"/>
            <a:ext cx="74755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500" i="1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1)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3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4(2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1) + 5 = 0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+ 1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8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+ 4 + 5 = 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TW" sz="5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15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+ 10 = 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		               </a:t>
            </a:r>
            <a:r>
              <a:rPr lang="en-US" altLang="zh-TW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+ 2 = 0</a:t>
            </a:r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D3C0EE80-2962-DDE7-D4BF-0D182163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1A5DDB1D-0206-82AE-A6E2-657D42AD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7000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the equation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+ 2 = 0,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DD21C2A-E6C5-3548-84DD-CF1E49CC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7970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= (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–3)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4(1)(2) = 1 &gt; 0 </a:t>
            </a:r>
            <a:endParaRPr lang="en-US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DA4C0A66-6B0C-6B93-2CAA-0E17592B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2319338"/>
            <a:ext cx="696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    There are two intersections between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94A03EAD-57F9-07D6-2521-99733E78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101600" y="3068638"/>
            <a:ext cx="36750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9">
            <a:extLst>
              <a:ext uri="{FF2B5EF4-FFF2-40B4-BE49-F238E27FC236}">
                <a16:creationId xmlns:a16="http://schemas.microsoft.com/office/drawing/2014/main" id="{2AEDAF2C-9060-04AF-A21B-1F5F4517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916113"/>
            <a:ext cx="6167437" cy="2276475"/>
          </a:xfrm>
          <a:prstGeom prst="cloudCallout">
            <a:avLst>
              <a:gd name="adj1" fmla="val -56787"/>
              <a:gd name="adj2" fmla="val 4290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B936F3-7F62-1EFC-272F-14338993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2203450"/>
            <a:ext cx="4987925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Now, we are going to discuss how to find the equations of tangents to a circle under different given conditions.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EB4ED515-F2E5-D9D1-9187-88472D652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Finding the Equations of Tangents to a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4" name="Picture 12" descr="C:\Users\ukum2\Desktop\VM\NSSMIA2E_5Min_5B07\Example7_14.png">
            <a:extLst>
              <a:ext uri="{FF2B5EF4-FFF2-40B4-BE49-F238E27FC236}">
                <a16:creationId xmlns:a16="http://schemas.microsoft.com/office/drawing/2014/main" id="{FEB5E7C1-FAEA-E490-F9F3-99EC6675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927350"/>
            <a:ext cx="3581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>
            <a:extLst>
              <a:ext uri="{FF2B5EF4-FFF2-40B4-BE49-F238E27FC236}">
                <a16:creationId xmlns:a16="http://schemas.microsoft.com/office/drawing/2014/main" id="{638D5EB4-2FA7-A28D-8A5D-9589A931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Tangent to a Circle at a Point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451A3C1-1CED-5BB3-1760-D9064193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71575"/>
            <a:ext cx="6481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the tangent to the circle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+ 6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4 = 0 at the point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(–8, –6).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7B535C0-15F6-67F9-9298-0A1312A5E703}"/>
              </a:ext>
            </a:extLst>
          </p:cNvPr>
          <p:cNvSpPr/>
          <p:nvPr/>
        </p:nvSpPr>
        <p:spPr>
          <a:xfrm>
            <a:off x="5056188" y="4784725"/>
            <a:ext cx="1387475" cy="5762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4B2340C0-539C-2F5C-F67A-197B5994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661025"/>
            <a:ext cx="4973638" cy="1020763"/>
          </a:xfrm>
          <a:prstGeom prst="wedgeRoundRectCallout">
            <a:avLst>
              <a:gd name="adj1" fmla="val 33096"/>
              <a:gd name="adj2" fmla="val -7964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required tangent passes through this point. We need to know its slope to find its equation.</a:t>
            </a:r>
          </a:p>
        </p:txBody>
      </p:sp>
      <p:sp>
        <p:nvSpPr>
          <p:cNvPr id="12" name="AutoShape 38">
            <a:extLst>
              <a:ext uri="{FF2B5EF4-FFF2-40B4-BE49-F238E27FC236}">
                <a16:creationId xmlns:a16="http://schemas.microsoft.com/office/drawing/2014/main" id="{F26D9221-CD2A-24C3-431B-C952ACE0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2570163"/>
            <a:ext cx="4973637" cy="1506537"/>
          </a:xfrm>
          <a:prstGeom prst="wedgeRoundRectCallout">
            <a:avLst>
              <a:gd name="adj1" fmla="val 72492"/>
              <a:gd name="adj2" fmla="val 9828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Knowing that </a:t>
            </a:r>
            <a:r>
              <a:rPr lang="en-US" altLang="zh-TW" sz="2400" i="1" dirty="0">
                <a:latin typeface="Arial" charset="0"/>
              </a:rPr>
              <a:t>CA</a:t>
            </a:r>
            <a:r>
              <a:rPr lang="en-US" altLang="zh-TW" sz="2400" dirty="0">
                <a:latin typeface="Arial" charset="0"/>
              </a:rPr>
              <a:t> is perpendicular to the tangent , we can find the slope of the tangent from the slope of </a:t>
            </a:r>
            <a:r>
              <a:rPr lang="en-US" altLang="zh-TW" sz="2400" i="1" dirty="0">
                <a:latin typeface="Arial" charset="0"/>
              </a:rPr>
              <a:t>CA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3B7F44F-4804-49B0-F81B-326065FB7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3750"/>
            <a:ext cx="454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be the centre of the circle.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1" grpId="0" animBg="1"/>
      <p:bldP spid="12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 descr="C:\Users\ukum2\Desktop\VM\NSSMIA2E_5Min_5B07\Example7_14.png">
            <a:extLst>
              <a:ext uri="{FF2B5EF4-FFF2-40B4-BE49-F238E27FC236}">
                <a16:creationId xmlns:a16="http://schemas.microsoft.com/office/drawing/2014/main" id="{9FEE241E-B066-5BC1-51BC-529EAD1E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927350"/>
            <a:ext cx="3581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4">
            <a:extLst>
              <a:ext uri="{FF2B5EF4-FFF2-40B4-BE49-F238E27FC236}">
                <a16:creationId xmlns:a16="http://schemas.microsoft.com/office/drawing/2014/main" id="{5A2FCDCA-3968-7A63-A737-76DA8E88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Tangent to a Circle at a Point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1277B68-32C4-F078-A2BB-1870AB68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71575"/>
            <a:ext cx="6481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the tangent to the circle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+ 6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4 = 0 at the point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(–8, –6).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DF53DBA-074E-119F-01A1-4B2D3A42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3750"/>
            <a:ext cx="454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be the centre of the circle.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65586CD-10E1-8F62-6BDA-F8F84947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2846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Coordinates of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799" name="Rectangle 2">
            <a:extLst>
              <a:ext uri="{FF2B5EF4-FFF2-40B4-BE49-F238E27FC236}">
                <a16:creationId xmlns:a16="http://schemas.microsoft.com/office/drawing/2014/main" id="{D9263494-4100-EADE-8B69-4EDFA8CC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465B93D-F6FB-B49D-7A6A-2CC0B80CF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2622550"/>
          <a:ext cx="1295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295400" imgH="787400" progId="Equation.3">
                  <p:embed/>
                </p:oleObj>
              </mc:Choice>
              <mc:Fallback>
                <p:oleObj name="方程式" r:id="rId3" imgW="1295400" imgH="787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622550"/>
                        <a:ext cx="1295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4">
            <a:extLst>
              <a:ext uri="{FF2B5EF4-FFF2-40B4-BE49-F238E27FC236}">
                <a16:creationId xmlns:a16="http://schemas.microsoft.com/office/drawing/2014/main" id="{C7B83107-051E-86EE-6437-A96EFB3D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5CEE7A76-3DC0-AE26-3292-229587B0B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573463"/>
          <a:ext cx="13620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358310" imgH="355446" progId="Equation.3">
                  <p:embed/>
                </p:oleObj>
              </mc:Choice>
              <mc:Fallback>
                <p:oleObj name="方程式" r:id="rId5" imgW="1358310" imgH="355446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13620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73FF0AD6-D19F-007E-E8AE-EEA341B8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98925"/>
            <a:ext cx="2160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Slope of </a:t>
            </a:r>
            <a:r>
              <a:rPr lang="en-US" altLang="zh-TW" sz="2400" i="1">
                <a:latin typeface="Arial" panose="020B0604020202020204" pitchFamily="34" charset="0"/>
              </a:rPr>
              <a:t>CA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804" name="Rectangle 6">
            <a:extLst>
              <a:ext uri="{FF2B5EF4-FFF2-40B4-BE49-F238E27FC236}">
                <a16:creationId xmlns:a16="http://schemas.microsoft.com/office/drawing/2014/main" id="{114F6369-6B49-7E00-B516-D700C4EA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738E7CD0-3B48-762F-6B90-1E288DDC3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933825"/>
          <a:ext cx="1279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282700" imgH="787400" progId="Equation.3">
                  <p:embed/>
                </p:oleObj>
              </mc:Choice>
              <mc:Fallback>
                <p:oleObj name="方程式" r:id="rId7" imgW="1282700" imgH="787400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1279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8">
            <a:extLst>
              <a:ext uri="{FF2B5EF4-FFF2-40B4-BE49-F238E27FC236}">
                <a16:creationId xmlns:a16="http://schemas.microsoft.com/office/drawing/2014/main" id="{3A1C4FEB-12BC-1FE6-5B58-09CC2744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629AFEFD-E5BC-7AD6-736E-6607EC26F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4724400"/>
          <a:ext cx="473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469696" imgH="723586" progId="Equation.3">
                  <p:embed/>
                </p:oleObj>
              </mc:Choice>
              <mc:Fallback>
                <p:oleObj name="方程式" r:id="rId9" imgW="469696" imgH="723586" progId="Equation.3">
                  <p:embed/>
                  <p:pic>
                    <p:nvPicPr>
                      <p:cNvPr id="0" name="物件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724400"/>
                        <a:ext cx="473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>
            <a:extLst>
              <a:ext uri="{FF2B5EF4-FFF2-40B4-BE49-F238E27FC236}">
                <a16:creationId xmlns:a16="http://schemas.microsoft.com/office/drawing/2014/main" id="{C67E8852-30B9-5F2E-D5E1-2A0BB72E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59425"/>
            <a:ext cx="3887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Slope of the tangent 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809" name="Rectangle 10">
            <a:extLst>
              <a:ext uri="{FF2B5EF4-FFF2-40B4-BE49-F238E27FC236}">
                <a16:creationId xmlns:a16="http://schemas.microsoft.com/office/drawing/2014/main" id="{C5EDDDB8-15FF-A903-93BB-F96CC364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4" name="物件 23">
            <a:extLst>
              <a:ext uri="{FF2B5EF4-FFF2-40B4-BE49-F238E27FC236}">
                <a16:creationId xmlns:a16="http://schemas.microsoft.com/office/drawing/2014/main" id="{D449D12C-B8CD-E63A-1D9A-A08845FCB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5387975"/>
          <a:ext cx="393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393700" imgH="1104900" progId="Equation.3">
                  <p:embed/>
                </p:oleObj>
              </mc:Choice>
              <mc:Fallback>
                <p:oleObj name="方程式" r:id="rId11" imgW="393700" imgH="11049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387975"/>
                        <a:ext cx="393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Rectangle 12">
            <a:extLst>
              <a:ext uri="{FF2B5EF4-FFF2-40B4-BE49-F238E27FC236}">
                <a16:creationId xmlns:a16="http://schemas.microsoft.com/office/drawing/2014/main" id="{99ECADBB-C685-3D0A-F62C-04A7CAE6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8FA0F9FC-A11D-263E-3CE6-21F4671CC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399088"/>
          <a:ext cx="68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685800" imgH="723900" progId="Equation.3">
                  <p:embed/>
                </p:oleObj>
              </mc:Choice>
              <mc:Fallback>
                <p:oleObj name="方程式" r:id="rId13" imgW="685800" imgH="723900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99088"/>
                        <a:ext cx="68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8720FC5D-19CD-1225-D2CD-BF4149BD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Tangent to a Circle at a Point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7B42836E-524A-F16A-71FA-C3DE4E32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71575"/>
            <a:ext cx="6481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the tangent to the circle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+ 6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4 = 0 at the point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(–8, –6).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B3D0553-8F7D-3E1D-BD79-99E31B20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063750"/>
            <a:ext cx="7470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/>
              <a:t>∴</a:t>
            </a:r>
            <a:r>
              <a:rPr lang="en-US" altLang="zh-HK" sz="2400"/>
              <a:t>	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The equation of the tangent to the circle at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0AB8B211-74CB-AC86-1E26-8C44D9A8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466F5BC0-634D-BB1C-A407-6B25725A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AFECBD37-3028-E630-211C-6233A668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CFE53A57-2AEE-D3EC-F03E-29136D43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5" name="Rectangle 10">
            <a:extLst>
              <a:ext uri="{FF2B5EF4-FFF2-40B4-BE49-F238E27FC236}">
                <a16:creationId xmlns:a16="http://schemas.microsoft.com/office/drawing/2014/main" id="{4CADDCFC-172B-FB4C-5997-DDE47176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6" name="Rectangle 12">
            <a:extLst>
              <a:ext uri="{FF2B5EF4-FFF2-40B4-BE49-F238E27FC236}">
                <a16:creationId xmlns:a16="http://schemas.microsoft.com/office/drawing/2014/main" id="{48115014-8AFB-47C3-F7EC-045CA3FC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827" name="Rectangle 2">
            <a:extLst>
              <a:ext uri="{FF2B5EF4-FFF2-40B4-BE49-F238E27FC236}">
                <a16:creationId xmlns:a16="http://schemas.microsoft.com/office/drawing/2014/main" id="{17E0A039-05F4-F47B-9403-5035C56C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3EFD146D-E874-B37D-43B3-41C27AEA7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513013"/>
          <a:ext cx="3019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22600" imgH="723900" progId="Equation.3">
                  <p:embed/>
                </p:oleObj>
              </mc:Choice>
              <mc:Fallback>
                <p:oleObj name="方程式" r:id="rId2" imgW="3022600" imgH="7239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513013"/>
                        <a:ext cx="3019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4">
            <a:extLst>
              <a:ext uri="{FF2B5EF4-FFF2-40B4-BE49-F238E27FC236}">
                <a16:creationId xmlns:a16="http://schemas.microsoft.com/office/drawing/2014/main" id="{23CCAD7E-6D1E-CD43-8E40-70E3261A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8BB14B6B-AB8E-0C37-D583-7D071891A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3332163"/>
          <a:ext cx="251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514600" imgH="342900" progId="Equation.3">
                  <p:embed/>
                </p:oleObj>
              </mc:Choice>
              <mc:Fallback>
                <p:oleObj name="方程式" r:id="rId4" imgW="2514600" imgH="342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332163"/>
                        <a:ext cx="251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6">
            <a:extLst>
              <a:ext uri="{FF2B5EF4-FFF2-40B4-BE49-F238E27FC236}">
                <a16:creationId xmlns:a16="http://schemas.microsoft.com/office/drawing/2014/main" id="{B539B462-968F-B937-5D05-A0474EB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8EE7023-313A-BC68-FAB8-5C15A4CD7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878263"/>
          <a:ext cx="217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171700" imgH="342900" progId="Equation.3">
                  <p:embed/>
                </p:oleObj>
              </mc:Choice>
              <mc:Fallback>
                <p:oleObj name="方程式" r:id="rId6" imgW="2171700" imgH="3429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78263"/>
                        <a:ext cx="217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45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BF5F6F6A-342C-FEC6-B143-000AC9E2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hlinkClick r:id="rId10" action="ppaction://hlinkpres?slideindex=1&amp;slidetitle="/>
            <a:extLst>
              <a:ext uri="{FF2B5EF4-FFF2-40B4-BE49-F238E27FC236}">
                <a16:creationId xmlns:a16="http://schemas.microsoft.com/office/drawing/2014/main" id="{E14DDAB9-5490-4819-D305-071F3CB0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5" name="Picture 12" descr="C:\Users\ukum2\Desktop\VM\NSSMIA2E_5Min_5B07\Example7_14.png">
            <a:extLst>
              <a:ext uri="{FF2B5EF4-FFF2-40B4-BE49-F238E27FC236}">
                <a16:creationId xmlns:a16="http://schemas.microsoft.com/office/drawing/2014/main" id="{54248130-5414-28A1-0774-4DEAA98D2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927350"/>
            <a:ext cx="3581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0" name="Picture 12" descr="C:\Users\ukum2\Desktop\VM\NSSMIA2E_5Min_5B07\PPT001_002.png">
            <a:extLst>
              <a:ext uri="{FF2B5EF4-FFF2-40B4-BE49-F238E27FC236}">
                <a16:creationId xmlns:a16="http://schemas.microsoft.com/office/drawing/2014/main" id="{77EA0053-574F-980E-35DE-D9953C65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3" descr="C:\Users\ukum2\Desktop\VM\NSSMIA2E_5Min_5B07\PPT001_003.png">
            <a:extLst>
              <a:ext uri="{FF2B5EF4-FFF2-40B4-BE49-F238E27FC236}">
                <a16:creationId xmlns:a16="http://schemas.microsoft.com/office/drawing/2014/main" id="{EE4DE26C-21DF-E497-A2A4-413691D7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4" descr="C:\Users\ukum2\Desktop\VM\NSSMIA2E_5Min_5B07\PPT001_001.png">
            <a:extLst>
              <a:ext uri="{FF2B5EF4-FFF2-40B4-BE49-F238E27FC236}">
                <a16:creationId xmlns:a16="http://schemas.microsoft.com/office/drawing/2014/main" id="{E1C83CEE-0EE9-A8EF-6394-43076B2F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AD8493F1-1004-D6E8-DBF0-EC6AC118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93127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                                   and a circle </a:t>
            </a: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0.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DF361B4C-535F-97AC-48B7-D28447F0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Coordinates of the Intersections between a Straight Line and a Circle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6F574A5-6D0F-6668-A288-19DD4CFE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60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Ax + By + C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grpSp>
        <p:nvGrpSpPr>
          <p:cNvPr id="9" name="Group 111">
            <a:extLst>
              <a:ext uri="{FF2B5EF4-FFF2-40B4-BE49-F238E27FC236}">
                <a16:creationId xmlns:a16="http://schemas.microsoft.com/office/drawing/2014/main" id="{3AB9C7F2-B3FC-31D7-4931-3A5442BE7DA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749550"/>
            <a:ext cx="3602038" cy="3030538"/>
            <a:chOff x="1610" y="2693"/>
            <a:chExt cx="2090" cy="1236"/>
          </a:xfrm>
        </p:grpSpPr>
        <p:sp>
          <p:nvSpPr>
            <p:cNvPr id="17418" name="AutoShape 109">
              <a:extLst>
                <a:ext uri="{FF2B5EF4-FFF2-40B4-BE49-F238E27FC236}">
                  <a16:creationId xmlns:a16="http://schemas.microsoft.com/office/drawing/2014/main" id="{D44C3562-4B87-8A86-0FA7-CDEE8DEC7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93"/>
              <a:ext cx="2090" cy="1236"/>
            </a:xfrm>
            <a:prstGeom prst="cloudCallout">
              <a:avLst>
                <a:gd name="adj1" fmla="val -49366"/>
                <a:gd name="adj2" fmla="val 5096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zh-HK" altLang="zh-HK" sz="2600" i="1"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17419" name="Rectangle 110">
              <a:extLst>
                <a:ext uri="{FF2B5EF4-FFF2-40B4-BE49-F238E27FC236}">
                  <a16:creationId xmlns:a16="http://schemas.microsoft.com/office/drawing/2014/main" id="{1943DAEA-840D-92BA-09BC-BED81CC1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47"/>
              <a:ext cx="1792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</a:rPr>
                <a:t>How can we find the coordinates of the intersections between </a:t>
              </a:r>
              <a:r>
                <a:rPr lang="en-US" altLang="zh-TW" sz="2600" i="1">
                  <a:latin typeface="Arial" panose="020B0604020202020204" pitchFamily="34" charset="0"/>
                </a:rPr>
                <a:t>L</a:t>
              </a:r>
              <a:r>
                <a:rPr lang="en-US" altLang="zh-TW" sz="2600">
                  <a:latin typeface="Arial" panose="020B0604020202020204" pitchFamily="34" charset="0"/>
                </a:rPr>
                <a:t> and </a:t>
              </a:r>
              <a:r>
                <a:rPr lang="en-US" altLang="zh-TW" sz="2600" i="1">
                  <a:latin typeface="Arial" panose="020B0604020202020204" pitchFamily="34" charset="0"/>
                </a:rPr>
                <a:t>S</a:t>
              </a:r>
              <a:r>
                <a:rPr lang="en-US" altLang="zh-TW" sz="2600">
                  <a:latin typeface="Arial" panose="020B0604020202020204" pitchFamily="34" charset="0"/>
                </a:rPr>
                <a:t>?</a:t>
              </a:r>
            </a:p>
          </p:txBody>
        </p:sp>
      </p:grpSp>
      <p:pic>
        <p:nvPicPr>
          <p:cNvPr id="12" name="Picture 7" descr="Q:\Secondary (Maths)\NSS MIA 2nd\TRDVD\Sample\[1] 5-Min Lec\Cartoon\Teacher and student artwork Tiff file\Student_B6.tif">
            <a:extLst>
              <a:ext uri="{FF2B5EF4-FFF2-40B4-BE49-F238E27FC236}">
                <a16:creationId xmlns:a16="http://schemas.microsoft.com/office/drawing/2014/main" id="{86DDFCCE-D5D5-DA5A-06C1-7FA511AE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4329113"/>
            <a:ext cx="2355851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68A7B028-6D1E-BA5B-F482-5FA35752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Tangents to a Circle with a Given Slope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3CC9AB-5AB2-8868-3635-2115622A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208088"/>
            <a:ext cx="89138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Now, suppose we do not know where the tangent touches the circle, but we know the slope of the tangent. For example: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B0BA687-C2FA-0C1F-46E4-56097AF0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2133600"/>
            <a:ext cx="65833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equations of the tangents to the circle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+ 2 = 0 with slope –1.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1B830-DDBF-6C3F-DAFE-2CBE9CCF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198813"/>
            <a:ext cx="4787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equation of the tangent be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9D11394-886B-2D2C-E046-6DD6F519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84016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</a:t>
            </a:r>
            <a:r>
              <a:rPr lang="en-US" altLang="zh-TW" sz="2400" i="1">
                <a:latin typeface="Arial" panose="020B0604020202020204" pitchFamily="34" charset="0"/>
              </a:rPr>
              <a:t>  –x </a:t>
            </a:r>
            <a:r>
              <a:rPr lang="en-US" altLang="zh-TW" sz="2400">
                <a:latin typeface="Arial" panose="020B0604020202020204" pitchFamily="34" charset="0"/>
              </a:rPr>
              <a:t>+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	   ......(1)</a:t>
            </a:r>
          </a:p>
        </p:txBody>
      </p:sp>
      <p:sp>
        <p:nvSpPr>
          <p:cNvPr id="18" name="五邊形 17">
            <a:extLst>
              <a:ext uri="{FF2B5EF4-FFF2-40B4-BE49-F238E27FC236}">
                <a16:creationId xmlns:a16="http://schemas.microsoft.com/office/drawing/2014/main" id="{86B4A76B-538A-F5B0-78FD-FB5A2465F4CD}"/>
              </a:ext>
            </a:extLst>
          </p:cNvPr>
          <p:cNvSpPr/>
          <p:nvPr/>
        </p:nvSpPr>
        <p:spPr>
          <a:xfrm>
            <a:off x="323850" y="31988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38">
            <a:extLst>
              <a:ext uri="{FF2B5EF4-FFF2-40B4-BE49-F238E27FC236}">
                <a16:creationId xmlns:a16="http://schemas.microsoft.com/office/drawing/2014/main" id="{95594AC1-1DD3-BAFE-0269-3E9E168D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4578350"/>
            <a:ext cx="981075" cy="407988"/>
          </a:xfrm>
          <a:prstGeom prst="wedgeRoundRectCallout">
            <a:avLst>
              <a:gd name="adj1" fmla="val 71198"/>
              <a:gd name="adj2" fmla="val -14147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slope</a:t>
            </a: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5AE2BDD1-140A-0669-8B13-9EE6AD5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4605338"/>
            <a:ext cx="1646238" cy="407987"/>
          </a:xfrm>
          <a:prstGeom prst="wedgeRoundRectCallout">
            <a:avLst>
              <a:gd name="adj1" fmla="val -39280"/>
              <a:gd name="adj2" fmla="val -12902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-intercept</a:t>
            </a:r>
          </a:p>
        </p:txBody>
      </p:sp>
      <p:pic>
        <p:nvPicPr>
          <p:cNvPr id="36872" name="Picture 8" descr="C:\Users\ukum2\Desktop\VM\NSSMIA2E_5Min_5B07\Copy of Example7_14.png">
            <a:extLst>
              <a:ext uri="{FF2B5EF4-FFF2-40B4-BE49-F238E27FC236}">
                <a16:creationId xmlns:a16="http://schemas.microsoft.com/office/drawing/2014/main" id="{C598770F-9E7F-6D4F-0FED-21A9C9F4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284538"/>
            <a:ext cx="2930525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3" name="Rectangle 17">
            <a:extLst>
              <a:ext uri="{FF2B5EF4-FFF2-40B4-BE49-F238E27FC236}">
                <a16:creationId xmlns:a16="http://schemas.microsoft.com/office/drawing/2014/main" id="{F2F5FB53-A359-87A3-69D1-C44B22A8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6250"/>
            <a:ext cx="6035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Substitute (1) into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+ 2 = 0.</a:t>
            </a:r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C24C8EBC-0C50-23F5-AE31-25BD88B4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9636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(–</a:t>
            </a:r>
            <a:r>
              <a:rPr lang="en-US" altLang="zh-TW" sz="2400" i="1">
                <a:latin typeface="Arial" panose="020B0604020202020204" pitchFamily="34" charset="0"/>
              </a:rPr>
              <a:t>x </a:t>
            </a:r>
            <a:r>
              <a:rPr lang="en-US" altLang="zh-TW" sz="2400">
                <a:latin typeface="Arial" panose="020B0604020202020204" pitchFamily="34" charset="0"/>
              </a:rPr>
              <a:t>+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TW" sz="2400">
                <a:latin typeface="Arial" panose="020B0604020202020204" pitchFamily="34" charset="0"/>
              </a:rPr>
              <a:t>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4(–</a:t>
            </a:r>
            <a:r>
              <a:rPr lang="en-US" altLang="zh-TW" sz="2400" i="1">
                <a:latin typeface="Arial" panose="020B0604020202020204" pitchFamily="34" charset="0"/>
              </a:rPr>
              <a:t>x </a:t>
            </a:r>
            <a:r>
              <a:rPr lang="en-US" altLang="zh-TW" sz="2400">
                <a:latin typeface="Arial" panose="020B0604020202020204" pitchFamily="34" charset="0"/>
              </a:rPr>
              <a:t>+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 + 2 = 0</a:t>
            </a:r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E3F14AB2-FB56-7DF4-A703-8D10877D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827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– 2</a:t>
            </a:r>
            <a:r>
              <a:rPr lang="en-US" altLang="zh-TW" sz="2400" i="1">
                <a:latin typeface="Arial" panose="020B0604020202020204" pitchFamily="34" charset="0"/>
              </a:rPr>
              <a:t>cx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TW" sz="2400">
                <a:latin typeface="Arial" panose="020B0604020202020204" pitchFamily="34" charset="0"/>
              </a:rPr>
              <a:t>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TW" sz="2400">
                <a:latin typeface="Arial" panose="020B0604020202020204" pitchFamily="34" charset="0"/>
              </a:rPr>
              <a:t> 4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4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+ 2 = 0</a:t>
            </a:r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9ACEAA0B-36D0-30DC-F304-B859EEF6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844675"/>
            <a:ext cx="6656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en-US" altLang="zh-TW" sz="2400">
                <a:latin typeface="Arial" panose="020B0604020202020204" pitchFamily="34" charset="0"/>
              </a:rPr>
              <a:t> 2(6 –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+ 2 = 0 ......(*)</a:t>
            </a: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E77528B2-A2B6-16DA-C0B6-5C993D0B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五邊形 15">
            <a:extLst>
              <a:ext uri="{FF2B5EF4-FFF2-40B4-BE49-F238E27FC236}">
                <a16:creationId xmlns:a16="http://schemas.microsoft.com/office/drawing/2014/main" id="{CDA4DEAD-A770-E852-B0B4-8A5E7EDED010}"/>
              </a:ext>
            </a:extLst>
          </p:cNvPr>
          <p:cNvSpPr/>
          <p:nvPr/>
        </p:nvSpPr>
        <p:spPr>
          <a:xfrm>
            <a:off x="179388" y="47625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680F498-25D3-86AC-A38C-434CC5C9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2263775"/>
            <a:ext cx="1646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of (*) = 0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D034C63-65B4-7FBF-7E76-65150215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713038"/>
            <a:ext cx="4583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[2(6 –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]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4(2)(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 = 0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C490ADD-0B4D-54DD-3EEA-0217C9E9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289300"/>
            <a:ext cx="3949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(6 –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2(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 = 0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A1E0485-8614-9027-3541-E1577351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867150"/>
            <a:ext cx="4471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36 – 12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+ 8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 = 0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8A0BB95-CBC0-DECC-006F-97C88DCF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549900"/>
            <a:ext cx="6626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equations of the tangents are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	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–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8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–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+ 4.</a:t>
            </a:r>
          </a:p>
        </p:txBody>
      </p:sp>
      <p:sp>
        <p:nvSpPr>
          <p:cNvPr id="36877" name="Rectangle 26">
            <a:extLst>
              <a:ext uri="{FF2B5EF4-FFF2-40B4-BE49-F238E27FC236}">
                <a16:creationId xmlns:a16="http://schemas.microsoft.com/office/drawing/2014/main" id="{8AD969E7-BD7A-85E4-254E-042F1FE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501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F034C52-06C8-F750-EA4C-116C1823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5159375"/>
            <a:ext cx="2405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–8  or  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4</a:t>
            </a:r>
            <a:endParaRPr lang="en-US" altLang="zh-TW" sz="2400" i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0D8FED9A-1F32-C5AC-44AF-DE0DE582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4329113"/>
            <a:ext cx="221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–32 = 0</a:t>
            </a:r>
          </a:p>
        </p:txBody>
      </p:sp>
      <p:sp>
        <p:nvSpPr>
          <p:cNvPr id="25" name="五邊形 24">
            <a:extLst>
              <a:ext uri="{FF2B5EF4-FFF2-40B4-BE49-F238E27FC236}">
                <a16:creationId xmlns:a16="http://schemas.microsoft.com/office/drawing/2014/main" id="{D04B050B-7783-7E43-9544-759EB4244752}"/>
              </a:ext>
            </a:extLst>
          </p:cNvPr>
          <p:cNvSpPr/>
          <p:nvPr/>
        </p:nvSpPr>
        <p:spPr>
          <a:xfrm>
            <a:off x="180975" y="225425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C9463958-5D82-FD3D-0DED-AF42178A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955925"/>
            <a:ext cx="2508250" cy="1141413"/>
          </a:xfrm>
          <a:prstGeom prst="wedgeRoundRectCallout">
            <a:avLst>
              <a:gd name="adj1" fmla="val -59532"/>
              <a:gd name="adj2" fmla="val -9305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If </a:t>
            </a:r>
            <a:r>
              <a:rPr lang="en-US" altLang="zh-TW" sz="2400" i="1" dirty="0">
                <a:latin typeface="Arial" charset="0"/>
              </a:rPr>
              <a:t>y </a:t>
            </a:r>
            <a:r>
              <a:rPr lang="en-US" altLang="zh-TW" sz="2400" dirty="0">
                <a:latin typeface="Arial" charset="0"/>
              </a:rPr>
              <a:t>=</a:t>
            </a:r>
            <a:r>
              <a:rPr lang="en-US" altLang="zh-TW" sz="2400" i="1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i="1" dirty="0">
                <a:latin typeface="Arial" charset="0"/>
              </a:rPr>
              <a:t>x </a:t>
            </a:r>
            <a:r>
              <a:rPr lang="en-US" altLang="zh-TW" sz="2400" dirty="0">
                <a:latin typeface="Arial" charset="0"/>
              </a:rPr>
              <a:t>+</a:t>
            </a:r>
            <a:r>
              <a:rPr lang="en-US" altLang="zh-TW" sz="2400" i="1" dirty="0">
                <a:latin typeface="Arial" charset="0"/>
              </a:rPr>
              <a:t> c </a:t>
            </a:r>
            <a:r>
              <a:rPr lang="en-US" altLang="zh-TW" sz="2400" dirty="0">
                <a:latin typeface="Arial" charset="0"/>
              </a:rPr>
              <a:t>is a tangent to </a:t>
            </a:r>
            <a:r>
              <a:rPr lang="en-US" altLang="zh-TW" sz="2400" i="1" dirty="0">
                <a:latin typeface="Arial" charset="0"/>
              </a:rPr>
              <a:t>S</a:t>
            </a:r>
            <a:r>
              <a:rPr lang="en-US" altLang="zh-TW" sz="2400" dirty="0">
                <a:latin typeface="Arial" charset="0"/>
              </a:rPr>
              <a:t>, then </a:t>
            </a:r>
            <a:r>
              <a:rPr lang="en-US" altLang="zh-TW" sz="2400" dirty="0">
                <a:latin typeface="Symbol" panose="05050102010706020507" pitchFamily="18" charset="2"/>
              </a:rPr>
              <a:t>D</a:t>
            </a:r>
            <a:r>
              <a:rPr lang="en-US" altLang="zh-TW" sz="2400" dirty="0">
                <a:latin typeface="Arial" charset="0"/>
              </a:rPr>
              <a:t> = 0.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22C8F3D2-DD06-CF7F-917D-6AA46EDF2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752975"/>
            <a:ext cx="2430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+ 8)(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4)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0</a:t>
            </a:r>
          </a:p>
        </p:txBody>
      </p:sp>
      <p:pic>
        <p:nvPicPr>
          <p:cNvPr id="28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BC06F64-16D0-7959-805B-B6535026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FE44F934-0D5E-FAC5-F130-3628518D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/>
      <p:bldP spid="39954" grpId="0"/>
      <p:bldP spid="39955" grpId="0"/>
      <p:bldP spid="39956" grpId="0"/>
      <p:bldP spid="16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 animBg="1"/>
      <p:bldP spid="26" grpId="0" animBg="1"/>
      <p:bldP spid="26" grpId="1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5" name="Rectangle 9">
            <a:extLst>
              <a:ext uri="{FF2B5EF4-FFF2-40B4-BE49-F238E27FC236}">
                <a16:creationId xmlns:a16="http://schemas.microsoft.com/office/drawing/2014/main" id="{9CED9DDB-93F8-2953-B098-6C888FDB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2349500"/>
            <a:ext cx="4787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the equation of the tangent be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6AF67083-8E0C-D7F7-DEAB-907A512F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36863"/>
            <a:ext cx="417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</a:t>
            </a:r>
            <a:r>
              <a:rPr lang="en-US" altLang="zh-TW" sz="2400" i="1">
                <a:latin typeface="Arial" panose="020B0604020202020204" pitchFamily="34" charset="0"/>
              </a:rPr>
              <a:t> mx </a:t>
            </a:r>
            <a:r>
              <a:rPr lang="en-US" altLang="zh-TW" sz="2400">
                <a:latin typeface="Arial" panose="020B0604020202020204" pitchFamily="34" charset="0"/>
              </a:rPr>
              <a:t>+ 2	   ......(1)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4A432C1-A23B-7156-74C4-090A57AD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800"/>
            <a:ext cx="8785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Tangent to a Circle from a Given Point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6F41053F-E02D-EEEC-6108-71B50493B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71575"/>
            <a:ext cx="73945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equations of the tangents to the circle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8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10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+ 32 = 0 </a:t>
            </a:r>
            <a:r>
              <a:rPr lang="en-US" altLang="zh-TW" sz="2400">
                <a:latin typeface="Arial" panose="020B0604020202020204" pitchFamily="34" charset="0"/>
              </a:rPr>
              <a:t>from the point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(0, 2).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五邊形 14">
            <a:extLst>
              <a:ext uri="{FF2B5EF4-FFF2-40B4-BE49-F238E27FC236}">
                <a16:creationId xmlns:a16="http://schemas.microsoft.com/office/drawing/2014/main" id="{9C0B2F82-70B5-1877-0963-C154E8CE336A}"/>
              </a:ext>
            </a:extLst>
          </p:cNvPr>
          <p:cNvSpPr/>
          <p:nvPr/>
        </p:nvSpPr>
        <p:spPr>
          <a:xfrm>
            <a:off x="468313" y="234950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38">
            <a:extLst>
              <a:ext uri="{FF2B5EF4-FFF2-40B4-BE49-F238E27FC236}">
                <a16:creationId xmlns:a16="http://schemas.microsoft.com/office/drawing/2014/main" id="{82B05287-C1C5-5184-A59E-0CA4A58F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573463"/>
            <a:ext cx="981075" cy="407987"/>
          </a:xfrm>
          <a:prstGeom prst="wedgeRoundRectCallout">
            <a:avLst>
              <a:gd name="adj1" fmla="val 71198"/>
              <a:gd name="adj2" fmla="val -14147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slope</a:t>
            </a:r>
          </a:p>
        </p:txBody>
      </p:sp>
      <p:sp>
        <p:nvSpPr>
          <p:cNvPr id="17" name="AutoShape 38">
            <a:extLst>
              <a:ext uri="{FF2B5EF4-FFF2-40B4-BE49-F238E27FC236}">
                <a16:creationId xmlns:a16="http://schemas.microsoft.com/office/drawing/2014/main" id="{3EF7D22C-7B96-9D5F-5970-EB796FD5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598863"/>
            <a:ext cx="1647825" cy="407987"/>
          </a:xfrm>
          <a:prstGeom prst="wedgeRoundRectCallout">
            <a:avLst>
              <a:gd name="adj1" fmla="val -39280"/>
              <a:gd name="adj2" fmla="val -12902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-intercept</a:t>
            </a:r>
          </a:p>
        </p:txBody>
      </p:sp>
      <p:pic>
        <p:nvPicPr>
          <p:cNvPr id="37897" name="Picture 9" descr="C:\Users\ukum2\Desktop\VM\NSSMIA2E_5Min_5B07\Copy of Copy of Example7_14.png">
            <a:extLst>
              <a:ext uri="{FF2B5EF4-FFF2-40B4-BE49-F238E27FC236}">
                <a16:creationId xmlns:a16="http://schemas.microsoft.com/office/drawing/2014/main" id="{16217E17-78E9-F230-2F59-0127A12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811463"/>
            <a:ext cx="28892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7" grpId="0"/>
      <p:bldP spid="37893" grpId="0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3" name="Rectangle 17">
            <a:extLst>
              <a:ext uri="{FF2B5EF4-FFF2-40B4-BE49-F238E27FC236}">
                <a16:creationId xmlns:a16="http://schemas.microsoft.com/office/drawing/2014/main" id="{CE090577-4197-8A2C-C01B-8EBAE2BF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04813"/>
            <a:ext cx="6372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Substitute (1) into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8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10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+ 32 = 0.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52700FB4-B822-8134-ED62-E6EFDD7A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869950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</a:rPr>
              <a:t>mx </a:t>
            </a:r>
            <a:r>
              <a:rPr lang="en-US" altLang="zh-TW" sz="2400">
                <a:latin typeface="Arial" panose="020B0604020202020204" pitchFamily="34" charset="0"/>
              </a:rPr>
              <a:t>+ 2)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10(</a:t>
            </a:r>
            <a:r>
              <a:rPr lang="en-US" altLang="zh-TW" sz="2400" i="1">
                <a:latin typeface="Arial" panose="020B0604020202020204" pitchFamily="34" charset="0"/>
              </a:rPr>
              <a:t>mx</a:t>
            </a:r>
            <a:r>
              <a:rPr lang="en-US" altLang="zh-TW" sz="2400">
                <a:latin typeface="Arial" panose="020B0604020202020204" pitchFamily="34" charset="0"/>
              </a:rPr>
              <a:t> + 2) + 32 = 0</a:t>
            </a:r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D7619032-0743-A592-592F-7C4E8984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1341438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+ 4</a:t>
            </a:r>
            <a:r>
              <a:rPr lang="en-US" altLang="zh-TW" sz="2400" i="1">
                <a:latin typeface="Arial" panose="020B0604020202020204" pitchFamily="34" charset="0"/>
              </a:rPr>
              <a:t>mx</a:t>
            </a:r>
            <a:r>
              <a:rPr lang="en-US" altLang="zh-TW" sz="2400">
                <a:latin typeface="Arial" panose="020B0604020202020204" pitchFamily="34" charset="0"/>
              </a:rPr>
              <a:t> + 4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8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10</a:t>
            </a:r>
            <a:r>
              <a:rPr lang="en-US" altLang="zh-TW" sz="2400" i="1">
                <a:latin typeface="Arial" panose="020B0604020202020204" pitchFamily="34" charset="0"/>
              </a:rPr>
              <a:t>mx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20 + 32 = 0</a:t>
            </a:r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0F822928-98E5-57F9-AA7B-2E0370F9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819275"/>
            <a:ext cx="540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(1 +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(6</a:t>
            </a:r>
            <a:r>
              <a:rPr lang="en-US" altLang="zh-TW" sz="2400" i="1">
                <a:latin typeface="Arial" panose="020B0604020202020204" pitchFamily="34" charset="0"/>
              </a:rPr>
              <a:t>m </a:t>
            </a:r>
            <a:r>
              <a:rPr lang="en-US" altLang="zh-TW" sz="2400">
                <a:latin typeface="Arial" panose="020B0604020202020204" pitchFamily="34" charset="0"/>
              </a:rPr>
              <a:t>+ 8)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+ 16 = 0 ......(*)</a:t>
            </a:r>
          </a:p>
        </p:txBody>
      </p:sp>
      <p:sp>
        <p:nvSpPr>
          <p:cNvPr id="15" name="五邊形 14">
            <a:extLst>
              <a:ext uri="{FF2B5EF4-FFF2-40B4-BE49-F238E27FC236}">
                <a16:creationId xmlns:a16="http://schemas.microsoft.com/office/drawing/2014/main" id="{93442FE6-95E3-641F-1AED-65A0A5CC7771}"/>
              </a:ext>
            </a:extLst>
          </p:cNvPr>
          <p:cNvSpPr/>
          <p:nvPr/>
        </p:nvSpPr>
        <p:spPr>
          <a:xfrm>
            <a:off x="179388" y="4048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8C7941F-D549-9859-58CD-0E6DEB91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225675"/>
            <a:ext cx="1644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anose="05050102010706020507" pitchFamily="18" charset="2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of (*) = 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77444BE-3D8B-C7F0-CD29-25C69DEF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36838"/>
            <a:ext cx="443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[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–(6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+ 8)]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4(1 +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)(16) = 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FB4216D-8358-E422-7D0C-42A6BBF7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935413"/>
            <a:ext cx="234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–7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+ 24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E6F8338-845E-CC67-AFFD-A4B59C95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4292600"/>
            <a:ext cx="243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(–7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m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+ 24) = 0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6BB40D8A-00CA-6707-40BE-BC86CB8E3A57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5253038"/>
            <a:ext cx="6624638" cy="1341437"/>
            <a:chOff x="1102" y="2341"/>
            <a:chExt cx="4173" cy="845"/>
          </a:xfrm>
        </p:grpSpPr>
        <p:sp>
          <p:nvSpPr>
            <p:cNvPr id="38937" name="Rectangle 11">
              <a:extLst>
                <a:ext uri="{FF2B5EF4-FFF2-40B4-BE49-F238E27FC236}">
                  <a16:creationId xmlns:a16="http://schemas.microsoft.com/office/drawing/2014/main" id="{EF143DA9-DDD8-D5DA-935C-6277EE6C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2341"/>
              <a:ext cx="417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∴   The equations of the tangents are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             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2  and 		        .   </a:t>
              </a:r>
            </a:p>
          </p:txBody>
        </p:sp>
        <p:grpSp>
          <p:nvGrpSpPr>
            <p:cNvPr id="38938" name="Group 15">
              <a:extLst>
                <a:ext uri="{FF2B5EF4-FFF2-40B4-BE49-F238E27FC236}">
                  <a16:creationId xmlns:a16="http://schemas.microsoft.com/office/drawing/2014/main" id="{8AE9F349-85FE-2E58-94C1-E6BADF8367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13" y="2676"/>
              <a:ext cx="1065" cy="510"/>
              <a:chOff x="2835" y="2704"/>
              <a:chExt cx="1065" cy="510"/>
            </a:xfrm>
          </p:grpSpPr>
          <p:sp>
            <p:nvSpPr>
              <p:cNvPr id="38939" name="AutoShape 14">
                <a:extLst>
                  <a:ext uri="{FF2B5EF4-FFF2-40B4-BE49-F238E27FC236}">
                    <a16:creationId xmlns:a16="http://schemas.microsoft.com/office/drawing/2014/main" id="{84471E7E-FB59-9EAD-96DE-B7E48932C86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35" y="2704"/>
                <a:ext cx="1065" cy="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940" name="Line 16">
                <a:extLst>
                  <a:ext uri="{FF2B5EF4-FFF2-40B4-BE49-F238E27FC236}">
                    <a16:creationId xmlns:a16="http://schemas.microsoft.com/office/drawing/2014/main" id="{D9D61004-8960-6ED8-AEDA-238C05A7B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2960"/>
                <a:ext cx="2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941" name="Rectangle 17">
                <a:extLst>
                  <a:ext uri="{FF2B5EF4-FFF2-40B4-BE49-F238E27FC236}">
                    <a16:creationId xmlns:a16="http://schemas.microsoft.com/office/drawing/2014/main" id="{885111EE-F66B-4504-BE89-BE3DF8B8F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2834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2" name="Rectangle 18">
                <a:extLst>
                  <a:ext uri="{FF2B5EF4-FFF2-40B4-BE49-F238E27FC236}">
                    <a16:creationId xmlns:a16="http://schemas.microsoft.com/office/drawing/2014/main" id="{C6075F85-1B37-917D-1B32-CB1DF7C5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2984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3" name="Rectangle 19">
                <a:extLst>
                  <a:ext uri="{FF2B5EF4-FFF2-40B4-BE49-F238E27FC236}">
                    <a16:creationId xmlns:a16="http://schemas.microsoft.com/office/drawing/2014/main" id="{3C37B710-713E-E239-1082-EB7B1B0DC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713"/>
                <a:ext cx="21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24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4" name="Rectangle 20">
                <a:extLst>
                  <a:ext uri="{FF2B5EF4-FFF2-40B4-BE49-F238E27FC236}">
                    <a16:creationId xmlns:a16="http://schemas.microsoft.com/office/drawing/2014/main" id="{7F9896BC-5D93-321C-76C8-5850C000B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2815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5" name="Rectangle 21">
                <a:extLst>
                  <a:ext uri="{FF2B5EF4-FFF2-40B4-BE49-F238E27FC236}">
                    <a16:creationId xmlns:a16="http://schemas.microsoft.com/office/drawing/2014/main" id="{F5C23496-D5D5-7CEF-FCD4-5BA0EF7A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2815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6" name="Rectangle 22">
                <a:extLst>
                  <a:ext uri="{FF2B5EF4-FFF2-40B4-BE49-F238E27FC236}">
                    <a16:creationId xmlns:a16="http://schemas.microsoft.com/office/drawing/2014/main" id="{DD7B97E9-9F3C-B09E-D81B-04F0C8C5A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28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47" name="Rectangle 23">
                <a:extLst>
                  <a:ext uri="{FF2B5EF4-FFF2-40B4-BE49-F238E27FC236}">
                    <a16:creationId xmlns:a16="http://schemas.microsoft.com/office/drawing/2014/main" id="{225E9D88-4404-7CCB-E573-6BFDE29F6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28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44BD64B3-218F-F4EA-3F8A-9A928CC5DD31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672013"/>
            <a:ext cx="2636838" cy="812800"/>
            <a:chOff x="3317" y="1884"/>
            <a:chExt cx="1661" cy="512"/>
          </a:xfrm>
        </p:grpSpPr>
        <p:sp>
          <p:nvSpPr>
            <p:cNvPr id="38931" name="Rectangle 10">
              <a:extLst>
                <a:ext uri="{FF2B5EF4-FFF2-40B4-BE49-F238E27FC236}">
                  <a16:creationId xmlns:a16="http://schemas.microsoft.com/office/drawing/2014/main" id="{A5E3CEB7-1EF8-8E8F-1B14-57D0C3B5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987"/>
              <a:ext cx="1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m 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= 0  or   </a:t>
              </a:r>
              <a:r>
                <a:rPr lang="en-US" altLang="zh-TW" sz="2400" i="1"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TW" sz="2400">
                  <a:latin typeface="Arial" panose="020B0604020202020204" pitchFamily="34" charset="0"/>
                  <a:cs typeface="Times New Roman" panose="02020603050405020304" pitchFamily="18" charset="0"/>
                </a:rPr>
                <a:t> =</a:t>
              </a:r>
              <a:endPara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932" name="Group 28">
              <a:extLst>
                <a:ext uri="{FF2B5EF4-FFF2-40B4-BE49-F238E27FC236}">
                  <a16:creationId xmlns:a16="http://schemas.microsoft.com/office/drawing/2014/main" id="{A36DC889-908C-96A3-13B1-B2AB1AEFB3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74" y="1884"/>
              <a:ext cx="304" cy="512"/>
              <a:chOff x="4692" y="1902"/>
              <a:chExt cx="304" cy="512"/>
            </a:xfrm>
          </p:grpSpPr>
          <p:sp>
            <p:nvSpPr>
              <p:cNvPr id="38933" name="AutoShape 27">
                <a:extLst>
                  <a:ext uri="{FF2B5EF4-FFF2-40B4-BE49-F238E27FC236}">
                    <a16:creationId xmlns:a16="http://schemas.microsoft.com/office/drawing/2014/main" id="{61A3216C-3417-3B82-9860-D076405F14B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692" y="1902"/>
                <a:ext cx="304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934" name="Line 29">
                <a:extLst>
                  <a:ext uri="{FF2B5EF4-FFF2-40B4-BE49-F238E27FC236}">
                    <a16:creationId xmlns:a16="http://schemas.microsoft.com/office/drawing/2014/main" id="{93E8BA2D-7F7D-665C-E222-74AD4E458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2160"/>
                <a:ext cx="2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935" name="Rectangle 30">
                <a:extLst>
                  <a:ext uri="{FF2B5EF4-FFF2-40B4-BE49-F238E27FC236}">
                    <a16:creationId xmlns:a16="http://schemas.microsoft.com/office/drawing/2014/main" id="{C2186427-0F2F-C923-79E4-6A00B1043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184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36" name="Rectangle 31">
                <a:extLst>
                  <a:ext uri="{FF2B5EF4-FFF2-40B4-BE49-F238E27FC236}">
                    <a16:creationId xmlns:a16="http://schemas.microsoft.com/office/drawing/2014/main" id="{3E76AC3C-A46A-80C9-405F-78603A3B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1911"/>
                <a:ext cx="21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24</a:t>
                </a: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9" name="五邊形 38">
            <a:extLst>
              <a:ext uri="{FF2B5EF4-FFF2-40B4-BE49-F238E27FC236}">
                <a16:creationId xmlns:a16="http://schemas.microsoft.com/office/drawing/2014/main" id="{A64D9477-FC73-460C-31D1-EAE2F1424AAF}"/>
              </a:ext>
            </a:extLst>
          </p:cNvPr>
          <p:cNvSpPr/>
          <p:nvPr/>
        </p:nvSpPr>
        <p:spPr>
          <a:xfrm>
            <a:off x="179388" y="220345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8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857E00A-13C5-2797-7411-E99201C7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3078163"/>
            <a:ext cx="37131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(3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+ 4)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– 16 – 16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= 0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507D55E4-FFBC-B62B-7B0A-74FA56D4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3473450"/>
            <a:ext cx="4656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9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+ 24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+16 – 16 – 16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= 0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2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0F4563C4-4DE0-F203-1289-471C4307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643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27147F92-4133-8707-6BA9-370E457B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64531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AutoShape 38">
            <a:extLst>
              <a:ext uri="{FF2B5EF4-FFF2-40B4-BE49-F238E27FC236}">
                <a16:creationId xmlns:a16="http://schemas.microsoft.com/office/drawing/2014/main" id="{3BCF40BE-4822-95A1-B5D4-D27DBFC7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955925"/>
            <a:ext cx="2508250" cy="1049338"/>
          </a:xfrm>
          <a:prstGeom prst="wedgeRoundRectCallout">
            <a:avLst>
              <a:gd name="adj1" fmla="val -61557"/>
              <a:gd name="adj2" fmla="val -99727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If </a:t>
            </a:r>
            <a:r>
              <a:rPr lang="en-US" altLang="zh-TW" sz="2400" i="1" dirty="0">
                <a:latin typeface="Arial" charset="0"/>
              </a:rPr>
              <a:t>y </a:t>
            </a:r>
            <a:r>
              <a:rPr lang="en-US" altLang="zh-TW" sz="2400" dirty="0">
                <a:latin typeface="Arial" charset="0"/>
              </a:rPr>
              <a:t>=</a:t>
            </a:r>
            <a:r>
              <a:rPr lang="en-US" altLang="zh-TW" sz="2400" i="1" dirty="0">
                <a:latin typeface="Arial" charset="0"/>
              </a:rPr>
              <a:t> mx</a:t>
            </a:r>
            <a:r>
              <a:rPr lang="en-US" altLang="zh-TW" sz="2400" dirty="0">
                <a:latin typeface="Arial" charset="0"/>
              </a:rPr>
              <a:t> + 2</a:t>
            </a:r>
            <a:r>
              <a:rPr lang="en-US" altLang="zh-TW" sz="2400" i="1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</a:rPr>
              <a:t>is a tangent to </a:t>
            </a:r>
            <a:r>
              <a:rPr lang="en-US" altLang="zh-TW" sz="2400" i="1" dirty="0">
                <a:latin typeface="Arial" charset="0"/>
              </a:rPr>
              <a:t>S</a:t>
            </a:r>
            <a:r>
              <a:rPr lang="en-US" altLang="zh-TW" sz="2400" dirty="0">
                <a:latin typeface="Arial" charset="0"/>
              </a:rPr>
              <a:t>, then </a:t>
            </a:r>
            <a:r>
              <a:rPr lang="en-US" altLang="zh-TW" sz="2400" dirty="0">
                <a:latin typeface="Symbol" panose="05050102010706020507" pitchFamily="18" charset="2"/>
              </a:rPr>
              <a:t>D</a:t>
            </a:r>
            <a:r>
              <a:rPr lang="en-US" altLang="zh-TW" sz="2400" dirty="0">
                <a:latin typeface="Arial" charset="0"/>
              </a:rPr>
              <a:t>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/>
      <p:bldP spid="39954" grpId="0"/>
      <p:bldP spid="39955" grpId="0"/>
      <p:bldP spid="39956" grpId="0"/>
      <p:bldP spid="15" grpId="0" animBg="1"/>
      <p:bldP spid="16" grpId="0"/>
      <p:bldP spid="17" grpId="0"/>
      <p:bldP spid="18" grpId="0"/>
      <p:bldP spid="19" grpId="0"/>
      <p:bldP spid="39" grpId="0" animBg="1"/>
      <p:bldP spid="40" grpId="0"/>
      <p:bldP spid="41" grpId="0"/>
      <p:bldP spid="35" grpId="0" animBg="1"/>
      <p:bldP spid="3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2" descr="C:\Users\ukum2\Desktop\VM\NSSMIA2E_5Min_5B07\PPT001_002.png">
            <a:extLst>
              <a:ext uri="{FF2B5EF4-FFF2-40B4-BE49-F238E27FC236}">
                <a16:creationId xmlns:a16="http://schemas.microsoft.com/office/drawing/2014/main" id="{183A7A8F-0A29-EBE7-37A7-052B0A33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3" descr="C:\Users\ukum2\Desktop\VM\NSSMIA2E_5Min_5B07\PPT001_003.png">
            <a:extLst>
              <a:ext uri="{FF2B5EF4-FFF2-40B4-BE49-F238E27FC236}">
                <a16:creationId xmlns:a16="http://schemas.microsoft.com/office/drawing/2014/main" id="{D7FAC3B4-82FC-08D9-A97F-AD81A617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4" descr="C:\Users\ukum2\Desktop\VM\NSSMIA2E_5Min_5B07\PPT001_001.png">
            <a:extLst>
              <a:ext uri="{FF2B5EF4-FFF2-40B4-BE49-F238E27FC236}">
                <a16:creationId xmlns:a16="http://schemas.microsoft.com/office/drawing/2014/main" id="{B97CE174-8E69-4B53-6F1B-ECD95932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>
            <a:extLst>
              <a:ext uri="{FF2B5EF4-FFF2-40B4-BE49-F238E27FC236}">
                <a16:creationId xmlns:a16="http://schemas.microsoft.com/office/drawing/2014/main" id="{119BC322-6C8D-E324-C09B-7B02F0D6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93127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                                   and a circle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0.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B5862A16-A6B1-E1E4-8F99-2B5753B6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Coordinates of the Intersections between a Straight Line and a Circle</a:t>
            </a:r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1864F470-3D0E-1FF7-F1B1-69A6081BF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60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Ax + By + C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16" name="AutoShape 109">
            <a:extLst>
              <a:ext uri="{FF2B5EF4-FFF2-40B4-BE49-F238E27FC236}">
                <a16:creationId xmlns:a16="http://schemas.microsoft.com/office/drawing/2014/main" id="{DAC4DDFA-ED3A-31C3-7D23-9757724B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2749550"/>
            <a:ext cx="5151438" cy="3343275"/>
          </a:xfrm>
          <a:prstGeom prst="cloudCallout">
            <a:avLst>
              <a:gd name="adj1" fmla="val 49995"/>
              <a:gd name="adj2" fmla="val 3016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 i="1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17" name="Rectangle 110">
            <a:extLst>
              <a:ext uri="{FF2B5EF4-FFF2-40B4-BE49-F238E27FC236}">
                <a16:creationId xmlns:a16="http://schemas.microsoft.com/office/drawing/2014/main" id="{D27416A2-62DB-986E-CBFF-4EB378E9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3159125"/>
            <a:ext cx="42926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Since </a:t>
            </a:r>
            <a:r>
              <a:rPr lang="en-US" altLang="zh-TW" sz="2600" i="1">
                <a:latin typeface="Arial" panose="020B0604020202020204" pitchFamily="34" charset="0"/>
              </a:rPr>
              <a:t>P</a:t>
            </a:r>
            <a:r>
              <a:rPr lang="en-US" altLang="zh-TW" sz="2600">
                <a:latin typeface="Arial" panose="020B0604020202020204" pitchFamily="34" charset="0"/>
              </a:rPr>
              <a:t> and </a:t>
            </a:r>
            <a:r>
              <a:rPr lang="en-US" altLang="zh-TW" sz="2600" i="1">
                <a:latin typeface="Arial" panose="020B0604020202020204" pitchFamily="34" charset="0"/>
              </a:rPr>
              <a:t>Q</a:t>
            </a:r>
            <a:r>
              <a:rPr lang="en-US" altLang="zh-TW" sz="2600">
                <a:latin typeface="Arial" panose="020B0604020202020204" pitchFamily="34" charset="0"/>
              </a:rPr>
              <a:t> lies on </a:t>
            </a:r>
            <a:r>
              <a:rPr lang="en-US" altLang="zh-TW" sz="2600" u="sng">
                <a:latin typeface="Arial" panose="020B0604020202020204" pitchFamily="34" charset="0"/>
              </a:rPr>
              <a:t>both</a:t>
            </a:r>
            <a:r>
              <a:rPr lang="en-US" altLang="zh-TW" sz="2600">
                <a:latin typeface="Arial" panose="020B0604020202020204" pitchFamily="34" charset="0"/>
              </a:rPr>
              <a:t> the straight line </a:t>
            </a:r>
            <a:r>
              <a:rPr lang="en-US" altLang="zh-TW" sz="2600" i="1">
                <a:latin typeface="Arial" panose="020B0604020202020204" pitchFamily="34" charset="0"/>
              </a:rPr>
              <a:t>L</a:t>
            </a:r>
            <a:r>
              <a:rPr lang="en-US" altLang="zh-TW" sz="2600">
                <a:latin typeface="Arial" panose="020B0604020202020204" pitchFamily="34" charset="0"/>
              </a:rPr>
              <a:t> and the circle </a:t>
            </a:r>
            <a:r>
              <a:rPr lang="en-US" altLang="zh-TW" sz="2600" i="1">
                <a:latin typeface="Arial" panose="020B0604020202020204" pitchFamily="34" charset="0"/>
              </a:rPr>
              <a:t>S</a:t>
            </a:r>
            <a:r>
              <a:rPr lang="en-US" altLang="zh-TW" sz="260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18" name="Rectangle 110">
            <a:extLst>
              <a:ext uri="{FF2B5EF4-FFF2-40B4-BE49-F238E27FC236}">
                <a16:creationId xmlns:a16="http://schemas.microsoft.com/office/drawing/2014/main" id="{6D872DF5-5C0C-4DB6-0779-362EB688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968750"/>
            <a:ext cx="4292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     </a:t>
            </a:r>
            <a:r>
              <a:rPr lang="en-US" altLang="zh-TW" sz="2600">
                <a:solidFill>
                  <a:srgbClr val="0000FF"/>
                </a:solidFill>
                <a:latin typeface="Arial" panose="020B0604020202020204" pitchFamily="34" charset="0"/>
              </a:rPr>
              <a:t>the coordinates of </a:t>
            </a:r>
            <a:r>
              <a:rPr lang="en-US" altLang="zh-TW" sz="2600" i="1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600">
                <a:solidFill>
                  <a:srgbClr val="0000FF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600" i="1">
                <a:solidFill>
                  <a:srgbClr val="0000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600">
                <a:solidFill>
                  <a:srgbClr val="0000FF"/>
                </a:solidFill>
                <a:latin typeface="Arial" panose="020B0604020202020204" pitchFamily="34" charset="0"/>
              </a:rPr>
              <a:t> must satisfy </a:t>
            </a:r>
            <a:r>
              <a:rPr lang="en-US" altLang="zh-TW" sz="2600" u="sng">
                <a:solidFill>
                  <a:srgbClr val="0000FF"/>
                </a:solidFill>
                <a:latin typeface="Arial" panose="020B0604020202020204" pitchFamily="34" charset="0"/>
              </a:rPr>
              <a:t>both</a:t>
            </a:r>
            <a:r>
              <a:rPr lang="en-US" altLang="zh-TW" sz="2600">
                <a:solidFill>
                  <a:srgbClr val="0000FF"/>
                </a:solidFill>
                <a:latin typeface="Arial" panose="020B0604020202020204" pitchFamily="34" charset="0"/>
              </a:rPr>
              <a:t> the equation of </a:t>
            </a:r>
            <a:r>
              <a:rPr lang="en-US" altLang="zh-TW" sz="2600" i="1">
                <a:solidFill>
                  <a:srgbClr val="0000FF"/>
                </a:solidFill>
                <a:latin typeface="Arial" panose="020B0604020202020204" pitchFamily="34" charset="0"/>
              </a:rPr>
              <a:t>L</a:t>
            </a:r>
            <a:r>
              <a:rPr lang="en-US" altLang="zh-TW" sz="2600">
                <a:solidFill>
                  <a:srgbClr val="0000FF"/>
                </a:solidFill>
                <a:latin typeface="Arial" panose="020B0604020202020204" pitchFamily="34" charset="0"/>
              </a:rPr>
              <a:t> and the equation of </a:t>
            </a:r>
            <a:r>
              <a:rPr lang="en-US" altLang="zh-TW" sz="2600" i="1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6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31C8966-573E-29DF-3795-8FFA69B7EF48}"/>
              </a:ext>
            </a:extLst>
          </p:cNvPr>
          <p:cNvSpPr/>
          <p:nvPr/>
        </p:nvSpPr>
        <p:spPr>
          <a:xfrm>
            <a:off x="6045200" y="3446463"/>
            <a:ext cx="82550" cy="809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2427E20-2C56-EABB-4574-1230A83E149E}"/>
              </a:ext>
            </a:extLst>
          </p:cNvPr>
          <p:cNvSpPr/>
          <p:nvPr/>
        </p:nvSpPr>
        <p:spPr>
          <a:xfrm>
            <a:off x="7469188" y="3109913"/>
            <a:ext cx="82550" cy="825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FE55A6-4CE6-EB20-5E30-D939E287DE9B}"/>
              </a:ext>
            </a:extLst>
          </p:cNvPr>
          <p:cNvSpPr/>
          <p:nvPr/>
        </p:nvSpPr>
        <p:spPr>
          <a:xfrm>
            <a:off x="3995738" y="1701800"/>
            <a:ext cx="2973387" cy="44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ABE954-AA46-A409-5257-4A10484BAFD8}"/>
              </a:ext>
            </a:extLst>
          </p:cNvPr>
          <p:cNvSpPr/>
          <p:nvPr/>
        </p:nvSpPr>
        <p:spPr>
          <a:xfrm>
            <a:off x="290513" y="2184400"/>
            <a:ext cx="4383087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pic>
        <p:nvPicPr>
          <p:cNvPr id="22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0EC77CD6-1251-A0DB-6EC6-7304E37E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4211638" y="46767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" grpId="0" animBg="1"/>
      <p:bldP spid="2" grpId="1" animBg="1"/>
      <p:bldP spid="2" grpId="2" animBg="1"/>
      <p:bldP spid="2" grpId="3" animBg="1"/>
      <p:bldP spid="20" grpId="0" animBg="1"/>
      <p:bldP spid="20" grpId="1" animBg="1"/>
      <p:bldP spid="20" grpId="2" animBg="1"/>
      <p:bldP spid="20" grpId="3" animBg="1"/>
      <p:bldP spid="4" grpId="0" animBg="1"/>
      <p:bldP spid="4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4" descr="C:\Users\ukum2\Desktop\VM\NSSMIA2E_5Min_5B07\PPT001_001.png">
            <a:extLst>
              <a:ext uri="{FF2B5EF4-FFF2-40B4-BE49-F238E27FC236}">
                <a16:creationId xmlns:a16="http://schemas.microsoft.com/office/drawing/2014/main" id="{D1541C22-0328-6155-251A-53228A86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F0B0CAD9-42BB-ACF4-7290-5AB67F1E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4211638" y="46767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09">
            <a:extLst>
              <a:ext uri="{FF2B5EF4-FFF2-40B4-BE49-F238E27FC236}">
                <a16:creationId xmlns:a16="http://schemas.microsoft.com/office/drawing/2014/main" id="{CF02FE27-8FF6-3A63-04C0-AC2B1FE9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2749550"/>
            <a:ext cx="5203825" cy="3343275"/>
          </a:xfrm>
          <a:prstGeom prst="cloudCallout">
            <a:avLst>
              <a:gd name="adj1" fmla="val 51028"/>
              <a:gd name="adj2" fmla="val 3238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 i="1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pic>
        <p:nvPicPr>
          <p:cNvPr id="19461" name="Picture 12" descr="C:\Users\ukum2\Desktop\VM\NSSMIA2E_5Min_5B07\PPT001_002.png">
            <a:extLst>
              <a:ext uri="{FF2B5EF4-FFF2-40B4-BE49-F238E27FC236}">
                <a16:creationId xmlns:a16="http://schemas.microsoft.com/office/drawing/2014/main" id="{A88305C8-D660-6DCD-93A2-6DDF52D2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3" descr="C:\Users\ukum2\Desktop\VM\NSSMIA2E_5Min_5B07\PPT001_003.png">
            <a:extLst>
              <a:ext uri="{FF2B5EF4-FFF2-40B4-BE49-F238E27FC236}">
                <a16:creationId xmlns:a16="http://schemas.microsoft.com/office/drawing/2014/main" id="{094C6814-A705-9EB0-34BE-FAC6CE16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5">
            <a:extLst>
              <a:ext uri="{FF2B5EF4-FFF2-40B4-BE49-F238E27FC236}">
                <a16:creationId xmlns:a16="http://schemas.microsoft.com/office/drawing/2014/main" id="{8DB1F669-D146-BC49-8B81-F6A7DB31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80268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                                   and a circle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0.</a:t>
            </a:r>
          </a:p>
        </p:txBody>
      </p:sp>
      <p:sp>
        <p:nvSpPr>
          <p:cNvPr id="19464" name="Text Box 4">
            <a:extLst>
              <a:ext uri="{FF2B5EF4-FFF2-40B4-BE49-F238E27FC236}">
                <a16:creationId xmlns:a16="http://schemas.microsoft.com/office/drawing/2014/main" id="{C01CAF22-164A-08F0-DC67-076BF9F7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Coordinates of the Intersections between a Straight Line and a Circle</a:t>
            </a:r>
          </a:p>
        </p:txBody>
      </p:sp>
      <p:sp>
        <p:nvSpPr>
          <p:cNvPr id="19465" name="Text Box 5">
            <a:extLst>
              <a:ext uri="{FF2B5EF4-FFF2-40B4-BE49-F238E27FC236}">
                <a16:creationId xmlns:a16="http://schemas.microsoft.com/office/drawing/2014/main" id="{617AD27E-C773-73A3-20AA-EC0D862A1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60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Ax + By + C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2" name="Rectangle 110">
            <a:extLst>
              <a:ext uri="{FF2B5EF4-FFF2-40B4-BE49-F238E27FC236}">
                <a16:creationId xmlns:a16="http://schemas.microsoft.com/office/drawing/2014/main" id="{27107706-CE5C-333F-BA4E-BCD6AC0D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429000"/>
            <a:ext cx="36941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coordinates of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and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>
                <a:latin typeface="Arial" panose="020B0604020202020204" pitchFamily="34" charset="0"/>
              </a:rPr>
              <a:t> are solutions of                                        </a:t>
            </a:r>
          </a:p>
        </p:txBody>
      </p:sp>
      <p:sp>
        <p:nvSpPr>
          <p:cNvPr id="19467" name="Rectangle 2">
            <a:extLst>
              <a:ext uri="{FF2B5EF4-FFF2-40B4-BE49-F238E27FC236}">
                <a16:creationId xmlns:a16="http://schemas.microsoft.com/office/drawing/2014/main" id="{2412B078-B1F3-7F4B-D2DB-FD80786D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2369CF82-7C52-8D21-AEAB-DAC01C9D7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29125"/>
          <a:ext cx="4022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025900" imgH="1016000" progId="Equation.3">
                  <p:embed/>
                </p:oleObj>
              </mc:Choice>
              <mc:Fallback>
                <p:oleObj name="方程式" r:id="rId6" imgW="4025900" imgH="10160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29125"/>
                        <a:ext cx="4022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0">
            <a:extLst>
              <a:ext uri="{FF2B5EF4-FFF2-40B4-BE49-F238E27FC236}">
                <a16:creationId xmlns:a16="http://schemas.microsoft.com/office/drawing/2014/main" id="{A1B87B63-5523-AD41-D15E-34C4D4D2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922838"/>
            <a:ext cx="33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2" descr="C:\Users\ukum2\Desktop\VM\NSSMIA2E_5Min_5B07\PPT001_002.png">
            <a:extLst>
              <a:ext uri="{FF2B5EF4-FFF2-40B4-BE49-F238E27FC236}">
                <a16:creationId xmlns:a16="http://schemas.microsoft.com/office/drawing/2014/main" id="{91D24241-4166-507A-76CA-75959BB9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3" descr="C:\Users\ukum2\Desktop\VM\NSSMIA2E_5Min_5B07\PPT001_003.png">
            <a:extLst>
              <a:ext uri="{FF2B5EF4-FFF2-40B4-BE49-F238E27FC236}">
                <a16:creationId xmlns:a16="http://schemas.microsoft.com/office/drawing/2014/main" id="{E26034B6-CBAC-9A86-1AAA-27888BD8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4" descr="C:\Users\ukum2\Desktop\VM\NSSMIA2E_5Min_5B07\PPT001_001.png">
            <a:extLst>
              <a:ext uri="{FF2B5EF4-FFF2-40B4-BE49-F238E27FC236}">
                <a16:creationId xmlns:a16="http://schemas.microsoft.com/office/drawing/2014/main" id="{731F4692-0B6B-45CB-9154-6F46B704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916113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0596A13E-B5BD-B386-5000-379F1F99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80268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800">
                <a:latin typeface="Arial" panose="020B0604020202020204" pitchFamily="34" charset="0"/>
              </a:rPr>
              <a:t>                                                                   </a:t>
            </a:r>
            <a:r>
              <a:rPr lang="en-US" altLang="zh-TW" sz="2800">
                <a:latin typeface="Arial" panose="020B0604020202020204" pitchFamily="34" charset="0"/>
              </a:rPr>
              <a:t> and a circle </a:t>
            </a: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0.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CF0CC535-898C-3846-359E-ACC47BAD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Coordinates of the Intersections between a Straight Line and a Circle</a:t>
            </a:r>
          </a:p>
        </p:txBody>
      </p:sp>
      <p:sp>
        <p:nvSpPr>
          <p:cNvPr id="20487" name="Text Box 5">
            <a:extLst>
              <a:ext uri="{FF2B5EF4-FFF2-40B4-BE49-F238E27FC236}">
                <a16:creationId xmlns:a16="http://schemas.microsoft.com/office/drawing/2014/main" id="{2696ACFE-B4D3-358C-9DAE-BFFD5260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60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Ax + By + C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2" name="Rectangle 110">
            <a:extLst>
              <a:ext uri="{FF2B5EF4-FFF2-40B4-BE49-F238E27FC236}">
                <a16:creationId xmlns:a16="http://schemas.microsoft.com/office/drawing/2014/main" id="{CF872543-06CD-B191-D130-FA17BC20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695575"/>
            <a:ext cx="49895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Hence, by solving the system of simultaneous equations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       ,</a:t>
            </a:r>
          </a:p>
        </p:txBody>
      </p:sp>
      <p:sp>
        <p:nvSpPr>
          <p:cNvPr id="20489" name="Rectangle 2">
            <a:extLst>
              <a:ext uri="{FF2B5EF4-FFF2-40B4-BE49-F238E27FC236}">
                <a16:creationId xmlns:a16="http://schemas.microsoft.com/office/drawing/2014/main" id="{A1E3E6BD-AE94-4202-D020-C422C2AB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C94701F0-B82C-5267-2D56-1290B3861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573463"/>
          <a:ext cx="4022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4025900" imgH="1016000" progId="Equation.3">
                  <p:embed/>
                </p:oleObj>
              </mc:Choice>
              <mc:Fallback>
                <p:oleObj name="方程式" r:id="rId5" imgW="4025900" imgH="10160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73463"/>
                        <a:ext cx="4022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0">
            <a:extLst>
              <a:ext uri="{FF2B5EF4-FFF2-40B4-BE49-F238E27FC236}">
                <a16:creationId xmlns:a16="http://schemas.microsoft.com/office/drawing/2014/main" id="{A3E964A5-36AF-E625-243C-9D6E57B3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581525"/>
            <a:ext cx="47307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we can find the coordinates of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7" name="Picture 45">
            <a:hlinkClick r:id="rId7"/>
            <a:extLst>
              <a:ext uri="{FF2B5EF4-FFF2-40B4-BE49-F238E27FC236}">
                <a16:creationId xmlns:a16="http://schemas.microsoft.com/office/drawing/2014/main" id="{AF4697BA-2DEB-ECB3-4BE0-A5693CE2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F60E354E-A34A-CDD1-09DA-C88FE934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5276A4D7-B708-7F9F-6E99-7111BB9C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7848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coordinates of the intersections between </a:t>
            </a:r>
          </a:p>
          <a:p>
            <a:pPr eaLnBrk="1" hangingPunct="1"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</a:rPr>
              <a:t>:</a:t>
            </a:r>
            <a:r>
              <a:rPr lang="en-US" altLang="zh-HK" sz="2400" i="1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2 = 0 and </a:t>
            </a:r>
            <a:r>
              <a:rPr lang="en-US" altLang="zh-HK" sz="24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400"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+ 5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10 = 0.</a:t>
            </a:r>
          </a:p>
        </p:txBody>
      </p:sp>
      <p:sp>
        <p:nvSpPr>
          <p:cNvPr id="21507" name="Rectangle 14">
            <a:extLst>
              <a:ext uri="{FF2B5EF4-FFF2-40B4-BE49-F238E27FC236}">
                <a16:creationId xmlns:a16="http://schemas.microsoft.com/office/drawing/2014/main" id="{385E924E-20E6-2183-5006-91B503D7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508" name="Rectangle 23">
            <a:extLst>
              <a:ext uri="{FF2B5EF4-FFF2-40B4-BE49-F238E27FC236}">
                <a16:creationId xmlns:a16="http://schemas.microsoft.com/office/drawing/2014/main" id="{EFD9F4C8-0D0F-7EF4-FD52-2B1979AC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509" name="Rectangle 46">
            <a:extLst>
              <a:ext uri="{FF2B5EF4-FFF2-40B4-BE49-F238E27FC236}">
                <a16:creationId xmlns:a16="http://schemas.microsoft.com/office/drawing/2014/main" id="{A06A6842-2F54-A384-C516-44AEEE0E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18440E4B-D0C2-9ED0-1CB1-CE8A255C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25863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(3) into (2), we have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4B6F9926-41A0-9CF7-8B58-BB33B687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4243388"/>
            <a:ext cx="74755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   </a:t>
            </a:r>
            <a:r>
              <a:rPr lang="en-US" altLang="zh-TW" sz="500" i="1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2)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+ 5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3(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2) – 10 = 0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+ 4 + 5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3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+ 6 – 10 = 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– 1) = 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				         </a:t>
            </a:r>
            <a:r>
              <a:rPr lang="en-US" altLang="zh-TW" sz="5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0   or  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694B2303-1485-5E1F-F07D-12BF8580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04813"/>
            <a:ext cx="5640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1513" name="Rectangle 14">
            <a:extLst>
              <a:ext uri="{FF2B5EF4-FFF2-40B4-BE49-F238E27FC236}">
                <a16:creationId xmlns:a16="http://schemas.microsoft.com/office/drawing/2014/main" id="{E1D23189-0FAA-615D-2949-A12F1EE5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1514" name="物件 2">
            <a:extLst>
              <a:ext uri="{FF2B5EF4-FFF2-40B4-BE49-F238E27FC236}">
                <a16:creationId xmlns:a16="http://schemas.microsoft.com/office/drawing/2014/main" id="{5BB21CA2-BEEB-53AD-630E-1F0DA540C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2011363"/>
          <a:ext cx="4635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635500" imgH="889000" progId="Equation.3">
                  <p:embed/>
                </p:oleObj>
              </mc:Choice>
              <mc:Fallback>
                <p:oleObj name="方程式" r:id="rId2" imgW="4635500" imgH="8890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011363"/>
                        <a:ext cx="46355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8">
            <a:extLst>
              <a:ext uri="{FF2B5EF4-FFF2-40B4-BE49-F238E27FC236}">
                <a16:creationId xmlns:a16="http://schemas.microsoft.com/office/drawing/2014/main" id="{A4442AD4-3DDD-CA53-0694-F4649D7B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00363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From (1), we have</a:t>
            </a: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2A9BB17D-CD04-830A-1F58-43A832DD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32163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2                       ......(3)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0" grpId="0" autoUpdateAnimBg="0"/>
      <p:bldP spid="28721" grpId="0" autoUpdateAnimBg="0"/>
      <p:bldP spid="11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4B05C43D-0BDA-B08A-3280-581D5A7FD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0 into (3), we have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9C64693C-8B6B-39DB-AB6F-36B329B74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681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0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2 =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FBE8044E-9EA5-B449-8794-EE5CA1B5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1 into (3), we have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7B27B1F1-E148-4D61-3B88-74EF7206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708275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1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 2 =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6B3CE383-2B85-E84F-19EF-406E8631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254375"/>
            <a:ext cx="6894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    The coordinates of the intersections between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</a:t>
            </a:r>
            <a:r>
              <a:rPr lang="en-US" altLang="zh-HK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 are (0,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altLang="zh-TW" sz="2400">
                <a:latin typeface="Arial" panose="020B0604020202020204" pitchFamily="34" charset="0"/>
              </a:rPr>
              <a:t>2) and (1,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34823" grpId="0"/>
      <p:bldP spid="348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114655F-75EB-6222-27F4-419E9E1B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68588"/>
            <a:ext cx="86074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</a:rPr>
              <a:t>They may have two, one or no intersections as shown below.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1CDEF2B8-EDC8-5677-17A6-E22B42DF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Number of Intersections between a Straight Line and a Circle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1B3E6C0-25C7-6B2E-1543-436F6C6F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28775"/>
            <a:ext cx="860742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mx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</a:rPr>
              <a:t> and a circle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: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0.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9C569865-F33D-8848-2B57-799126EF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802063"/>
            <a:ext cx="2286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>
            <a:extLst>
              <a:ext uri="{FF2B5EF4-FFF2-40B4-BE49-F238E27FC236}">
                <a16:creationId xmlns:a16="http://schemas.microsoft.com/office/drawing/2014/main" id="{74E54D12-DF5C-6542-36EB-95F0AAC7E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832225"/>
            <a:ext cx="22733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4">
            <a:extLst>
              <a:ext uri="{FF2B5EF4-FFF2-40B4-BE49-F238E27FC236}">
                <a16:creationId xmlns:a16="http://schemas.microsoft.com/office/drawing/2014/main" id="{B349AA3D-ED88-DCAF-0B50-4C79D1B2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3836988"/>
            <a:ext cx="22733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B0CDF0DD-8337-8721-B74A-21A1132B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04813"/>
            <a:ext cx="86074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the equation of the straight line </a:t>
            </a:r>
            <a:r>
              <a:rPr lang="en-US" altLang="zh-TW" sz="2800" i="1">
                <a:latin typeface="Arial" panose="020B0604020202020204" pitchFamily="34" charset="0"/>
              </a:rPr>
              <a:t>L</a:t>
            </a:r>
            <a:r>
              <a:rPr lang="en-US" altLang="zh-TW" sz="2800">
                <a:latin typeface="Arial" panose="020B0604020202020204" pitchFamily="34" charset="0"/>
              </a:rPr>
              <a:t> and the equation of the circle </a:t>
            </a:r>
            <a:r>
              <a:rPr lang="en-US" altLang="zh-TW" sz="2800" i="1">
                <a:latin typeface="Arial" panose="020B0604020202020204" pitchFamily="34" charset="0"/>
              </a:rPr>
              <a:t>S</a:t>
            </a:r>
            <a:r>
              <a:rPr lang="en-US" altLang="zh-TW" sz="2800">
                <a:latin typeface="Arial" panose="020B0604020202020204" pitchFamily="34" charset="0"/>
              </a:rPr>
              <a:t> are given by</a:t>
            </a: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023F32C8-DD8F-C60C-636E-B692C31BE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1628775"/>
          <a:ext cx="5610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613400" imgH="1016000" progId="Equation.3">
                  <p:embed/>
                </p:oleObj>
              </mc:Choice>
              <mc:Fallback>
                <p:oleObj name="方程式" r:id="rId2" imgW="5613400" imgH="10160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628775"/>
                        <a:ext cx="5610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A04AC7F5-BA92-58BC-DCC1-44FD32C7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636838"/>
            <a:ext cx="86074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substituting (1) into (2), we have</a:t>
            </a: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C8840453-B5AC-92CF-1F04-2508EEAB1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65475"/>
          <a:ext cx="5934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930900" imgH="457200" progId="Equation.3">
                  <p:embed/>
                </p:oleObj>
              </mc:Choice>
              <mc:Fallback>
                <p:oleObj name="方程式" r:id="rId4" imgW="5930900" imgH="4572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65475"/>
                        <a:ext cx="5934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002250FC-E158-27BE-F1DE-EE515758A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670300"/>
          <a:ext cx="7202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200900" imgH="393700" progId="Equation.3">
                  <p:embed/>
                </p:oleObj>
              </mc:Choice>
              <mc:Fallback>
                <p:oleObj name="方程式" r:id="rId6" imgW="7200900" imgH="393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70300"/>
                        <a:ext cx="7202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D165C4F1-AE7A-C4EB-529F-6B0A12AED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141788"/>
          <a:ext cx="8461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458200" imgH="469900" progId="Equation.3">
                  <p:embed/>
                </p:oleObj>
              </mc:Choice>
              <mc:Fallback>
                <p:oleObj name="方程式" r:id="rId8" imgW="8458200" imgH="469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141788"/>
                        <a:ext cx="8461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9FB0EC6D-3CAD-BBBA-B98F-7B23F9AA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6032500" y="4581525"/>
            <a:ext cx="25923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09">
            <a:extLst>
              <a:ext uri="{FF2B5EF4-FFF2-40B4-BE49-F238E27FC236}">
                <a16:creationId xmlns:a16="http://schemas.microsoft.com/office/drawing/2014/main" id="{EB9E07F3-C36F-306B-1F6A-A40E681E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581525"/>
            <a:ext cx="5708650" cy="1989138"/>
          </a:xfrm>
          <a:prstGeom prst="cloudCallout">
            <a:avLst>
              <a:gd name="adj1" fmla="val 69116"/>
              <a:gd name="adj2" fmla="val -1471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HK" altLang="zh-HK" sz="2600"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488F9-1A6F-8396-5AD3-45AD5055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932363"/>
            <a:ext cx="48069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If we just want to find the number of intersections between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L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and </a:t>
            </a:r>
            <a:r>
              <a:rPr lang="en-US" altLang="zh-HK" sz="2600" i="1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S</a:t>
            </a:r>
            <a:r>
              <a:rPr lang="en-US" altLang="zh-HK" sz="2600">
                <a:solidFill>
                  <a:srgbClr val="00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, we can find it without solving (*).</a:t>
            </a:r>
            <a:endParaRPr lang="zh-HK" altLang="zh-HK" sz="2600">
              <a:solidFill>
                <a:srgbClr val="000000"/>
              </a:solidFill>
              <a:latin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1722</Words>
  <Application>Microsoft Office PowerPoint</Application>
  <PresentationFormat>如螢幕大小 (4:3)</PresentationFormat>
  <Paragraphs>164</Paragraphs>
  <Slides>23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Arial</vt:lpstr>
      <vt:lpstr>新細明體</vt:lpstr>
      <vt:lpstr>Calibri</vt:lpstr>
      <vt:lpstr>Arial Black</vt:lpstr>
      <vt:lpstr>Wingdings 3</vt:lpstr>
      <vt:lpstr>Times New Roman</vt:lpstr>
      <vt:lpstr>Symbol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944</cp:revision>
  <cp:lastPrinted>2014-02-25T10:05:27Z</cp:lastPrinted>
  <dcterms:created xsi:type="dcterms:W3CDTF">2008-10-21T01:19:13Z</dcterms:created>
  <dcterms:modified xsi:type="dcterms:W3CDTF">2024-12-07T15:27:12Z</dcterms:modified>
</cp:coreProperties>
</file>