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</p:sldMasterIdLst>
  <p:notesMasterIdLst>
    <p:notesMasterId r:id="rId20"/>
  </p:notesMasterIdLst>
  <p:handoutMasterIdLst>
    <p:handoutMasterId r:id="rId21"/>
  </p:handoutMasterIdLst>
  <p:sldIdLst>
    <p:sldId id="273" r:id="rId3"/>
    <p:sldId id="275" r:id="rId4"/>
    <p:sldId id="308" r:id="rId5"/>
    <p:sldId id="309" r:id="rId6"/>
    <p:sldId id="312" r:id="rId7"/>
    <p:sldId id="310" r:id="rId8"/>
    <p:sldId id="313" r:id="rId9"/>
    <p:sldId id="311" r:id="rId10"/>
    <p:sldId id="314" r:id="rId11"/>
    <p:sldId id="315" r:id="rId12"/>
    <p:sldId id="316" r:id="rId13"/>
    <p:sldId id="317" r:id="rId14"/>
    <p:sldId id="318" r:id="rId15"/>
    <p:sldId id="322" r:id="rId16"/>
    <p:sldId id="319" r:id="rId17"/>
    <p:sldId id="320" r:id="rId18"/>
    <p:sldId id="321" r:id="rId19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33CC33"/>
    <a:srgbClr val="0000FF"/>
    <a:srgbClr val="FF6600"/>
    <a:srgbClr val="6600CC"/>
    <a:srgbClr val="FFFFCC"/>
    <a:srgbClr val="FF99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B738D6F-39A3-33BD-4E62-3FB186D23E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5586C77-D711-6776-E7EC-C7A01C35CC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243424B9-5C42-4E86-BD82-107BB78A1523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006AA78-A1D6-7C54-D611-4D67669E4F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556B6B-6C58-8AFE-721C-BDAE5D4976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EF81D4-AA0B-4087-B0DD-49A06C30F3C6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1795F04-01C6-B72F-7941-66C8C3372F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0170C1-FA94-069F-2319-7D5A6824999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F9306302-6114-4A46-B36C-D36E6D5683BC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D01433E5-ACA5-0DB5-14EB-0FB9D38E73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00F8E643-0981-1995-9DA0-878B2A3CE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zh-HK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FE7B95-25F2-CF3C-368F-AEF4E70E30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0C53B9-6290-83CD-1630-C8E288DD3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20402F-D796-4F5F-9C46-74F930D46EBC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1D2CE30-319C-C998-9471-E8C64CA76E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8B48736-CFD1-40E3-9731-4FAA1F3EDB40}" type="slidenum">
              <a:rPr lang="en-US" altLang="zh-TW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85A25ED-A6CE-D4FF-7EC1-8C84FEB6887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70E6F28-DDB7-5BA1-54E6-87AC30717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HK" altLang="zh-H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>
            <a:extLst>
              <a:ext uri="{FF2B5EF4-FFF2-40B4-BE49-F238E27FC236}">
                <a16:creationId xmlns:a16="http://schemas.microsoft.com/office/drawing/2014/main" id="{627897D8-90E4-2BE0-8D49-0C6EDD60E1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備忘稿版面配置區 2">
            <a:extLst>
              <a:ext uri="{FF2B5EF4-FFF2-40B4-BE49-F238E27FC236}">
                <a16:creationId xmlns:a16="http://schemas.microsoft.com/office/drawing/2014/main" id="{66158878-B245-44E5-EE2E-D744FA3305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5844" name="投影片編號版面配置區 3">
            <a:extLst>
              <a:ext uri="{FF2B5EF4-FFF2-40B4-BE49-F238E27FC236}">
                <a16:creationId xmlns:a16="http://schemas.microsoft.com/office/drawing/2014/main" id="{FD5D9E61-08AA-5688-71A0-A83A082D0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55954F3-9389-4AE5-83A5-4E7BF0708BB9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53CE9D00-2931-2CE1-30A8-E85CF1F1E8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56463" y="812800"/>
            <a:ext cx="17795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5B Chapter 8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2BCAC7-36D8-C490-2953-45928C698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960AD4-402D-48FE-A054-0979A80157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ACD3C-4B9E-C6DF-A8C1-171946F889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718BB-7DAA-4161-8733-E97C9A1C604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549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91AEC8-1A02-C827-8637-92C8C8027F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5631B7-539B-C5B6-07CD-BFA7346EEF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B5A4B4-8964-7958-E1A0-C87368A2D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83242-04C7-4427-8BC8-E23C26B52A0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335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7C225D-E630-C63C-EEE4-B86F61B3BD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92D93B-8062-D947-603E-C73A7F2C80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9D5D82-978D-FE50-81F2-A0E41FA11E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E4F31-2101-4C23-9668-530CA5D3866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8365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E60CB3-75B9-E856-DA1E-0225614AC24E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76F344D7-7366-DE1F-84B4-97B5347A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785A7-B4B0-45A0-801B-FB264E271A48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7A9EF9BA-C38B-B0AB-66B4-3C659A00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C9FC2B3-72A9-D4DC-1371-668D98EA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5041E-4671-4C19-B521-A76C53B2E4C5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47488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24368C5-50AE-D3A4-A0D5-F77CCEE4EFDA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C4D2B01E-D1D7-71D0-2CE3-C8B0BB5D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C9B32-B7E9-4BF4-8D6A-58E04A3F5E6F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D24682B-8E77-51C9-5014-C16257F6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774CC53-FEBE-C844-7937-A0596BC4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ACC47F-D811-420A-B75D-097B064E81B2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6329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AF6D73-8AC5-7F1D-E64E-E3ED5129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4173B-09DB-49EE-B40E-EF38D2C684C1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CA3354-11F8-EEB7-69DB-F5FB812F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DA31EF-B2F7-AF6F-9BA0-2A95DABB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FCDE9-77CC-49F7-80DC-9F3E1E9C2218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4439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9F24DC2F-4528-7D80-034B-96F48FCD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3B337-EFB4-4BAE-A3D4-18053C26EDE7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F36C18C-56A5-2E8B-5F46-FC06C9AD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C405A2CC-4AD0-75EB-F593-E2775855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C288B-7D4E-4A63-B649-BD5E8C6F9878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86210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6046B1FE-F1B8-B6ED-FC63-BFD505D0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C45B3-69C2-42BA-ACBA-6F83EC7F4646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A06DBFB2-5D9E-49B2-5031-BE8D587A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2BDD32F-E617-FA2A-0721-568C8876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16EA5-D7AD-4012-B527-F626E3DE05B2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83271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B24027FD-589C-06CA-5203-176EBF2A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4584F-C929-4750-9A65-65F6D43DDE8A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8E840CBA-7289-C054-A7D1-7E356573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DEF0DCCE-A6BF-8D62-8845-52C83948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EEA37-82AD-4436-94F4-3A0B4D886FA3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46701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EFD696AD-BECD-3A09-2265-A992F991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7487B-E009-4DBB-B597-7CF0AD6C848A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85213F4B-504D-8538-185B-36A184FA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C790D78D-0079-C132-A6FE-92B7A754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B6F33-5DF1-4F18-8709-83C44C940203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66678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2DDADFE3-F023-80F0-1DD2-C013A9BE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F9D1E-E6BD-4988-9DD4-37451F31D317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135A3E1-71AA-F369-B1CB-B63C435D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D273D12-D12C-C7D3-3E98-7395EFFA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B144F-B291-4C6A-958B-6DA8C5D0CDFF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8119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7E87E1-CD33-E471-6D52-E2E0711CD8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EE539B-235C-63DF-6DA6-DC1CEE26AB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AB9D8F-2803-501D-F2E1-D0DFE838F2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5E2F5-43D5-4124-B5C6-1075C3C3B2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7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2983E9B3-4D4D-EEE3-67CA-5805D242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AEBA6-1C08-4C35-9CA0-28091C6C1EFF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DCBF436-DDBC-86AF-A6BD-B3878275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22C0417-2276-8F9B-DFE3-746F3C4F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9D6D-53D0-42B4-BE8C-F5B0B8BE7311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229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D2A096-CF77-F89B-D92C-3C114AA9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47FDE-5459-45B3-A7FF-AB790712304F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97CB40-4404-6676-E9A9-804991E6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0E6E2F-AF41-5F97-78C4-0F4CB09F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8A2B8-C849-4EA0-8C33-62FE4AF53E91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22869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766AE7-4752-2EFA-46AE-C0DDDB93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943C1-A262-47FD-BE79-2A3A77D85001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0B1CDC-3B0A-AFAC-48F2-6A39435F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BF5AD2-5F8D-F787-D496-781D34CC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408B2-8230-4A9F-B020-BDB390B1EECF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6913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3866E7-F694-7920-D9F8-79E3D6CD8D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AB7C97-6715-D7F3-5041-CA49AB290D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545F6-8EE8-D33F-C22A-1A58543545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32C78-C8ED-4DCA-8748-4DDE29E1F6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225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0D126-94D8-A385-0369-2AC5C54FC0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54EE2-3891-EBD4-28E6-189168CC6C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20058-6AA0-DBED-759D-D23F68721A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29BEF-3CF7-4031-A61D-F0678E55FAF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69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A8119FE-C08D-2EE6-D520-4224C1DDD8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75094F7-E9C0-1C56-2313-AE6B7017BD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EF78BC3-638B-A09E-8750-9B46450FE6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31A6A-F1DD-4FCF-92DD-CE1FE59E76A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898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C21A297-26A6-4022-68F9-70B4071EBF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EE18C2-812F-C07C-421A-A81C2A7286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197106-EB7E-CADE-2962-33A8E69193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0C2EB-AEEF-4DB8-80CB-E6C95B69D76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020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7AF46FE-E086-E016-D484-85185925DC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DF3D9CB-D75B-9539-4FB3-A168928A52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CC1FF18-A603-22B7-7FCA-90049E088B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28B92-FF1C-4AA8-BB2A-8D39165CA7C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787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70AF3C-E07D-3F2D-8FA9-E68E2B93FB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30D23-CB27-55F3-9012-0C4C2E4391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EB23E-7A6C-C33B-D290-E3D61F4CE6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476C9-C99F-418A-8004-4502E4A43D9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607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99439-937F-7C0E-CD10-5A16196F31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5CC6A-CD8E-407A-054D-79DE22041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127ED3-C011-491E-5D56-DD784AF989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36A0D-A6AC-435F-9371-3D621DC6BA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116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250E08F-949B-F6AC-1316-A638DF036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F640ED1-DA54-2F81-2F76-898C04722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60354DF-A7F0-B28E-1E13-538C09D004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05738A-0A81-2057-C96F-601DFE1682E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15BD6BE-2FF2-A3B5-0C56-16F76E00EAF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0B40801-AAC7-469D-905C-FE27CEEACA88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184D566-EE44-0980-9B14-F1B31A7C2D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200" dirty="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66DD442-8B6D-FBCB-A91D-E38A750F3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EA2672-F589-6CDC-D191-8B1D7925EE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6381998-B66E-108F-E560-24516F9FEDF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6AABE16-B1CA-CBCB-539D-7175C09B0611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283DD03-1B23-B55E-2C01-093022CBE9AC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053593A-F806-FA5D-BF46-3BAF217B5F7A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4" r:id="rId1"/>
    <p:sldLayoutId id="2147485305" r:id="rId2"/>
    <p:sldLayoutId id="2147485306" r:id="rId3"/>
    <p:sldLayoutId id="2147485307" r:id="rId4"/>
    <p:sldLayoutId id="2147485308" r:id="rId5"/>
    <p:sldLayoutId id="2147485309" r:id="rId6"/>
    <p:sldLayoutId id="2147485310" r:id="rId7"/>
    <p:sldLayoutId id="2147485311" r:id="rId8"/>
    <p:sldLayoutId id="2147485312" r:id="rId9"/>
    <p:sldLayoutId id="2147485313" r:id="rId10"/>
    <p:sldLayoutId id="21474853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9F2830E7-C1CC-77BE-4505-C75D29F82D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9A7908ED-1E61-3319-E854-C45D724CA5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9A8795-83ED-0781-C1E6-B023B10E3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14FC024-BC0F-4612-8E6D-96E5797E4669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86DBFB-7934-32E5-A440-6FCDC206D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E7BE1B-FC8B-CEE5-6305-7D08FFE41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491A0E8-68B5-4993-BBEB-8AE596E27E26}" type="slidenum">
              <a:rPr lang="zh-HK" altLang="en-US"/>
              <a:pPr/>
              <a:t>‹#›</a:t>
            </a:fld>
            <a:endParaRPr lang="zh-HK" altLang="en-US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A4AB3B-E2AA-8FED-77EA-DDB8D2710595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29DC081-A431-C6FB-2E51-06DD98738CBD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D408BF0-7E70-9017-D8FA-E14DD77AC73E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5" r:id="rId1"/>
    <p:sldLayoutId id="2147485316" r:id="rId2"/>
    <p:sldLayoutId id="2147485295" r:id="rId3"/>
    <p:sldLayoutId id="2147485296" r:id="rId4"/>
    <p:sldLayoutId id="2147485297" r:id="rId5"/>
    <p:sldLayoutId id="2147485298" r:id="rId6"/>
    <p:sldLayoutId id="2147485299" r:id="rId7"/>
    <p:sldLayoutId id="2147485300" r:id="rId8"/>
    <p:sldLayoutId id="2147485301" r:id="rId9"/>
    <p:sldLayoutId id="2147485302" r:id="rId10"/>
    <p:sldLayoutId id="21474853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hyperlink" Target="5B08_TE_01e_01.ppt" TargetMode="External"/><Relationship Id="rId5" Type="http://schemas.openxmlformats.org/officeDocument/2006/relationships/image" Target="../media/image20.png"/><Relationship Id="rId4" Type="http://schemas.openxmlformats.org/officeDocument/2006/relationships/hyperlink" Target="Example_08/Example_08_01e_01.pp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xample_08/Example_08_01e_02.pp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hyperlink" Target="5B08_TE_01e_02.ppt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5.png"/><Relationship Id="rId7" Type="http://schemas.openxmlformats.org/officeDocument/2006/relationships/hyperlink" Target="5B08_TE_01e_03.p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hyperlink" Target="Example_08/Example_08_01e_03.ppt" TargetMode="Externa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45D4CDCA-95BD-0900-62F1-4FC854B15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3108325"/>
            <a:ext cx="55832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</a:rPr>
              <a:t>Sketch and Description of a Locus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C:\Users\ukum2\Desktop\VM\NSSMIA2E_5Min_5B08\5_Min_5B08_001.jpg">
            <a:extLst>
              <a:ext uri="{FF2B5EF4-FFF2-40B4-BE49-F238E27FC236}">
                <a16:creationId xmlns:a16="http://schemas.microsoft.com/office/drawing/2014/main" id="{BD0A77EB-2BC3-6B09-48C8-C74C2E21E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801938"/>
            <a:ext cx="35242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4">
            <a:extLst>
              <a:ext uri="{FF2B5EF4-FFF2-40B4-BE49-F238E27FC236}">
                <a16:creationId xmlns:a16="http://schemas.microsoft.com/office/drawing/2014/main" id="{4917D867-3D59-0756-FD24-FE0760FBE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542925"/>
            <a:ext cx="5640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5604" name="Text Box 50">
            <a:extLst>
              <a:ext uri="{FF2B5EF4-FFF2-40B4-BE49-F238E27FC236}">
                <a16:creationId xmlns:a16="http://schemas.microsoft.com/office/drawing/2014/main" id="{8D71718E-E8ED-0DFA-11E8-A8640AF73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125538"/>
            <a:ext cx="86280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Under each of the following conditions, sketch and describe the locus of a moving point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A83608-F868-8372-9944-4A7E4F5C2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2133600"/>
            <a:ext cx="8601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maintains a fixed distance 3 units from a line segment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AB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zh-TW"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7E0147-7D52-5B11-8C11-3BF50C701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25" y="2732088"/>
            <a:ext cx="484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The locus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is made up of:</a:t>
            </a:r>
            <a:endParaRPr lang="en-US" altLang="zh-TW"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D84E858-9F0C-4563-4BB8-D60A55519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3155950"/>
            <a:ext cx="48450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(i)	two parallel line segments, 	each of length equal to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AB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, 	and at a distance 3 units 	from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AB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, and;</a:t>
            </a:r>
            <a:endParaRPr lang="en-US" altLang="zh-TW"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22" name="Picture 2">
            <a:extLst>
              <a:ext uri="{FF2B5EF4-FFF2-40B4-BE49-F238E27FC236}">
                <a16:creationId xmlns:a16="http://schemas.microsoft.com/office/drawing/2014/main" id="{807EEA2A-A236-5F73-BE05-FF7AA0011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947"/>
          <a:stretch>
            <a:fillRect/>
          </a:stretch>
        </p:blipFill>
        <p:spPr bwMode="auto">
          <a:xfrm>
            <a:off x="395288" y="2801938"/>
            <a:ext cx="3524250" cy="141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91D1243A-E1C2-D3A0-334B-873481E5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47"/>
          <a:stretch>
            <a:fillRect/>
          </a:stretch>
        </p:blipFill>
        <p:spPr bwMode="auto">
          <a:xfrm>
            <a:off x="395288" y="4914900"/>
            <a:ext cx="3524250" cy="141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F91A297-F3BC-B759-1755-B6254E09064B}"/>
              </a:ext>
            </a:extLst>
          </p:cNvPr>
          <p:cNvCxnSpPr/>
          <p:nvPr/>
        </p:nvCxnSpPr>
        <p:spPr>
          <a:xfrm flipH="1">
            <a:off x="1792288" y="4211638"/>
            <a:ext cx="3175" cy="7064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8963ABDB-4893-8C98-6D4C-EF2321A4B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" y="3794125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4CF130B-116B-45C8-F232-A925CEE56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" y="4873625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9F1F43C-6EA6-6015-0033-8C32FAAE3E2D}"/>
              </a:ext>
            </a:extLst>
          </p:cNvPr>
          <p:cNvCxnSpPr/>
          <p:nvPr/>
        </p:nvCxnSpPr>
        <p:spPr>
          <a:xfrm flipH="1">
            <a:off x="750888" y="4217988"/>
            <a:ext cx="3175" cy="706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032CDAC-F63D-B0B5-2878-E2F61A68F3EF}"/>
              </a:ext>
            </a:extLst>
          </p:cNvPr>
          <p:cNvCxnSpPr/>
          <p:nvPr/>
        </p:nvCxnSpPr>
        <p:spPr>
          <a:xfrm flipH="1">
            <a:off x="2865438" y="4211638"/>
            <a:ext cx="3175" cy="706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F79AFADD-7C97-D081-33D5-F3BC0BB0B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25" y="4652963"/>
            <a:ext cx="4845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(ii)	two semi-circles each of 	radius 3 units, with centres 	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respectively.</a:t>
            </a:r>
            <a:endParaRPr lang="en-US" altLang="zh-TW"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3" grpId="0"/>
      <p:bldP spid="10" grpId="0"/>
      <p:bldP spid="18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3">
            <a:extLst>
              <a:ext uri="{FF2B5EF4-FFF2-40B4-BE49-F238E27FC236}">
                <a16:creationId xmlns:a16="http://schemas.microsoft.com/office/drawing/2014/main" id="{C7C44384-6943-41DF-1EEB-2CFCE4996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76250"/>
            <a:ext cx="22336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rgbClr val="33CC33"/>
                </a:solidFill>
                <a:latin typeface="Arial" panose="020B0604020202020204" pitchFamily="34" charset="0"/>
              </a:rPr>
              <a:t>Condition V</a:t>
            </a:r>
            <a:r>
              <a:rPr lang="en-US" altLang="zh-TW" sz="2800">
                <a:solidFill>
                  <a:srgbClr val="33CC33"/>
                </a:solidFill>
                <a:latin typeface="Arial" panose="020B0604020202020204" pitchFamily="34" charset="0"/>
              </a:rPr>
              <a:t>:</a:t>
            </a:r>
            <a:endParaRPr lang="el-GR" altLang="zh-TW" sz="2800">
              <a:solidFill>
                <a:srgbClr val="33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24">
            <a:extLst>
              <a:ext uri="{FF2B5EF4-FFF2-40B4-BE49-F238E27FC236}">
                <a16:creationId xmlns:a16="http://schemas.microsoft.com/office/drawing/2014/main" id="{F24A40B8-012E-6717-B52B-BF042DFCC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1550"/>
            <a:ext cx="828198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A moving point </a:t>
            </a:r>
            <a:r>
              <a:rPr lang="en-US" altLang="zh-TW" sz="2800" i="1">
                <a:latin typeface="Arial" panose="020B0604020202020204" pitchFamily="34" charset="0"/>
              </a:rPr>
              <a:t>P</a:t>
            </a:r>
            <a:r>
              <a:rPr lang="en-US" altLang="zh-TW" sz="2800">
                <a:latin typeface="Arial" panose="020B0604020202020204" pitchFamily="34" charset="0"/>
              </a:rPr>
              <a:t> maintains an equal distance from two fixed points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and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  <a:endParaRPr lang="el-GR" altLang="zh-TW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25">
            <a:extLst>
              <a:ext uri="{FF2B5EF4-FFF2-40B4-BE49-F238E27FC236}">
                <a16:creationId xmlns:a16="http://schemas.microsoft.com/office/drawing/2014/main" id="{7C593901-0470-A7D4-948B-FC77BBE8C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4778375"/>
            <a:ext cx="2160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rgbClr val="33CC33"/>
                </a:solidFill>
                <a:latin typeface="Arial" panose="020B0604020202020204" pitchFamily="34" charset="0"/>
              </a:rPr>
              <a:t>Locus of </a:t>
            </a:r>
            <a:r>
              <a:rPr lang="en-US" altLang="zh-TW" sz="2800" b="1" i="1">
                <a:solidFill>
                  <a:srgbClr val="33CC33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800" i="1">
                <a:solidFill>
                  <a:srgbClr val="33CC33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800">
                <a:solidFill>
                  <a:srgbClr val="33CC33"/>
                </a:solidFill>
                <a:latin typeface="Arial" panose="020B0604020202020204" pitchFamily="34" charset="0"/>
              </a:rPr>
              <a:t>:</a:t>
            </a:r>
            <a:endParaRPr lang="el-GR" altLang="zh-TW" sz="2800">
              <a:solidFill>
                <a:srgbClr val="33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26">
            <a:extLst>
              <a:ext uri="{FF2B5EF4-FFF2-40B4-BE49-F238E27FC236}">
                <a16:creationId xmlns:a16="http://schemas.microsoft.com/office/drawing/2014/main" id="{9AC049A7-5DE2-918A-38E0-8B3514D8D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5281613"/>
            <a:ext cx="82819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 perpendicular bisector of line segment </a:t>
            </a:r>
            <a:r>
              <a:rPr lang="en-US" altLang="zh-TW" sz="2800" i="1">
                <a:latin typeface="Arial" panose="020B0604020202020204" pitchFamily="34" charset="0"/>
              </a:rPr>
              <a:t>AB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  <a:endParaRPr lang="el-GR" altLang="zh-TW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1">
            <a:extLst>
              <a:ext uri="{FF2B5EF4-FFF2-40B4-BE49-F238E27FC236}">
                <a16:creationId xmlns:a16="http://schemas.microsoft.com/office/drawing/2014/main" id="{27995B0B-927E-2C95-BAE9-81FBBD24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782763"/>
            <a:ext cx="5715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22">
            <a:extLst>
              <a:ext uri="{FF2B5EF4-FFF2-40B4-BE49-F238E27FC236}">
                <a16:creationId xmlns:a16="http://schemas.microsoft.com/office/drawing/2014/main" id="{7D507FA5-8C8E-D42D-CA0F-6BEBFFF1512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619625" y="1970088"/>
            <a:ext cx="0" cy="2520950"/>
          </a:xfrm>
          <a:prstGeom prst="line">
            <a:avLst/>
          </a:prstGeom>
          <a:noFill/>
          <a:ln w="31750">
            <a:solidFill>
              <a:srgbClr val="72B5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" name="Line 24">
            <a:extLst>
              <a:ext uri="{FF2B5EF4-FFF2-40B4-BE49-F238E27FC236}">
                <a16:creationId xmlns:a16="http://schemas.microsoft.com/office/drawing/2014/main" id="{B06431B3-59A6-693B-BD10-2278E42DC31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424238" y="3175000"/>
            <a:ext cx="23050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1277F936-5498-9064-6272-C8B2B4561D5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048126" y="3132137"/>
            <a:ext cx="1143000" cy="225425"/>
            <a:chOff x="2565" y="2955"/>
            <a:chExt cx="720" cy="143"/>
          </a:xfrm>
        </p:grpSpPr>
        <p:sp>
          <p:nvSpPr>
            <p:cNvPr id="26652" name="Line 26">
              <a:extLst>
                <a:ext uri="{FF2B5EF4-FFF2-40B4-BE49-F238E27FC236}">
                  <a16:creationId xmlns:a16="http://schemas.microsoft.com/office/drawing/2014/main" id="{1D6E00CF-6B21-D9DE-BC7F-BB7147220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5" y="3007"/>
              <a:ext cx="0" cy="91"/>
            </a:xfrm>
            <a:prstGeom prst="line">
              <a:avLst/>
            </a:prstGeom>
            <a:noFill/>
            <a:ln w="31750">
              <a:solidFill>
                <a:srgbClr val="0EA2E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53" name="Line 27">
              <a:extLst>
                <a:ext uri="{FF2B5EF4-FFF2-40B4-BE49-F238E27FC236}">
                  <a16:creationId xmlns:a16="http://schemas.microsoft.com/office/drawing/2014/main" id="{87CE9B2E-8D39-EF2A-D504-9433812C5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5" y="3007"/>
              <a:ext cx="0" cy="91"/>
            </a:xfrm>
            <a:prstGeom prst="line">
              <a:avLst/>
            </a:prstGeom>
            <a:noFill/>
            <a:ln w="31750">
              <a:solidFill>
                <a:srgbClr val="0EA2E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6654" name="Group 28">
              <a:extLst>
                <a:ext uri="{FF2B5EF4-FFF2-40B4-BE49-F238E27FC236}">
                  <a16:creationId xmlns:a16="http://schemas.microsoft.com/office/drawing/2014/main" id="{FD41AF2A-88A3-FD52-610C-0B3345C25D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6" y="2955"/>
              <a:ext cx="91" cy="91"/>
              <a:chOff x="2931" y="2955"/>
              <a:chExt cx="91" cy="91"/>
            </a:xfrm>
          </p:grpSpPr>
          <p:sp>
            <p:nvSpPr>
              <p:cNvPr id="26655" name="Line 29">
                <a:extLst>
                  <a:ext uri="{FF2B5EF4-FFF2-40B4-BE49-F238E27FC236}">
                    <a16:creationId xmlns:a16="http://schemas.microsoft.com/office/drawing/2014/main" id="{2A135C2E-23B3-FAF0-2603-996289DBD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2955"/>
                <a:ext cx="0" cy="91"/>
              </a:xfrm>
              <a:prstGeom prst="line">
                <a:avLst/>
              </a:prstGeom>
              <a:noFill/>
              <a:ln w="31750">
                <a:solidFill>
                  <a:srgbClr val="0EA2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6656" name="Line 30">
                <a:extLst>
                  <a:ext uri="{FF2B5EF4-FFF2-40B4-BE49-F238E27FC236}">
                    <a16:creationId xmlns:a16="http://schemas.microsoft.com/office/drawing/2014/main" id="{2A56B7AE-674E-80E5-68BE-A7CFC5A30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977" y="2918"/>
                <a:ext cx="0" cy="91"/>
              </a:xfrm>
              <a:prstGeom prst="line">
                <a:avLst/>
              </a:prstGeom>
              <a:noFill/>
              <a:ln w="31750">
                <a:solidFill>
                  <a:srgbClr val="0EA2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</p:grpSp>
      <p:grpSp>
        <p:nvGrpSpPr>
          <p:cNvPr id="18" name="Group 31">
            <a:extLst>
              <a:ext uri="{FF2B5EF4-FFF2-40B4-BE49-F238E27FC236}">
                <a16:creationId xmlns:a16="http://schemas.microsoft.com/office/drawing/2014/main" id="{48209ECE-E15F-FCBA-7B91-7B5DB73F2657}"/>
              </a:ext>
            </a:extLst>
          </p:cNvPr>
          <p:cNvGrpSpPr>
            <a:grpSpLocks/>
          </p:cNvGrpSpPr>
          <p:nvPr/>
        </p:nvGrpSpPr>
        <p:grpSpPr bwMode="auto">
          <a:xfrm>
            <a:off x="4892675" y="2722563"/>
            <a:ext cx="1987550" cy="542925"/>
            <a:chOff x="4014" y="2634"/>
            <a:chExt cx="1252" cy="342"/>
          </a:xfrm>
        </p:grpSpPr>
        <p:sp>
          <p:nvSpPr>
            <p:cNvPr id="26650" name="Text Box 32">
              <a:extLst>
                <a:ext uri="{FF2B5EF4-FFF2-40B4-BE49-F238E27FC236}">
                  <a16:creationId xmlns:a16="http://schemas.microsoft.com/office/drawing/2014/main" id="{9BE23AB9-8F68-DF03-5AF3-C22B2E4BD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2634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locus of </a:t>
              </a: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6651" name="Arc 33">
              <a:extLst>
                <a:ext uri="{FF2B5EF4-FFF2-40B4-BE49-F238E27FC236}">
                  <a16:creationId xmlns:a16="http://schemas.microsoft.com/office/drawing/2014/main" id="{0621B50E-8D5F-9705-CA67-786977AF6DBC}"/>
                </a:ext>
              </a:extLst>
            </p:cNvPr>
            <p:cNvSpPr>
              <a:spLocks/>
            </p:cNvSpPr>
            <p:nvPr/>
          </p:nvSpPr>
          <p:spPr bwMode="auto">
            <a:xfrm rot="-3576191">
              <a:off x="3978" y="2740"/>
              <a:ext cx="272" cy="1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grpSp>
        <p:nvGrpSpPr>
          <p:cNvPr id="21" name="Group 37">
            <a:extLst>
              <a:ext uri="{FF2B5EF4-FFF2-40B4-BE49-F238E27FC236}">
                <a16:creationId xmlns:a16="http://schemas.microsoft.com/office/drawing/2014/main" id="{1735A24F-E327-CCAA-90C6-78F7655D8E0F}"/>
              </a:ext>
            </a:extLst>
          </p:cNvPr>
          <p:cNvGrpSpPr>
            <a:grpSpLocks/>
          </p:cNvGrpSpPr>
          <p:nvPr/>
        </p:nvGrpSpPr>
        <p:grpSpPr bwMode="auto">
          <a:xfrm>
            <a:off x="3687763" y="3006725"/>
            <a:ext cx="649287" cy="396875"/>
            <a:chOff x="2825" y="3506"/>
            <a:chExt cx="409" cy="250"/>
          </a:xfrm>
        </p:grpSpPr>
        <p:pic>
          <p:nvPicPr>
            <p:cNvPr id="26648" name="Picture 35">
              <a:extLst>
                <a:ext uri="{FF2B5EF4-FFF2-40B4-BE49-F238E27FC236}">
                  <a16:creationId xmlns:a16="http://schemas.microsoft.com/office/drawing/2014/main" id="{141E8AEE-548C-2774-F58F-C585DE7B5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5" y="3565"/>
              <a:ext cx="15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9" name="Text Box 36">
              <a:extLst>
                <a:ext uri="{FF2B5EF4-FFF2-40B4-BE49-F238E27FC236}">
                  <a16:creationId xmlns:a16="http://schemas.microsoft.com/office/drawing/2014/main" id="{7C04D6DE-8A68-2F41-7D43-C605AEC75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" y="3506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P</a:t>
              </a:r>
            </a:p>
          </p:txBody>
        </p:sp>
      </p:grpSp>
      <p:sp>
        <p:nvSpPr>
          <p:cNvPr id="28" name="Text Box 36">
            <a:extLst>
              <a:ext uri="{FF2B5EF4-FFF2-40B4-BE49-F238E27FC236}">
                <a16:creationId xmlns:a16="http://schemas.microsoft.com/office/drawing/2014/main" id="{865303AC-5FE0-836F-C576-DC03A30D1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1827213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9" name="Text Box 36">
            <a:extLst>
              <a:ext uri="{FF2B5EF4-FFF2-40B4-BE49-F238E27FC236}">
                <a16:creationId xmlns:a16="http://schemas.microsoft.com/office/drawing/2014/main" id="{B93C79BD-DCA3-A7D3-5833-C4CC252B0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4327525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B</a:t>
            </a:r>
          </a:p>
        </p:txBody>
      </p:sp>
      <p:pic>
        <p:nvPicPr>
          <p:cNvPr id="30" name="Picture 45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02B049F7-B372-614A-BBA4-2BC3B1831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440488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3">
            <a:hlinkClick r:id="rId6" action="ppaction://hlinkpres?slideindex=1&amp;slidetitle="/>
            <a:extLst>
              <a:ext uri="{FF2B5EF4-FFF2-40B4-BE49-F238E27FC236}">
                <a16:creationId xmlns:a16="http://schemas.microsoft.com/office/drawing/2014/main" id="{65EE5342-772D-708D-1D74-3D1DDC3D5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429375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4792833-86ED-D7B5-977C-7D6633E52C05}"/>
              </a:ext>
            </a:extLst>
          </p:cNvPr>
          <p:cNvCxnSpPr>
            <a:endCxn id="11" idx="0"/>
          </p:cNvCxnSpPr>
          <p:nvPr/>
        </p:nvCxnSpPr>
        <p:spPr>
          <a:xfrm flipV="1">
            <a:off x="3814763" y="2028825"/>
            <a:ext cx="776287" cy="120491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445873D-A397-3774-7FB4-D85358E22D35}"/>
              </a:ext>
            </a:extLst>
          </p:cNvPr>
          <p:cNvCxnSpPr/>
          <p:nvPr/>
        </p:nvCxnSpPr>
        <p:spPr>
          <a:xfrm>
            <a:off x="3814763" y="3224213"/>
            <a:ext cx="771525" cy="11525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9D68DAB-B5F5-6E95-66C1-D30B9818F338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2640013"/>
            <a:ext cx="158750" cy="142875"/>
            <a:chOff x="2792016" y="2447738"/>
            <a:chExt cx="123800" cy="111535"/>
          </a:xfrm>
        </p:grpSpPr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E411E13E-F0E5-E117-E510-8CAB0F622695}"/>
                </a:ext>
              </a:extLst>
            </p:cNvPr>
            <p:cNvCxnSpPr/>
            <p:nvPr/>
          </p:nvCxnSpPr>
          <p:spPr>
            <a:xfrm>
              <a:off x="2824204" y="2447738"/>
              <a:ext cx="91612" cy="71878"/>
            </a:xfrm>
            <a:prstGeom prst="line">
              <a:avLst/>
            </a:prstGeom>
            <a:ln w="19050">
              <a:solidFill>
                <a:srgbClr val="66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6739E66E-06F5-1614-CAAC-FFBA7C0DC88C}"/>
                </a:ext>
              </a:extLst>
            </p:cNvPr>
            <p:cNvCxnSpPr/>
            <p:nvPr/>
          </p:nvCxnSpPr>
          <p:spPr>
            <a:xfrm>
              <a:off x="2792016" y="2487395"/>
              <a:ext cx="87898" cy="71878"/>
            </a:xfrm>
            <a:prstGeom prst="line">
              <a:avLst/>
            </a:prstGeom>
            <a:ln w="19050">
              <a:solidFill>
                <a:srgbClr val="66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74784005-667A-32A3-B2BB-247F1CA4FF55}"/>
              </a:ext>
            </a:extLst>
          </p:cNvPr>
          <p:cNvGrpSpPr>
            <a:grpSpLocks/>
          </p:cNvGrpSpPr>
          <p:nvPr/>
        </p:nvGrpSpPr>
        <p:grpSpPr bwMode="auto">
          <a:xfrm rot="-4571884">
            <a:off x="4090194" y="3699669"/>
            <a:ext cx="158750" cy="144462"/>
            <a:chOff x="2792016" y="2447738"/>
            <a:chExt cx="123800" cy="111535"/>
          </a:xfrm>
        </p:grpSpPr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7E43D5D-BEE7-E7A0-2B4B-83BF887B3628}"/>
                </a:ext>
              </a:extLst>
            </p:cNvPr>
            <p:cNvCxnSpPr/>
            <p:nvPr/>
          </p:nvCxnSpPr>
          <p:spPr>
            <a:xfrm>
              <a:off x="2827746" y="2438593"/>
              <a:ext cx="91612" cy="72315"/>
            </a:xfrm>
            <a:prstGeom prst="line">
              <a:avLst/>
            </a:prstGeom>
            <a:ln w="19050">
              <a:solidFill>
                <a:srgbClr val="66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648AABE7-FF99-B82B-7449-B8A184F0DBCC}"/>
                </a:ext>
              </a:extLst>
            </p:cNvPr>
            <p:cNvCxnSpPr/>
            <p:nvPr/>
          </p:nvCxnSpPr>
          <p:spPr>
            <a:xfrm>
              <a:off x="2804811" y="2479962"/>
              <a:ext cx="87898" cy="72315"/>
            </a:xfrm>
            <a:prstGeom prst="line">
              <a:avLst/>
            </a:prstGeom>
            <a:ln w="19050">
              <a:solidFill>
                <a:srgbClr val="66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3">
            <a:extLst>
              <a:ext uri="{FF2B5EF4-FFF2-40B4-BE49-F238E27FC236}">
                <a16:creationId xmlns:a16="http://schemas.microsoft.com/office/drawing/2014/main" id="{429F722A-2EF5-9993-EBA1-2EE3CD2EF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76250"/>
            <a:ext cx="3097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rgbClr val="33CC33"/>
                </a:solidFill>
                <a:latin typeface="Arial" panose="020B0604020202020204" pitchFamily="34" charset="0"/>
              </a:rPr>
              <a:t>Condition VI</a:t>
            </a:r>
            <a:r>
              <a:rPr lang="en-US" altLang="zh-TW" sz="2800">
                <a:solidFill>
                  <a:srgbClr val="33CC33"/>
                </a:solidFill>
                <a:latin typeface="Arial" panose="020B0604020202020204" pitchFamily="34" charset="0"/>
              </a:rPr>
              <a:t>:</a:t>
            </a:r>
            <a:endParaRPr lang="el-GR" altLang="zh-TW" sz="2800">
              <a:solidFill>
                <a:srgbClr val="33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24">
            <a:extLst>
              <a:ext uri="{FF2B5EF4-FFF2-40B4-BE49-F238E27FC236}">
                <a16:creationId xmlns:a16="http://schemas.microsoft.com/office/drawing/2014/main" id="{CAF4F479-DAFE-A8E1-BBE3-41E6CF49C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1550"/>
            <a:ext cx="828198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A moving point </a:t>
            </a:r>
            <a:r>
              <a:rPr lang="en-US" altLang="zh-TW" sz="2800" i="1">
                <a:latin typeface="Arial" panose="020B0604020202020204" pitchFamily="34" charset="0"/>
              </a:rPr>
              <a:t>P</a:t>
            </a:r>
            <a:r>
              <a:rPr lang="en-US" altLang="zh-TW" sz="2800">
                <a:latin typeface="Arial" panose="020B0604020202020204" pitchFamily="34" charset="0"/>
              </a:rPr>
              <a:t> maintains an equal distance from two intersecting lines </a:t>
            </a:r>
            <a:r>
              <a:rPr lang="en-US" altLang="zh-TW" sz="2800" i="1">
                <a:latin typeface="Arial" panose="020B0604020202020204" pitchFamily="34" charset="0"/>
              </a:rPr>
              <a:t>L</a:t>
            </a:r>
            <a:r>
              <a:rPr lang="en-US" altLang="zh-TW" sz="2800" baseline="-25000">
                <a:latin typeface="Arial" panose="020B0604020202020204" pitchFamily="34" charset="0"/>
              </a:rPr>
              <a:t>1</a:t>
            </a:r>
            <a:r>
              <a:rPr lang="en-US" altLang="zh-TW" sz="2800">
                <a:latin typeface="Arial" panose="020B0604020202020204" pitchFamily="34" charset="0"/>
              </a:rPr>
              <a:t> and </a:t>
            </a:r>
            <a:r>
              <a:rPr lang="en-US" altLang="zh-TW" sz="2800" i="1">
                <a:latin typeface="Arial" panose="020B0604020202020204" pitchFamily="34" charset="0"/>
              </a:rPr>
              <a:t>L</a:t>
            </a:r>
            <a:r>
              <a:rPr lang="en-US" altLang="zh-TW" sz="2800" baseline="-25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  <a:endParaRPr lang="el-GR" altLang="zh-TW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25">
            <a:extLst>
              <a:ext uri="{FF2B5EF4-FFF2-40B4-BE49-F238E27FC236}">
                <a16:creationId xmlns:a16="http://schemas.microsoft.com/office/drawing/2014/main" id="{9E239B5F-6156-0E5E-D3B8-857C252B6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4562475"/>
            <a:ext cx="2160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rgbClr val="33CC33"/>
                </a:solidFill>
                <a:latin typeface="Arial" panose="020B0604020202020204" pitchFamily="34" charset="0"/>
              </a:rPr>
              <a:t>Locus of </a:t>
            </a:r>
            <a:r>
              <a:rPr lang="en-US" altLang="zh-TW" sz="2800" b="1" i="1">
                <a:solidFill>
                  <a:srgbClr val="33CC33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800" i="1">
                <a:solidFill>
                  <a:srgbClr val="33CC33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800">
                <a:solidFill>
                  <a:srgbClr val="33CC33"/>
                </a:solidFill>
                <a:latin typeface="Arial" panose="020B0604020202020204" pitchFamily="34" charset="0"/>
              </a:rPr>
              <a:t>:</a:t>
            </a:r>
            <a:endParaRPr lang="el-GR" altLang="zh-TW" sz="2800">
              <a:solidFill>
                <a:srgbClr val="33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26">
            <a:extLst>
              <a:ext uri="{FF2B5EF4-FFF2-40B4-BE49-F238E27FC236}">
                <a16:creationId xmlns:a16="http://schemas.microsoft.com/office/drawing/2014/main" id="{C00D93F7-7882-4F86-12F6-A6873D8FF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5065713"/>
            <a:ext cx="8281987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 two angle bisectors of the angles formed by the two intersecting lines </a:t>
            </a:r>
            <a:r>
              <a:rPr lang="en-US" altLang="zh-TW" sz="2800" i="1">
                <a:latin typeface="Arial" panose="020B0604020202020204" pitchFamily="34" charset="0"/>
              </a:rPr>
              <a:t>L</a:t>
            </a:r>
            <a:r>
              <a:rPr lang="en-US" altLang="zh-TW" sz="2800" baseline="-25000">
                <a:latin typeface="Arial" panose="020B0604020202020204" pitchFamily="34" charset="0"/>
              </a:rPr>
              <a:t>1</a:t>
            </a:r>
            <a:r>
              <a:rPr lang="en-US" altLang="zh-TW" sz="2800">
                <a:latin typeface="Arial" panose="020B0604020202020204" pitchFamily="34" charset="0"/>
              </a:rPr>
              <a:t> and </a:t>
            </a:r>
            <a:r>
              <a:rPr lang="en-US" altLang="zh-TW" sz="2800" i="1">
                <a:latin typeface="Arial" panose="020B0604020202020204" pitchFamily="34" charset="0"/>
              </a:rPr>
              <a:t>L</a:t>
            </a:r>
            <a:r>
              <a:rPr lang="en-US" altLang="zh-TW" sz="2800" baseline="-25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  <a:endParaRPr lang="el-GR" altLang="zh-TW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23">
            <a:extLst>
              <a:ext uri="{FF2B5EF4-FFF2-40B4-BE49-F238E27FC236}">
                <a16:creationId xmlns:a16="http://schemas.microsoft.com/office/drawing/2014/main" id="{3185D5B2-6227-2F9F-9918-E5DA46399A91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3255963"/>
            <a:ext cx="125412" cy="101600"/>
            <a:chOff x="2925" y="3140"/>
            <a:chExt cx="79" cy="64"/>
          </a:xfrm>
        </p:grpSpPr>
        <p:sp>
          <p:nvSpPr>
            <p:cNvPr id="27695" name="Arc 24">
              <a:extLst>
                <a:ext uri="{FF2B5EF4-FFF2-40B4-BE49-F238E27FC236}">
                  <a16:creationId xmlns:a16="http://schemas.microsoft.com/office/drawing/2014/main" id="{24625B9E-683F-4AFD-4C0B-89A49C605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5" y="3158"/>
              <a:ext cx="45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0EA2E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27696" name="Arc 25">
              <a:extLst>
                <a:ext uri="{FF2B5EF4-FFF2-40B4-BE49-F238E27FC236}">
                  <a16:creationId xmlns:a16="http://schemas.microsoft.com/office/drawing/2014/main" id="{150CDEF9-D6A7-1EEA-5287-AB91308E0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9" y="3140"/>
              <a:ext cx="45" cy="55"/>
            </a:xfrm>
            <a:custGeom>
              <a:avLst/>
              <a:gdLst>
                <a:gd name="T0" fmla="*/ 0 w 21600"/>
                <a:gd name="T1" fmla="*/ 0 h 25624"/>
                <a:gd name="T2" fmla="*/ 0 w 21600"/>
                <a:gd name="T3" fmla="*/ 0 h 25624"/>
                <a:gd name="T4" fmla="*/ 0 w 21600"/>
                <a:gd name="T5" fmla="*/ 0 h 256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562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950"/>
                    <a:pt x="21473" y="24297"/>
                    <a:pt x="21221" y="25623"/>
                  </a:cubicBezTo>
                </a:path>
                <a:path w="21600" h="2562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950"/>
                    <a:pt x="21473" y="24297"/>
                    <a:pt x="21221" y="2562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0EA2E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grpSp>
        <p:nvGrpSpPr>
          <p:cNvPr id="11" name="Group 26">
            <a:extLst>
              <a:ext uri="{FF2B5EF4-FFF2-40B4-BE49-F238E27FC236}">
                <a16:creationId xmlns:a16="http://schemas.microsoft.com/office/drawing/2014/main" id="{46D6C27D-6888-C48D-1329-9A97EA57818A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3327400"/>
            <a:ext cx="125412" cy="177800"/>
            <a:chOff x="3061" y="3179"/>
            <a:chExt cx="79" cy="112"/>
          </a:xfrm>
        </p:grpSpPr>
        <p:sp>
          <p:nvSpPr>
            <p:cNvPr id="27693" name="Arc 27">
              <a:extLst>
                <a:ext uri="{FF2B5EF4-FFF2-40B4-BE49-F238E27FC236}">
                  <a16:creationId xmlns:a16="http://schemas.microsoft.com/office/drawing/2014/main" id="{4C664818-FCB6-930F-DE96-171DCB58D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3191"/>
              <a:ext cx="45" cy="90"/>
            </a:xfrm>
            <a:custGeom>
              <a:avLst/>
              <a:gdLst>
                <a:gd name="T0" fmla="*/ 0 w 21600"/>
                <a:gd name="T1" fmla="*/ 0 h 42063"/>
                <a:gd name="T2" fmla="*/ 0 w 21600"/>
                <a:gd name="T3" fmla="*/ 0 h 42063"/>
                <a:gd name="T4" fmla="*/ 0 w 21600"/>
                <a:gd name="T5" fmla="*/ 0 h 420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206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864"/>
                    <a:pt x="15691" y="39097"/>
                    <a:pt x="6915" y="42063"/>
                  </a:cubicBezTo>
                </a:path>
                <a:path w="21600" h="4206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864"/>
                    <a:pt x="15691" y="39097"/>
                    <a:pt x="6915" y="4206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0EA2E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27694" name="Arc 28">
              <a:extLst>
                <a:ext uri="{FF2B5EF4-FFF2-40B4-BE49-F238E27FC236}">
                  <a16:creationId xmlns:a16="http://schemas.microsoft.com/office/drawing/2014/main" id="{FD444883-29D1-476A-A79F-37D7601E7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" y="3179"/>
              <a:ext cx="50" cy="112"/>
            </a:xfrm>
            <a:custGeom>
              <a:avLst/>
              <a:gdLst>
                <a:gd name="T0" fmla="*/ 0 w 21600"/>
                <a:gd name="T1" fmla="*/ 0 h 42063"/>
                <a:gd name="T2" fmla="*/ 0 w 21600"/>
                <a:gd name="T3" fmla="*/ 0 h 42063"/>
                <a:gd name="T4" fmla="*/ 0 w 21600"/>
                <a:gd name="T5" fmla="*/ 0 h 420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206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864"/>
                    <a:pt x="15691" y="39097"/>
                    <a:pt x="6915" y="42063"/>
                  </a:cubicBezTo>
                </a:path>
                <a:path w="21600" h="4206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864"/>
                    <a:pt x="15691" y="39097"/>
                    <a:pt x="6915" y="4206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0EA2E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grpSp>
        <p:nvGrpSpPr>
          <p:cNvPr id="14" name="Group 29">
            <a:extLst>
              <a:ext uri="{FF2B5EF4-FFF2-40B4-BE49-F238E27FC236}">
                <a16:creationId xmlns:a16="http://schemas.microsoft.com/office/drawing/2014/main" id="{A316B22A-6993-059F-0BA4-EE274C517255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2779713"/>
            <a:ext cx="2376488" cy="1295400"/>
            <a:chOff x="2018" y="2840"/>
            <a:chExt cx="1497" cy="816"/>
          </a:xfrm>
        </p:grpSpPr>
        <p:sp>
          <p:nvSpPr>
            <p:cNvPr id="27691" name="Line 30">
              <a:extLst>
                <a:ext uri="{FF2B5EF4-FFF2-40B4-BE49-F238E27FC236}">
                  <a16:creationId xmlns:a16="http://schemas.microsoft.com/office/drawing/2014/main" id="{6BEDBB44-59AB-FCD4-F65C-4514D27E4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8" y="2840"/>
              <a:ext cx="1497" cy="8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7692" name="Line 31">
              <a:extLst>
                <a:ext uri="{FF2B5EF4-FFF2-40B4-BE49-F238E27FC236}">
                  <a16:creationId xmlns:a16="http://schemas.microsoft.com/office/drawing/2014/main" id="{FA670FE4-376C-C59F-7862-AD11A1D831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00000" flipV="1">
              <a:off x="2018" y="2840"/>
              <a:ext cx="1497" cy="8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17" name="Line 32">
            <a:extLst>
              <a:ext uri="{FF2B5EF4-FFF2-40B4-BE49-F238E27FC236}">
                <a16:creationId xmlns:a16="http://schemas.microsoft.com/office/drawing/2014/main" id="{5F9E39F5-10A6-B8A5-CAE8-6C0FACBB9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2563813"/>
            <a:ext cx="360362" cy="1728787"/>
          </a:xfrm>
          <a:prstGeom prst="line">
            <a:avLst/>
          </a:prstGeom>
          <a:noFill/>
          <a:ln w="31750">
            <a:solidFill>
              <a:srgbClr val="72B5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" name="Line 33">
            <a:extLst>
              <a:ext uri="{FF2B5EF4-FFF2-40B4-BE49-F238E27FC236}">
                <a16:creationId xmlns:a16="http://schemas.microsoft.com/office/drawing/2014/main" id="{80933ACB-594A-7BD4-9033-ECA69B7498E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117975" y="2139950"/>
            <a:ext cx="503238" cy="2592388"/>
          </a:xfrm>
          <a:prstGeom prst="line">
            <a:avLst/>
          </a:prstGeom>
          <a:noFill/>
          <a:ln w="31750">
            <a:solidFill>
              <a:srgbClr val="72B5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" name="Arc 34">
            <a:extLst>
              <a:ext uri="{FF2B5EF4-FFF2-40B4-BE49-F238E27FC236}">
                <a16:creationId xmlns:a16="http://schemas.microsoft.com/office/drawing/2014/main" id="{B9E26B98-3A2A-E1A3-2C08-14387A3D8A7E}"/>
              </a:ext>
            </a:extLst>
          </p:cNvPr>
          <p:cNvSpPr>
            <a:spLocks/>
          </p:cNvSpPr>
          <p:nvPr/>
        </p:nvSpPr>
        <p:spPr bwMode="auto">
          <a:xfrm rot="11028395" flipV="1">
            <a:off x="4214813" y="3251200"/>
            <a:ext cx="144462" cy="161925"/>
          </a:xfrm>
          <a:custGeom>
            <a:avLst/>
            <a:gdLst>
              <a:gd name="T0" fmla="*/ 2147483647 w 21600"/>
              <a:gd name="T1" fmla="*/ 0 h 21498"/>
              <a:gd name="T2" fmla="*/ 2147483647 w 21600"/>
              <a:gd name="T3" fmla="*/ 2147483647 h 21498"/>
              <a:gd name="T4" fmla="*/ 0 w 21600"/>
              <a:gd name="T5" fmla="*/ 2147483647 h 214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498" fill="none" extrusionOk="0">
                <a:moveTo>
                  <a:pt x="2093" y="-1"/>
                </a:moveTo>
                <a:cubicBezTo>
                  <a:pt x="13159" y="1077"/>
                  <a:pt x="21600" y="10379"/>
                  <a:pt x="21600" y="21498"/>
                </a:cubicBezTo>
              </a:path>
              <a:path w="21600" h="21498" stroke="0" extrusionOk="0">
                <a:moveTo>
                  <a:pt x="2093" y="-1"/>
                </a:moveTo>
                <a:cubicBezTo>
                  <a:pt x="13159" y="1077"/>
                  <a:pt x="21600" y="10379"/>
                  <a:pt x="21600" y="21498"/>
                </a:cubicBezTo>
                <a:lnTo>
                  <a:pt x="0" y="21498"/>
                </a:lnTo>
                <a:lnTo>
                  <a:pt x="2093" y="-1"/>
                </a:lnTo>
                <a:close/>
              </a:path>
            </a:pathLst>
          </a:custGeom>
          <a:noFill/>
          <a:ln w="25400">
            <a:solidFill>
              <a:srgbClr val="0EA2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0" name="Arc 35">
            <a:extLst>
              <a:ext uri="{FF2B5EF4-FFF2-40B4-BE49-F238E27FC236}">
                <a16:creationId xmlns:a16="http://schemas.microsoft.com/office/drawing/2014/main" id="{36C1FFD6-ADDB-A36D-81EC-1217CB022229}"/>
              </a:ext>
            </a:extLst>
          </p:cNvPr>
          <p:cNvSpPr>
            <a:spLocks/>
          </p:cNvSpPr>
          <p:nvPr/>
        </p:nvSpPr>
        <p:spPr bwMode="auto">
          <a:xfrm>
            <a:off x="4379913" y="3303588"/>
            <a:ext cx="104775" cy="90487"/>
          </a:xfrm>
          <a:custGeom>
            <a:avLst/>
            <a:gdLst>
              <a:gd name="T0" fmla="*/ 0 w 19959"/>
              <a:gd name="T1" fmla="*/ 0 h 21600"/>
              <a:gd name="T2" fmla="*/ 2147483647 w 19959"/>
              <a:gd name="T3" fmla="*/ 2147483647 h 21600"/>
              <a:gd name="T4" fmla="*/ 0 w 19959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959" h="21600" fill="none" extrusionOk="0">
                <a:moveTo>
                  <a:pt x="-1" y="0"/>
                </a:moveTo>
                <a:cubicBezTo>
                  <a:pt x="8739" y="0"/>
                  <a:pt x="16617" y="5266"/>
                  <a:pt x="19959" y="13341"/>
                </a:cubicBezTo>
              </a:path>
              <a:path w="19959" h="21600" stroke="0" extrusionOk="0">
                <a:moveTo>
                  <a:pt x="-1" y="0"/>
                </a:moveTo>
                <a:cubicBezTo>
                  <a:pt x="8739" y="0"/>
                  <a:pt x="16617" y="5266"/>
                  <a:pt x="19959" y="1334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EA2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grpSp>
        <p:nvGrpSpPr>
          <p:cNvPr id="21" name="Group 36">
            <a:extLst>
              <a:ext uri="{FF2B5EF4-FFF2-40B4-BE49-F238E27FC236}">
                <a16:creationId xmlns:a16="http://schemas.microsoft.com/office/drawing/2014/main" id="{88D7A6E0-AF88-902A-1490-AC0F000AE93A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1985963"/>
            <a:ext cx="1914525" cy="1147762"/>
            <a:chOff x="2744" y="2340"/>
            <a:chExt cx="1206" cy="723"/>
          </a:xfrm>
        </p:grpSpPr>
        <p:grpSp>
          <p:nvGrpSpPr>
            <p:cNvPr id="27687" name="Group 37">
              <a:extLst>
                <a:ext uri="{FF2B5EF4-FFF2-40B4-BE49-F238E27FC236}">
                  <a16:creationId xmlns:a16="http://schemas.microsoft.com/office/drawing/2014/main" id="{8D4EBEE4-2969-5CF6-F6BC-2EDD0C2C07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4" y="2340"/>
              <a:ext cx="1206" cy="389"/>
              <a:chOff x="4014" y="2587"/>
              <a:chExt cx="1206" cy="389"/>
            </a:xfrm>
          </p:grpSpPr>
          <p:sp>
            <p:nvSpPr>
              <p:cNvPr id="27689" name="Text Box 38">
                <a:extLst>
                  <a:ext uri="{FF2B5EF4-FFF2-40B4-BE49-F238E27FC236}">
                    <a16:creationId xmlns:a16="http://schemas.microsoft.com/office/drawing/2014/main" id="{2C6AD4F2-C464-10CB-DAE7-7D20D98D70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7" y="2587"/>
                <a:ext cx="10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locus of </a:t>
                </a:r>
                <a:r>
                  <a:rPr lang="en-US" altLang="zh-TW" sz="2400" i="1">
                    <a:latin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27690" name="Arc 39">
                <a:extLst>
                  <a:ext uri="{FF2B5EF4-FFF2-40B4-BE49-F238E27FC236}">
                    <a16:creationId xmlns:a16="http://schemas.microsoft.com/office/drawing/2014/main" id="{E7316357-9DFC-D0EA-AC11-974264B7412A}"/>
                  </a:ext>
                </a:extLst>
              </p:cNvPr>
              <p:cNvSpPr>
                <a:spLocks/>
              </p:cNvSpPr>
              <p:nvPr/>
            </p:nvSpPr>
            <p:spPr bwMode="auto">
              <a:xfrm rot="-3576191">
                <a:off x="3978" y="2740"/>
                <a:ext cx="272" cy="1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</p:grpSp>
        <p:sp>
          <p:nvSpPr>
            <p:cNvPr id="27688" name="Arc 40">
              <a:extLst>
                <a:ext uri="{FF2B5EF4-FFF2-40B4-BE49-F238E27FC236}">
                  <a16:creationId xmlns:a16="http://schemas.microsoft.com/office/drawing/2014/main" id="{61A1FB54-54F4-E78E-89B2-40856351E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" y="2568"/>
              <a:ext cx="181" cy="495"/>
            </a:xfrm>
            <a:custGeom>
              <a:avLst/>
              <a:gdLst>
                <a:gd name="T0" fmla="*/ 0 w 21600"/>
                <a:gd name="T1" fmla="*/ 0 h 39285"/>
                <a:gd name="T2" fmla="*/ 0 w 21600"/>
                <a:gd name="T3" fmla="*/ 0 h 39285"/>
                <a:gd name="T4" fmla="*/ 0 w 21600"/>
                <a:gd name="T5" fmla="*/ 0 h 392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928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641"/>
                    <a:pt x="18167" y="35241"/>
                    <a:pt x="12401" y="39284"/>
                  </a:cubicBezTo>
                </a:path>
                <a:path w="21600" h="3928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641"/>
                    <a:pt x="18167" y="35241"/>
                    <a:pt x="12401" y="3928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grpSp>
        <p:nvGrpSpPr>
          <p:cNvPr id="26" name="Group 43">
            <a:extLst>
              <a:ext uri="{FF2B5EF4-FFF2-40B4-BE49-F238E27FC236}">
                <a16:creationId xmlns:a16="http://schemas.microsoft.com/office/drawing/2014/main" id="{924CF7E9-22B0-C298-6B7E-E382ACC495DB}"/>
              </a:ext>
            </a:extLst>
          </p:cNvPr>
          <p:cNvGrpSpPr>
            <a:grpSpLocks/>
          </p:cNvGrpSpPr>
          <p:nvPr/>
        </p:nvGrpSpPr>
        <p:grpSpPr bwMode="auto">
          <a:xfrm>
            <a:off x="4205288" y="3470275"/>
            <a:ext cx="217487" cy="185738"/>
            <a:chOff x="2649" y="3456"/>
            <a:chExt cx="137" cy="117"/>
          </a:xfrm>
        </p:grpSpPr>
        <p:sp>
          <p:nvSpPr>
            <p:cNvPr id="27685" name="Freeform 41">
              <a:extLst>
                <a:ext uri="{FF2B5EF4-FFF2-40B4-BE49-F238E27FC236}">
                  <a16:creationId xmlns:a16="http://schemas.microsoft.com/office/drawing/2014/main" id="{8B21E833-079D-15F1-8B16-E4700E01D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9" y="3456"/>
              <a:ext cx="24" cy="117"/>
            </a:xfrm>
            <a:custGeom>
              <a:avLst/>
              <a:gdLst>
                <a:gd name="T0" fmla="*/ 0 w 24"/>
                <a:gd name="T1" fmla="*/ 0 h 117"/>
                <a:gd name="T2" fmla="*/ 24 w 24"/>
                <a:gd name="T3" fmla="*/ 117 h 1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117">
                  <a:moveTo>
                    <a:pt x="0" y="0"/>
                  </a:moveTo>
                  <a:lnTo>
                    <a:pt x="24" y="117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7686" name="Freeform 42">
              <a:extLst>
                <a:ext uri="{FF2B5EF4-FFF2-40B4-BE49-F238E27FC236}">
                  <a16:creationId xmlns:a16="http://schemas.microsoft.com/office/drawing/2014/main" id="{47DF7B07-088E-E6BE-8BA6-290B3876931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16" y="3498"/>
              <a:ext cx="24" cy="117"/>
            </a:xfrm>
            <a:custGeom>
              <a:avLst/>
              <a:gdLst>
                <a:gd name="T0" fmla="*/ 0 w 24"/>
                <a:gd name="T1" fmla="*/ 0 h 117"/>
                <a:gd name="T2" fmla="*/ 24 w 24"/>
                <a:gd name="T3" fmla="*/ 117 h 1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117">
                  <a:moveTo>
                    <a:pt x="0" y="0"/>
                  </a:moveTo>
                  <a:lnTo>
                    <a:pt x="24" y="117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29" name="Group 19">
            <a:extLst>
              <a:ext uri="{FF2B5EF4-FFF2-40B4-BE49-F238E27FC236}">
                <a16:creationId xmlns:a16="http://schemas.microsoft.com/office/drawing/2014/main" id="{383A8C59-CD0B-D369-AF0F-9F3F2720EEBC}"/>
              </a:ext>
            </a:extLst>
          </p:cNvPr>
          <p:cNvGrpSpPr>
            <a:grpSpLocks/>
          </p:cNvGrpSpPr>
          <p:nvPr/>
        </p:nvGrpSpPr>
        <p:grpSpPr bwMode="auto">
          <a:xfrm>
            <a:off x="4398963" y="3789363"/>
            <a:ext cx="649287" cy="396875"/>
            <a:chOff x="2825" y="3498"/>
            <a:chExt cx="409" cy="250"/>
          </a:xfrm>
        </p:grpSpPr>
        <p:pic>
          <p:nvPicPr>
            <p:cNvPr id="27683" name="Picture 20">
              <a:extLst>
                <a:ext uri="{FF2B5EF4-FFF2-40B4-BE49-F238E27FC236}">
                  <a16:creationId xmlns:a16="http://schemas.microsoft.com/office/drawing/2014/main" id="{0BEC0A95-FF52-58A9-29B5-DBDF2CE7B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5" y="3565"/>
              <a:ext cx="15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84" name="Text Box 21">
              <a:extLst>
                <a:ext uri="{FF2B5EF4-FFF2-40B4-BE49-F238E27FC236}">
                  <a16:creationId xmlns:a16="http://schemas.microsoft.com/office/drawing/2014/main" id="{16DB0F7A-FFF6-E5C9-ECCB-5AAEDA2A3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" y="3498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P</a:t>
              </a:r>
            </a:p>
          </p:txBody>
        </p:sp>
      </p:grpSp>
      <p:sp>
        <p:nvSpPr>
          <p:cNvPr id="32" name="AutoShape 38">
            <a:extLst>
              <a:ext uri="{FF2B5EF4-FFF2-40B4-BE49-F238E27FC236}">
                <a16:creationId xmlns:a16="http://schemas.microsoft.com/office/drawing/2014/main" id="{ADE0D309-20CC-AA15-95AD-6449C43C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0" y="3775075"/>
            <a:ext cx="3760788" cy="1079500"/>
          </a:xfrm>
          <a:prstGeom prst="wedgeRoundRectCallout">
            <a:avLst>
              <a:gd name="adj1" fmla="val -68016"/>
              <a:gd name="adj2" fmla="val -60564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The two angle bisectors are perpendicular to each other.</a:t>
            </a:r>
          </a:p>
        </p:txBody>
      </p:sp>
      <p:pic>
        <p:nvPicPr>
          <p:cNvPr id="33" name="Picture 4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3BD97A39-89BC-57E0-B43E-30CD5A36A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440488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3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76F880DA-4216-0174-9139-B25DAD1E5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429375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 Box 21">
            <a:extLst>
              <a:ext uri="{FF2B5EF4-FFF2-40B4-BE49-F238E27FC236}">
                <a16:creationId xmlns:a16="http://schemas.microsoft.com/office/drawing/2014/main" id="{C4D447B5-AAAB-A90A-F94B-DB86A91F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3363913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L</a:t>
            </a:r>
            <a:r>
              <a:rPr lang="en-US" altLang="zh-TW" sz="2000" baseline="-25000">
                <a:latin typeface="Arial" panose="020B0604020202020204" pitchFamily="34" charset="0"/>
              </a:rPr>
              <a:t>1</a:t>
            </a:r>
            <a:endParaRPr lang="en-US" altLang="zh-TW" sz="2000" i="1">
              <a:latin typeface="Arial" panose="020B0604020202020204" pitchFamily="34" charset="0"/>
            </a:endParaRP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7F508EFA-47AB-6AE8-8A98-629F8B8C1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3" y="2443163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L</a:t>
            </a:r>
            <a:r>
              <a:rPr lang="en-US" altLang="zh-TW" sz="2000" baseline="-25000">
                <a:latin typeface="Arial" panose="020B0604020202020204" pitchFamily="34" charset="0"/>
              </a:rPr>
              <a:t>2</a:t>
            </a:r>
            <a:endParaRPr lang="en-US" altLang="zh-TW" sz="2000" i="1">
              <a:latin typeface="Arial" panose="020B060402020202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03A491E9-0F53-BDDF-AFF1-F473CF28414D}"/>
              </a:ext>
            </a:extLst>
          </p:cNvPr>
          <p:cNvCxnSpPr/>
          <p:nvPr/>
        </p:nvCxnSpPr>
        <p:spPr>
          <a:xfrm flipV="1">
            <a:off x="4525963" y="3446463"/>
            <a:ext cx="79375" cy="58102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43">
            <a:extLst>
              <a:ext uri="{FF2B5EF4-FFF2-40B4-BE49-F238E27FC236}">
                <a16:creationId xmlns:a16="http://schemas.microsoft.com/office/drawing/2014/main" id="{BC7CBDE8-10DB-B686-0D63-865D36AEAEBD}"/>
              </a:ext>
            </a:extLst>
          </p:cNvPr>
          <p:cNvGrpSpPr>
            <a:grpSpLocks/>
          </p:cNvGrpSpPr>
          <p:nvPr/>
        </p:nvGrpSpPr>
        <p:grpSpPr bwMode="auto">
          <a:xfrm rot="-4244204">
            <a:off x="4606132" y="3469481"/>
            <a:ext cx="217488" cy="187325"/>
            <a:chOff x="2649" y="3456"/>
            <a:chExt cx="137" cy="117"/>
          </a:xfrm>
        </p:grpSpPr>
        <p:sp>
          <p:nvSpPr>
            <p:cNvPr id="27681" name="Freeform 41">
              <a:extLst>
                <a:ext uri="{FF2B5EF4-FFF2-40B4-BE49-F238E27FC236}">
                  <a16:creationId xmlns:a16="http://schemas.microsoft.com/office/drawing/2014/main" id="{86F67458-DEA5-0A12-6BE0-6587B7177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9" y="3456"/>
              <a:ext cx="24" cy="117"/>
            </a:xfrm>
            <a:custGeom>
              <a:avLst/>
              <a:gdLst>
                <a:gd name="T0" fmla="*/ 0 w 24"/>
                <a:gd name="T1" fmla="*/ 0 h 117"/>
                <a:gd name="T2" fmla="*/ 24 w 24"/>
                <a:gd name="T3" fmla="*/ 117 h 1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117">
                  <a:moveTo>
                    <a:pt x="0" y="0"/>
                  </a:moveTo>
                  <a:lnTo>
                    <a:pt x="24" y="117"/>
                  </a:lnTo>
                </a:path>
              </a:pathLst>
            </a:custGeom>
            <a:noFill/>
            <a:ln w="25400" cap="flat" cmpd="sng">
              <a:solidFill>
                <a:srgbClr val="0EA2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7682" name="Freeform 42">
              <a:extLst>
                <a:ext uri="{FF2B5EF4-FFF2-40B4-BE49-F238E27FC236}">
                  <a16:creationId xmlns:a16="http://schemas.microsoft.com/office/drawing/2014/main" id="{702480AE-FA56-AC6B-F3DD-2DB1AE92CDA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16" y="3498"/>
              <a:ext cx="24" cy="117"/>
            </a:xfrm>
            <a:custGeom>
              <a:avLst/>
              <a:gdLst>
                <a:gd name="T0" fmla="*/ 0 w 24"/>
                <a:gd name="T1" fmla="*/ 0 h 117"/>
                <a:gd name="T2" fmla="*/ 24 w 24"/>
                <a:gd name="T3" fmla="*/ 117 h 1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117">
                  <a:moveTo>
                    <a:pt x="0" y="0"/>
                  </a:moveTo>
                  <a:lnTo>
                    <a:pt x="24" y="117"/>
                  </a:lnTo>
                </a:path>
              </a:pathLst>
            </a:custGeom>
            <a:noFill/>
            <a:ln w="25400" cap="flat" cmpd="sng">
              <a:solidFill>
                <a:srgbClr val="0EA2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631C96A-53EC-F797-DBD1-A4C433A62025}"/>
              </a:ext>
            </a:extLst>
          </p:cNvPr>
          <p:cNvCxnSpPr/>
          <p:nvPr/>
        </p:nvCxnSpPr>
        <p:spPr>
          <a:xfrm flipH="1" flipV="1">
            <a:off x="4205288" y="3500438"/>
            <a:ext cx="320675" cy="51752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3">
            <a:extLst>
              <a:ext uri="{FF2B5EF4-FFF2-40B4-BE49-F238E27FC236}">
                <a16:creationId xmlns:a16="http://schemas.microsoft.com/office/drawing/2014/main" id="{45AA226B-7CA1-9B19-8C79-9B71ACC18244}"/>
              </a:ext>
            </a:extLst>
          </p:cNvPr>
          <p:cNvGrpSpPr>
            <a:grpSpLocks/>
          </p:cNvGrpSpPr>
          <p:nvPr/>
        </p:nvGrpSpPr>
        <p:grpSpPr bwMode="auto">
          <a:xfrm rot="-1106264">
            <a:off x="4095750" y="3563938"/>
            <a:ext cx="217488" cy="185737"/>
            <a:chOff x="2649" y="3456"/>
            <a:chExt cx="137" cy="117"/>
          </a:xfrm>
        </p:grpSpPr>
        <p:sp>
          <p:nvSpPr>
            <p:cNvPr id="27679" name="Freeform 41">
              <a:extLst>
                <a:ext uri="{FF2B5EF4-FFF2-40B4-BE49-F238E27FC236}">
                  <a16:creationId xmlns:a16="http://schemas.microsoft.com/office/drawing/2014/main" id="{CA64524A-CB7A-CFAB-343C-9EA5E2C0D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9" y="3456"/>
              <a:ext cx="24" cy="117"/>
            </a:xfrm>
            <a:custGeom>
              <a:avLst/>
              <a:gdLst>
                <a:gd name="T0" fmla="*/ 0 w 24"/>
                <a:gd name="T1" fmla="*/ 0 h 117"/>
                <a:gd name="T2" fmla="*/ 24 w 24"/>
                <a:gd name="T3" fmla="*/ 117 h 1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117">
                  <a:moveTo>
                    <a:pt x="0" y="0"/>
                  </a:moveTo>
                  <a:lnTo>
                    <a:pt x="24" y="117"/>
                  </a:lnTo>
                </a:path>
              </a:pathLst>
            </a:custGeom>
            <a:noFill/>
            <a:ln w="25400">
              <a:solidFill>
                <a:srgbClr val="0EA2E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27680" name="Freeform 42">
              <a:extLst>
                <a:ext uri="{FF2B5EF4-FFF2-40B4-BE49-F238E27FC236}">
                  <a16:creationId xmlns:a16="http://schemas.microsoft.com/office/drawing/2014/main" id="{12D89E82-BCCE-ED69-7C8D-5962BE7172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16" y="3498"/>
              <a:ext cx="24" cy="117"/>
            </a:xfrm>
            <a:custGeom>
              <a:avLst/>
              <a:gdLst>
                <a:gd name="T0" fmla="*/ 0 w 24"/>
                <a:gd name="T1" fmla="*/ 0 h 117"/>
                <a:gd name="T2" fmla="*/ 24 w 24"/>
                <a:gd name="T3" fmla="*/ 117 h 1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117">
                  <a:moveTo>
                    <a:pt x="0" y="0"/>
                  </a:moveTo>
                  <a:lnTo>
                    <a:pt x="24" y="117"/>
                  </a:lnTo>
                </a:path>
              </a:pathLst>
            </a:custGeom>
            <a:noFill/>
            <a:ln w="25400">
              <a:solidFill>
                <a:srgbClr val="0EA2E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5C0CF5FD-66E0-F4C0-97D8-49CCBBBFF41E}"/>
              </a:ext>
            </a:extLst>
          </p:cNvPr>
          <p:cNvGrpSpPr>
            <a:grpSpLocks/>
          </p:cNvGrpSpPr>
          <p:nvPr/>
        </p:nvGrpSpPr>
        <p:grpSpPr bwMode="auto">
          <a:xfrm rot="-4571884">
            <a:off x="4284663" y="3721100"/>
            <a:ext cx="158750" cy="142875"/>
            <a:chOff x="2792016" y="2447738"/>
            <a:chExt cx="123800" cy="111535"/>
          </a:xfrm>
        </p:grpSpPr>
        <p:cxnSp>
          <p:nvCxnSpPr>
            <p:cNvPr id="27677" name="直線接點 47">
              <a:extLst>
                <a:ext uri="{FF2B5EF4-FFF2-40B4-BE49-F238E27FC236}">
                  <a16:creationId xmlns:a16="http://schemas.microsoft.com/office/drawing/2014/main" id="{72E6C923-8BE6-9E51-A195-F1A40D21BC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25341" y="2439083"/>
              <a:ext cx="91612" cy="71878"/>
            </a:xfrm>
            <a:prstGeom prst="line">
              <a:avLst/>
            </a:prstGeom>
            <a:noFill/>
            <a:ln w="25400">
              <a:solidFill>
                <a:srgbClr val="0EA2E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78" name="直線接點 48">
              <a:extLst>
                <a:ext uri="{FF2B5EF4-FFF2-40B4-BE49-F238E27FC236}">
                  <a16:creationId xmlns:a16="http://schemas.microsoft.com/office/drawing/2014/main" id="{1C8A8BE8-3184-F889-785B-5FE361DE27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02406" y="2480911"/>
              <a:ext cx="87898" cy="71878"/>
            </a:xfrm>
            <a:prstGeom prst="line">
              <a:avLst/>
            </a:prstGeom>
            <a:noFill/>
            <a:ln w="25400">
              <a:solidFill>
                <a:srgbClr val="0EA2E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07163C38-7CC9-F7BA-8280-C3FBAFBD9F14}"/>
              </a:ext>
            </a:extLst>
          </p:cNvPr>
          <p:cNvGrpSpPr>
            <a:grpSpLocks/>
          </p:cNvGrpSpPr>
          <p:nvPr/>
        </p:nvGrpSpPr>
        <p:grpSpPr bwMode="auto">
          <a:xfrm rot="-749052">
            <a:off x="4505325" y="3695700"/>
            <a:ext cx="160338" cy="144463"/>
            <a:chOff x="2792016" y="2447738"/>
            <a:chExt cx="123800" cy="111535"/>
          </a:xfrm>
        </p:grpSpPr>
        <p:cxnSp>
          <p:nvCxnSpPr>
            <p:cNvPr id="27675" name="直線接點 50">
              <a:extLst>
                <a:ext uri="{FF2B5EF4-FFF2-40B4-BE49-F238E27FC236}">
                  <a16:creationId xmlns:a16="http://schemas.microsoft.com/office/drawing/2014/main" id="{25E1C5DD-FF89-B568-111A-C8A2533FE0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21756" y="2439022"/>
              <a:ext cx="91930" cy="72313"/>
            </a:xfrm>
            <a:prstGeom prst="line">
              <a:avLst/>
            </a:prstGeom>
            <a:noFill/>
            <a:ln w="25400">
              <a:solidFill>
                <a:srgbClr val="0EA2E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76" name="直線接點 51">
              <a:extLst>
                <a:ext uri="{FF2B5EF4-FFF2-40B4-BE49-F238E27FC236}">
                  <a16:creationId xmlns:a16="http://schemas.microsoft.com/office/drawing/2014/main" id="{B4E8634C-7D3B-1C86-6821-59FC86859F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87265" y="2481192"/>
              <a:ext cx="88253" cy="72313"/>
            </a:xfrm>
            <a:prstGeom prst="line">
              <a:avLst/>
            </a:prstGeom>
            <a:noFill/>
            <a:ln w="25400">
              <a:solidFill>
                <a:srgbClr val="0EA2E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2" grpId="0" animBg="1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52" name="Picture 8" descr="Q:\Secondary (Maths)\[]Senior Maths\NSSMIA(Compulsory) 2nd Ed\Finalized\TRDVD\4A\[1] 5-Min Lec\Cartoon\Teacher and student artwork Tiff file\Teacher_M1.tif">
            <a:extLst>
              <a:ext uri="{FF2B5EF4-FFF2-40B4-BE49-F238E27FC236}">
                <a16:creationId xmlns:a16="http://schemas.microsoft.com/office/drawing/2014/main" id="{6BA6C88B-BD58-45F6-373A-B232C0270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81013"/>
            <a:ext cx="21605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109">
            <a:extLst>
              <a:ext uri="{FF2B5EF4-FFF2-40B4-BE49-F238E27FC236}">
                <a16:creationId xmlns:a16="http://schemas.microsoft.com/office/drawing/2014/main" id="{246C2DE9-8649-D1DC-F759-0B09F552D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76250"/>
            <a:ext cx="6121400" cy="1152525"/>
          </a:xfrm>
          <a:prstGeom prst="cloudCallout">
            <a:avLst>
              <a:gd name="adj1" fmla="val 71588"/>
              <a:gd name="adj2" fmla="val 51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Wingdings 3" panose="05040102010807070707" pitchFamily="18" charset="2"/>
              </a:rPr>
              <a:t>Let me summarize the loci of the 6 cases discussed. </a:t>
            </a:r>
            <a:endParaRPr lang="zh-HK" altLang="zh-HK" sz="2400">
              <a:latin typeface="Arial" panose="020B0604020202020204" pitchFamily="34" charset="0"/>
              <a:sym typeface="Wingdings 3" panose="05040102010807070707" pitchFamily="18" charset="2"/>
            </a:endParaRPr>
          </a:p>
        </p:txBody>
      </p:sp>
      <p:pic>
        <p:nvPicPr>
          <p:cNvPr id="28678" name="Picture 6">
            <a:extLst>
              <a:ext uri="{FF2B5EF4-FFF2-40B4-BE49-F238E27FC236}">
                <a16:creationId xmlns:a16="http://schemas.microsoft.com/office/drawing/2014/main" id="{46FBA442-CDFB-C803-22C4-E547A95CC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835275"/>
            <a:ext cx="700405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>
            <a:extLst>
              <a:ext uri="{FF2B5EF4-FFF2-40B4-BE49-F238E27FC236}">
                <a16:creationId xmlns:a16="http://schemas.microsoft.com/office/drawing/2014/main" id="{7FDF6C44-35CB-2BDC-EB0A-C879F9263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404813"/>
            <a:ext cx="6931025" cy="591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>
            <a:extLst>
              <a:ext uri="{FF2B5EF4-FFF2-40B4-BE49-F238E27FC236}">
                <a16:creationId xmlns:a16="http://schemas.microsoft.com/office/drawing/2014/main" id="{21D16CC0-F576-CEA7-CCA0-0F6BD3485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565400"/>
            <a:ext cx="6265863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 figure shows a fixed larger circle with centre </a:t>
            </a:r>
            <a:r>
              <a:rPr lang="en-US" altLang="zh-TW" sz="2800" i="1">
                <a:latin typeface="Arial" panose="020B0604020202020204" pitchFamily="34" charset="0"/>
              </a:rPr>
              <a:t>O</a:t>
            </a:r>
            <a:r>
              <a:rPr lang="en-US" altLang="zh-TW" sz="2800">
                <a:latin typeface="Arial" panose="020B0604020202020204" pitchFamily="34" charset="0"/>
              </a:rPr>
              <a:t> and radius 9 cm, and a movable smaller circle with centre </a:t>
            </a:r>
            <a:r>
              <a:rPr lang="en-US" altLang="zh-TW" sz="2800" i="1">
                <a:latin typeface="Arial" panose="020B0604020202020204" pitchFamily="34" charset="0"/>
              </a:rPr>
              <a:t>P</a:t>
            </a:r>
            <a:r>
              <a:rPr lang="en-US" altLang="zh-TW" sz="2800">
                <a:latin typeface="Arial" panose="020B0604020202020204" pitchFamily="34" charset="0"/>
              </a:rPr>
              <a:t> and radius 3 cm. The smaller circle rolls inside the larger circle along its circumference. Sketch and describe the locus of </a:t>
            </a:r>
            <a:r>
              <a:rPr lang="en-US" altLang="zh-TW" sz="2800" i="1">
                <a:latin typeface="Arial" panose="020B0604020202020204" pitchFamily="34" charset="0"/>
              </a:rPr>
              <a:t>P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  <a:endParaRPr lang="el-GR" altLang="zh-TW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41C201CF-333E-4EE8-C3E4-697EDE857316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2836863"/>
            <a:ext cx="2303463" cy="2303462"/>
            <a:chOff x="6372200" y="980728"/>
            <a:chExt cx="2304256" cy="2304256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4EBC2DE1-ED9E-0C74-74F6-E8C612413E5E}"/>
                </a:ext>
              </a:extLst>
            </p:cNvPr>
            <p:cNvSpPr/>
            <p:nvPr/>
          </p:nvSpPr>
          <p:spPr>
            <a:xfrm>
              <a:off x="6372200" y="980728"/>
              <a:ext cx="2304256" cy="23042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6D8032E2-B91E-FA92-4F85-62D1A1C13A80}"/>
                </a:ext>
              </a:extLst>
            </p:cNvPr>
            <p:cNvSpPr/>
            <p:nvPr/>
          </p:nvSpPr>
          <p:spPr>
            <a:xfrm>
              <a:off x="6372200" y="1588950"/>
              <a:ext cx="935360" cy="9353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grpSp>
          <p:nvGrpSpPr>
            <p:cNvPr id="30728" name="群組 8">
              <a:extLst>
                <a:ext uri="{FF2B5EF4-FFF2-40B4-BE49-F238E27FC236}">
                  <a16:creationId xmlns:a16="http://schemas.microsoft.com/office/drawing/2014/main" id="{9F2F5FB2-6289-8EA5-1DD9-ECC446B55D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77075" y="2085603"/>
              <a:ext cx="94506" cy="94506"/>
              <a:chOff x="5868144" y="5085184"/>
              <a:chExt cx="288032" cy="288032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F6FC8227-D00B-EEC5-44AE-23F65330B7AA}"/>
                  </a:ext>
                </a:extLst>
              </p:cNvPr>
              <p:cNvCxnSpPr/>
              <p:nvPr/>
            </p:nvCxnSpPr>
            <p:spPr>
              <a:xfrm>
                <a:off x="5869379" y="5086422"/>
                <a:ext cx="285562" cy="2855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2F4FA0B2-D696-C6C1-6881-1968E8D75119}"/>
                  </a:ext>
                </a:extLst>
              </p:cNvPr>
              <p:cNvCxnSpPr/>
              <p:nvPr/>
            </p:nvCxnSpPr>
            <p:spPr>
              <a:xfrm flipH="1">
                <a:off x="5869379" y="5086422"/>
                <a:ext cx="285562" cy="2855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29" name="群組 9">
              <a:extLst>
                <a:ext uri="{FF2B5EF4-FFF2-40B4-BE49-F238E27FC236}">
                  <a16:creationId xmlns:a16="http://schemas.microsoft.com/office/drawing/2014/main" id="{717DAE11-238A-B7B5-4527-8B89A7D0F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92999" y="2009403"/>
              <a:ext cx="94506" cy="94506"/>
              <a:chOff x="5868144" y="5085184"/>
              <a:chExt cx="288032" cy="288032"/>
            </a:xfrm>
          </p:grpSpPr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D3FE856E-EF5E-20E8-30B5-48A394E5C641}"/>
                  </a:ext>
                </a:extLst>
              </p:cNvPr>
              <p:cNvCxnSpPr/>
              <p:nvPr/>
            </p:nvCxnSpPr>
            <p:spPr>
              <a:xfrm>
                <a:off x="5868248" y="5086340"/>
                <a:ext cx="285559" cy="2855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E801D369-6F67-29EE-06C1-FB85580D8B4E}"/>
                  </a:ext>
                </a:extLst>
              </p:cNvPr>
              <p:cNvCxnSpPr/>
              <p:nvPr/>
            </p:nvCxnSpPr>
            <p:spPr>
              <a:xfrm flipH="1">
                <a:off x="5868248" y="5086340"/>
                <a:ext cx="285559" cy="2855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730" name="文字方塊 12">
              <a:extLst>
                <a:ext uri="{FF2B5EF4-FFF2-40B4-BE49-F238E27FC236}">
                  <a16:creationId xmlns:a16="http://schemas.microsoft.com/office/drawing/2014/main" id="{2D249296-A6F5-9A6D-D880-2959C0E0E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4328" y="2062980"/>
              <a:ext cx="4320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 i="1">
                  <a:latin typeface="Arial" panose="020B0604020202020204" pitchFamily="34" charset="0"/>
                </a:rPr>
                <a:t>O</a:t>
              </a:r>
              <a:endParaRPr lang="zh-HK" altLang="en-US" sz="1800" i="1">
                <a:latin typeface="Arial" panose="020B0604020202020204" pitchFamily="34" charset="0"/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BE431581-8AF2-CBF8-40D1-73EF309E1DE9}"/>
                </a:ext>
              </a:extLst>
            </p:cNvPr>
            <p:cNvCxnSpPr>
              <a:endCxn id="2" idx="0"/>
            </p:cNvCxnSpPr>
            <p:nvPr/>
          </p:nvCxnSpPr>
          <p:spPr>
            <a:xfrm flipV="1">
              <a:off x="7525122" y="980728"/>
              <a:ext cx="0" cy="115292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32" name="文字方塊 15">
              <a:extLst>
                <a:ext uri="{FF2B5EF4-FFF2-40B4-BE49-F238E27FC236}">
                  <a16:creationId xmlns:a16="http://schemas.microsoft.com/office/drawing/2014/main" id="{80192319-AC5B-4072-36C7-72F3D5BE2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1580" y="1484784"/>
              <a:ext cx="8888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panose="020B0604020202020204" pitchFamily="34" charset="0"/>
                </a:rPr>
                <a:t>9 cm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705427C3-5668-41BA-7BF6-9A94A07BE0B9}"/>
                </a:ext>
              </a:extLst>
            </p:cNvPr>
            <p:cNvCxnSpPr>
              <a:endCxn id="5" idx="3"/>
            </p:cNvCxnSpPr>
            <p:nvPr/>
          </p:nvCxnSpPr>
          <p:spPr>
            <a:xfrm flipH="1">
              <a:off x="6508772" y="2133650"/>
              <a:ext cx="255676" cy="25408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34" name="文字方塊 18">
              <a:extLst>
                <a:ext uri="{FF2B5EF4-FFF2-40B4-BE49-F238E27FC236}">
                  <a16:creationId xmlns:a16="http://schemas.microsoft.com/office/drawing/2014/main" id="{E90F8D95-CB18-6FC2-28A8-28E8CA705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3468" y="2132856"/>
              <a:ext cx="8888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panose="020B0604020202020204" pitchFamily="34" charset="0"/>
                </a:rPr>
                <a:t>3 cm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0735" name="文字方塊 20">
              <a:extLst>
                <a:ext uri="{FF2B5EF4-FFF2-40B4-BE49-F238E27FC236}">
                  <a16:creationId xmlns:a16="http://schemas.microsoft.com/office/drawing/2014/main" id="{5032BA31-D1C8-3578-9C07-3470D5FDB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0232" y="1715671"/>
              <a:ext cx="4320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 i="1">
                  <a:latin typeface="Arial" panose="020B0604020202020204" pitchFamily="34" charset="0"/>
                </a:rPr>
                <a:t>P</a:t>
              </a:r>
              <a:endParaRPr lang="zh-HK" altLang="en-US" sz="1800" i="1">
                <a:latin typeface="Arial" panose="020B0604020202020204" pitchFamily="34" charset="0"/>
              </a:endParaRPr>
            </a:p>
          </p:txBody>
        </p:sp>
      </p:grpSp>
      <p:pic>
        <p:nvPicPr>
          <p:cNvPr id="19" name="Picture 8" descr="Q:\Secondary (Maths)\[]Senior Maths\NSSMIA(Compulsory) 2nd Ed\Finalized\TRDVD\4A\[1] 5-Min Lec\Cartoon\Teacher and student artwork Tiff file\Teacher_M1.tif">
            <a:extLst>
              <a:ext uri="{FF2B5EF4-FFF2-40B4-BE49-F238E27FC236}">
                <a16:creationId xmlns:a16="http://schemas.microsoft.com/office/drawing/2014/main" id="{2778556A-4BDC-B2F6-C721-D2750F7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81013"/>
            <a:ext cx="21605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109">
            <a:extLst>
              <a:ext uri="{FF2B5EF4-FFF2-40B4-BE49-F238E27FC236}">
                <a16:creationId xmlns:a16="http://schemas.microsoft.com/office/drawing/2014/main" id="{B6A78461-3F65-6511-E67E-5DD7E88B5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620713"/>
            <a:ext cx="4608513" cy="1008062"/>
          </a:xfrm>
          <a:prstGeom prst="cloudCallout">
            <a:avLst>
              <a:gd name="adj1" fmla="val 77653"/>
              <a:gd name="adj2" fmla="val -9565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Wingdings 3" panose="05040102010807070707" pitchFamily="18" charset="2"/>
              </a:rPr>
              <a:t>Let us take a look at the following example.</a:t>
            </a:r>
            <a:endParaRPr lang="zh-HK" altLang="zh-HK" sz="2400">
              <a:latin typeface="Arial" panose="020B0604020202020204" pitchFamily="34" charset="0"/>
              <a:sym typeface="Wingdings 3" panose="050401020108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24">
            <a:extLst>
              <a:ext uri="{FF2B5EF4-FFF2-40B4-BE49-F238E27FC236}">
                <a16:creationId xmlns:a16="http://schemas.microsoft.com/office/drawing/2014/main" id="{A7A66C95-40A6-42FD-C216-8855FAB47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09613"/>
            <a:ext cx="62658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Note that</a:t>
            </a:r>
            <a:endParaRPr lang="en-US" altLang="zh-TW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E5DA4F-3D06-E22F-0879-A9F242725184}"/>
              </a:ext>
            </a:extLst>
          </p:cNvPr>
          <p:cNvSpPr/>
          <p:nvPr/>
        </p:nvSpPr>
        <p:spPr bwMode="auto">
          <a:xfrm>
            <a:off x="6300788" y="908050"/>
            <a:ext cx="2303462" cy="23050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52E40FD1-7A40-0DC9-0D6B-2C24408D8584}"/>
              </a:ext>
            </a:extLst>
          </p:cNvPr>
          <p:cNvSpPr/>
          <p:nvPr/>
        </p:nvSpPr>
        <p:spPr>
          <a:xfrm>
            <a:off x="6764338" y="1373188"/>
            <a:ext cx="1408112" cy="1408112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pic>
        <p:nvPicPr>
          <p:cNvPr id="87043" name="Picture 3" descr="Q:\Secondary (Maths)\[]Senior Maths\NSSMIA(Compulsory) 2nd Ed\Finalized\TRDVD\4A\[1] 5-Min Lec\Cartoon\Teacher and student artwork Tiff file\Teacher_M3.tif">
            <a:extLst>
              <a:ext uri="{FF2B5EF4-FFF2-40B4-BE49-F238E27FC236}">
                <a16:creationId xmlns:a16="http://schemas.microsoft.com/office/drawing/2014/main" id="{583F56AA-6785-FE30-61CC-27DC00B8F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4267200"/>
            <a:ext cx="1741487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AutoShape 109">
            <a:extLst>
              <a:ext uri="{FF2B5EF4-FFF2-40B4-BE49-F238E27FC236}">
                <a16:creationId xmlns:a16="http://schemas.microsoft.com/office/drawing/2014/main" id="{0248004A-9A8E-4E4D-4729-6524B7705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1701800"/>
            <a:ext cx="4852987" cy="2160588"/>
          </a:xfrm>
          <a:prstGeom prst="cloudCallout">
            <a:avLst>
              <a:gd name="adj1" fmla="val -44546"/>
              <a:gd name="adj2" fmla="val 100870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Wingdings 3" panose="05040102010807070707" pitchFamily="18" charset="2"/>
              </a:rPr>
              <a:t>Notice that </a:t>
            </a:r>
            <a:r>
              <a:rPr lang="en-US" altLang="zh-HK" sz="2400" i="1">
                <a:latin typeface="Arial" panose="020B0604020202020204" pitchFamily="34" charset="0"/>
                <a:sym typeface="Wingdings 3" panose="05040102010807070707" pitchFamily="18" charset="2"/>
              </a:rPr>
              <a:t>P</a:t>
            </a:r>
            <a:r>
              <a:rPr lang="en-US" altLang="zh-HK" sz="2400">
                <a:latin typeface="Arial" panose="020B0604020202020204" pitchFamily="34" charset="0"/>
                <a:sym typeface="Wingdings 3" panose="05040102010807070707" pitchFamily="18" charset="2"/>
              </a:rPr>
              <a:t> maintains a fixed distance from </a:t>
            </a:r>
            <a:r>
              <a:rPr lang="en-US" altLang="zh-HK" sz="2400" i="1">
                <a:latin typeface="Arial" panose="020B0604020202020204" pitchFamily="34" charset="0"/>
                <a:sym typeface="Wingdings 3" panose="05040102010807070707" pitchFamily="18" charset="2"/>
              </a:rPr>
              <a:t>O</a:t>
            </a:r>
            <a:r>
              <a:rPr lang="en-US" altLang="zh-HK" sz="2400">
                <a:latin typeface="Arial" panose="020B0604020202020204" pitchFamily="34" charset="0"/>
                <a:sym typeface="Wingdings 3" panose="05040102010807070707" pitchFamily="18" charset="2"/>
              </a:rPr>
              <a:t> so the locus of </a:t>
            </a:r>
            <a:r>
              <a:rPr lang="en-US" altLang="zh-HK" sz="2400" i="1">
                <a:latin typeface="Arial" panose="020B0604020202020204" pitchFamily="34" charset="0"/>
                <a:sym typeface="Wingdings 3" panose="05040102010807070707" pitchFamily="18" charset="2"/>
              </a:rPr>
              <a:t>P</a:t>
            </a:r>
            <a:r>
              <a:rPr lang="en-US" altLang="zh-HK" sz="2400">
                <a:latin typeface="Arial" panose="020B0604020202020204" pitchFamily="34" charset="0"/>
                <a:sym typeface="Wingdings 3" panose="05040102010807070707" pitchFamily="18" charset="2"/>
              </a:rPr>
              <a:t> is a circle.</a:t>
            </a:r>
            <a:endParaRPr lang="zh-HK" altLang="zh-HK" sz="2400">
              <a:latin typeface="Arial" panose="020B0604020202020204" pitchFamily="34" charset="0"/>
              <a:sym typeface="Wingdings 3" panose="05040102010807070707" pitchFamily="18" charset="2"/>
            </a:endParaRPr>
          </a:p>
        </p:txBody>
      </p:sp>
      <p:pic>
        <p:nvPicPr>
          <p:cNvPr id="87044" name="Picture 4">
            <a:extLst>
              <a:ext uri="{FF2B5EF4-FFF2-40B4-BE49-F238E27FC236}">
                <a16:creationId xmlns:a16="http://schemas.microsoft.com/office/drawing/2014/main" id="{6B81B62E-E1FA-842B-AA98-C4AC16CB1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3" y="3429000"/>
            <a:ext cx="3455987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13B072BD-958F-5766-4F30-CD14D934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31888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distance between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8AD7CD2-F577-AB2C-8391-4BB4A7A31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1547813"/>
            <a:ext cx="50419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radius of the larger circle 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– radius of the smaller circle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B314815-9D39-5609-3762-835569516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30981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(9 – 3) cm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6D11BBB-B6C8-9CB5-CC52-AC4B06C0B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781300"/>
            <a:ext cx="5041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6 cm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CEDCD75-A6CD-3CCE-BE2F-4C6885978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284538"/>
            <a:ext cx="5041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locus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circle with centre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radius 6 cm.</a:t>
            </a:r>
          </a:p>
        </p:txBody>
      </p:sp>
      <p:pic>
        <p:nvPicPr>
          <p:cNvPr id="40" name="Picture 45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A9F1D075-49F6-C94F-C5EB-FBC191206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440488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>
            <a:hlinkClick r:id="rId7" action="ppaction://hlinkpres?slideindex=1&amp;slidetitle="/>
            <a:extLst>
              <a:ext uri="{FF2B5EF4-FFF2-40B4-BE49-F238E27FC236}">
                <a16:creationId xmlns:a16="http://schemas.microsoft.com/office/drawing/2014/main" id="{8A6DA77F-CADE-7827-0DD8-A822EE11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429375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形圖 3">
            <a:extLst>
              <a:ext uri="{FF2B5EF4-FFF2-40B4-BE49-F238E27FC236}">
                <a16:creationId xmlns:a16="http://schemas.microsoft.com/office/drawing/2014/main" id="{048F013E-5231-1ED6-9C39-43E9346E3F96}"/>
              </a:ext>
            </a:extLst>
          </p:cNvPr>
          <p:cNvSpPr/>
          <p:nvPr/>
        </p:nvSpPr>
        <p:spPr>
          <a:xfrm>
            <a:off x="6764338" y="1373188"/>
            <a:ext cx="1408112" cy="1408112"/>
          </a:xfrm>
          <a:prstGeom prst="pie">
            <a:avLst>
              <a:gd name="adj1" fmla="val 0"/>
              <a:gd name="adj2" fmla="val 10800000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grpSp>
        <p:nvGrpSpPr>
          <p:cNvPr id="31760" name="群組 6">
            <a:extLst>
              <a:ext uri="{FF2B5EF4-FFF2-40B4-BE49-F238E27FC236}">
                <a16:creationId xmlns:a16="http://schemas.microsoft.com/office/drawing/2014/main" id="{8517752E-C371-CE31-94F9-09B2728B019D}"/>
              </a:ext>
            </a:extLst>
          </p:cNvPr>
          <p:cNvGrpSpPr>
            <a:grpSpLocks/>
          </p:cNvGrpSpPr>
          <p:nvPr/>
        </p:nvGrpSpPr>
        <p:grpSpPr bwMode="auto">
          <a:xfrm>
            <a:off x="7405688" y="2012950"/>
            <a:ext cx="93662" cy="95250"/>
            <a:chOff x="5868144" y="5085184"/>
            <a:chExt cx="288032" cy="288032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4928E223-DC7C-F0D9-C9F0-2AA96840520B}"/>
                </a:ext>
              </a:extLst>
            </p:cNvPr>
            <p:cNvCxnSpPr/>
            <p:nvPr/>
          </p:nvCxnSpPr>
          <p:spPr>
            <a:xfrm>
              <a:off x="5868144" y="5085184"/>
              <a:ext cx="288032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DB206C9D-5420-EC5A-FEE9-E2BE25CB08C6}"/>
                </a:ext>
              </a:extLst>
            </p:cNvPr>
            <p:cNvCxnSpPr/>
            <p:nvPr/>
          </p:nvCxnSpPr>
          <p:spPr>
            <a:xfrm flipH="1">
              <a:off x="5868144" y="5085184"/>
              <a:ext cx="288032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61" name="文字方塊 8">
            <a:extLst>
              <a:ext uri="{FF2B5EF4-FFF2-40B4-BE49-F238E27FC236}">
                <a16:creationId xmlns:a16="http://schemas.microsoft.com/office/drawing/2014/main" id="{A6717FC7-64E5-014B-3AE7-D693B9AAA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1990725"/>
            <a:ext cx="43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panose="020B0604020202020204" pitchFamily="34" charset="0"/>
              </a:rPr>
              <a:t>O</a:t>
            </a:r>
            <a:endParaRPr lang="zh-HK" altLang="en-US" sz="1800" i="1">
              <a:latin typeface="Arial" panose="020B0604020202020204" pitchFamily="34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3D94C18-4468-289A-F9CA-5DA765B5DF72}"/>
              </a:ext>
            </a:extLst>
          </p:cNvPr>
          <p:cNvCxnSpPr>
            <a:endCxn id="5" idx="0"/>
          </p:cNvCxnSpPr>
          <p:nvPr/>
        </p:nvCxnSpPr>
        <p:spPr bwMode="auto">
          <a:xfrm flipV="1">
            <a:off x="7453313" y="908050"/>
            <a:ext cx="0" cy="11525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8A8AC2E-8848-19FE-D904-AFFFFFBD53FD}"/>
              </a:ext>
            </a:extLst>
          </p:cNvPr>
          <p:cNvCxnSpPr>
            <a:endCxn id="31766" idx="2"/>
          </p:cNvCxnSpPr>
          <p:nvPr/>
        </p:nvCxnSpPr>
        <p:spPr>
          <a:xfrm flipH="1" flipV="1">
            <a:off x="6764338" y="1982788"/>
            <a:ext cx="688975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4" name="文字方塊 12">
            <a:extLst>
              <a:ext uri="{FF2B5EF4-FFF2-40B4-BE49-F238E27FC236}">
                <a16:creationId xmlns:a16="http://schemas.microsoft.com/office/drawing/2014/main" id="{846AD2ED-1CD5-8D8C-BAE8-BC1C46AC7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288" y="2060575"/>
            <a:ext cx="88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3 cm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grpSp>
        <p:nvGrpSpPr>
          <p:cNvPr id="31765" name="群組 7">
            <a:extLst>
              <a:ext uri="{FF2B5EF4-FFF2-40B4-BE49-F238E27FC236}">
                <a16:creationId xmlns:a16="http://schemas.microsoft.com/office/drawing/2014/main" id="{F7926E22-E831-0C63-0569-CD97A121F864}"/>
              </a:ext>
            </a:extLst>
          </p:cNvPr>
          <p:cNvGrpSpPr>
            <a:grpSpLocks/>
          </p:cNvGrpSpPr>
          <p:nvPr/>
        </p:nvGrpSpPr>
        <p:grpSpPr bwMode="auto">
          <a:xfrm>
            <a:off x="6721475" y="1936750"/>
            <a:ext cx="93663" cy="95250"/>
            <a:chOff x="5868144" y="5085184"/>
            <a:chExt cx="288032" cy="288032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B24FE609-FF98-AE89-80C4-EF15AE8C4028}"/>
                </a:ext>
              </a:extLst>
            </p:cNvPr>
            <p:cNvCxnSpPr/>
            <p:nvPr/>
          </p:nvCxnSpPr>
          <p:spPr>
            <a:xfrm flipH="1">
              <a:off x="5868144" y="5085184"/>
              <a:ext cx="288032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F71997CD-A798-0F1C-B4E9-37C7BB20CA4B}"/>
                </a:ext>
              </a:extLst>
            </p:cNvPr>
            <p:cNvCxnSpPr/>
            <p:nvPr/>
          </p:nvCxnSpPr>
          <p:spPr>
            <a:xfrm>
              <a:off x="5868144" y="5085184"/>
              <a:ext cx="288032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66" name="文字方塊 13">
            <a:extLst>
              <a:ext uri="{FF2B5EF4-FFF2-40B4-BE49-F238E27FC236}">
                <a16:creationId xmlns:a16="http://schemas.microsoft.com/office/drawing/2014/main" id="{180B86C5-D147-C035-6309-0F2196C0A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1643063"/>
            <a:ext cx="43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panose="020B0604020202020204" pitchFamily="34" charset="0"/>
              </a:rPr>
              <a:t>P</a:t>
            </a:r>
            <a:endParaRPr lang="zh-HK" altLang="en-US" sz="1800" i="1">
              <a:latin typeface="Arial" panose="020B0604020202020204" pitchFamily="34" charset="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C070710-654C-DBBA-2A16-71CC9BC27E3D}"/>
              </a:ext>
            </a:extLst>
          </p:cNvPr>
          <p:cNvCxnSpPr>
            <a:endCxn id="6" idx="3"/>
          </p:cNvCxnSpPr>
          <p:nvPr/>
        </p:nvCxnSpPr>
        <p:spPr bwMode="auto">
          <a:xfrm flipH="1">
            <a:off x="6437313" y="2060575"/>
            <a:ext cx="255587" cy="2555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75296C92-3B98-FDF8-5BCC-5F6E1F9A1A08}"/>
              </a:ext>
            </a:extLst>
          </p:cNvPr>
          <p:cNvSpPr/>
          <p:nvPr/>
        </p:nvSpPr>
        <p:spPr bwMode="auto">
          <a:xfrm>
            <a:off x="6300788" y="1516063"/>
            <a:ext cx="935037" cy="936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1769" name="文字方塊 10">
            <a:extLst>
              <a:ext uri="{FF2B5EF4-FFF2-40B4-BE49-F238E27FC236}">
                <a16:creationId xmlns:a16="http://schemas.microsoft.com/office/drawing/2014/main" id="{CB1158A2-A643-B998-7843-35CF434F0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350" y="1412875"/>
            <a:ext cx="889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9 cm</a:t>
            </a:r>
            <a:endParaRPr lang="zh-HK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1" grpId="0" animBg="1"/>
      <p:bldP spid="21" grpId="0" animBg="1"/>
      <p:bldP spid="21" grpId="1" animBg="1"/>
      <p:bldP spid="30" grpId="0"/>
      <p:bldP spid="35" grpId="0"/>
      <p:bldP spid="36" grpId="0"/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99">
            <a:extLst>
              <a:ext uri="{FF2B5EF4-FFF2-40B4-BE49-F238E27FC236}">
                <a16:creationId xmlns:a16="http://schemas.microsoft.com/office/drawing/2014/main" id="{7A4C1195-75B7-E5B3-4D3F-6C3E3573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519363"/>
            <a:ext cx="26098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Group 298">
            <a:extLst>
              <a:ext uri="{FF2B5EF4-FFF2-40B4-BE49-F238E27FC236}">
                <a16:creationId xmlns:a16="http://schemas.microsoft.com/office/drawing/2014/main" id="{A6ADD82E-C5AA-DDB6-DCA3-96F4447551BC}"/>
              </a:ext>
            </a:extLst>
          </p:cNvPr>
          <p:cNvGrpSpPr>
            <a:grpSpLocks/>
          </p:cNvGrpSpPr>
          <p:nvPr/>
        </p:nvGrpSpPr>
        <p:grpSpPr bwMode="auto">
          <a:xfrm>
            <a:off x="5608638" y="3206750"/>
            <a:ext cx="2787650" cy="1457325"/>
            <a:chOff x="159" y="2263"/>
            <a:chExt cx="1756" cy="918"/>
          </a:xfrm>
        </p:grpSpPr>
        <p:pic>
          <p:nvPicPr>
            <p:cNvPr id="32808" name="Picture 295">
              <a:extLst>
                <a:ext uri="{FF2B5EF4-FFF2-40B4-BE49-F238E27FC236}">
                  <a16:creationId xmlns:a16="http://schemas.microsoft.com/office/drawing/2014/main" id="{1DBC9E23-2BAC-4BDD-A4AE-5525333F6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" y="2269"/>
              <a:ext cx="360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09" name="Picture 296">
              <a:extLst>
                <a:ext uri="{FF2B5EF4-FFF2-40B4-BE49-F238E27FC236}">
                  <a16:creationId xmlns:a16="http://schemas.microsoft.com/office/drawing/2014/main" id="{E7C4B9F9-3011-2A97-DE73-5BD450E908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" y="2263"/>
              <a:ext cx="420" cy="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72" name="Text Box 4">
            <a:extLst>
              <a:ext uri="{FF2B5EF4-FFF2-40B4-BE49-F238E27FC236}">
                <a16:creationId xmlns:a16="http://schemas.microsoft.com/office/drawing/2014/main" id="{4A565348-3327-F492-FF44-AE528FE29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476250"/>
            <a:ext cx="8064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  <a:endParaRPr lang="en-US" altLang="zh-TW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A0DB2A6A-1A2F-F5FA-569F-37BC6FF3A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50925"/>
            <a:ext cx="783590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The figure shows a square of side 4 cm.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is a moving point which maintains 1 cm from the nearest point on the square. Sketch and describe the locus of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32774" name="Group 271">
            <a:extLst>
              <a:ext uri="{FF2B5EF4-FFF2-40B4-BE49-F238E27FC236}">
                <a16:creationId xmlns:a16="http://schemas.microsoft.com/office/drawing/2014/main" id="{5A554999-902B-444B-FAA6-5A3CB98275E6}"/>
              </a:ext>
            </a:extLst>
          </p:cNvPr>
          <p:cNvGrpSpPr>
            <a:grpSpLocks/>
          </p:cNvGrpSpPr>
          <p:nvPr/>
        </p:nvGrpSpPr>
        <p:grpSpPr bwMode="auto">
          <a:xfrm>
            <a:off x="6342063" y="2876550"/>
            <a:ext cx="1439862" cy="1776413"/>
            <a:chOff x="906" y="2055"/>
            <a:chExt cx="907" cy="1119"/>
          </a:xfrm>
        </p:grpSpPr>
        <p:sp>
          <p:nvSpPr>
            <p:cNvPr id="32806" name="Text Box 263">
              <a:extLst>
                <a:ext uri="{FF2B5EF4-FFF2-40B4-BE49-F238E27FC236}">
                  <a16:creationId xmlns:a16="http://schemas.microsoft.com/office/drawing/2014/main" id="{6B180892-FA83-7496-19A7-6598FC2A2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7" y="2055"/>
              <a:ext cx="5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4 cm</a:t>
              </a:r>
            </a:p>
          </p:txBody>
        </p:sp>
        <p:sp>
          <p:nvSpPr>
            <p:cNvPr id="32807" name="Rectangle 264">
              <a:extLst>
                <a:ext uri="{FF2B5EF4-FFF2-40B4-BE49-F238E27FC236}">
                  <a16:creationId xmlns:a16="http://schemas.microsoft.com/office/drawing/2014/main" id="{2F8284D4-4C0A-1B08-EE0A-BAF9B0737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2267"/>
              <a:ext cx="907" cy="90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</p:grpSp>
      <p:sp>
        <p:nvSpPr>
          <p:cNvPr id="67" name="Rectangle 266">
            <a:extLst>
              <a:ext uri="{FF2B5EF4-FFF2-40B4-BE49-F238E27FC236}">
                <a16:creationId xmlns:a16="http://schemas.microsoft.com/office/drawing/2014/main" id="{9648AE48-9D95-7D09-275F-D2DAE8CCD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5" y="3548063"/>
            <a:ext cx="719138" cy="719137"/>
          </a:xfrm>
          <a:prstGeom prst="rect">
            <a:avLst/>
          </a:prstGeom>
          <a:noFill/>
          <a:ln w="25400">
            <a:solidFill>
              <a:srgbClr val="74B66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pSp>
        <p:nvGrpSpPr>
          <p:cNvPr id="73" name="Group 302">
            <a:extLst>
              <a:ext uri="{FF2B5EF4-FFF2-40B4-BE49-F238E27FC236}">
                <a16:creationId xmlns:a16="http://schemas.microsoft.com/office/drawing/2014/main" id="{D380EC99-56DD-D8A9-74A4-EB3A055E8E1F}"/>
              </a:ext>
            </a:extLst>
          </p:cNvPr>
          <p:cNvGrpSpPr>
            <a:grpSpLocks/>
          </p:cNvGrpSpPr>
          <p:nvPr/>
        </p:nvGrpSpPr>
        <p:grpSpPr bwMode="auto">
          <a:xfrm>
            <a:off x="6911975" y="4291013"/>
            <a:ext cx="647700" cy="352425"/>
            <a:chOff x="971" y="2946"/>
            <a:chExt cx="408" cy="222"/>
          </a:xfrm>
        </p:grpSpPr>
        <p:sp>
          <p:nvSpPr>
            <p:cNvPr id="32804" name="Freeform 282">
              <a:extLst>
                <a:ext uri="{FF2B5EF4-FFF2-40B4-BE49-F238E27FC236}">
                  <a16:creationId xmlns:a16="http://schemas.microsoft.com/office/drawing/2014/main" id="{26B7E317-F55B-CBB1-E16E-B3053D8C3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" y="2946"/>
              <a:ext cx="1" cy="222"/>
            </a:xfrm>
            <a:custGeom>
              <a:avLst/>
              <a:gdLst>
                <a:gd name="T0" fmla="*/ 0 w 1"/>
                <a:gd name="T1" fmla="*/ 222 h 222"/>
                <a:gd name="T2" fmla="*/ 0 w 1"/>
                <a:gd name="T3" fmla="*/ 0 h 2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22">
                  <a:moveTo>
                    <a:pt x="0" y="22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805" name="Text Box 287">
              <a:extLst>
                <a:ext uri="{FF2B5EF4-FFF2-40B4-BE49-F238E27FC236}">
                  <a16:creationId xmlns:a16="http://schemas.microsoft.com/office/drawing/2014/main" id="{53C12764-22A4-F936-AD82-613C3E904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" y="2946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1 cm</a:t>
              </a:r>
            </a:p>
          </p:txBody>
        </p:sp>
      </p:grpSp>
      <p:grpSp>
        <p:nvGrpSpPr>
          <p:cNvPr id="76" name="Group 303">
            <a:extLst>
              <a:ext uri="{FF2B5EF4-FFF2-40B4-BE49-F238E27FC236}">
                <a16:creationId xmlns:a16="http://schemas.microsoft.com/office/drawing/2014/main" id="{9A0178C6-273C-9F4A-BAFF-E27CD89D6DC6}"/>
              </a:ext>
            </a:extLst>
          </p:cNvPr>
          <p:cNvGrpSpPr>
            <a:grpSpLocks/>
          </p:cNvGrpSpPr>
          <p:nvPr/>
        </p:nvGrpSpPr>
        <p:grpSpPr bwMode="auto">
          <a:xfrm>
            <a:off x="5730875" y="3562350"/>
            <a:ext cx="2649538" cy="346075"/>
            <a:chOff x="227" y="2487"/>
            <a:chExt cx="1669" cy="218"/>
          </a:xfrm>
        </p:grpSpPr>
        <p:grpSp>
          <p:nvGrpSpPr>
            <p:cNvPr id="32798" name="Group 301">
              <a:extLst>
                <a:ext uri="{FF2B5EF4-FFF2-40B4-BE49-F238E27FC236}">
                  <a16:creationId xmlns:a16="http://schemas.microsoft.com/office/drawing/2014/main" id="{08C1A3EB-6147-5556-B81E-DAE014F8C5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87"/>
              <a:ext cx="408" cy="218"/>
              <a:chOff x="1488" y="2487"/>
              <a:chExt cx="408" cy="218"/>
            </a:xfrm>
          </p:grpSpPr>
          <p:sp>
            <p:nvSpPr>
              <p:cNvPr id="32802" name="Freeform 284">
                <a:extLst>
                  <a:ext uri="{FF2B5EF4-FFF2-40B4-BE49-F238E27FC236}">
                    <a16:creationId xmlns:a16="http://schemas.microsoft.com/office/drawing/2014/main" id="{5D209EE3-399C-EEDE-4E7A-DA2A0B3EA6A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634" y="2594"/>
                <a:ext cx="1" cy="222"/>
              </a:xfrm>
              <a:custGeom>
                <a:avLst/>
                <a:gdLst>
                  <a:gd name="T0" fmla="*/ 0 w 1"/>
                  <a:gd name="T1" fmla="*/ 222 h 222"/>
                  <a:gd name="T2" fmla="*/ 0 w 1"/>
                  <a:gd name="T3" fmla="*/ 0 h 22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22">
                    <a:moveTo>
                      <a:pt x="0" y="222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2803" name="Text Box 286">
                <a:extLst>
                  <a:ext uri="{FF2B5EF4-FFF2-40B4-BE49-F238E27FC236}">
                    <a16:creationId xmlns:a16="http://schemas.microsoft.com/office/drawing/2014/main" id="{28A87F37-F6B1-7AC5-C43F-87CECF6E70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487"/>
                <a:ext cx="4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1600">
                    <a:latin typeface="Arial" panose="020B0604020202020204" pitchFamily="34" charset="0"/>
                  </a:rPr>
                  <a:t>1 cm</a:t>
                </a:r>
              </a:p>
            </p:txBody>
          </p:sp>
        </p:grpSp>
        <p:grpSp>
          <p:nvGrpSpPr>
            <p:cNvPr id="32799" name="Group 300">
              <a:extLst>
                <a:ext uri="{FF2B5EF4-FFF2-40B4-BE49-F238E27FC236}">
                  <a16:creationId xmlns:a16="http://schemas.microsoft.com/office/drawing/2014/main" id="{644DFF3B-25F9-773B-59F2-AA6AFE7E8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" y="2492"/>
              <a:ext cx="408" cy="212"/>
              <a:chOff x="227" y="2492"/>
              <a:chExt cx="408" cy="212"/>
            </a:xfrm>
          </p:grpSpPr>
          <p:sp>
            <p:nvSpPr>
              <p:cNvPr id="32800" name="Freeform 283">
                <a:extLst>
                  <a:ext uri="{FF2B5EF4-FFF2-40B4-BE49-F238E27FC236}">
                    <a16:creationId xmlns:a16="http://schemas.microsoft.com/office/drawing/2014/main" id="{C19829F2-AFC3-D99E-BEF9-77F749F718B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6" y="2593"/>
                <a:ext cx="1" cy="222"/>
              </a:xfrm>
              <a:custGeom>
                <a:avLst/>
                <a:gdLst>
                  <a:gd name="T0" fmla="*/ 0 w 1"/>
                  <a:gd name="T1" fmla="*/ 222 h 222"/>
                  <a:gd name="T2" fmla="*/ 0 w 1"/>
                  <a:gd name="T3" fmla="*/ 0 h 22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22">
                    <a:moveTo>
                      <a:pt x="0" y="222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2801" name="Text Box 288">
                <a:extLst>
                  <a:ext uri="{FF2B5EF4-FFF2-40B4-BE49-F238E27FC236}">
                    <a16:creationId xmlns:a16="http://schemas.microsoft.com/office/drawing/2014/main" id="{6CFAA56E-F4C8-5B3A-8786-849E141868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" y="2492"/>
                <a:ext cx="4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1600">
                    <a:latin typeface="Arial" panose="020B0604020202020204" pitchFamily="34" charset="0"/>
                  </a:rPr>
                  <a:t>1 cm</a:t>
                </a:r>
              </a:p>
            </p:txBody>
          </p:sp>
        </p:grpSp>
      </p:grpSp>
      <p:grpSp>
        <p:nvGrpSpPr>
          <p:cNvPr id="83" name="Group 297">
            <a:extLst>
              <a:ext uri="{FF2B5EF4-FFF2-40B4-BE49-F238E27FC236}">
                <a16:creationId xmlns:a16="http://schemas.microsoft.com/office/drawing/2014/main" id="{311BF36C-738E-72D8-AD07-A126439ACE98}"/>
              </a:ext>
            </a:extLst>
          </p:cNvPr>
          <p:cNvGrpSpPr>
            <a:grpSpLocks/>
          </p:cNvGrpSpPr>
          <p:nvPr/>
        </p:nvGrpSpPr>
        <p:grpSpPr bwMode="auto">
          <a:xfrm>
            <a:off x="6308725" y="2784475"/>
            <a:ext cx="1476375" cy="2457450"/>
            <a:chOff x="600" y="1997"/>
            <a:chExt cx="930" cy="1548"/>
          </a:xfrm>
        </p:grpSpPr>
        <p:pic>
          <p:nvPicPr>
            <p:cNvPr id="32796" name="Picture 293">
              <a:extLst>
                <a:ext uri="{FF2B5EF4-FFF2-40B4-BE49-F238E27FC236}">
                  <a16:creationId xmlns:a16="http://schemas.microsoft.com/office/drawing/2014/main" id="{18A1F028-2B6D-FB2D-23AE-88E389916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" y="1997"/>
              <a:ext cx="924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97" name="Picture 294">
              <a:extLst>
                <a:ext uri="{FF2B5EF4-FFF2-40B4-BE49-F238E27FC236}">
                  <a16:creationId xmlns:a16="http://schemas.microsoft.com/office/drawing/2014/main" id="{9DDFF532-07A9-DA7A-5F19-5A6C62D56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3197"/>
              <a:ext cx="918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6" name="Group 318">
            <a:extLst>
              <a:ext uri="{FF2B5EF4-FFF2-40B4-BE49-F238E27FC236}">
                <a16:creationId xmlns:a16="http://schemas.microsoft.com/office/drawing/2014/main" id="{17F51E17-04DB-E4F3-247B-F2436298FD44}"/>
              </a:ext>
            </a:extLst>
          </p:cNvPr>
          <p:cNvGrpSpPr>
            <a:grpSpLocks/>
          </p:cNvGrpSpPr>
          <p:nvPr/>
        </p:nvGrpSpPr>
        <p:grpSpPr bwMode="auto">
          <a:xfrm>
            <a:off x="5972175" y="2846388"/>
            <a:ext cx="2179638" cy="2203450"/>
            <a:chOff x="379" y="2036"/>
            <a:chExt cx="1373" cy="1388"/>
          </a:xfrm>
        </p:grpSpPr>
        <p:sp>
          <p:nvSpPr>
            <p:cNvPr id="32788" name="Line 310">
              <a:extLst>
                <a:ext uri="{FF2B5EF4-FFF2-40B4-BE49-F238E27FC236}">
                  <a16:creationId xmlns:a16="http://schemas.microsoft.com/office/drawing/2014/main" id="{D3B3CBD2-FD49-D02D-7F38-2C4028B66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036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789" name="Line 311">
              <a:extLst>
                <a:ext uri="{FF2B5EF4-FFF2-40B4-BE49-F238E27FC236}">
                  <a16:creationId xmlns:a16="http://schemas.microsoft.com/office/drawing/2014/main" id="{91FDCC29-EF2B-2D10-5523-7EC7CA66B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036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790" name="Line 312">
              <a:extLst>
                <a:ext uri="{FF2B5EF4-FFF2-40B4-BE49-F238E27FC236}">
                  <a16:creationId xmlns:a16="http://schemas.microsoft.com/office/drawing/2014/main" id="{E109AD83-36E2-A2BB-7E69-C9E986E5A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3197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791" name="Line 313">
              <a:extLst>
                <a:ext uri="{FF2B5EF4-FFF2-40B4-BE49-F238E27FC236}">
                  <a16:creationId xmlns:a16="http://schemas.microsoft.com/office/drawing/2014/main" id="{0E9F7BF6-3E14-765D-2F28-BBFF408DA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194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792" name="Line 314">
              <a:extLst>
                <a:ext uri="{FF2B5EF4-FFF2-40B4-BE49-F238E27FC236}">
                  <a16:creationId xmlns:a16="http://schemas.microsoft.com/office/drawing/2014/main" id="{38802330-280D-E704-52FB-CE02CE853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" y="3173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793" name="Line 315">
              <a:extLst>
                <a:ext uri="{FF2B5EF4-FFF2-40B4-BE49-F238E27FC236}">
                  <a16:creationId xmlns:a16="http://schemas.microsoft.com/office/drawing/2014/main" id="{E4EB7D91-4DBE-5381-10FE-E2492E0F5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" y="2266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794" name="Line 316">
              <a:extLst>
                <a:ext uri="{FF2B5EF4-FFF2-40B4-BE49-F238E27FC236}">
                  <a16:creationId xmlns:a16="http://schemas.microsoft.com/office/drawing/2014/main" id="{413B751F-F9CE-F1A7-F3A9-AC309F05F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5" y="2266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795" name="Line 317">
              <a:extLst>
                <a:ext uri="{FF2B5EF4-FFF2-40B4-BE49-F238E27FC236}">
                  <a16:creationId xmlns:a16="http://schemas.microsoft.com/office/drawing/2014/main" id="{506AB5BD-A894-AA5D-1A9E-00D1D2021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173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95" name="Group 324">
            <a:extLst>
              <a:ext uri="{FF2B5EF4-FFF2-40B4-BE49-F238E27FC236}">
                <a16:creationId xmlns:a16="http://schemas.microsoft.com/office/drawing/2014/main" id="{13D0A288-190F-E58B-693F-191A43CF19AD}"/>
              </a:ext>
            </a:extLst>
          </p:cNvPr>
          <p:cNvGrpSpPr>
            <a:grpSpLocks/>
          </p:cNvGrpSpPr>
          <p:nvPr/>
        </p:nvGrpSpPr>
        <p:grpSpPr bwMode="auto">
          <a:xfrm>
            <a:off x="6170613" y="4148138"/>
            <a:ext cx="1655762" cy="1728787"/>
            <a:chOff x="504" y="2856"/>
            <a:chExt cx="1043" cy="1089"/>
          </a:xfrm>
        </p:grpSpPr>
        <p:sp>
          <p:nvSpPr>
            <p:cNvPr id="32785" name="Text Box 321">
              <a:extLst>
                <a:ext uri="{FF2B5EF4-FFF2-40B4-BE49-F238E27FC236}">
                  <a16:creationId xmlns:a16="http://schemas.microsoft.com/office/drawing/2014/main" id="{F828C996-806A-612D-A048-3A55D622B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" y="3657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locus of </a:t>
              </a: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32786" name="Arc 322">
              <a:extLst>
                <a:ext uri="{FF2B5EF4-FFF2-40B4-BE49-F238E27FC236}">
                  <a16:creationId xmlns:a16="http://schemas.microsoft.com/office/drawing/2014/main" id="{C2691279-F5DD-A40F-52FB-7995B2607318}"/>
                </a:ext>
              </a:extLst>
            </p:cNvPr>
            <p:cNvSpPr>
              <a:spLocks/>
            </p:cNvSpPr>
            <p:nvPr/>
          </p:nvSpPr>
          <p:spPr bwMode="auto">
            <a:xfrm rot="4694337">
              <a:off x="1147" y="3443"/>
              <a:ext cx="255" cy="199"/>
            </a:xfrm>
            <a:custGeom>
              <a:avLst/>
              <a:gdLst>
                <a:gd name="T0" fmla="*/ 0 w 20249"/>
                <a:gd name="T1" fmla="*/ 0 h 21600"/>
                <a:gd name="T2" fmla="*/ 0 w 20249"/>
                <a:gd name="T3" fmla="*/ 0 h 21600"/>
                <a:gd name="T4" fmla="*/ 0 w 202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249" h="21600" fill="none" extrusionOk="0">
                  <a:moveTo>
                    <a:pt x="-1" y="0"/>
                  </a:moveTo>
                  <a:cubicBezTo>
                    <a:pt x="9029" y="0"/>
                    <a:pt x="17105" y="5616"/>
                    <a:pt x="20249" y="14080"/>
                  </a:cubicBezTo>
                </a:path>
                <a:path w="20249" h="21600" stroke="0" extrusionOk="0">
                  <a:moveTo>
                    <a:pt x="-1" y="0"/>
                  </a:moveTo>
                  <a:cubicBezTo>
                    <a:pt x="9029" y="0"/>
                    <a:pt x="17105" y="5616"/>
                    <a:pt x="20249" y="1408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2787" name="Arc 323">
              <a:extLst>
                <a:ext uri="{FF2B5EF4-FFF2-40B4-BE49-F238E27FC236}">
                  <a16:creationId xmlns:a16="http://schemas.microsoft.com/office/drawing/2014/main" id="{EA83D7E2-18D1-EB86-F9E9-08870BCA88D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657" y="2856"/>
              <a:ext cx="181" cy="824"/>
            </a:xfrm>
            <a:custGeom>
              <a:avLst/>
              <a:gdLst>
                <a:gd name="T0" fmla="*/ 0 w 21600"/>
                <a:gd name="T1" fmla="*/ 0 h 42164"/>
                <a:gd name="T2" fmla="*/ 0 w 21600"/>
                <a:gd name="T3" fmla="*/ 0 h 42164"/>
                <a:gd name="T4" fmla="*/ 0 w 21600"/>
                <a:gd name="T5" fmla="*/ 0 h 421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2164" fill="none" extrusionOk="0">
                  <a:moveTo>
                    <a:pt x="6425" y="0"/>
                  </a:moveTo>
                  <a:cubicBezTo>
                    <a:pt x="15451" y="2812"/>
                    <a:pt x="21600" y="11168"/>
                    <a:pt x="21600" y="20622"/>
                  </a:cubicBezTo>
                  <a:cubicBezTo>
                    <a:pt x="21600" y="31940"/>
                    <a:pt x="12863" y="41339"/>
                    <a:pt x="1575" y="42164"/>
                  </a:cubicBezTo>
                </a:path>
                <a:path w="21600" h="42164" stroke="0" extrusionOk="0">
                  <a:moveTo>
                    <a:pt x="6425" y="0"/>
                  </a:moveTo>
                  <a:cubicBezTo>
                    <a:pt x="15451" y="2812"/>
                    <a:pt x="21600" y="11168"/>
                    <a:pt x="21600" y="20622"/>
                  </a:cubicBezTo>
                  <a:cubicBezTo>
                    <a:pt x="21600" y="31940"/>
                    <a:pt x="12863" y="41339"/>
                    <a:pt x="1575" y="42164"/>
                  </a:cubicBezTo>
                  <a:lnTo>
                    <a:pt x="0" y="20622"/>
                  </a:lnTo>
                  <a:lnTo>
                    <a:pt x="6425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sp>
        <p:nvSpPr>
          <p:cNvPr id="100" name="矩形 99">
            <a:extLst>
              <a:ext uri="{FF2B5EF4-FFF2-40B4-BE49-F238E27FC236}">
                <a16:creationId xmlns:a16="http://schemas.microsoft.com/office/drawing/2014/main" id="{839E5B4B-C853-487D-D291-934A3978346E}"/>
              </a:ext>
            </a:extLst>
          </p:cNvPr>
          <p:cNvSpPr/>
          <p:nvPr/>
        </p:nvSpPr>
        <p:spPr>
          <a:xfrm>
            <a:off x="401638" y="2493963"/>
            <a:ext cx="4170362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rgbClr val="000000"/>
                </a:solidFill>
                <a:latin typeface="Arial" charset="0"/>
              </a:rPr>
              <a:t>The locus of </a:t>
            </a:r>
            <a:r>
              <a:rPr kumimoji="0" lang="en-US" altLang="zh-TW" sz="2400" i="1" kern="0" dirty="0">
                <a:solidFill>
                  <a:srgbClr val="000000"/>
                </a:solidFill>
                <a:latin typeface="Arial" charset="0"/>
              </a:rPr>
              <a:t>P</a:t>
            </a:r>
            <a:r>
              <a:rPr kumimoji="0" lang="en-US" altLang="zh-TW" sz="2400" kern="0" dirty="0">
                <a:solidFill>
                  <a:srgbClr val="000000"/>
                </a:solidFill>
                <a:latin typeface="Arial" charset="0"/>
              </a:rPr>
              <a:t> is made up of: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F1CF03C-8E48-7AE3-1304-0E92FD456505}"/>
              </a:ext>
            </a:extLst>
          </p:cNvPr>
          <p:cNvSpPr/>
          <p:nvPr/>
        </p:nvSpPr>
        <p:spPr>
          <a:xfrm>
            <a:off x="401638" y="2982913"/>
            <a:ext cx="41370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kumimoji="0" lang="en-US" altLang="zh-TW" sz="2400" kern="0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kumimoji="0" lang="en-US" altLang="zh-TW" sz="2400" kern="0" dirty="0">
                <a:solidFill>
                  <a:srgbClr val="000000"/>
                </a:solidFill>
                <a:latin typeface="Arial" charset="0"/>
              </a:rPr>
              <a:t>)	a square of side 2 cm,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2E72FF37-474F-2C32-99ED-0C5ECF45A8AA}"/>
              </a:ext>
            </a:extLst>
          </p:cNvPr>
          <p:cNvSpPr/>
          <p:nvPr/>
        </p:nvSpPr>
        <p:spPr>
          <a:xfrm>
            <a:off x="388938" y="3471863"/>
            <a:ext cx="5132387" cy="15684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rgbClr val="000000"/>
                </a:solidFill>
                <a:latin typeface="Arial" charset="0"/>
              </a:rPr>
              <a:t>(ii)	two pairs of parallel line 	segments, each at a 	distance of 1 cm outside the 	square, and;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9466B616-B2DE-FF75-D2F6-9EF3BBD57DF7}"/>
              </a:ext>
            </a:extLst>
          </p:cNvPr>
          <p:cNvSpPr/>
          <p:nvPr/>
        </p:nvSpPr>
        <p:spPr>
          <a:xfrm>
            <a:off x="395288" y="5027613"/>
            <a:ext cx="5284787" cy="15700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rgbClr val="000000"/>
                </a:solidFill>
                <a:latin typeface="Arial" charset="0"/>
              </a:rPr>
              <a:t>(iii)	four quarter-circles each of 	radius 1 cm, </a:t>
            </a:r>
            <a:r>
              <a:rPr kumimoji="0" lang="en-US" altLang="zh-TW" sz="2400" kern="0" dirty="0" err="1">
                <a:solidFill>
                  <a:srgbClr val="000000"/>
                </a:solidFill>
                <a:latin typeface="Arial" charset="0"/>
              </a:rPr>
              <a:t>centred</a:t>
            </a:r>
            <a:r>
              <a:rPr kumimoji="0" lang="en-US" altLang="zh-TW" sz="2400" kern="0" dirty="0">
                <a:solidFill>
                  <a:srgbClr val="000000"/>
                </a:solidFill>
                <a:latin typeface="Arial" charset="0"/>
              </a:rPr>
              <a:t> at the 	four vertices of the square 	respectively.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00" grpId="0"/>
      <p:bldP spid="102" grpId="0"/>
      <p:bldP spid="104" grpId="0"/>
      <p:bldP spid="1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>
            <a:extLst>
              <a:ext uri="{FF2B5EF4-FFF2-40B4-BE49-F238E27FC236}">
                <a16:creationId xmlns:a16="http://schemas.microsoft.com/office/drawing/2014/main" id="{AF64E641-BF3E-7D12-0638-B1A8C393A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333375"/>
            <a:ext cx="87852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Concept of Locus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84E68DF4-84FF-2DC6-6ABA-C0420DBE2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827088"/>
            <a:ext cx="8607425" cy="93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In daily life, we can see many examples of paths traced by moving objects.</a:t>
            </a:r>
          </a:p>
        </p:txBody>
      </p:sp>
      <p:pic>
        <p:nvPicPr>
          <p:cNvPr id="17420" name="Picture 12">
            <a:extLst>
              <a:ext uri="{FF2B5EF4-FFF2-40B4-BE49-F238E27FC236}">
                <a16:creationId xmlns:a16="http://schemas.microsoft.com/office/drawing/2014/main" id="{16B174CD-04B5-0093-E63F-FF98781AB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112963"/>
            <a:ext cx="2160588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Picture 13">
            <a:extLst>
              <a:ext uri="{FF2B5EF4-FFF2-40B4-BE49-F238E27FC236}">
                <a16:creationId xmlns:a16="http://schemas.microsoft.com/office/drawing/2014/main" id="{12678DD2-BEF1-3FD5-CFCC-F801B875E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022475"/>
            <a:ext cx="2160588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38">
            <a:extLst>
              <a:ext uri="{FF2B5EF4-FFF2-40B4-BE49-F238E27FC236}">
                <a16:creationId xmlns:a16="http://schemas.microsoft.com/office/drawing/2014/main" id="{0A8EC6C1-0770-DC00-991E-D182CB71F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1919288"/>
            <a:ext cx="2338388" cy="2171700"/>
          </a:xfrm>
          <a:prstGeom prst="wedgeRoundRectCallout">
            <a:avLst>
              <a:gd name="adj1" fmla="val 71697"/>
              <a:gd name="adj2" fmla="val -2539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The path traced by the tip of the second hand of a clock is a circle.</a:t>
            </a:r>
          </a:p>
        </p:txBody>
      </p:sp>
      <p:sp>
        <p:nvSpPr>
          <p:cNvPr id="15" name="AutoShape 38">
            <a:extLst>
              <a:ext uri="{FF2B5EF4-FFF2-40B4-BE49-F238E27FC236}">
                <a16:creationId xmlns:a16="http://schemas.microsoft.com/office/drawing/2014/main" id="{AA97622C-5730-609B-181B-99FA1C58D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288" y="1411288"/>
            <a:ext cx="2016125" cy="2439987"/>
          </a:xfrm>
          <a:prstGeom prst="wedgeRoundRectCallout">
            <a:avLst>
              <a:gd name="adj1" fmla="val -89512"/>
              <a:gd name="adj2" fmla="val -7885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The path traced by a basketball is a curve, which is part of a parabola.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9026C70-380F-52A2-D260-13F76C65B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4848225"/>
            <a:ext cx="34258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600">
                <a:latin typeface="Arial" panose="020B0604020202020204" pitchFamily="34" charset="0"/>
              </a:rPr>
              <a:t>In Mathematics,</a:t>
            </a:r>
            <a:endParaRPr lang="zh-HK" altLang="en-US" sz="2600">
              <a:latin typeface="Arial" panose="020B0604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50D8716-F6B7-AB69-F767-158EB3C78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4048125"/>
            <a:ext cx="8472488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path traced by the moving object under certain condition(s) is called its </a:t>
            </a:r>
            <a:r>
              <a:rPr lang="en-US" altLang="zh-HK" sz="26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locus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HK" altLang="en-US" sz="2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6F3D324C-7724-57B4-96C7-E98A0A1D0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40350"/>
            <a:ext cx="8351838" cy="9683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locus is a collection of points which satisfy one or more given conditions.</a:t>
            </a:r>
            <a:endParaRPr lang="zh-HK" altLang="en-US" sz="2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  <p:bldP spid="15" grpId="0" animBg="1"/>
      <p:bldP spid="8" grpId="0"/>
      <p:bldP spid="2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>
            <a:extLst>
              <a:ext uri="{FF2B5EF4-FFF2-40B4-BE49-F238E27FC236}">
                <a16:creationId xmlns:a16="http://schemas.microsoft.com/office/drawing/2014/main" id="{56A55CDE-A3E2-F0A2-40BA-7CB9673C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0" y="3806825"/>
            <a:ext cx="2874963" cy="2898775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1" name="圓形圖 10">
            <a:extLst>
              <a:ext uri="{FF2B5EF4-FFF2-40B4-BE49-F238E27FC236}">
                <a16:creationId xmlns:a16="http://schemas.microsoft.com/office/drawing/2014/main" id="{2277CA78-130C-86FF-35E5-7112DD093FBD}"/>
              </a:ext>
            </a:extLst>
          </p:cNvPr>
          <p:cNvSpPr/>
          <p:nvPr/>
        </p:nvSpPr>
        <p:spPr>
          <a:xfrm>
            <a:off x="3138488" y="3806825"/>
            <a:ext cx="2909887" cy="2898775"/>
          </a:xfrm>
          <a:prstGeom prst="pie">
            <a:avLst>
              <a:gd name="adj1" fmla="val 5473133"/>
              <a:gd name="adj2" fmla="val 1620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chemeClr val="tx1"/>
              </a:solidFill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DC889BCB-0310-6D89-0731-75BC1EF3F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358775"/>
            <a:ext cx="87852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Sketch and Description of a Locus</a:t>
            </a:r>
          </a:p>
        </p:txBody>
      </p:sp>
      <p:pic>
        <p:nvPicPr>
          <p:cNvPr id="74754" name="Picture 2" descr="Q:\Secondary (Maths)\[]Senior Maths\NSSMIA(Compulsory) 2nd Ed\Finalized\TRDVD\4A\[1] 5-Min Lec\Cartoon\Teacher and student artwork Tiff file\Teacher_M2.tif">
            <a:extLst>
              <a:ext uri="{FF2B5EF4-FFF2-40B4-BE49-F238E27FC236}">
                <a16:creationId xmlns:a16="http://schemas.microsoft.com/office/drawing/2014/main" id="{3D69041D-0255-6868-D93A-4968AB48D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132013"/>
            <a:ext cx="2635250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09">
            <a:extLst>
              <a:ext uri="{FF2B5EF4-FFF2-40B4-BE49-F238E27FC236}">
                <a16:creationId xmlns:a16="http://schemas.microsoft.com/office/drawing/2014/main" id="{DF09698B-7FFF-20FE-4E99-453FACBC6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1844675"/>
            <a:ext cx="7081837" cy="2016125"/>
          </a:xfrm>
          <a:prstGeom prst="cloudCallout">
            <a:avLst>
              <a:gd name="adj1" fmla="val 59741"/>
              <a:gd name="adj2" fmla="val -245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HK" altLang="zh-HK" sz="2600" i="1">
              <a:latin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8" name="Rectangle 110">
            <a:extLst>
              <a:ext uri="{FF2B5EF4-FFF2-40B4-BE49-F238E27FC236}">
                <a16:creationId xmlns:a16="http://schemas.microsoft.com/office/drawing/2014/main" id="{E80E24E2-AC27-7699-F898-AF205886D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2028825"/>
            <a:ext cx="5810250" cy="130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 simple way to find the locus of the moving point </a:t>
            </a:r>
            <a:r>
              <a:rPr lang="en-US" altLang="zh-TW" sz="2400" i="1">
                <a:latin typeface="Arial" panose="020B0604020202020204" pitchFamily="34" charset="0"/>
              </a:rPr>
              <a:t>P </a:t>
            </a:r>
            <a:r>
              <a:rPr lang="en-US" altLang="zh-TW" sz="2400">
                <a:latin typeface="Arial" panose="020B0604020202020204" pitchFamily="34" charset="0"/>
              </a:rPr>
              <a:t>is to draw several points which satisfy the given conditions,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1EAE40-687B-CE20-C7D6-DBEA7D738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2822575"/>
            <a:ext cx="588168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       and then sketching the locus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8441" name="Group 34">
            <a:extLst>
              <a:ext uri="{FF2B5EF4-FFF2-40B4-BE49-F238E27FC236}">
                <a16:creationId xmlns:a16="http://schemas.microsoft.com/office/drawing/2014/main" id="{F3CD50AF-87FF-A203-6817-9A02ACA0EADD}"/>
              </a:ext>
            </a:extLst>
          </p:cNvPr>
          <p:cNvGrpSpPr>
            <a:grpSpLocks/>
          </p:cNvGrpSpPr>
          <p:nvPr/>
        </p:nvGrpSpPr>
        <p:grpSpPr bwMode="auto">
          <a:xfrm>
            <a:off x="4171950" y="3767138"/>
            <a:ext cx="1708150" cy="2051050"/>
            <a:chOff x="1078" y="1434"/>
            <a:chExt cx="1076" cy="1292"/>
          </a:xfrm>
        </p:grpSpPr>
        <p:grpSp>
          <p:nvGrpSpPr>
            <p:cNvPr id="18467" name="Group 32">
              <a:extLst>
                <a:ext uri="{FF2B5EF4-FFF2-40B4-BE49-F238E27FC236}">
                  <a16:creationId xmlns:a16="http://schemas.microsoft.com/office/drawing/2014/main" id="{7DC7900C-6B94-6B57-0A3D-5261FD24F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8" y="1616"/>
              <a:ext cx="984" cy="1110"/>
              <a:chOff x="1078" y="1616"/>
              <a:chExt cx="984" cy="1110"/>
            </a:xfrm>
          </p:grpSpPr>
          <p:grpSp>
            <p:nvGrpSpPr>
              <p:cNvPr id="18469" name="Group 23">
                <a:extLst>
                  <a:ext uri="{FF2B5EF4-FFF2-40B4-BE49-F238E27FC236}">
                    <a16:creationId xmlns:a16="http://schemas.microsoft.com/office/drawing/2014/main" id="{C3BDD96F-88B3-5075-830E-2DB7389106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7" y="1616"/>
                <a:ext cx="815" cy="907"/>
                <a:chOff x="1247" y="1616"/>
                <a:chExt cx="815" cy="907"/>
              </a:xfrm>
            </p:grpSpPr>
            <p:sp>
              <p:nvSpPr>
                <p:cNvPr id="18471" name="Line 12">
                  <a:extLst>
                    <a:ext uri="{FF2B5EF4-FFF2-40B4-BE49-F238E27FC236}">
                      <a16:creationId xmlns:a16="http://schemas.microsoft.com/office/drawing/2014/main" id="{B838ED9A-F5F9-3BBB-1119-DC9A9BCB1E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2700000" flipV="1">
                  <a:off x="1665" y="1616"/>
                  <a:ext cx="0" cy="90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/>
                </a:p>
              </p:txBody>
            </p:sp>
            <p:pic>
              <p:nvPicPr>
                <p:cNvPr id="18472" name="Picture 13">
                  <a:extLst>
                    <a:ext uri="{FF2B5EF4-FFF2-40B4-BE49-F238E27FC236}">
                      <a16:creationId xmlns:a16="http://schemas.microsoft.com/office/drawing/2014/main" id="{A85D3C3E-D2ED-F908-C825-81D02EAB19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47" y="2305"/>
                  <a:ext cx="18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473" name="Picture 14">
                  <a:extLst>
                    <a:ext uri="{FF2B5EF4-FFF2-40B4-BE49-F238E27FC236}">
                      <a16:creationId xmlns:a16="http://schemas.microsoft.com/office/drawing/2014/main" id="{C25EF3CF-473D-A1A0-AA7D-84E96357FB1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82" y="1668"/>
                  <a:ext cx="18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8470" name="Text Box 31">
                <a:extLst>
                  <a:ext uri="{FF2B5EF4-FFF2-40B4-BE49-F238E27FC236}">
                    <a16:creationId xmlns:a16="http://schemas.microsoft.com/office/drawing/2014/main" id="{2393ACD8-342F-B170-3C30-3674B4523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243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A</a:t>
                </a:r>
              </a:p>
            </p:txBody>
          </p:sp>
        </p:grpSp>
        <p:sp>
          <p:nvSpPr>
            <p:cNvPr id="18468" name="Text Box 33">
              <a:extLst>
                <a:ext uri="{FF2B5EF4-FFF2-40B4-BE49-F238E27FC236}">
                  <a16:creationId xmlns:a16="http://schemas.microsoft.com/office/drawing/2014/main" id="{881FB3E5-B9C9-4521-F302-777B1E4DC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434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</a:p>
          </p:txBody>
        </p:sp>
      </p:grpSp>
      <p:grpSp>
        <p:nvGrpSpPr>
          <p:cNvPr id="19" name="Group 36">
            <a:extLst>
              <a:ext uri="{FF2B5EF4-FFF2-40B4-BE49-F238E27FC236}">
                <a16:creationId xmlns:a16="http://schemas.microsoft.com/office/drawing/2014/main" id="{E4FB52A6-7B78-85F8-688D-041170F462E8}"/>
              </a:ext>
            </a:extLst>
          </p:cNvPr>
          <p:cNvGrpSpPr>
            <a:grpSpLocks/>
          </p:cNvGrpSpPr>
          <p:nvPr/>
        </p:nvGrpSpPr>
        <p:grpSpPr bwMode="auto">
          <a:xfrm>
            <a:off x="4583113" y="5135563"/>
            <a:ext cx="1603375" cy="304800"/>
            <a:chOff x="1337" y="2296"/>
            <a:chExt cx="1010" cy="192"/>
          </a:xfrm>
        </p:grpSpPr>
        <p:sp>
          <p:nvSpPr>
            <p:cNvPr id="18465" name="Line 16">
              <a:extLst>
                <a:ext uri="{FF2B5EF4-FFF2-40B4-BE49-F238E27FC236}">
                  <a16:creationId xmlns:a16="http://schemas.microsoft.com/office/drawing/2014/main" id="{9FAA5BF5-9C8B-AC18-DA11-B3FB627E4E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791" y="1933"/>
              <a:ext cx="0" cy="907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pic>
          <p:nvPicPr>
            <p:cNvPr id="18466" name="Picture 24">
              <a:extLst>
                <a:ext uri="{FF2B5EF4-FFF2-40B4-BE49-F238E27FC236}">
                  <a16:creationId xmlns:a16="http://schemas.microsoft.com/office/drawing/2014/main" id="{003B43F4-F09B-4D54-5286-5331DCE18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7" y="2296"/>
              <a:ext cx="1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 37">
            <a:extLst>
              <a:ext uri="{FF2B5EF4-FFF2-40B4-BE49-F238E27FC236}">
                <a16:creationId xmlns:a16="http://schemas.microsoft.com/office/drawing/2014/main" id="{086545BB-24E7-E031-2E2F-226DBC9C2D4D}"/>
              </a:ext>
            </a:extLst>
          </p:cNvPr>
          <p:cNvGrpSpPr>
            <a:grpSpLocks/>
          </p:cNvGrpSpPr>
          <p:nvPr/>
        </p:nvGrpSpPr>
        <p:grpSpPr bwMode="auto">
          <a:xfrm>
            <a:off x="4378325" y="5792788"/>
            <a:ext cx="1439863" cy="669925"/>
            <a:chOff x="1208" y="2710"/>
            <a:chExt cx="907" cy="422"/>
          </a:xfrm>
        </p:grpSpPr>
        <p:sp>
          <p:nvSpPr>
            <p:cNvPr id="18463" name="Line 17">
              <a:extLst>
                <a:ext uri="{FF2B5EF4-FFF2-40B4-BE49-F238E27FC236}">
                  <a16:creationId xmlns:a16="http://schemas.microsoft.com/office/drawing/2014/main" id="{7CDC315F-29D7-F4F9-E854-ABEF43B50A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00000" flipV="1">
              <a:off x="1662" y="2256"/>
              <a:ext cx="0" cy="907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pic>
          <p:nvPicPr>
            <p:cNvPr id="18464" name="Picture 25">
              <a:extLst>
                <a:ext uri="{FF2B5EF4-FFF2-40B4-BE49-F238E27FC236}">
                  <a16:creationId xmlns:a16="http://schemas.microsoft.com/office/drawing/2014/main" id="{B672C532-0D47-E101-A280-C51C69189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4" y="2940"/>
              <a:ext cx="1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" name="Group 38">
            <a:extLst>
              <a:ext uri="{FF2B5EF4-FFF2-40B4-BE49-F238E27FC236}">
                <a16:creationId xmlns:a16="http://schemas.microsoft.com/office/drawing/2014/main" id="{C4B8D559-6A9A-6997-A39B-ABDF400E8275}"/>
              </a:ext>
            </a:extLst>
          </p:cNvPr>
          <p:cNvGrpSpPr>
            <a:grpSpLocks/>
          </p:cNvGrpSpPr>
          <p:nvPr/>
        </p:nvGrpSpPr>
        <p:grpSpPr bwMode="auto">
          <a:xfrm>
            <a:off x="4440238" y="5280025"/>
            <a:ext cx="285750" cy="1600200"/>
            <a:chOff x="1247" y="2387"/>
            <a:chExt cx="180" cy="1008"/>
          </a:xfrm>
        </p:grpSpPr>
        <p:sp>
          <p:nvSpPr>
            <p:cNvPr id="18461" name="Line 18">
              <a:extLst>
                <a:ext uri="{FF2B5EF4-FFF2-40B4-BE49-F238E27FC236}">
                  <a16:creationId xmlns:a16="http://schemas.microsoft.com/office/drawing/2014/main" id="{8BB92377-7D31-97BF-300F-3FEEBDDFD9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1341" y="2387"/>
              <a:ext cx="0" cy="907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pic>
          <p:nvPicPr>
            <p:cNvPr id="18462" name="Picture 26">
              <a:extLst>
                <a:ext uri="{FF2B5EF4-FFF2-40B4-BE49-F238E27FC236}">
                  <a16:creationId xmlns:a16="http://schemas.microsoft.com/office/drawing/2014/main" id="{A6508F4F-AA61-BE70-6D61-411E122ED4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3203"/>
              <a:ext cx="1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Group 39">
            <a:extLst>
              <a:ext uri="{FF2B5EF4-FFF2-40B4-BE49-F238E27FC236}">
                <a16:creationId xmlns:a16="http://schemas.microsoft.com/office/drawing/2014/main" id="{1AC95B6B-99DC-7D64-9CC2-3CBBAF46CB9E}"/>
              </a:ext>
            </a:extLst>
          </p:cNvPr>
          <p:cNvGrpSpPr>
            <a:grpSpLocks/>
          </p:cNvGrpSpPr>
          <p:nvPr/>
        </p:nvGrpSpPr>
        <p:grpSpPr bwMode="auto">
          <a:xfrm>
            <a:off x="3440113" y="5078413"/>
            <a:ext cx="639762" cy="1439862"/>
            <a:chOff x="617" y="2260"/>
            <a:chExt cx="403" cy="907"/>
          </a:xfrm>
        </p:grpSpPr>
        <p:sp>
          <p:nvSpPr>
            <p:cNvPr id="18459" name="Line 19">
              <a:extLst>
                <a:ext uri="{FF2B5EF4-FFF2-40B4-BE49-F238E27FC236}">
                  <a16:creationId xmlns:a16="http://schemas.microsoft.com/office/drawing/2014/main" id="{BEF51723-31AC-D8CA-8475-AF7472677B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3500000" flipV="1">
              <a:off x="1020" y="2260"/>
              <a:ext cx="0" cy="907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pic>
          <p:nvPicPr>
            <p:cNvPr id="18460" name="Picture 27">
              <a:extLst>
                <a:ext uri="{FF2B5EF4-FFF2-40B4-BE49-F238E27FC236}">
                  <a16:creationId xmlns:a16="http://schemas.microsoft.com/office/drawing/2014/main" id="{F8A91F81-6840-2794-7037-B8683B065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" y="2940"/>
              <a:ext cx="1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Group 40">
            <a:extLst>
              <a:ext uri="{FF2B5EF4-FFF2-40B4-BE49-F238E27FC236}">
                <a16:creationId xmlns:a16="http://schemas.microsoft.com/office/drawing/2014/main" id="{47D6CDB0-F540-83AB-F45E-23D3089261AD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5135563"/>
            <a:ext cx="1597025" cy="304800"/>
            <a:chOff x="332" y="2296"/>
            <a:chExt cx="1006" cy="192"/>
          </a:xfrm>
        </p:grpSpPr>
        <p:sp>
          <p:nvSpPr>
            <p:cNvPr id="18457" name="Line 20">
              <a:extLst>
                <a:ext uri="{FF2B5EF4-FFF2-40B4-BE49-F238E27FC236}">
                  <a16:creationId xmlns:a16="http://schemas.microsoft.com/office/drawing/2014/main" id="{2624CCEA-C5AA-3EB0-2BAD-AF9CC3B726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885" y="1933"/>
              <a:ext cx="0" cy="907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pic>
          <p:nvPicPr>
            <p:cNvPr id="18458" name="Picture 28">
              <a:extLst>
                <a:ext uri="{FF2B5EF4-FFF2-40B4-BE49-F238E27FC236}">
                  <a16:creationId xmlns:a16="http://schemas.microsoft.com/office/drawing/2014/main" id="{2D64B5C3-64A3-809F-E47D-A27C9C054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" y="2296"/>
              <a:ext cx="1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oup 42">
            <a:extLst>
              <a:ext uri="{FF2B5EF4-FFF2-40B4-BE49-F238E27FC236}">
                <a16:creationId xmlns:a16="http://schemas.microsoft.com/office/drawing/2014/main" id="{0E05A4AA-E6F9-DA85-92F1-E3739AAC9D4B}"/>
              </a:ext>
            </a:extLst>
          </p:cNvPr>
          <p:cNvGrpSpPr>
            <a:grpSpLocks/>
          </p:cNvGrpSpPr>
          <p:nvPr/>
        </p:nvGrpSpPr>
        <p:grpSpPr bwMode="auto">
          <a:xfrm>
            <a:off x="4440238" y="3690938"/>
            <a:ext cx="285750" cy="1584325"/>
            <a:chOff x="1247" y="1386"/>
            <a:chExt cx="180" cy="998"/>
          </a:xfrm>
        </p:grpSpPr>
        <p:sp>
          <p:nvSpPr>
            <p:cNvPr id="18455" name="Line 22">
              <a:extLst>
                <a:ext uri="{FF2B5EF4-FFF2-40B4-BE49-F238E27FC236}">
                  <a16:creationId xmlns:a16="http://schemas.microsoft.com/office/drawing/2014/main" id="{664B76FB-838F-C4AC-3D5E-E2AF2E37B8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1" y="1477"/>
              <a:ext cx="0" cy="907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pic>
          <p:nvPicPr>
            <p:cNvPr id="18456" name="Picture 29">
              <a:extLst>
                <a:ext uri="{FF2B5EF4-FFF2-40B4-BE49-F238E27FC236}">
                  <a16:creationId xmlns:a16="http://schemas.microsoft.com/office/drawing/2014/main" id="{9491A053-451C-246E-6D8C-4708A119C2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1386"/>
              <a:ext cx="1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" name="Group 41">
            <a:extLst>
              <a:ext uri="{FF2B5EF4-FFF2-40B4-BE49-F238E27FC236}">
                <a16:creationId xmlns:a16="http://schemas.microsoft.com/office/drawing/2014/main" id="{CBE3356A-9AC5-B271-5CEA-0D946D104EB2}"/>
              </a:ext>
            </a:extLst>
          </p:cNvPr>
          <p:cNvGrpSpPr>
            <a:grpSpLocks/>
          </p:cNvGrpSpPr>
          <p:nvPr/>
        </p:nvGrpSpPr>
        <p:grpSpPr bwMode="auto">
          <a:xfrm>
            <a:off x="3355975" y="4114800"/>
            <a:ext cx="1439863" cy="655638"/>
            <a:chOff x="564" y="1653"/>
            <a:chExt cx="907" cy="413"/>
          </a:xfrm>
        </p:grpSpPr>
        <p:sp>
          <p:nvSpPr>
            <p:cNvPr id="18453" name="Line 21">
              <a:extLst>
                <a:ext uri="{FF2B5EF4-FFF2-40B4-BE49-F238E27FC236}">
                  <a16:creationId xmlns:a16="http://schemas.microsoft.com/office/drawing/2014/main" id="{199D6E26-F3A7-26D1-FF6D-5047717011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900000" flipV="1">
              <a:off x="1018" y="1612"/>
              <a:ext cx="0" cy="907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pic>
          <p:nvPicPr>
            <p:cNvPr id="18454" name="Picture 30">
              <a:extLst>
                <a:ext uri="{FF2B5EF4-FFF2-40B4-BE49-F238E27FC236}">
                  <a16:creationId xmlns:a16="http://schemas.microsoft.com/office/drawing/2014/main" id="{87AF76D0-8809-BD44-BFD5-64F560E097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" y="1653"/>
              <a:ext cx="1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49" name="Group 45">
            <a:extLst>
              <a:ext uri="{FF2B5EF4-FFF2-40B4-BE49-F238E27FC236}">
                <a16:creationId xmlns:a16="http://schemas.microsoft.com/office/drawing/2014/main" id="{B8420CB4-AFCD-B09B-295F-2F7C259D70BD}"/>
              </a:ext>
            </a:extLst>
          </p:cNvPr>
          <p:cNvGrpSpPr>
            <a:grpSpLocks/>
          </p:cNvGrpSpPr>
          <p:nvPr/>
        </p:nvGrpSpPr>
        <p:grpSpPr bwMode="auto">
          <a:xfrm>
            <a:off x="5103813" y="4198938"/>
            <a:ext cx="863600" cy="1439862"/>
            <a:chOff x="2472" y="3158"/>
            <a:chExt cx="544" cy="907"/>
          </a:xfrm>
        </p:grpSpPr>
        <p:sp>
          <p:nvSpPr>
            <p:cNvPr id="18451" name="Line 43">
              <a:extLst>
                <a:ext uri="{FF2B5EF4-FFF2-40B4-BE49-F238E27FC236}">
                  <a16:creationId xmlns:a16="http://schemas.microsoft.com/office/drawing/2014/main" id="{9D30A8C1-BA62-63F6-72E3-D8D86C60EE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2562" y="3158"/>
              <a:ext cx="0" cy="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52" name="Text Box 44">
              <a:extLst>
                <a:ext uri="{FF2B5EF4-FFF2-40B4-BE49-F238E27FC236}">
                  <a16:creationId xmlns:a16="http://schemas.microsoft.com/office/drawing/2014/main" id="{E80CEDE8-87BF-CB0F-5DA0-4552CDD80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3607"/>
              <a:ext cx="5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4 cm</a:t>
              </a:r>
            </a:p>
          </p:txBody>
        </p:sp>
      </p:grpSp>
      <p:sp>
        <p:nvSpPr>
          <p:cNvPr id="40" name="Rectangle 110">
            <a:extLst>
              <a:ext uri="{FF2B5EF4-FFF2-40B4-BE49-F238E27FC236}">
                <a16:creationId xmlns:a16="http://schemas.microsoft.com/office/drawing/2014/main" id="{A45F0108-CAA7-A005-88E1-4BA10DE93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39800"/>
            <a:ext cx="85693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Consider a point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 which moves under the condition below: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"Maintain a fixed distance of 4 cm from a fixed point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."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8" grpId="0"/>
      <p:bldP spid="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1">
            <a:extLst>
              <a:ext uri="{FF2B5EF4-FFF2-40B4-BE49-F238E27FC236}">
                <a16:creationId xmlns:a16="http://schemas.microsoft.com/office/drawing/2014/main" id="{D2F7D9B4-4B3E-7F26-21D8-112BCC59A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11" t="17294"/>
          <a:stretch>
            <a:fillRect/>
          </a:stretch>
        </p:blipFill>
        <p:spPr bwMode="auto">
          <a:xfrm>
            <a:off x="6978650" y="2806700"/>
            <a:ext cx="1474788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961D5FC7-6334-7E64-0B76-D9BC8E0E4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01825"/>
            <a:ext cx="2233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rgbClr val="33CC33"/>
                </a:solidFill>
                <a:latin typeface="Arial" panose="020B0604020202020204" pitchFamily="34" charset="0"/>
              </a:rPr>
              <a:t>Condition I</a:t>
            </a:r>
            <a:r>
              <a:rPr lang="en-US" altLang="zh-TW" sz="2800">
                <a:solidFill>
                  <a:srgbClr val="33CC33"/>
                </a:solidFill>
                <a:latin typeface="Arial" panose="020B0604020202020204" pitchFamily="34" charset="0"/>
              </a:rPr>
              <a:t>:</a:t>
            </a:r>
            <a:endParaRPr lang="el-GR" altLang="zh-TW" sz="2800">
              <a:solidFill>
                <a:srgbClr val="33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AA88E7BF-6C55-E2FD-A6E8-052DA623B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479675"/>
            <a:ext cx="475297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A moving point </a:t>
            </a:r>
            <a:r>
              <a:rPr lang="en-US" altLang="zh-TW" sz="2800" i="1">
                <a:latin typeface="Arial" panose="020B0604020202020204" pitchFamily="34" charset="0"/>
              </a:rPr>
              <a:t>P</a:t>
            </a:r>
            <a:r>
              <a:rPr lang="en-US" altLang="zh-TW" sz="2800">
                <a:latin typeface="Arial" panose="020B0604020202020204" pitchFamily="34" charset="0"/>
              </a:rPr>
              <a:t> maintains a fixed distance </a:t>
            </a:r>
            <a:r>
              <a:rPr lang="en-US" altLang="zh-TW" sz="2800" i="1">
                <a:latin typeface="Arial" panose="020B0604020202020204" pitchFamily="34" charset="0"/>
              </a:rPr>
              <a:t>d</a:t>
            </a:r>
            <a:r>
              <a:rPr lang="en-US" altLang="zh-TW" sz="2800">
                <a:latin typeface="Arial" panose="020B0604020202020204" pitchFamily="34" charset="0"/>
              </a:rPr>
              <a:t> from a fixed point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  <a:endParaRPr lang="el-GR" altLang="zh-TW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056EE22D-6A49-299C-D367-ECCF5B2A9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479675"/>
            <a:ext cx="165576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>
            <a:extLst>
              <a:ext uri="{FF2B5EF4-FFF2-40B4-BE49-F238E27FC236}">
                <a16:creationId xmlns:a16="http://schemas.microsoft.com/office/drawing/2014/main" id="{175A21B0-59C0-B8E2-3D37-9A86128A9E01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5132388"/>
            <a:ext cx="1655763" cy="889000"/>
            <a:chOff x="1656" y="3604"/>
            <a:chExt cx="1043" cy="560"/>
          </a:xfrm>
        </p:grpSpPr>
        <p:sp>
          <p:nvSpPr>
            <p:cNvPr id="19469" name="Arc 11">
              <a:extLst>
                <a:ext uri="{FF2B5EF4-FFF2-40B4-BE49-F238E27FC236}">
                  <a16:creationId xmlns:a16="http://schemas.microsoft.com/office/drawing/2014/main" id="{84F66403-8A70-B91F-E4F3-EC2510019D3B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2200" y="3604"/>
              <a:ext cx="272" cy="3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2" name="Text Box 12">
              <a:extLst>
                <a:ext uri="{FF2B5EF4-FFF2-40B4-BE49-F238E27FC236}">
                  <a16:creationId xmlns:a16="http://schemas.microsoft.com/office/drawing/2014/main" id="{6F65A480-D027-0F6C-9682-9B5A16D9D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876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locus of </a:t>
              </a: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</a:p>
          </p:txBody>
        </p:sp>
      </p:grpSp>
      <p:pic>
        <p:nvPicPr>
          <p:cNvPr id="14" name="Picture 19">
            <a:extLst>
              <a:ext uri="{FF2B5EF4-FFF2-40B4-BE49-F238E27FC236}">
                <a16:creationId xmlns:a16="http://schemas.microsoft.com/office/drawing/2014/main" id="{CCA14114-AAAE-86D3-DC14-A2DC838C1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11"/>
          <a:stretch>
            <a:fillRect/>
          </a:stretch>
        </p:blipFill>
        <p:spPr bwMode="auto">
          <a:xfrm>
            <a:off x="5519738" y="2301875"/>
            <a:ext cx="1474787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0">
            <a:extLst>
              <a:ext uri="{FF2B5EF4-FFF2-40B4-BE49-F238E27FC236}">
                <a16:creationId xmlns:a16="http://schemas.microsoft.com/office/drawing/2014/main" id="{924C52D1-F3EC-B7DF-362B-A823D1D96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11" b="82765"/>
          <a:stretch>
            <a:fillRect/>
          </a:stretch>
        </p:blipFill>
        <p:spPr bwMode="auto">
          <a:xfrm>
            <a:off x="6985000" y="2300288"/>
            <a:ext cx="14747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14" descr="Q:\Secondary (Maths)\[]Senior Maths\NSSMIA(Compulsory) 2nd Ed\Finalized\TRDVD\4A\[1] 5-Min Lec\Cartoon\Teacher and student artwork Tiff file\Teacher_M3.tif">
            <a:extLst>
              <a:ext uri="{FF2B5EF4-FFF2-40B4-BE49-F238E27FC236}">
                <a16:creationId xmlns:a16="http://schemas.microsoft.com/office/drawing/2014/main" id="{27B5523D-CE73-53D6-01EF-25988A544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4257675"/>
            <a:ext cx="1706563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109">
            <a:extLst>
              <a:ext uri="{FF2B5EF4-FFF2-40B4-BE49-F238E27FC236}">
                <a16:creationId xmlns:a16="http://schemas.microsoft.com/office/drawing/2014/main" id="{C8648EA5-55E0-E116-C4D4-CB7808587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3863975"/>
            <a:ext cx="4213225" cy="2228850"/>
          </a:xfrm>
          <a:prstGeom prst="cloudCallout">
            <a:avLst>
              <a:gd name="adj1" fmla="val -58102"/>
              <a:gd name="adj2" fmla="val 870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HK" altLang="zh-HK" sz="2600" i="1">
              <a:latin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17" name="Rectangle 110">
            <a:extLst>
              <a:ext uri="{FF2B5EF4-FFF2-40B4-BE49-F238E27FC236}">
                <a16:creationId xmlns:a16="http://schemas.microsoft.com/office/drawing/2014/main" id="{F8C93ABB-3EDA-83D2-7B69-F84E3EFA7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076700"/>
            <a:ext cx="3667125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Besides showing the locus by a sketch, we can also describe the locus in words.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8047208E-5726-FCEC-E739-514042003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12800"/>
            <a:ext cx="86423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Now, let us consider the general case of the condition just discussed.</a:t>
            </a:r>
            <a:endParaRPr lang="el-GR" altLang="zh-TW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 animBg="1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6">
            <a:extLst>
              <a:ext uri="{FF2B5EF4-FFF2-40B4-BE49-F238E27FC236}">
                <a16:creationId xmlns:a16="http://schemas.microsoft.com/office/drawing/2014/main" id="{BA3B6A6D-39ED-9F65-6428-6367606FF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08050"/>
            <a:ext cx="851693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A moving point </a:t>
            </a:r>
            <a:r>
              <a:rPr lang="en-US" altLang="zh-TW" sz="2800" i="1">
                <a:latin typeface="Arial" panose="020B0604020202020204" pitchFamily="34" charset="0"/>
              </a:rPr>
              <a:t>P</a:t>
            </a:r>
            <a:r>
              <a:rPr lang="en-US" altLang="zh-TW" sz="2800">
                <a:latin typeface="Arial" panose="020B0604020202020204" pitchFamily="34" charset="0"/>
              </a:rPr>
              <a:t> maintains a fixed distance </a:t>
            </a:r>
            <a:r>
              <a:rPr lang="en-US" altLang="zh-TW" sz="2800" i="1">
                <a:latin typeface="Arial" panose="020B0604020202020204" pitchFamily="34" charset="0"/>
              </a:rPr>
              <a:t>d</a:t>
            </a:r>
            <a:r>
              <a:rPr lang="en-US" altLang="zh-TW" sz="2800">
                <a:latin typeface="Arial" panose="020B0604020202020204" pitchFamily="34" charset="0"/>
              </a:rPr>
              <a:t> from a fixed point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  <a:endParaRPr lang="el-GR" altLang="zh-TW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61">
            <a:extLst>
              <a:ext uri="{FF2B5EF4-FFF2-40B4-BE49-F238E27FC236}">
                <a16:creationId xmlns:a16="http://schemas.microsoft.com/office/drawing/2014/main" id="{C047AB44-56CA-CE9B-32E7-D73D78178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1862138"/>
            <a:ext cx="529748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In describing the locus of a moving point, </a:t>
            </a:r>
            <a:endParaRPr lang="el-GR" altLang="zh-TW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256">
            <a:extLst>
              <a:ext uri="{FF2B5EF4-FFF2-40B4-BE49-F238E27FC236}">
                <a16:creationId xmlns:a16="http://schemas.microsoft.com/office/drawing/2014/main" id="{B86A796F-4EC9-90AE-2B82-0051ECE45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3690938"/>
            <a:ext cx="2633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800100" indent="-3429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2573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714500" indent="-3429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171700" indent="-3429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shape</a:t>
            </a:r>
            <a:endParaRPr lang="el-GR" altLang="zh-TW" sz="28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257">
            <a:extLst>
              <a:ext uri="{FF2B5EF4-FFF2-40B4-BE49-F238E27FC236}">
                <a16:creationId xmlns:a16="http://schemas.microsoft.com/office/drawing/2014/main" id="{0E1D4DF0-DA17-8B73-C1A9-E708DF47D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4659313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800100" indent="-3429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2573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714500" indent="-3429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171700" indent="-3429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800">
                <a:solidFill>
                  <a:srgbClr val="33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size</a:t>
            </a:r>
            <a:endParaRPr lang="el-GR" altLang="zh-TW" sz="2800">
              <a:solidFill>
                <a:srgbClr val="33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272">
            <a:extLst>
              <a:ext uri="{FF2B5EF4-FFF2-40B4-BE49-F238E27FC236}">
                <a16:creationId xmlns:a16="http://schemas.microsoft.com/office/drawing/2014/main" id="{DD938978-E574-C26F-DA98-1C360C9AF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4140200"/>
            <a:ext cx="2624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800100" indent="-3429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2573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714500" indent="-3429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171700" indent="-3429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800">
                <a:solidFill>
                  <a:srgbClr val="99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position</a:t>
            </a:r>
            <a:endParaRPr lang="el-GR" altLang="zh-TW" sz="2800">
              <a:solidFill>
                <a:srgbClr val="99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76">
            <a:extLst>
              <a:ext uri="{FF2B5EF4-FFF2-40B4-BE49-F238E27FC236}">
                <a16:creationId xmlns:a16="http://schemas.microsoft.com/office/drawing/2014/main" id="{76100587-C079-6389-78D6-6D1F09212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0" y="5794375"/>
            <a:ext cx="224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rgbClr val="9966FF"/>
                </a:solidFill>
                <a:latin typeface="Arial" panose="020B0604020202020204" pitchFamily="34" charset="0"/>
              </a:rPr>
              <a:t>with centre </a:t>
            </a:r>
            <a:r>
              <a:rPr lang="en-US" altLang="zh-TW" sz="2800" i="1">
                <a:solidFill>
                  <a:srgbClr val="9966FF"/>
                </a:solidFill>
                <a:latin typeface="Arial" panose="020B0604020202020204" pitchFamily="34" charset="0"/>
              </a:rPr>
              <a:t>A</a:t>
            </a:r>
            <a:endParaRPr lang="el-GR" altLang="zh-TW" sz="2800">
              <a:latin typeface="Arial" panose="020B0604020202020204" pitchFamily="34" charset="0"/>
            </a:endParaRPr>
          </a:p>
        </p:txBody>
      </p:sp>
      <p:sp>
        <p:nvSpPr>
          <p:cNvPr id="14" name="Rectangle 277">
            <a:extLst>
              <a:ext uri="{FF2B5EF4-FFF2-40B4-BE49-F238E27FC236}">
                <a16:creationId xmlns:a16="http://schemas.microsoft.com/office/drawing/2014/main" id="{453F16EE-1CE4-37BC-2F0A-0ABF42DE4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5800725"/>
            <a:ext cx="226536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and </a:t>
            </a:r>
            <a:r>
              <a:rPr lang="en-US" altLang="zh-TW" sz="2800">
                <a:solidFill>
                  <a:srgbClr val="33CC33"/>
                </a:solidFill>
                <a:latin typeface="Arial" panose="020B0604020202020204" pitchFamily="34" charset="0"/>
              </a:rPr>
              <a:t>radius </a:t>
            </a:r>
            <a:r>
              <a:rPr lang="en-US" altLang="zh-TW" sz="2800" i="1">
                <a:solidFill>
                  <a:srgbClr val="33CC33"/>
                </a:solidFill>
                <a:latin typeface="Arial" panose="020B0604020202020204" pitchFamily="34" charset="0"/>
              </a:rPr>
              <a:t>d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20489" name="Group 314">
            <a:extLst>
              <a:ext uri="{FF2B5EF4-FFF2-40B4-BE49-F238E27FC236}">
                <a16:creationId xmlns:a16="http://schemas.microsoft.com/office/drawing/2014/main" id="{1355ACA0-AC95-FB70-99A8-187B2800DAD9}"/>
              </a:ext>
            </a:extLst>
          </p:cNvPr>
          <p:cNvGrpSpPr>
            <a:grpSpLocks/>
          </p:cNvGrpSpPr>
          <p:nvPr/>
        </p:nvGrpSpPr>
        <p:grpSpPr bwMode="auto">
          <a:xfrm>
            <a:off x="5646738" y="1995488"/>
            <a:ext cx="2886075" cy="2944812"/>
            <a:chOff x="2363" y="1015"/>
            <a:chExt cx="1818" cy="1855"/>
          </a:xfrm>
        </p:grpSpPr>
        <p:grpSp>
          <p:nvGrpSpPr>
            <p:cNvPr id="20506" name="Group 278">
              <a:extLst>
                <a:ext uri="{FF2B5EF4-FFF2-40B4-BE49-F238E27FC236}">
                  <a16:creationId xmlns:a16="http://schemas.microsoft.com/office/drawing/2014/main" id="{229DD97A-0A61-1E2B-9A14-7E6E476853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7" y="1015"/>
              <a:ext cx="1076" cy="1292"/>
              <a:chOff x="1078" y="1434"/>
              <a:chExt cx="1076" cy="1292"/>
            </a:xfrm>
          </p:grpSpPr>
          <p:grpSp>
            <p:nvGrpSpPr>
              <p:cNvPr id="20511" name="Group 279">
                <a:extLst>
                  <a:ext uri="{FF2B5EF4-FFF2-40B4-BE49-F238E27FC236}">
                    <a16:creationId xmlns:a16="http://schemas.microsoft.com/office/drawing/2014/main" id="{9A2B79B7-DCF6-853E-E47C-219C964D6D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8" y="1616"/>
                <a:ext cx="984" cy="1110"/>
                <a:chOff x="1078" y="1616"/>
                <a:chExt cx="984" cy="1110"/>
              </a:xfrm>
            </p:grpSpPr>
            <p:grpSp>
              <p:nvGrpSpPr>
                <p:cNvPr id="20513" name="Group 280">
                  <a:extLst>
                    <a:ext uri="{FF2B5EF4-FFF2-40B4-BE49-F238E27FC236}">
                      <a16:creationId xmlns:a16="http://schemas.microsoft.com/office/drawing/2014/main" id="{6E93F8D3-56E0-8A12-A941-D1F3C5B98E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7" y="1616"/>
                  <a:ext cx="815" cy="907"/>
                  <a:chOff x="1247" y="1616"/>
                  <a:chExt cx="815" cy="907"/>
                </a:xfrm>
              </p:grpSpPr>
              <p:sp>
                <p:nvSpPr>
                  <p:cNvPr id="20515" name="Line 281">
                    <a:extLst>
                      <a:ext uri="{FF2B5EF4-FFF2-40B4-BE49-F238E27FC236}">
                        <a16:creationId xmlns:a16="http://schemas.microsoft.com/office/drawing/2014/main" id="{08918842-86C4-5EED-18AE-91ABA6A911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2700000" flipV="1">
                    <a:off x="1665" y="1616"/>
                    <a:ext cx="0" cy="90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HK" altLang="en-US"/>
                  </a:p>
                </p:txBody>
              </p:sp>
              <p:pic>
                <p:nvPicPr>
                  <p:cNvPr id="20516" name="Picture 282">
                    <a:extLst>
                      <a:ext uri="{FF2B5EF4-FFF2-40B4-BE49-F238E27FC236}">
                        <a16:creationId xmlns:a16="http://schemas.microsoft.com/office/drawing/2014/main" id="{88801E0A-419F-82ED-7C46-6D85396813B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47" y="2305"/>
                    <a:ext cx="18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0517" name="Picture 283">
                    <a:extLst>
                      <a:ext uri="{FF2B5EF4-FFF2-40B4-BE49-F238E27FC236}">
                        <a16:creationId xmlns:a16="http://schemas.microsoft.com/office/drawing/2014/main" id="{EE99AFE0-F4AF-7525-4644-D893FBE2532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82" y="1668"/>
                    <a:ext cx="18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0514" name="Text Box 284">
                  <a:extLst>
                    <a:ext uri="{FF2B5EF4-FFF2-40B4-BE49-F238E27FC236}">
                      <a16:creationId xmlns:a16="http://schemas.microsoft.com/office/drawing/2014/main" id="{5F2B53D6-4A17-51D4-D710-80E8905011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8" y="2438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TW" sz="2400" i="1">
                      <a:latin typeface="Arial" panose="020B0604020202020204" pitchFamily="34" charset="0"/>
                    </a:rPr>
                    <a:t>A</a:t>
                  </a:r>
                </a:p>
              </p:txBody>
            </p:sp>
          </p:grpSp>
          <p:sp>
            <p:nvSpPr>
              <p:cNvPr id="20512" name="Text Box 285">
                <a:extLst>
                  <a:ext uri="{FF2B5EF4-FFF2-40B4-BE49-F238E27FC236}">
                    <a16:creationId xmlns:a16="http://schemas.microsoft.com/office/drawing/2014/main" id="{03A8E3D3-7968-E558-EB0F-89A2A32819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" y="1434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P</a:t>
                </a:r>
              </a:p>
            </p:txBody>
          </p:sp>
        </p:grpSp>
        <p:grpSp>
          <p:nvGrpSpPr>
            <p:cNvPr id="20507" name="Group 307">
              <a:extLst>
                <a:ext uri="{FF2B5EF4-FFF2-40B4-BE49-F238E27FC236}">
                  <a16:creationId xmlns:a16="http://schemas.microsoft.com/office/drawing/2014/main" id="{C74A3D25-72D1-A4AB-848F-DCDBE47FE2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0" y="1736"/>
              <a:ext cx="908" cy="231"/>
              <a:chOff x="2108" y="3607"/>
              <a:chExt cx="908" cy="231"/>
            </a:xfrm>
          </p:grpSpPr>
          <p:sp>
            <p:nvSpPr>
              <p:cNvPr id="20509" name="Line 308">
                <a:extLst>
                  <a:ext uri="{FF2B5EF4-FFF2-40B4-BE49-F238E27FC236}">
                    <a16:creationId xmlns:a16="http://schemas.microsoft.com/office/drawing/2014/main" id="{BC3CE9C6-429B-12ED-86CA-4C3D670DD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 flipV="1">
                <a:off x="2562" y="3158"/>
                <a:ext cx="0" cy="9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arrow" w="lg" len="lg"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0510" name="Text Box 309">
                <a:extLst>
                  <a:ext uri="{FF2B5EF4-FFF2-40B4-BE49-F238E27FC236}">
                    <a16:creationId xmlns:a16="http://schemas.microsoft.com/office/drawing/2014/main" id="{4575EED0-8C67-2C17-9CA3-7E2730785C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2" y="3607"/>
                <a:ext cx="5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1800" i="1">
                    <a:latin typeface="Arial" panose="020B0604020202020204" pitchFamily="34" charset="0"/>
                  </a:rPr>
                  <a:t>d</a:t>
                </a:r>
                <a:r>
                  <a:rPr lang="en-US" altLang="zh-TW" sz="1800">
                    <a:latin typeface="Arial" panose="020B0604020202020204" pitchFamily="34" charset="0"/>
                  </a:rPr>
                  <a:t> </a:t>
                </a:r>
              </a:p>
            </p:txBody>
          </p:sp>
        </p:grpSp>
        <p:sp>
          <p:nvSpPr>
            <p:cNvPr id="20508" name="Oval 313">
              <a:extLst>
                <a:ext uri="{FF2B5EF4-FFF2-40B4-BE49-F238E27FC236}">
                  <a16:creationId xmlns:a16="http://schemas.microsoft.com/office/drawing/2014/main" id="{48E990DE-02F7-2076-208F-A7C8842FC0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63" y="1053"/>
              <a:ext cx="1818" cy="1817"/>
            </a:xfrm>
            <a:prstGeom prst="ellipse">
              <a:avLst/>
            </a:prstGeom>
            <a:noFill/>
            <a:ln w="38100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7168FAE-5796-68DE-FC1E-7405ADD56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290763"/>
            <a:ext cx="43608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</a:rPr>
              <a:t>                      we should state the main features of the locus such as</a:t>
            </a:r>
            <a:endParaRPr lang="el-GR" altLang="zh-TW" sz="2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9B64A03-A9A5-A992-49F9-2C0C2457A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5789613"/>
            <a:ext cx="1439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</a:rPr>
              <a:t>A circle</a:t>
            </a:r>
            <a:endParaRPr lang="el-GR" altLang="zh-TW" sz="2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ADD0689F-1267-800D-FA26-B35836F23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300663"/>
            <a:ext cx="216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rgbClr val="33CC33"/>
                </a:solidFill>
                <a:latin typeface="Arial" panose="020B0604020202020204" pitchFamily="34" charset="0"/>
              </a:rPr>
              <a:t>Locus of </a:t>
            </a:r>
            <a:r>
              <a:rPr lang="en-US" altLang="zh-TW" sz="2800" b="1" i="1">
                <a:solidFill>
                  <a:srgbClr val="33CC33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800" i="1">
                <a:solidFill>
                  <a:srgbClr val="33CC33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800">
                <a:solidFill>
                  <a:srgbClr val="33CC33"/>
                </a:solidFill>
                <a:latin typeface="Arial" panose="020B0604020202020204" pitchFamily="34" charset="0"/>
              </a:rPr>
              <a:t>:</a:t>
            </a:r>
            <a:endParaRPr lang="el-GR" altLang="zh-TW" sz="2800">
              <a:solidFill>
                <a:srgbClr val="33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493" name="Group 13">
            <a:extLst>
              <a:ext uri="{FF2B5EF4-FFF2-40B4-BE49-F238E27FC236}">
                <a16:creationId xmlns:a16="http://schemas.microsoft.com/office/drawing/2014/main" id="{582B63F4-5E7B-3B0B-B449-E6046EFF1A42}"/>
              </a:ext>
            </a:extLst>
          </p:cNvPr>
          <p:cNvGrpSpPr>
            <a:grpSpLocks/>
          </p:cNvGrpSpPr>
          <p:nvPr/>
        </p:nvGrpSpPr>
        <p:grpSpPr bwMode="auto">
          <a:xfrm>
            <a:off x="4398963" y="3871913"/>
            <a:ext cx="1655762" cy="889000"/>
            <a:chOff x="1656" y="3604"/>
            <a:chExt cx="1043" cy="560"/>
          </a:xfrm>
        </p:grpSpPr>
        <p:sp>
          <p:nvSpPr>
            <p:cNvPr id="20504" name="Arc 11">
              <a:extLst>
                <a:ext uri="{FF2B5EF4-FFF2-40B4-BE49-F238E27FC236}">
                  <a16:creationId xmlns:a16="http://schemas.microsoft.com/office/drawing/2014/main" id="{21F46B97-1591-549F-8846-BADB921B1091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2200" y="3604"/>
              <a:ext cx="272" cy="3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20505" name="Text Box 12">
              <a:extLst>
                <a:ext uri="{FF2B5EF4-FFF2-40B4-BE49-F238E27FC236}">
                  <a16:creationId xmlns:a16="http://schemas.microsoft.com/office/drawing/2014/main" id="{75093007-A3B1-715E-C152-3F6859CEB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876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locus of </a:t>
              </a: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</a:p>
          </p:txBody>
        </p:sp>
      </p:grpSp>
      <p:sp>
        <p:nvSpPr>
          <p:cNvPr id="20494" name="Text Box 5">
            <a:extLst>
              <a:ext uri="{FF2B5EF4-FFF2-40B4-BE49-F238E27FC236}">
                <a16:creationId xmlns:a16="http://schemas.microsoft.com/office/drawing/2014/main" id="{6AB407B8-C44E-8966-73B6-67B0549CC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61963"/>
            <a:ext cx="2233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rgbClr val="33CC33"/>
                </a:solidFill>
                <a:latin typeface="Arial" panose="020B0604020202020204" pitchFamily="34" charset="0"/>
              </a:rPr>
              <a:t>Condition I</a:t>
            </a:r>
            <a:r>
              <a:rPr lang="en-US" altLang="zh-TW" sz="2800">
                <a:solidFill>
                  <a:srgbClr val="33CC33"/>
                </a:solidFill>
                <a:latin typeface="Arial" panose="020B0604020202020204" pitchFamily="34" charset="0"/>
              </a:rPr>
              <a:t>:</a:t>
            </a:r>
            <a:endParaRPr lang="el-GR" altLang="zh-TW" sz="2800">
              <a:solidFill>
                <a:srgbClr val="33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93240CBE-7E6C-7DAD-6E3E-71C15079E237}"/>
              </a:ext>
            </a:extLst>
          </p:cNvPr>
          <p:cNvSpPr/>
          <p:nvPr/>
        </p:nvSpPr>
        <p:spPr>
          <a:xfrm>
            <a:off x="5637213" y="2063750"/>
            <a:ext cx="2905125" cy="28765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4EA6182-65D5-FA7E-CB13-BE1F6AD45A48}"/>
              </a:ext>
            </a:extLst>
          </p:cNvPr>
          <p:cNvCxnSpPr>
            <a:stCxn id="2" idx="7"/>
          </p:cNvCxnSpPr>
          <p:nvPr/>
        </p:nvCxnSpPr>
        <p:spPr>
          <a:xfrm flipH="1">
            <a:off x="7096125" y="2484438"/>
            <a:ext cx="1020763" cy="1044575"/>
          </a:xfrm>
          <a:prstGeom prst="line">
            <a:avLst/>
          </a:prstGeom>
          <a:ln w="5715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D9849510-E6C6-060B-F7CA-57B939FABBB0}"/>
              </a:ext>
            </a:extLst>
          </p:cNvPr>
          <p:cNvCxnSpPr/>
          <p:nvPr/>
        </p:nvCxnSpPr>
        <p:spPr>
          <a:xfrm flipH="1">
            <a:off x="7248525" y="2636838"/>
            <a:ext cx="1020763" cy="1044575"/>
          </a:xfrm>
          <a:prstGeom prst="line">
            <a:avLst/>
          </a:prstGeom>
          <a:ln w="57150">
            <a:solidFill>
              <a:srgbClr val="33CC3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309">
            <a:extLst>
              <a:ext uri="{FF2B5EF4-FFF2-40B4-BE49-F238E27FC236}">
                <a16:creationId xmlns:a16="http://schemas.microsoft.com/office/drawing/2014/main" id="{47C244A9-2585-A017-4BCA-D2683B6A9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825" y="3144838"/>
            <a:ext cx="86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i="1">
                <a:solidFill>
                  <a:srgbClr val="33CC33"/>
                </a:solidFill>
                <a:latin typeface="Arial" panose="020B0604020202020204" pitchFamily="34" charset="0"/>
              </a:rPr>
              <a:t>d</a:t>
            </a:r>
            <a:r>
              <a:rPr lang="en-US" altLang="zh-TW" sz="1800">
                <a:solidFill>
                  <a:srgbClr val="33CC33"/>
                </a:solidFill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B2D1C7B-D833-8149-9D3E-5ED9B0F49200}"/>
              </a:ext>
            </a:extLst>
          </p:cNvPr>
          <p:cNvGrpSpPr>
            <a:grpSpLocks/>
          </p:cNvGrpSpPr>
          <p:nvPr/>
        </p:nvGrpSpPr>
        <p:grpSpPr bwMode="auto">
          <a:xfrm>
            <a:off x="6684963" y="3433763"/>
            <a:ext cx="576262" cy="609600"/>
            <a:chOff x="6684963" y="3217069"/>
            <a:chExt cx="576263" cy="610394"/>
          </a:xfrm>
        </p:grpSpPr>
        <p:grpSp>
          <p:nvGrpSpPr>
            <p:cNvPr id="20500" name="群組 16">
              <a:extLst>
                <a:ext uri="{FF2B5EF4-FFF2-40B4-BE49-F238E27FC236}">
                  <a16:creationId xmlns:a16="http://schemas.microsoft.com/office/drawing/2014/main" id="{C2B16349-3A07-CF60-226F-236FE4EB25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4370" y="3217069"/>
              <a:ext cx="173830" cy="174626"/>
              <a:chOff x="7014370" y="3217069"/>
              <a:chExt cx="173830" cy="174626"/>
            </a:xfrm>
          </p:grpSpPr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1A4D06AC-BB8D-7459-FE91-4932B7E74EEC}"/>
                  </a:ext>
                </a:extLst>
              </p:cNvPr>
              <p:cNvCxnSpPr/>
              <p:nvPr/>
            </p:nvCxnSpPr>
            <p:spPr>
              <a:xfrm flipV="1">
                <a:off x="7015164" y="3225016"/>
                <a:ext cx="173037" cy="154188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58DC9400-6A12-00EA-AF4D-A09C47CADAF8}"/>
                  </a:ext>
                </a:extLst>
              </p:cNvPr>
              <p:cNvCxnSpPr/>
              <p:nvPr/>
            </p:nvCxnSpPr>
            <p:spPr>
              <a:xfrm flipH="1" flipV="1">
                <a:off x="7015164" y="3217069"/>
                <a:ext cx="158750" cy="174852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 Box 284">
              <a:extLst>
                <a:ext uri="{FF2B5EF4-FFF2-40B4-BE49-F238E27FC236}">
                  <a16:creationId xmlns:a16="http://schemas.microsoft.com/office/drawing/2014/main" id="{C5C72BA4-EE28-6F6B-C381-340BCD5C7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4963" y="3369667"/>
              <a:ext cx="576263" cy="4577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charset="0"/>
                </a:rPr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3" grpId="0"/>
      <p:bldP spid="14" grpId="0"/>
      <p:bldP spid="32" grpId="0"/>
      <p:bldP spid="33" grpId="0"/>
      <p:bldP spid="34" grpId="0"/>
      <p:bldP spid="2" grpId="0" animBg="1"/>
      <p:bldP spid="2" grpId="1" animBg="1"/>
      <p:bldP spid="2" grpId="2" animBg="1"/>
      <p:bldP spid="49" grpId="0"/>
      <p:bldP spid="4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>
            <a:extLst>
              <a:ext uri="{FF2B5EF4-FFF2-40B4-BE49-F238E27FC236}">
                <a16:creationId xmlns:a16="http://schemas.microsoft.com/office/drawing/2014/main" id="{8CE11473-47BA-4118-634F-D26876A48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2851150"/>
            <a:ext cx="4392612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9">
            <a:extLst>
              <a:ext uri="{FF2B5EF4-FFF2-40B4-BE49-F238E27FC236}">
                <a16:creationId xmlns:a16="http://schemas.microsoft.com/office/drawing/2014/main" id="{AEC362F9-85CD-598E-7553-85FF530713C4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243263"/>
            <a:ext cx="1655763" cy="1728787"/>
            <a:chOff x="431" y="2432"/>
            <a:chExt cx="1043" cy="1089"/>
          </a:xfrm>
        </p:grpSpPr>
        <p:sp>
          <p:nvSpPr>
            <p:cNvPr id="21523" name="Arc 15">
              <a:extLst>
                <a:ext uri="{FF2B5EF4-FFF2-40B4-BE49-F238E27FC236}">
                  <a16:creationId xmlns:a16="http://schemas.microsoft.com/office/drawing/2014/main" id="{2E59E2AD-0EC7-B8CF-8152-014CDC2163A9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975" y="2432"/>
              <a:ext cx="272" cy="4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21524" name="Text Box 16">
              <a:extLst>
                <a:ext uri="{FF2B5EF4-FFF2-40B4-BE49-F238E27FC236}">
                  <a16:creationId xmlns:a16="http://schemas.microsoft.com/office/drawing/2014/main" id="{5895796B-9F90-B593-752F-F5E4CE49C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796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locus of </a:t>
              </a: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1525" name="Arc 18">
              <a:extLst>
                <a:ext uri="{FF2B5EF4-FFF2-40B4-BE49-F238E27FC236}">
                  <a16:creationId xmlns:a16="http://schemas.microsoft.com/office/drawing/2014/main" id="{A02D4F78-8403-77C0-CD34-C0D8B2456DF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975" y="3095"/>
              <a:ext cx="272" cy="4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grpSp>
        <p:nvGrpSpPr>
          <p:cNvPr id="21" name="Group 22">
            <a:extLst>
              <a:ext uri="{FF2B5EF4-FFF2-40B4-BE49-F238E27FC236}">
                <a16:creationId xmlns:a16="http://schemas.microsoft.com/office/drawing/2014/main" id="{187ABE38-63DF-9870-8B75-5C8ED9523CCE}"/>
              </a:ext>
            </a:extLst>
          </p:cNvPr>
          <p:cNvGrpSpPr>
            <a:grpSpLocks/>
          </p:cNvGrpSpPr>
          <p:nvPr/>
        </p:nvGrpSpPr>
        <p:grpSpPr bwMode="auto">
          <a:xfrm>
            <a:off x="2560638" y="2990850"/>
            <a:ext cx="4675187" cy="2190750"/>
            <a:chOff x="1432" y="2273"/>
            <a:chExt cx="2945" cy="1380"/>
          </a:xfrm>
        </p:grpSpPr>
        <p:grpSp>
          <p:nvGrpSpPr>
            <p:cNvPr id="21514" name="Group 13">
              <a:extLst>
                <a:ext uri="{FF2B5EF4-FFF2-40B4-BE49-F238E27FC236}">
                  <a16:creationId xmlns:a16="http://schemas.microsoft.com/office/drawing/2014/main" id="{E7AAE14E-412C-DCEF-7D98-018ECD1B8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2" y="2357"/>
              <a:ext cx="2537" cy="1215"/>
              <a:chOff x="1432" y="2357"/>
              <a:chExt cx="2537" cy="1215"/>
            </a:xfrm>
          </p:grpSpPr>
          <p:sp>
            <p:nvSpPr>
              <p:cNvPr id="21517" name="AutoShape 10">
                <a:extLst>
                  <a:ext uri="{FF2B5EF4-FFF2-40B4-BE49-F238E27FC236}">
                    <a16:creationId xmlns:a16="http://schemas.microsoft.com/office/drawing/2014/main" id="{BECB8496-5F83-2EB2-49FA-D239CAEA5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16" y="2928"/>
                <a:ext cx="91" cy="91"/>
              </a:xfrm>
              <a:prstGeom prst="triangle">
                <a:avLst>
                  <a:gd name="adj" fmla="val 50000"/>
                </a:avLst>
              </a:prstGeom>
              <a:solidFill>
                <a:srgbClr val="0EA2E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1518" name="Group 12">
                <a:extLst>
                  <a:ext uri="{FF2B5EF4-FFF2-40B4-BE49-F238E27FC236}">
                    <a16:creationId xmlns:a16="http://schemas.microsoft.com/office/drawing/2014/main" id="{EEFCB593-E09B-8AD5-9524-A0A83EB30C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2" y="2357"/>
                <a:ext cx="2537" cy="1215"/>
                <a:chOff x="1432" y="2357"/>
                <a:chExt cx="2537" cy="1215"/>
              </a:xfrm>
            </p:grpSpPr>
            <p:sp>
              <p:nvSpPr>
                <p:cNvPr id="21519" name="Freeform 6">
                  <a:extLst>
                    <a:ext uri="{FF2B5EF4-FFF2-40B4-BE49-F238E27FC236}">
                      <a16:creationId xmlns:a16="http://schemas.microsoft.com/office/drawing/2014/main" id="{55E776A5-EE8B-E83D-75C0-EC96D72014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2" y="2403"/>
                  <a:ext cx="2531" cy="2"/>
                </a:xfrm>
                <a:custGeom>
                  <a:avLst/>
                  <a:gdLst>
                    <a:gd name="T0" fmla="*/ 0 w 2531"/>
                    <a:gd name="T1" fmla="*/ 2 h 2"/>
                    <a:gd name="T2" fmla="*/ 2531 w 2531"/>
                    <a:gd name="T3" fmla="*/ 0 h 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531" h="2">
                      <a:moveTo>
                        <a:pt x="0" y="2"/>
                      </a:moveTo>
                      <a:lnTo>
                        <a:pt x="2531" y="0"/>
                      </a:lnTo>
                    </a:path>
                  </a:pathLst>
                </a:custGeom>
                <a:noFill/>
                <a:ln w="31750">
                  <a:solidFill>
                    <a:srgbClr val="72B56E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/>
                </a:p>
              </p:txBody>
            </p:sp>
            <p:sp>
              <p:nvSpPr>
                <p:cNvPr id="21520" name="Freeform 7">
                  <a:extLst>
                    <a:ext uri="{FF2B5EF4-FFF2-40B4-BE49-F238E27FC236}">
                      <a16:creationId xmlns:a16="http://schemas.microsoft.com/office/drawing/2014/main" id="{8FFDFC58-26BB-998E-DA03-B1EBC7C75D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8" y="3527"/>
                  <a:ext cx="2531" cy="2"/>
                </a:xfrm>
                <a:custGeom>
                  <a:avLst/>
                  <a:gdLst>
                    <a:gd name="T0" fmla="*/ 0 w 2531"/>
                    <a:gd name="T1" fmla="*/ 2 h 2"/>
                    <a:gd name="T2" fmla="*/ 2531 w 2531"/>
                    <a:gd name="T3" fmla="*/ 0 h 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531" h="2">
                      <a:moveTo>
                        <a:pt x="0" y="2"/>
                      </a:moveTo>
                      <a:lnTo>
                        <a:pt x="2531" y="0"/>
                      </a:lnTo>
                    </a:path>
                  </a:pathLst>
                </a:custGeom>
                <a:noFill/>
                <a:ln w="31750">
                  <a:solidFill>
                    <a:srgbClr val="72B56E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/>
                </a:p>
              </p:txBody>
            </p:sp>
            <p:sp>
              <p:nvSpPr>
                <p:cNvPr id="21521" name="AutoShape 9">
                  <a:extLst>
                    <a:ext uri="{FF2B5EF4-FFF2-40B4-BE49-F238E27FC236}">
                      <a16:creationId xmlns:a16="http://schemas.microsoft.com/office/drawing/2014/main" id="{3354AA59-9273-E538-0F4E-0B12B0ABE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16" y="3481"/>
                  <a:ext cx="91" cy="9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EA2E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HK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522" name="AutoShape 11">
                  <a:extLst>
                    <a:ext uri="{FF2B5EF4-FFF2-40B4-BE49-F238E27FC236}">
                      <a16:creationId xmlns:a16="http://schemas.microsoft.com/office/drawing/2014/main" id="{C03A082D-10DF-A535-2321-CE658EE37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16" y="2357"/>
                  <a:ext cx="91" cy="9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EA2E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HK" altLang="en-US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1515" name="Text Box 20">
              <a:extLst>
                <a:ext uri="{FF2B5EF4-FFF2-40B4-BE49-F238E27FC236}">
                  <a16:creationId xmlns:a16="http://schemas.microsoft.com/office/drawing/2014/main" id="{4C628BC3-A55B-9610-B09F-0AD73B2F0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273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L</a:t>
              </a:r>
              <a:r>
                <a:rPr lang="en-US" altLang="zh-TW" sz="2000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516" name="Text Box 21">
              <a:extLst>
                <a:ext uri="{FF2B5EF4-FFF2-40B4-BE49-F238E27FC236}">
                  <a16:creationId xmlns:a16="http://schemas.microsoft.com/office/drawing/2014/main" id="{3EF9CDB0-DED9-2E0F-1878-B1E03E8BE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403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L</a:t>
              </a:r>
              <a:r>
                <a:rPr lang="en-US" altLang="zh-TW" sz="20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20485" name="Text Box 23">
            <a:extLst>
              <a:ext uri="{FF2B5EF4-FFF2-40B4-BE49-F238E27FC236}">
                <a16:creationId xmlns:a16="http://schemas.microsoft.com/office/drawing/2014/main" id="{C1A45BDD-A56D-3BE3-3316-8505D988E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00200"/>
            <a:ext cx="22336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rgbClr val="33CC33"/>
                </a:solidFill>
                <a:latin typeface="Arial" panose="020B0604020202020204" pitchFamily="34" charset="0"/>
              </a:rPr>
              <a:t>Condition II</a:t>
            </a:r>
            <a:r>
              <a:rPr lang="en-US" altLang="zh-TW" sz="2800">
                <a:solidFill>
                  <a:srgbClr val="33CC33"/>
                </a:solidFill>
                <a:latin typeface="Arial" panose="020B0604020202020204" pitchFamily="34" charset="0"/>
              </a:rPr>
              <a:t>:</a:t>
            </a:r>
            <a:endParaRPr lang="el-GR" altLang="zh-TW" sz="2800">
              <a:solidFill>
                <a:srgbClr val="33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Box 24">
            <a:extLst>
              <a:ext uri="{FF2B5EF4-FFF2-40B4-BE49-F238E27FC236}">
                <a16:creationId xmlns:a16="http://schemas.microsoft.com/office/drawing/2014/main" id="{B400CAC0-692D-A77A-CF32-04944E6D4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95500"/>
            <a:ext cx="828198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A moving point </a:t>
            </a:r>
            <a:r>
              <a:rPr lang="en-US" altLang="zh-TW" sz="2800" i="1">
                <a:latin typeface="Arial" panose="020B0604020202020204" pitchFamily="34" charset="0"/>
              </a:rPr>
              <a:t>P</a:t>
            </a:r>
            <a:r>
              <a:rPr lang="en-US" altLang="zh-TW" sz="2800">
                <a:latin typeface="Arial" panose="020B0604020202020204" pitchFamily="34" charset="0"/>
              </a:rPr>
              <a:t> maintains a fixed distance </a:t>
            </a:r>
            <a:r>
              <a:rPr lang="en-US" altLang="zh-TW" sz="2800" i="1">
                <a:latin typeface="Arial" panose="020B0604020202020204" pitchFamily="34" charset="0"/>
              </a:rPr>
              <a:t>d</a:t>
            </a:r>
            <a:r>
              <a:rPr lang="en-US" altLang="zh-TW" sz="2800">
                <a:latin typeface="Arial" panose="020B0604020202020204" pitchFamily="34" charset="0"/>
              </a:rPr>
              <a:t> from a straight line </a:t>
            </a:r>
            <a:r>
              <a:rPr lang="en-US" altLang="zh-TW" sz="2800" i="1">
                <a:latin typeface="Arial" panose="020B0604020202020204" pitchFamily="34" charset="0"/>
              </a:rPr>
              <a:t>L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  <a:endParaRPr lang="el-GR" altLang="zh-TW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3" name="Rectangle 110">
            <a:extLst>
              <a:ext uri="{FF2B5EF4-FFF2-40B4-BE49-F238E27FC236}">
                <a16:creationId xmlns:a16="http://schemas.microsoft.com/office/drawing/2014/main" id="{D3C82467-5755-BAF8-A32E-39F1C1B10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08000"/>
            <a:ext cx="8570913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Now, let us consider the loci of points which move under other conditions and the sketches of these loci.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B4D06BDA-D76C-7EF1-66CB-7D74F74F5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5075238"/>
            <a:ext cx="216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rgbClr val="33CC33"/>
                </a:solidFill>
                <a:latin typeface="Arial" panose="020B0604020202020204" pitchFamily="34" charset="0"/>
              </a:rPr>
              <a:t>Locus of </a:t>
            </a:r>
            <a:r>
              <a:rPr lang="en-US" altLang="zh-TW" sz="2800" b="1" i="1">
                <a:solidFill>
                  <a:srgbClr val="33CC33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800" i="1">
                <a:solidFill>
                  <a:srgbClr val="33CC33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800">
                <a:solidFill>
                  <a:srgbClr val="33CC33"/>
                </a:solidFill>
                <a:latin typeface="Arial" panose="020B0604020202020204" pitchFamily="34" charset="0"/>
              </a:rPr>
              <a:t>:</a:t>
            </a:r>
            <a:endParaRPr lang="el-GR" altLang="zh-TW" sz="2800">
              <a:solidFill>
                <a:srgbClr val="33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E80ECF90-4549-26A0-2D7E-AE7D21814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5578475"/>
            <a:ext cx="82819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A pair of straight lines </a:t>
            </a:r>
            <a:r>
              <a:rPr lang="en-US" altLang="zh-TW" sz="2800" i="1">
                <a:latin typeface="Arial" panose="020B0604020202020204" pitchFamily="34" charset="0"/>
              </a:rPr>
              <a:t>L</a:t>
            </a:r>
            <a:r>
              <a:rPr lang="en-US" altLang="zh-TW" sz="2800" baseline="-25000">
                <a:latin typeface="Arial" panose="020B0604020202020204" pitchFamily="34" charset="0"/>
              </a:rPr>
              <a:t>1</a:t>
            </a:r>
            <a:r>
              <a:rPr lang="en-US" altLang="zh-TW" sz="2800">
                <a:latin typeface="Arial" panose="020B0604020202020204" pitchFamily="34" charset="0"/>
              </a:rPr>
              <a:t> and</a:t>
            </a:r>
            <a:r>
              <a:rPr lang="en-US" altLang="zh-TW" sz="2800" i="1">
                <a:latin typeface="Arial" panose="020B0604020202020204" pitchFamily="34" charset="0"/>
              </a:rPr>
              <a:t> L</a:t>
            </a:r>
            <a:r>
              <a:rPr lang="en-US" altLang="zh-TW" sz="2800" baseline="-25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parallel to and at a distance </a:t>
            </a:r>
            <a:r>
              <a:rPr lang="en-US" altLang="zh-TW" sz="2800" i="1">
                <a:latin typeface="Arial" panose="020B0604020202020204" pitchFamily="34" charset="0"/>
              </a:rPr>
              <a:t>d</a:t>
            </a:r>
            <a:r>
              <a:rPr lang="en-US" altLang="zh-TW" sz="2800">
                <a:latin typeface="Arial" panose="020B0604020202020204" pitchFamily="34" charset="0"/>
              </a:rPr>
              <a:t> from </a:t>
            </a:r>
            <a:r>
              <a:rPr lang="en-US" altLang="zh-TW" sz="2800" i="1">
                <a:latin typeface="Arial" panose="020B0604020202020204" pitchFamily="34" charset="0"/>
              </a:rPr>
              <a:t>L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  <a:endParaRPr lang="el-GR" altLang="zh-TW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32" grpId="0"/>
      <p:bldP spid="21513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>
            <a:extLst>
              <a:ext uri="{FF2B5EF4-FFF2-40B4-BE49-F238E27FC236}">
                <a16:creationId xmlns:a16="http://schemas.microsoft.com/office/drawing/2014/main" id="{DF7B4B50-43EF-EBA0-56B5-D1A27FE07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4679950"/>
            <a:ext cx="37623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2">
            <a:extLst>
              <a:ext uri="{FF2B5EF4-FFF2-40B4-BE49-F238E27FC236}">
                <a16:creationId xmlns:a16="http://schemas.microsoft.com/office/drawing/2014/main" id="{0073F691-F2E0-6A0F-FBD4-7424EE451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2665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rgbClr val="33CC33"/>
                </a:solidFill>
                <a:latin typeface="Arial" panose="020B0604020202020204" pitchFamily="34" charset="0"/>
              </a:rPr>
              <a:t>Condition III</a:t>
            </a:r>
            <a:r>
              <a:rPr lang="en-US" altLang="zh-TW" sz="2800">
                <a:solidFill>
                  <a:srgbClr val="33CC33"/>
                </a:solidFill>
                <a:latin typeface="Arial" panose="020B0604020202020204" pitchFamily="34" charset="0"/>
              </a:rPr>
              <a:t>:</a:t>
            </a:r>
            <a:endParaRPr lang="el-GR" altLang="zh-TW" sz="2800">
              <a:solidFill>
                <a:srgbClr val="33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BADB4AC-2C9C-D536-C081-B72B434F8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00113"/>
            <a:ext cx="828198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A moving point </a:t>
            </a:r>
            <a:r>
              <a:rPr lang="en-US" altLang="zh-TW" sz="2800" i="1">
                <a:latin typeface="Arial" panose="020B0604020202020204" pitchFamily="34" charset="0"/>
              </a:rPr>
              <a:t>P</a:t>
            </a:r>
            <a:r>
              <a:rPr lang="en-US" altLang="zh-TW" sz="2800">
                <a:latin typeface="Arial" panose="020B0604020202020204" pitchFamily="34" charset="0"/>
              </a:rPr>
              <a:t> maintains a fixed distance </a:t>
            </a:r>
            <a:r>
              <a:rPr lang="en-US" altLang="zh-TW" sz="2800" i="1">
                <a:latin typeface="Arial" panose="020B0604020202020204" pitchFamily="34" charset="0"/>
              </a:rPr>
              <a:t>d</a:t>
            </a:r>
            <a:r>
              <a:rPr lang="en-US" altLang="zh-TW" sz="2800">
                <a:latin typeface="Arial" panose="020B0604020202020204" pitchFamily="34" charset="0"/>
              </a:rPr>
              <a:t> from a line segment </a:t>
            </a:r>
            <a:r>
              <a:rPr lang="en-US" altLang="zh-TW" sz="2800" i="1">
                <a:latin typeface="Arial" panose="020B0604020202020204" pitchFamily="34" charset="0"/>
              </a:rPr>
              <a:t>AB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  <a:endParaRPr lang="el-GR" altLang="zh-TW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23B0370-2B30-7355-838E-D3196D275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73238"/>
            <a:ext cx="216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rgbClr val="33CC33"/>
                </a:solidFill>
                <a:latin typeface="Arial" panose="020B0604020202020204" pitchFamily="34" charset="0"/>
              </a:rPr>
              <a:t>Locus of </a:t>
            </a:r>
            <a:r>
              <a:rPr lang="en-US" altLang="zh-TW" sz="2800" b="1" i="1">
                <a:solidFill>
                  <a:srgbClr val="33CC33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800" i="1">
                <a:solidFill>
                  <a:srgbClr val="33CC33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800">
                <a:solidFill>
                  <a:srgbClr val="33CC33"/>
                </a:solidFill>
                <a:latin typeface="Arial" panose="020B0604020202020204" pitchFamily="34" charset="0"/>
              </a:rPr>
              <a:t>:</a:t>
            </a:r>
            <a:endParaRPr lang="el-GR" altLang="zh-TW" sz="2800">
              <a:solidFill>
                <a:srgbClr val="33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09229D6-7A07-359E-7A9B-5FBC7B00C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05038"/>
            <a:ext cx="828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It is made up of:</a:t>
            </a:r>
            <a:endParaRPr lang="el-GR" altLang="zh-TW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BFCE4F93-CDEC-9281-1D1D-212DF1806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36838"/>
            <a:ext cx="8429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(i)	two parallel line segments, each of length equal 	to </a:t>
            </a:r>
            <a:r>
              <a:rPr lang="en-US" altLang="zh-TW" sz="2800" i="1">
                <a:latin typeface="Arial" panose="020B0604020202020204" pitchFamily="34" charset="0"/>
              </a:rPr>
              <a:t>AB</a:t>
            </a:r>
            <a:r>
              <a:rPr lang="en-US" altLang="zh-TW" sz="2800">
                <a:latin typeface="Arial" panose="020B0604020202020204" pitchFamily="34" charset="0"/>
              </a:rPr>
              <a:t>, and at a distance </a:t>
            </a:r>
            <a:r>
              <a:rPr lang="en-US" altLang="zh-TW" sz="2800" i="1">
                <a:latin typeface="Arial" panose="020B0604020202020204" pitchFamily="34" charset="0"/>
              </a:rPr>
              <a:t>d</a:t>
            </a:r>
            <a:r>
              <a:rPr lang="en-US" altLang="zh-TW" sz="2800">
                <a:latin typeface="Arial" panose="020B0604020202020204" pitchFamily="34" charset="0"/>
              </a:rPr>
              <a:t> from </a:t>
            </a:r>
            <a:r>
              <a:rPr lang="en-US" altLang="zh-TW" sz="2800" i="1">
                <a:latin typeface="Arial" panose="020B0604020202020204" pitchFamily="34" charset="0"/>
              </a:rPr>
              <a:t>AB</a:t>
            </a:r>
            <a:r>
              <a:rPr lang="en-US" altLang="zh-TW" sz="2800">
                <a:latin typeface="Arial" panose="020B0604020202020204" pitchFamily="34" charset="0"/>
              </a:rPr>
              <a:t>, and;</a:t>
            </a:r>
            <a:endParaRPr lang="el-GR" altLang="zh-TW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3A75CE01-362A-C200-C5B9-DE9A0AD52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3500438"/>
            <a:ext cx="8429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(ii)	two semi-circles each of radius </a:t>
            </a:r>
            <a:r>
              <a:rPr lang="en-US" altLang="zh-TW" sz="2800" i="1">
                <a:latin typeface="Arial" panose="020B0604020202020204" pitchFamily="34" charset="0"/>
              </a:rPr>
              <a:t>d</a:t>
            </a:r>
            <a:r>
              <a:rPr lang="en-US" altLang="zh-TW" sz="2800">
                <a:latin typeface="Arial" panose="020B0604020202020204" pitchFamily="34" charset="0"/>
              </a:rPr>
              <a:t>, with centres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	and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  <a:r>
              <a:rPr lang="en-US" altLang="zh-TW" sz="2800">
                <a:latin typeface="Arial" panose="020B0604020202020204" pitchFamily="34" charset="0"/>
              </a:rPr>
              <a:t> respectively.</a:t>
            </a:r>
            <a:endParaRPr lang="el-GR" altLang="zh-TW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6">
            <a:extLst>
              <a:ext uri="{FF2B5EF4-FFF2-40B4-BE49-F238E27FC236}">
                <a16:creationId xmlns:a16="http://schemas.microsoft.com/office/drawing/2014/main" id="{97E97D78-B8B0-8EC3-CF9B-65DF29A96D06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4679950"/>
            <a:ext cx="2808287" cy="1373188"/>
            <a:chOff x="1927" y="2787"/>
            <a:chExt cx="1769" cy="865"/>
          </a:xfrm>
        </p:grpSpPr>
        <p:sp>
          <p:nvSpPr>
            <p:cNvPr id="22547" name="Line 17">
              <a:extLst>
                <a:ext uri="{FF2B5EF4-FFF2-40B4-BE49-F238E27FC236}">
                  <a16:creationId xmlns:a16="http://schemas.microsoft.com/office/drawing/2014/main" id="{CFB4E008-31CE-2ABB-3ADF-20C3913FF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833"/>
              <a:ext cx="1769" cy="0"/>
            </a:xfrm>
            <a:prstGeom prst="line">
              <a:avLst/>
            </a:prstGeom>
            <a:noFill/>
            <a:ln w="31750">
              <a:solidFill>
                <a:srgbClr val="72B5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2548" name="Line 18">
              <a:extLst>
                <a:ext uri="{FF2B5EF4-FFF2-40B4-BE49-F238E27FC236}">
                  <a16:creationId xmlns:a16="http://schemas.microsoft.com/office/drawing/2014/main" id="{E1FA4A42-089F-9ED5-B9B6-E7DF5B10B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610"/>
              <a:ext cx="1769" cy="0"/>
            </a:xfrm>
            <a:prstGeom prst="line">
              <a:avLst/>
            </a:prstGeom>
            <a:noFill/>
            <a:ln w="31750">
              <a:solidFill>
                <a:srgbClr val="72B5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2549" name="AutoShape 19">
              <a:extLst>
                <a:ext uri="{FF2B5EF4-FFF2-40B4-BE49-F238E27FC236}">
                  <a16:creationId xmlns:a16="http://schemas.microsoft.com/office/drawing/2014/main" id="{BC21FBEB-2506-33FE-5096-63377C7515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200" y="3561"/>
              <a:ext cx="91" cy="91"/>
            </a:xfrm>
            <a:prstGeom prst="triangle">
              <a:avLst>
                <a:gd name="adj" fmla="val 50000"/>
              </a:avLst>
            </a:prstGeom>
            <a:solidFill>
              <a:srgbClr val="0EA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2550" name="AutoShape 20">
              <a:extLst>
                <a:ext uri="{FF2B5EF4-FFF2-40B4-BE49-F238E27FC236}">
                  <a16:creationId xmlns:a16="http://schemas.microsoft.com/office/drawing/2014/main" id="{2542FEDC-22A2-AA82-7AEF-051BD57A80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200" y="3174"/>
              <a:ext cx="91" cy="91"/>
            </a:xfrm>
            <a:prstGeom prst="triangle">
              <a:avLst>
                <a:gd name="adj" fmla="val 50000"/>
              </a:avLst>
            </a:prstGeom>
            <a:solidFill>
              <a:srgbClr val="0EA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2551" name="AutoShape 21">
              <a:extLst>
                <a:ext uri="{FF2B5EF4-FFF2-40B4-BE49-F238E27FC236}">
                  <a16:creationId xmlns:a16="http://schemas.microsoft.com/office/drawing/2014/main" id="{5A5F1D67-52CD-B994-B14C-325AC86CD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200" y="2787"/>
              <a:ext cx="91" cy="91"/>
            </a:xfrm>
            <a:prstGeom prst="triangle">
              <a:avLst>
                <a:gd name="adj" fmla="val 50000"/>
              </a:avLst>
            </a:prstGeom>
            <a:solidFill>
              <a:srgbClr val="0EA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17334A2B-5C8A-B801-55C8-A1368D8AD779}"/>
              </a:ext>
            </a:extLst>
          </p:cNvPr>
          <p:cNvGrpSpPr>
            <a:grpSpLocks/>
          </p:cNvGrpSpPr>
          <p:nvPr/>
        </p:nvGrpSpPr>
        <p:grpSpPr bwMode="auto">
          <a:xfrm>
            <a:off x="2397125" y="4713288"/>
            <a:ext cx="4137025" cy="1316037"/>
            <a:chOff x="1510" y="2808"/>
            <a:chExt cx="2606" cy="829"/>
          </a:xfrm>
        </p:grpSpPr>
        <p:pic>
          <p:nvPicPr>
            <p:cNvPr id="22545" name="Picture 23">
              <a:extLst>
                <a:ext uri="{FF2B5EF4-FFF2-40B4-BE49-F238E27FC236}">
                  <a16:creationId xmlns:a16="http://schemas.microsoft.com/office/drawing/2014/main" id="{48F58BAC-85D8-F4B3-7972-DDD667DEF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" y="2809"/>
              <a:ext cx="432" cy="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6" name="Picture 24">
              <a:extLst>
                <a:ext uri="{FF2B5EF4-FFF2-40B4-BE49-F238E27FC236}">
                  <a16:creationId xmlns:a16="http://schemas.microsoft.com/office/drawing/2014/main" id="{9A9AE69F-7603-5469-36B0-EB0552B73A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4" y="2808"/>
              <a:ext cx="432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oup 25">
            <a:extLst>
              <a:ext uri="{FF2B5EF4-FFF2-40B4-BE49-F238E27FC236}">
                <a16:creationId xmlns:a16="http://schemas.microsoft.com/office/drawing/2014/main" id="{CE182F36-DD59-019E-AA37-EE9AAB8D7441}"/>
              </a:ext>
            </a:extLst>
          </p:cNvPr>
          <p:cNvGrpSpPr>
            <a:grpSpLocks/>
          </p:cNvGrpSpPr>
          <p:nvPr/>
        </p:nvGrpSpPr>
        <p:grpSpPr bwMode="auto">
          <a:xfrm>
            <a:off x="6170613" y="4292600"/>
            <a:ext cx="2001837" cy="555625"/>
            <a:chOff x="3824" y="2543"/>
            <a:chExt cx="1261" cy="350"/>
          </a:xfrm>
        </p:grpSpPr>
        <p:sp>
          <p:nvSpPr>
            <p:cNvPr id="22543" name="Text Box 26">
              <a:extLst>
                <a:ext uri="{FF2B5EF4-FFF2-40B4-BE49-F238E27FC236}">
                  <a16:creationId xmlns:a16="http://schemas.microsoft.com/office/drawing/2014/main" id="{BE4A8510-D047-7FD2-CC4E-6668E5109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2" y="2543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locus of </a:t>
              </a: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2544" name="Arc 27">
              <a:extLst>
                <a:ext uri="{FF2B5EF4-FFF2-40B4-BE49-F238E27FC236}">
                  <a16:creationId xmlns:a16="http://schemas.microsoft.com/office/drawing/2014/main" id="{E1325B24-36AB-258A-D3D4-44FD3BB80DE0}"/>
                </a:ext>
              </a:extLst>
            </p:cNvPr>
            <p:cNvSpPr>
              <a:spLocks/>
            </p:cNvSpPr>
            <p:nvPr/>
          </p:nvSpPr>
          <p:spPr bwMode="auto">
            <a:xfrm rot="-3576191">
              <a:off x="3788" y="2657"/>
              <a:ext cx="272" cy="1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grpSp>
        <p:nvGrpSpPr>
          <p:cNvPr id="24" name="Group 31">
            <a:extLst>
              <a:ext uri="{FF2B5EF4-FFF2-40B4-BE49-F238E27FC236}">
                <a16:creationId xmlns:a16="http://schemas.microsoft.com/office/drawing/2014/main" id="{8CD72A47-6370-FF13-2DA1-4BFE00FF5E38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4327525"/>
            <a:ext cx="503237" cy="573088"/>
            <a:chOff x="2608" y="2726"/>
            <a:chExt cx="317" cy="361"/>
          </a:xfrm>
        </p:grpSpPr>
        <p:pic>
          <p:nvPicPr>
            <p:cNvPr id="22541" name="Picture 29">
              <a:extLst>
                <a:ext uri="{FF2B5EF4-FFF2-40B4-BE49-F238E27FC236}">
                  <a16:creationId xmlns:a16="http://schemas.microsoft.com/office/drawing/2014/main" id="{9C1AD7F9-3B9E-7365-F28E-A7D1EB8E3E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1" y="2922"/>
              <a:ext cx="15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2" name="Text Box 30">
              <a:extLst>
                <a:ext uri="{FF2B5EF4-FFF2-40B4-BE49-F238E27FC236}">
                  <a16:creationId xmlns:a16="http://schemas.microsoft.com/office/drawing/2014/main" id="{27ACB426-6E20-E4C6-32E1-0E62BC13C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726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7">
            <a:extLst>
              <a:ext uri="{FF2B5EF4-FFF2-40B4-BE49-F238E27FC236}">
                <a16:creationId xmlns:a16="http://schemas.microsoft.com/office/drawing/2014/main" id="{11B619BC-2927-F76C-C895-11A8404C9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76250"/>
            <a:ext cx="2665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rgbClr val="33CC33"/>
                </a:solidFill>
                <a:latin typeface="Arial" panose="020B0604020202020204" pitchFamily="34" charset="0"/>
              </a:rPr>
              <a:t>Condition IV</a:t>
            </a:r>
            <a:r>
              <a:rPr lang="en-US" altLang="zh-TW" sz="2800">
                <a:solidFill>
                  <a:srgbClr val="33CC33"/>
                </a:solidFill>
                <a:latin typeface="Arial" panose="020B0604020202020204" pitchFamily="34" charset="0"/>
              </a:rPr>
              <a:t>:</a:t>
            </a:r>
            <a:endParaRPr lang="el-GR" altLang="zh-TW" sz="2800">
              <a:solidFill>
                <a:srgbClr val="33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200F91CB-45A8-6688-8E65-8D2BA655B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96938"/>
            <a:ext cx="82819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A moving point </a:t>
            </a:r>
            <a:r>
              <a:rPr lang="en-US" altLang="zh-TW" sz="2800" i="1">
                <a:latin typeface="Arial" panose="020B0604020202020204" pitchFamily="34" charset="0"/>
              </a:rPr>
              <a:t>P</a:t>
            </a:r>
            <a:r>
              <a:rPr lang="en-US" altLang="zh-TW" sz="2800">
                <a:latin typeface="Arial" panose="020B0604020202020204" pitchFamily="34" charset="0"/>
              </a:rPr>
              <a:t> maintains an equal distance from two parallel lines </a:t>
            </a:r>
            <a:r>
              <a:rPr lang="en-US" altLang="zh-TW" sz="2800" i="1">
                <a:latin typeface="Arial" panose="020B0604020202020204" pitchFamily="34" charset="0"/>
              </a:rPr>
              <a:t>L</a:t>
            </a:r>
            <a:r>
              <a:rPr lang="en-US" altLang="zh-TW" sz="2800" baseline="-25000">
                <a:latin typeface="Arial" panose="020B0604020202020204" pitchFamily="34" charset="0"/>
              </a:rPr>
              <a:t>1</a:t>
            </a:r>
            <a:r>
              <a:rPr lang="en-US" altLang="zh-TW" sz="2800">
                <a:latin typeface="Arial" panose="020B0604020202020204" pitchFamily="34" charset="0"/>
              </a:rPr>
              <a:t> and </a:t>
            </a:r>
            <a:r>
              <a:rPr lang="en-US" altLang="zh-TW" sz="2800" i="1">
                <a:latin typeface="Arial" panose="020B0604020202020204" pitchFamily="34" charset="0"/>
              </a:rPr>
              <a:t>L</a:t>
            </a:r>
            <a:r>
              <a:rPr lang="en-US" altLang="zh-TW" sz="2800" baseline="-25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  <a:endParaRPr lang="el-GR" altLang="zh-TW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7E3EC361-F488-9599-F5BF-D4D20DD3FF9A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162175"/>
            <a:ext cx="1655762" cy="790575"/>
            <a:chOff x="476" y="2632"/>
            <a:chExt cx="1043" cy="498"/>
          </a:xfrm>
        </p:grpSpPr>
        <p:sp>
          <p:nvSpPr>
            <p:cNvPr id="23570" name="Text Box 26">
              <a:extLst>
                <a:ext uri="{FF2B5EF4-FFF2-40B4-BE49-F238E27FC236}">
                  <a16:creationId xmlns:a16="http://schemas.microsoft.com/office/drawing/2014/main" id="{A5430EA7-912E-2BD9-E4DE-A181F566F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632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locus of </a:t>
              </a: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  <p:sp>
          <p:nvSpPr>
            <p:cNvPr id="23571" name="Arc 27">
              <a:extLst>
                <a:ext uri="{FF2B5EF4-FFF2-40B4-BE49-F238E27FC236}">
                  <a16:creationId xmlns:a16="http://schemas.microsoft.com/office/drawing/2014/main" id="{93E4FF97-3DE5-80AC-75C4-7E092EA080D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20" y="2931"/>
              <a:ext cx="272" cy="1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grpSp>
        <p:nvGrpSpPr>
          <p:cNvPr id="15" name="Group 29">
            <a:extLst>
              <a:ext uri="{FF2B5EF4-FFF2-40B4-BE49-F238E27FC236}">
                <a16:creationId xmlns:a16="http://schemas.microsoft.com/office/drawing/2014/main" id="{134B843C-08F2-495B-7CA7-138F039ACFA2}"/>
              </a:ext>
            </a:extLst>
          </p:cNvPr>
          <p:cNvGrpSpPr>
            <a:grpSpLocks/>
          </p:cNvGrpSpPr>
          <p:nvPr/>
        </p:nvGrpSpPr>
        <p:grpSpPr bwMode="auto">
          <a:xfrm>
            <a:off x="2492375" y="2740025"/>
            <a:ext cx="4672013" cy="396875"/>
            <a:chOff x="1570" y="2999"/>
            <a:chExt cx="2943" cy="250"/>
          </a:xfrm>
        </p:grpSpPr>
        <p:grpSp>
          <p:nvGrpSpPr>
            <p:cNvPr id="23566" name="Group 22">
              <a:extLst>
                <a:ext uri="{FF2B5EF4-FFF2-40B4-BE49-F238E27FC236}">
                  <a16:creationId xmlns:a16="http://schemas.microsoft.com/office/drawing/2014/main" id="{2E13583E-06EB-9A10-F6FF-3C4C30F4C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0" y="3091"/>
              <a:ext cx="2658" cy="91"/>
              <a:chOff x="1389" y="3088"/>
              <a:chExt cx="2658" cy="91"/>
            </a:xfrm>
          </p:grpSpPr>
          <p:sp>
            <p:nvSpPr>
              <p:cNvPr id="23568" name="Freeform 23">
                <a:extLst>
                  <a:ext uri="{FF2B5EF4-FFF2-40B4-BE49-F238E27FC236}">
                    <a16:creationId xmlns:a16="http://schemas.microsoft.com/office/drawing/2014/main" id="{4A21CDA9-524B-425F-467D-6B887AEB4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9" y="3134"/>
                <a:ext cx="2658" cy="1"/>
              </a:xfrm>
              <a:custGeom>
                <a:avLst/>
                <a:gdLst>
                  <a:gd name="T0" fmla="*/ 0 w 2658"/>
                  <a:gd name="T1" fmla="*/ 0 h 1"/>
                  <a:gd name="T2" fmla="*/ 2658 w 2658"/>
                  <a:gd name="T3" fmla="*/ 1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658" h="1">
                    <a:moveTo>
                      <a:pt x="0" y="0"/>
                    </a:moveTo>
                    <a:lnTo>
                      <a:pt x="2658" y="1"/>
                    </a:lnTo>
                  </a:path>
                </a:pathLst>
              </a:custGeom>
              <a:noFill/>
              <a:ln w="31750">
                <a:solidFill>
                  <a:srgbClr val="72B56E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3569" name="AutoShape 24">
                <a:extLst>
                  <a:ext uri="{FF2B5EF4-FFF2-40B4-BE49-F238E27FC236}">
                    <a16:creationId xmlns:a16="http://schemas.microsoft.com/office/drawing/2014/main" id="{998E3AF2-0703-9926-572A-D70F065DD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40" y="3088"/>
                <a:ext cx="91" cy="91"/>
              </a:xfrm>
              <a:prstGeom prst="triangle">
                <a:avLst>
                  <a:gd name="adj" fmla="val 50000"/>
                </a:avLst>
              </a:prstGeom>
              <a:solidFill>
                <a:srgbClr val="0EA2E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567" name="Text Box 28">
              <a:extLst>
                <a:ext uri="{FF2B5EF4-FFF2-40B4-BE49-F238E27FC236}">
                  <a16:creationId xmlns:a16="http://schemas.microsoft.com/office/drawing/2014/main" id="{AFDC0204-BA4D-1FD2-4FA4-506589D56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2999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L</a:t>
              </a:r>
            </a:p>
          </p:txBody>
        </p:sp>
      </p:grpSp>
      <p:grpSp>
        <p:nvGrpSpPr>
          <p:cNvPr id="20" name="Group 32">
            <a:extLst>
              <a:ext uri="{FF2B5EF4-FFF2-40B4-BE49-F238E27FC236}">
                <a16:creationId xmlns:a16="http://schemas.microsoft.com/office/drawing/2014/main" id="{23F40A99-8632-3426-09F6-3F5AC60F1751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1912938"/>
            <a:ext cx="4752975" cy="2163762"/>
            <a:chOff x="1519" y="2478"/>
            <a:chExt cx="2994" cy="1363"/>
          </a:xfrm>
        </p:grpSpPr>
        <p:pic>
          <p:nvPicPr>
            <p:cNvPr id="23563" name="Picture 21">
              <a:extLst>
                <a:ext uri="{FF2B5EF4-FFF2-40B4-BE49-F238E27FC236}">
                  <a16:creationId xmlns:a16="http://schemas.microsoft.com/office/drawing/2014/main" id="{E48F70FF-2F38-FE43-BB56-511D0C4705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" y="2478"/>
              <a:ext cx="2994" cy="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4" name="Line 30">
              <a:extLst>
                <a:ext uri="{FF2B5EF4-FFF2-40B4-BE49-F238E27FC236}">
                  <a16:creationId xmlns:a16="http://schemas.microsoft.com/office/drawing/2014/main" id="{1AAB3D36-ED33-12A9-714F-0160B64AE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2849"/>
              <a:ext cx="137" cy="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3565" name="Line 31">
              <a:extLst>
                <a:ext uri="{FF2B5EF4-FFF2-40B4-BE49-F238E27FC236}">
                  <a16:creationId xmlns:a16="http://schemas.microsoft.com/office/drawing/2014/main" id="{33B2560A-F0F2-488F-C4F0-1C1C6DDE4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3439"/>
              <a:ext cx="137" cy="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16" name="Text Box 19">
            <a:extLst>
              <a:ext uri="{FF2B5EF4-FFF2-40B4-BE49-F238E27FC236}">
                <a16:creationId xmlns:a16="http://schemas.microsoft.com/office/drawing/2014/main" id="{7CDE8DA6-2333-E352-B713-D2837264A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922713"/>
            <a:ext cx="216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rgbClr val="33CC33"/>
                </a:solidFill>
                <a:latin typeface="Arial" panose="020B0604020202020204" pitchFamily="34" charset="0"/>
              </a:rPr>
              <a:t>Locus of </a:t>
            </a:r>
            <a:r>
              <a:rPr lang="en-US" altLang="zh-TW" sz="2800" b="1" i="1">
                <a:solidFill>
                  <a:srgbClr val="33CC33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800" i="1">
                <a:solidFill>
                  <a:srgbClr val="33CC33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800">
                <a:solidFill>
                  <a:srgbClr val="33CC33"/>
                </a:solidFill>
                <a:latin typeface="Arial" panose="020B0604020202020204" pitchFamily="34" charset="0"/>
              </a:rPr>
              <a:t>:</a:t>
            </a:r>
            <a:endParaRPr lang="el-GR" altLang="zh-TW" sz="2800">
              <a:solidFill>
                <a:srgbClr val="33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3C48F612-8BBA-1110-5FCC-327295F23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425950"/>
            <a:ext cx="828198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A straight line </a:t>
            </a:r>
            <a:r>
              <a:rPr lang="en-US" altLang="zh-TW" sz="2800" i="1">
                <a:latin typeface="Arial" panose="020B0604020202020204" pitchFamily="34" charset="0"/>
              </a:rPr>
              <a:t>L </a:t>
            </a:r>
            <a:r>
              <a:rPr lang="en-US" altLang="zh-TW" sz="2800">
                <a:latin typeface="Arial" panose="020B0604020202020204" pitchFamily="34" charset="0"/>
              </a:rPr>
              <a:t>parallel to and midway between </a:t>
            </a:r>
            <a:r>
              <a:rPr lang="en-US" altLang="zh-TW" sz="2800" i="1">
                <a:latin typeface="Arial" panose="020B0604020202020204" pitchFamily="34" charset="0"/>
              </a:rPr>
              <a:t>L</a:t>
            </a:r>
            <a:r>
              <a:rPr lang="en-US" altLang="zh-TW" sz="2800" baseline="-25000">
                <a:latin typeface="Arial" panose="020B0604020202020204" pitchFamily="34" charset="0"/>
              </a:rPr>
              <a:t>1</a:t>
            </a:r>
            <a:r>
              <a:rPr lang="en-US" altLang="zh-TW" sz="2800">
                <a:latin typeface="Arial" panose="020B0604020202020204" pitchFamily="34" charset="0"/>
              </a:rPr>
              <a:t> and </a:t>
            </a:r>
            <a:r>
              <a:rPr lang="en-US" altLang="zh-TW" sz="2800" i="1">
                <a:latin typeface="Arial" panose="020B0604020202020204" pitchFamily="34" charset="0"/>
              </a:rPr>
              <a:t>L</a:t>
            </a:r>
            <a:r>
              <a:rPr lang="en-US" altLang="zh-TW" sz="2800" baseline="-25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  <a:endParaRPr lang="el-GR" altLang="zh-TW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11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AF3C3E51-16F2-957E-3486-7DBC95712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542925"/>
            <a:ext cx="5640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4579" name="Text Box 50">
            <a:extLst>
              <a:ext uri="{FF2B5EF4-FFF2-40B4-BE49-F238E27FC236}">
                <a16:creationId xmlns:a16="http://schemas.microsoft.com/office/drawing/2014/main" id="{3EEEDE33-015C-8603-BE9F-4C4B3DDF5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125538"/>
            <a:ext cx="86280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Under each of the following conditions, sketch and describe the locus of a moving point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7958E0-BAA0-603E-F342-95120E421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2133600"/>
            <a:ext cx="8196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maintains a fixed distance 3 units from the straight line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zh-TW"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898" name="Picture 2" descr="C:\Users\ukum2\Desktop\VM\NSSMIA2E_5Min_5B08\5_Min_5B08_001.jpg">
            <a:extLst>
              <a:ext uri="{FF2B5EF4-FFF2-40B4-BE49-F238E27FC236}">
                <a16:creationId xmlns:a16="http://schemas.microsoft.com/office/drawing/2014/main" id="{33133677-CDCC-72D4-0017-99B842D49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81300"/>
            <a:ext cx="35242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3344520-3433-FE56-6E00-55644B9D3AC8}"/>
              </a:ext>
            </a:extLst>
          </p:cNvPr>
          <p:cNvCxnSpPr/>
          <p:nvPr/>
        </p:nvCxnSpPr>
        <p:spPr>
          <a:xfrm>
            <a:off x="1800225" y="2781300"/>
            <a:ext cx="0" cy="3514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FF5F8B2-E565-668B-E477-4DF125D67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27813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A693919-3FCC-80DF-28CE-37422F9D9F03}"/>
              </a:ext>
            </a:extLst>
          </p:cNvPr>
          <p:cNvCxnSpPr/>
          <p:nvPr/>
        </p:nvCxnSpPr>
        <p:spPr>
          <a:xfrm>
            <a:off x="744538" y="2786063"/>
            <a:ext cx="11112" cy="35083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2DD5140-6EA4-430A-B762-C41A2CB6A0A1}"/>
              </a:ext>
            </a:extLst>
          </p:cNvPr>
          <p:cNvCxnSpPr/>
          <p:nvPr/>
        </p:nvCxnSpPr>
        <p:spPr>
          <a:xfrm>
            <a:off x="2852738" y="2778125"/>
            <a:ext cx="11112" cy="35099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9395FAA-BE44-9E64-6A72-7ABA897C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25" y="3644900"/>
            <a:ext cx="4845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The locus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is a pair of straight lines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en-US" altLang="zh-TW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en-US" altLang="zh-TW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parallel to and at a distance 3 units from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zh-TW"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AF7373-8105-6BF7-308A-13AB0C8EC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8" y="2786063"/>
            <a:ext cx="595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FF0000"/>
                </a:solidFill>
                <a:latin typeface="Arial" panose="020B0604020202020204" pitchFamily="34" charset="0"/>
              </a:rPr>
              <a:t>L</a:t>
            </a:r>
            <a:r>
              <a:rPr lang="en-US" altLang="zh-TW" sz="2400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zh-HK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35F4E5-5073-4175-0669-F54F66B9D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778125"/>
            <a:ext cx="647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FF0000"/>
                </a:solidFill>
                <a:latin typeface="Arial" panose="020B0604020202020204" pitchFamily="34" charset="0"/>
              </a:rPr>
              <a:t>L</a:t>
            </a:r>
            <a:r>
              <a:rPr lang="en-US" altLang="zh-TW" sz="2400" baseline="-25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zh-HK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2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981</Words>
  <Application>Microsoft Office PowerPoint</Application>
  <PresentationFormat>如螢幕大小 (4:3)</PresentationFormat>
  <Paragraphs>122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Arial</vt:lpstr>
      <vt:lpstr>新細明體</vt:lpstr>
      <vt:lpstr>Calibri</vt:lpstr>
      <vt:lpstr>Arial Black</vt:lpstr>
      <vt:lpstr>Wingdings 3</vt:lpstr>
      <vt:lpstr>Symbol</vt:lpstr>
      <vt:lpstr>預設簡報設計</vt:lpstr>
      <vt:lpstr>自訂設計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Andrew Lok</dc:creator>
  <cp:lastModifiedBy>Lee Perseus Robin</cp:lastModifiedBy>
  <cp:revision>1025</cp:revision>
  <cp:lastPrinted>2014-02-25T10:05:27Z</cp:lastPrinted>
  <dcterms:created xsi:type="dcterms:W3CDTF">2008-10-21T01:19:13Z</dcterms:created>
  <dcterms:modified xsi:type="dcterms:W3CDTF">2024-12-07T15:27:33Z</dcterms:modified>
</cp:coreProperties>
</file>