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34"/>
  </p:notesMasterIdLst>
  <p:handoutMasterIdLst>
    <p:handoutMasterId r:id="rId35"/>
  </p:handoutMasterIdLst>
  <p:sldIdLst>
    <p:sldId id="421" r:id="rId3"/>
    <p:sldId id="414" r:id="rId4"/>
    <p:sldId id="423" r:id="rId5"/>
    <p:sldId id="420" r:id="rId6"/>
    <p:sldId id="424" r:id="rId7"/>
    <p:sldId id="447" r:id="rId8"/>
    <p:sldId id="427" r:id="rId9"/>
    <p:sldId id="407" r:id="rId10"/>
    <p:sldId id="446" r:id="rId11"/>
    <p:sldId id="412" r:id="rId12"/>
    <p:sldId id="449" r:id="rId13"/>
    <p:sldId id="415" r:id="rId14"/>
    <p:sldId id="429" r:id="rId15"/>
    <p:sldId id="430" r:id="rId16"/>
    <p:sldId id="450" r:id="rId17"/>
    <p:sldId id="410" r:id="rId18"/>
    <p:sldId id="425" r:id="rId19"/>
    <p:sldId id="426" r:id="rId20"/>
    <p:sldId id="455" r:id="rId21"/>
    <p:sldId id="432" r:id="rId22"/>
    <p:sldId id="433" r:id="rId23"/>
    <p:sldId id="435" r:id="rId24"/>
    <p:sldId id="436" r:id="rId25"/>
    <p:sldId id="439" r:id="rId26"/>
    <p:sldId id="452" r:id="rId27"/>
    <p:sldId id="453" r:id="rId28"/>
    <p:sldId id="422" r:id="rId29"/>
    <p:sldId id="437" r:id="rId30"/>
    <p:sldId id="438" r:id="rId31"/>
    <p:sldId id="417" r:id="rId32"/>
    <p:sldId id="454" r:id="rId33"/>
  </p:sldIdLst>
  <p:sldSz cx="9144000" cy="6858000" type="screen4x3"/>
  <p:notesSz cx="6881813" cy="92964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sz="28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sz="28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sz="28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sz="28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23">
          <p15:clr>
            <a:srgbClr val="A4A3A4"/>
          </p15:clr>
        </p15:guide>
        <p15:guide id="2" orient="horz" pos="2387">
          <p15:clr>
            <a:srgbClr val="A4A3A4"/>
          </p15:clr>
        </p15:guide>
        <p15:guide id="3" orient="horz" pos="2976">
          <p15:clr>
            <a:srgbClr val="A4A3A4"/>
          </p15:clr>
        </p15:guide>
        <p15:guide id="4" pos="2880">
          <p15:clr>
            <a:srgbClr val="A4A3A4"/>
          </p15:clr>
        </p15:guide>
        <p15:guide id="5" pos="54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99FF"/>
    <a:srgbClr val="FFFF99"/>
    <a:srgbClr val="006600"/>
    <a:srgbClr val="003300"/>
    <a:srgbClr val="008000"/>
    <a:srgbClr val="99CCFF"/>
    <a:srgbClr val="3939FF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7" autoAdjust="0"/>
    <p:restoredTop sz="99828" autoAdjust="0"/>
  </p:normalViewPr>
  <p:slideViewPr>
    <p:cSldViewPr>
      <p:cViewPr varScale="1">
        <p:scale>
          <a:sx n="101" d="100"/>
          <a:sy n="101" d="100"/>
        </p:scale>
        <p:origin x="-90" y="-150"/>
      </p:cViewPr>
      <p:guideLst>
        <p:guide orient="horz" pos="2523"/>
        <p:guide orient="horz" pos="2387"/>
        <p:guide orient="horz" pos="2976"/>
        <p:guide pos="2880"/>
        <p:guide pos="542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7" d="100"/>
          <a:sy n="77" d="100"/>
        </p:scale>
        <p:origin x="-2088" y="-102"/>
      </p:cViewPr>
      <p:guideLst>
        <p:guide orient="horz" pos="2928"/>
        <p:guide pos="216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82" name="Rectangle 2">
            <a:extLst>
              <a:ext uri="{FF2B5EF4-FFF2-40B4-BE49-F238E27FC236}">
                <a16:creationId xmlns:a16="http://schemas.microsoft.com/office/drawing/2014/main" id="{AE26844C-8BA9-90E4-4478-54FE231677F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76483" name="Rectangle 3">
            <a:extLst>
              <a:ext uri="{FF2B5EF4-FFF2-40B4-BE49-F238E27FC236}">
                <a16:creationId xmlns:a16="http://schemas.microsoft.com/office/drawing/2014/main" id="{715D4791-E007-7B7B-F605-3EF32FBE3349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76484" name="Rectangle 4">
            <a:extLst>
              <a:ext uri="{FF2B5EF4-FFF2-40B4-BE49-F238E27FC236}">
                <a16:creationId xmlns:a16="http://schemas.microsoft.com/office/drawing/2014/main" id="{65498A55-A646-98F1-04AE-06C48DFB4E88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76485" name="Rectangle 5">
            <a:extLst>
              <a:ext uri="{FF2B5EF4-FFF2-40B4-BE49-F238E27FC236}">
                <a16:creationId xmlns:a16="http://schemas.microsoft.com/office/drawing/2014/main" id="{97BEB1F4-F91B-5E4A-AAE5-0A2FC7821F9A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6AA36F7-609F-4DC3-BBB7-4C620C52EC08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84419385-BDD6-E843-752A-D0F157BC653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1D5B4CA9-AAE9-402A-1231-51EB06A8D67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8132" name="Rectangle 4">
            <a:extLst>
              <a:ext uri="{FF2B5EF4-FFF2-40B4-BE49-F238E27FC236}">
                <a16:creationId xmlns:a16="http://schemas.microsoft.com/office/drawing/2014/main" id="{D9D9AA87-EAF1-F334-6ABD-175437E79F63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19188" y="698500"/>
            <a:ext cx="4646612" cy="34845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56377A5D-CAD2-0CC2-E66F-B00A75E3BF0C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/>
              <a:t>按一下以編輯母片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C3B51745-8812-3A52-61B5-1F52308462D0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4E384BF8-0074-2402-77DA-B3296CADC6A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1C3DCE6-1786-4767-8CFC-DA9FE9B0CE7C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>
            <a:extLst>
              <a:ext uri="{FF2B5EF4-FFF2-40B4-BE49-F238E27FC236}">
                <a16:creationId xmlns:a16="http://schemas.microsoft.com/office/drawing/2014/main" id="{3CD5CF92-3FFE-947C-AB9A-20D45425BBC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4CF08FED-FB86-4D85-BFF1-62C2BDBD801F}" type="slidenum">
              <a:rPr lang="en-US" altLang="zh-TW"/>
              <a:pPr eaLnBrk="1" hangingPunct="1">
                <a:spcBef>
                  <a:spcPct val="0"/>
                </a:spcBef>
              </a:pPr>
              <a:t>1</a:t>
            </a:fld>
            <a:endParaRPr lang="en-US" altLang="zh-TW"/>
          </a:p>
        </p:txBody>
      </p:sp>
      <p:sp>
        <p:nvSpPr>
          <p:cNvPr id="49155" name="Rectangle 2">
            <a:extLst>
              <a:ext uri="{FF2B5EF4-FFF2-40B4-BE49-F238E27FC236}">
                <a16:creationId xmlns:a16="http://schemas.microsoft.com/office/drawing/2014/main" id="{AFE31FA7-2A58-D4CD-7909-4C4B06420B1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>
            <a:extLst>
              <a:ext uri="{FF2B5EF4-FFF2-40B4-BE49-F238E27FC236}">
                <a16:creationId xmlns:a16="http://schemas.microsoft.com/office/drawing/2014/main" id="{9DE9360D-5E15-F157-BD7C-2622383535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>
                <a:latin typeface="Arial" panose="020B0604020202020204" pitchFamily="34" charset="0"/>
                <a:ea typeface="新細明體" panose="02020500000000000000" pitchFamily="18" charset="-120"/>
              </a:rPr>
              <a:t>Title page:</a:t>
            </a:r>
          </a:p>
          <a:p>
            <a:pPr eaLnBrk="1" hangingPunct="1"/>
            <a:r>
              <a:rPr lang="en-US" altLang="zh-TW">
                <a:latin typeface="Arial" panose="020B0604020202020204" pitchFamily="34" charset="0"/>
                <a:ea typeface="新細明體" panose="02020500000000000000" pitchFamily="18" charset="-120"/>
              </a:rPr>
              <a:t>Font size 36, bold, theme color of the chapter (red for geometry, blue for algebra, green for statistics)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>
            <a:extLst>
              <a:ext uri="{FF2B5EF4-FFF2-40B4-BE49-F238E27FC236}">
                <a16:creationId xmlns:a16="http://schemas.microsoft.com/office/drawing/2014/main" id="{74497204-D373-9C3B-FEF6-1ED9583088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9963" y="812800"/>
            <a:ext cx="1779587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1400" b="1" dirty="0">
                <a:solidFill>
                  <a:srgbClr val="2F61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Book </a:t>
            </a:r>
            <a:r>
              <a:rPr lang="en-US" altLang="zh-TW" sz="1400" b="1" dirty="0" err="1">
                <a:solidFill>
                  <a:srgbClr val="2F61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5B</a:t>
            </a:r>
            <a:r>
              <a:rPr lang="en-US" altLang="zh-TW" sz="1400" b="1" dirty="0">
                <a:solidFill>
                  <a:srgbClr val="2F61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Chapter 9</a:t>
            </a: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  <a:endParaRPr lang="zh-HK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BCD0217-0698-BB40-15B4-58DEA2F98B6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B6B3778-D307-CAB8-F23F-9145DBC5EC9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7977592-973B-9D07-2155-3C53DEC7CE9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9DD27F-D2F9-41C5-BD87-ED8AEE94EC40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47949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8874F1B-29D4-E535-1F75-8220C9FE8CF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F4D7B26-3FC5-B062-3232-F69E3774AEA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494B72F-C752-1D80-7728-8C49DE2D32B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E0E885-8B82-41C6-98B6-09694B388308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73361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18CD5C7-F093-008F-BC59-A8E877E16AC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1D4E7CE-5D2B-04B3-DC90-F4861ACE49F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1AAE24F-9533-02A6-4027-EEAEAE93842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3E269B-6F28-40B5-8CC2-1F8D6F5E01C4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856167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D8848D7-97C4-4495-4D9C-D5CFC77E7735}"/>
              </a:ext>
            </a:extLst>
          </p:cNvPr>
          <p:cNvSpPr/>
          <p:nvPr userDrawn="1"/>
        </p:nvSpPr>
        <p:spPr>
          <a:xfrm>
            <a:off x="179388" y="6381750"/>
            <a:ext cx="2592387" cy="3603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HK" altLang="en-US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zh-HK" altLang="en-US"/>
          </a:p>
        </p:txBody>
      </p:sp>
      <p:sp>
        <p:nvSpPr>
          <p:cNvPr id="5" name="日期版面配置區 3">
            <a:extLst>
              <a:ext uri="{FF2B5EF4-FFF2-40B4-BE49-F238E27FC236}">
                <a16:creationId xmlns:a16="http://schemas.microsoft.com/office/drawing/2014/main" id="{4191470D-1655-553E-00B9-395D22856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E3D243-EF15-4E6E-A372-0B40396AB154}" type="datetimeFigureOut">
              <a:rPr lang="zh-HK" altLang="en-US"/>
              <a:pPr>
                <a:defRPr/>
              </a:pPr>
              <a:t>7/12/2024</a:t>
            </a:fld>
            <a:endParaRPr lang="zh-HK" altLang="en-US" dirty="0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766E9638-E81A-5C34-7CF1-D26540532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HK" altLang="en-US"/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07928124-2DD8-23E3-E281-3B17DA46F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CAB0AF-4396-42C0-A2FB-E84F950AEE77}" type="slidenum">
              <a:rPr lang="zh-HK" altLang="en-US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7260011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B788936D-2EFE-A326-FCFF-B3351144636C}"/>
              </a:ext>
            </a:extLst>
          </p:cNvPr>
          <p:cNvSpPr/>
          <p:nvPr userDrawn="1"/>
        </p:nvSpPr>
        <p:spPr>
          <a:xfrm>
            <a:off x="179388" y="6381750"/>
            <a:ext cx="2592387" cy="3603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HK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5" name="日期版面配置區 3">
            <a:extLst>
              <a:ext uri="{FF2B5EF4-FFF2-40B4-BE49-F238E27FC236}">
                <a16:creationId xmlns:a16="http://schemas.microsoft.com/office/drawing/2014/main" id="{8A84E3B9-73D9-17A6-F544-8970DEEAF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1D87F4-6127-4234-AD4E-11179F23A384}" type="datetimeFigureOut">
              <a:rPr lang="zh-HK" altLang="en-US"/>
              <a:pPr>
                <a:defRPr/>
              </a:pPr>
              <a:t>7/12/2024</a:t>
            </a:fld>
            <a:endParaRPr lang="zh-HK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AB18109E-50E4-E7BD-3FEF-CF30FFBFB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HK" altLang="en-US"/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E185B18D-4800-3787-36C9-90A0933BF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463459-F07C-4EB2-8111-90A130231D54}" type="slidenum">
              <a:rPr lang="zh-HK" altLang="en-US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7631182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6B0A47B-DCA7-2F32-9A79-0A33FBA08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124E34-C5CE-4090-934E-BF3FD7CDD0E4}" type="datetimeFigureOut">
              <a:rPr lang="zh-HK" altLang="en-US"/>
              <a:pPr>
                <a:defRPr/>
              </a:pPr>
              <a:t>7/12/2024</a:t>
            </a:fld>
            <a:endParaRPr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043CAF2-B2CF-DE38-34F7-119F421A6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6FC9B3D-3A8A-CA86-09FC-DD333E2CC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91CC72-A692-4E00-86B5-DCAEEACE2742}" type="slidenum">
              <a:rPr lang="zh-HK" altLang="en-US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3301855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5" name="日期版面配置區 3">
            <a:extLst>
              <a:ext uri="{FF2B5EF4-FFF2-40B4-BE49-F238E27FC236}">
                <a16:creationId xmlns:a16="http://schemas.microsoft.com/office/drawing/2014/main" id="{DD1F7407-B321-932A-5821-EA9E787A2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A5ED5A-323D-4B8D-8D0D-88B594C4ED32}" type="datetimeFigureOut">
              <a:rPr lang="zh-HK" altLang="en-US"/>
              <a:pPr>
                <a:defRPr/>
              </a:pPr>
              <a:t>7/12/2024</a:t>
            </a:fld>
            <a:endParaRPr lang="zh-HK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AA9EFCD7-6812-6F2E-5CDE-318D4CDF8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HK" altLang="en-US"/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3AE47E63-6B84-8737-3C96-75B908951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0D38D6-0021-46CF-B955-7E0FFE903EF9}" type="slidenum">
              <a:rPr lang="zh-HK" altLang="en-US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6437272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7" name="日期版面配置區 3">
            <a:extLst>
              <a:ext uri="{FF2B5EF4-FFF2-40B4-BE49-F238E27FC236}">
                <a16:creationId xmlns:a16="http://schemas.microsoft.com/office/drawing/2014/main" id="{96882D67-7128-B60C-A767-B44CF602F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A00C9B-9B8E-416C-B869-EA6C4E75D091}" type="datetimeFigureOut">
              <a:rPr lang="zh-HK" altLang="en-US"/>
              <a:pPr>
                <a:defRPr/>
              </a:pPr>
              <a:t>7/12/2024</a:t>
            </a:fld>
            <a:endParaRPr lang="zh-HK" altLang="en-US"/>
          </a:p>
        </p:txBody>
      </p:sp>
      <p:sp>
        <p:nvSpPr>
          <p:cNvPr id="8" name="頁尾版面配置區 4">
            <a:extLst>
              <a:ext uri="{FF2B5EF4-FFF2-40B4-BE49-F238E27FC236}">
                <a16:creationId xmlns:a16="http://schemas.microsoft.com/office/drawing/2014/main" id="{C33CBD7A-F3F1-91C1-9918-E74367AED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HK" altLang="en-US"/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EDA740A9-7BDD-6285-7484-D40BA12FD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BBCF37-55EB-4B43-874F-816DF339CD66}" type="slidenum">
              <a:rPr lang="zh-HK" altLang="en-US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5630849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日期版面配置區 3">
            <a:extLst>
              <a:ext uri="{FF2B5EF4-FFF2-40B4-BE49-F238E27FC236}">
                <a16:creationId xmlns:a16="http://schemas.microsoft.com/office/drawing/2014/main" id="{D64A90CD-D9F0-4A70-F35A-08304E58B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9A0C0C-CE2D-4F9B-8FB9-05297E0BCEE6}" type="datetimeFigureOut">
              <a:rPr lang="zh-HK" altLang="en-US"/>
              <a:pPr>
                <a:defRPr/>
              </a:pPr>
              <a:t>7/12/2024</a:t>
            </a:fld>
            <a:endParaRPr lang="zh-HK" altLang="en-US"/>
          </a:p>
        </p:txBody>
      </p:sp>
      <p:sp>
        <p:nvSpPr>
          <p:cNvPr id="4" name="頁尾版面配置區 4">
            <a:extLst>
              <a:ext uri="{FF2B5EF4-FFF2-40B4-BE49-F238E27FC236}">
                <a16:creationId xmlns:a16="http://schemas.microsoft.com/office/drawing/2014/main" id="{E5B7327D-1891-9DA0-E707-C87D453D6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HK" altLang="en-US"/>
          </a:p>
        </p:txBody>
      </p:sp>
      <p:sp>
        <p:nvSpPr>
          <p:cNvPr id="5" name="投影片編號版面配置區 5">
            <a:extLst>
              <a:ext uri="{FF2B5EF4-FFF2-40B4-BE49-F238E27FC236}">
                <a16:creationId xmlns:a16="http://schemas.microsoft.com/office/drawing/2014/main" id="{B451C11D-4E66-C97E-44C7-B3BAE715D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1E4A67-21A2-4623-BDDF-0DCF3E68460B}" type="slidenum">
              <a:rPr lang="zh-HK" altLang="en-US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14694606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3">
            <a:extLst>
              <a:ext uri="{FF2B5EF4-FFF2-40B4-BE49-F238E27FC236}">
                <a16:creationId xmlns:a16="http://schemas.microsoft.com/office/drawing/2014/main" id="{2093BAE2-CE26-203E-AE3E-C51EFD168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2097F8-1551-4AB2-A61E-72118CD86170}" type="datetimeFigureOut">
              <a:rPr lang="zh-HK" altLang="en-US"/>
              <a:pPr>
                <a:defRPr/>
              </a:pPr>
              <a:t>7/12/2024</a:t>
            </a:fld>
            <a:endParaRPr lang="zh-HK" altLang="en-US"/>
          </a:p>
        </p:txBody>
      </p:sp>
      <p:sp>
        <p:nvSpPr>
          <p:cNvPr id="3" name="頁尾版面配置區 4">
            <a:extLst>
              <a:ext uri="{FF2B5EF4-FFF2-40B4-BE49-F238E27FC236}">
                <a16:creationId xmlns:a16="http://schemas.microsoft.com/office/drawing/2014/main" id="{4E1DA4B2-6568-B326-CF15-46FC7E670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HK" altLang="en-US"/>
          </a:p>
        </p:txBody>
      </p:sp>
      <p:sp>
        <p:nvSpPr>
          <p:cNvPr id="4" name="投影片編號版面配置區 5">
            <a:extLst>
              <a:ext uri="{FF2B5EF4-FFF2-40B4-BE49-F238E27FC236}">
                <a16:creationId xmlns:a16="http://schemas.microsoft.com/office/drawing/2014/main" id="{5FF80604-6C9C-67BA-009A-F2FA98927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067C97-4E74-4980-A6F4-DCFA940BC0C9}" type="slidenum">
              <a:rPr lang="zh-HK" altLang="en-US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79229058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3">
            <a:extLst>
              <a:ext uri="{FF2B5EF4-FFF2-40B4-BE49-F238E27FC236}">
                <a16:creationId xmlns:a16="http://schemas.microsoft.com/office/drawing/2014/main" id="{4E8E5742-8F7F-7112-E83F-AF664433F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9582A9-4A05-40C1-9D22-B6D15904E315}" type="datetimeFigureOut">
              <a:rPr lang="zh-HK" altLang="en-US"/>
              <a:pPr>
                <a:defRPr/>
              </a:pPr>
              <a:t>7/12/2024</a:t>
            </a:fld>
            <a:endParaRPr lang="zh-HK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31242CAF-8D42-83B6-96EB-5DD2D8D74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HK" altLang="en-US"/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BE637335-32CA-E5C1-A065-AB1368CF3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B5DE11-7F40-4D76-A43F-F16150D77083}" type="slidenum">
              <a:rPr lang="zh-HK" altLang="en-US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728400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05E8612-4C35-C15C-115A-F08BBB1A014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ECDA86E-7760-1720-E3B4-874F59E8094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01037F6-D820-106E-3726-35AB9109655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1D2296-54E3-4122-818B-81ED0FFADCFE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349353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/>
              <a:t>按一下圖示以新增圖片</a:t>
            </a:r>
            <a:endParaRPr lang="zh-HK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3">
            <a:extLst>
              <a:ext uri="{FF2B5EF4-FFF2-40B4-BE49-F238E27FC236}">
                <a16:creationId xmlns:a16="http://schemas.microsoft.com/office/drawing/2014/main" id="{02996B43-3329-6A26-891A-DA93F60E4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DF3DD9-466A-4C01-B369-43C7D139AC44}" type="datetimeFigureOut">
              <a:rPr lang="zh-HK" altLang="en-US"/>
              <a:pPr>
                <a:defRPr/>
              </a:pPr>
              <a:t>7/12/2024</a:t>
            </a:fld>
            <a:endParaRPr lang="zh-HK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C5121376-D33F-159A-2EA8-B959CACDC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HK" altLang="en-US"/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859DE491-49CA-7D4C-3813-132A9D48C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01072B-3C79-4AA5-B35B-FD845F0FB624}" type="slidenum">
              <a:rPr lang="zh-HK" altLang="en-US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56566711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66E3746-EDD3-99BE-0F0A-45EEA2FF1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123336-FEBE-466B-BEE7-9099BCD712F0}" type="datetimeFigureOut">
              <a:rPr lang="zh-HK" altLang="en-US"/>
              <a:pPr>
                <a:defRPr/>
              </a:pPr>
              <a:t>7/12/2024</a:t>
            </a:fld>
            <a:endParaRPr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62CFDBD-FD4A-7E96-48A0-6DC844FAE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029C003-96B4-B2C7-1730-854D888AD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ADE9D0-624D-4E60-AFEA-DB8906F22437}" type="slidenum">
              <a:rPr lang="zh-HK" altLang="en-US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421731738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44BC8D0-2D25-B8AC-6E47-C7AC74178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9D16D1-E8C0-4F57-B95E-B75C5453A7BC}" type="datetimeFigureOut">
              <a:rPr lang="zh-HK" altLang="en-US"/>
              <a:pPr>
                <a:defRPr/>
              </a:pPr>
              <a:t>7/12/2024</a:t>
            </a:fld>
            <a:endParaRPr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7B019FA-6E19-98E6-0FFB-8D6EBFF9D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C41A353-0551-0B40-3C54-6475A2CF8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9C9CF6-E42E-4B3D-BE33-37EB2B793CDD}" type="slidenum">
              <a:rPr lang="zh-HK" altLang="en-US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4270384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C189C25-0DC3-0981-4B61-CF7DDAF743A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3F9A187-BBF1-CF8C-FF30-694C2790BC4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3BD9AB5-1B17-2021-67D5-76FBABA3637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A3E9B6-442E-4C76-921C-4ACEB0CAA7E3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67633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FE14C70-3EFA-BAC4-731A-F9F2AE04907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B22B06D-2832-1DCF-292C-5A7035BC13B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2C97830-4A3D-5329-6AFE-021020B49B1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7BA404-C6E1-4700-9BCD-6F3F63277139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39619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A44CB685-EC55-5E23-148E-B5403DD3D91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C033E2DF-6BDC-00E5-8B99-C006C7C6819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8B399B6C-AC2B-9109-7770-6163DA7038A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E6CFA5-BEEF-4E42-B759-4AD45EEEBABD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69479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82C2D7C8-155A-C66B-4843-52FA2AFC5E9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C9CE4B2B-85CC-9F3C-3BA0-1C1D473EB8C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EF5B085C-80E4-9DAC-D7B6-2466223E5DD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218F92-ED16-431E-9FB6-446704AF24DC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8803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E06A1012-792B-8ACA-602D-83E92FCEB98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DC03A992-1648-B898-3CEF-15A9FEACA61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3FB786B8-E92A-A2E3-77F4-232E137FD92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B14728-C679-405A-8EE3-77738F5C32BE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70917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6CEA9C4-E8DF-CD3D-3CDC-B0CCBFF1F24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624FC62-DEAF-79B0-C389-A3EB2F083B4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855D25B-EC46-EA11-E83E-AB229DE849F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DB22C6-4F8F-473D-A199-67175CD8F026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64728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/>
              <a:t>按一下圖示以新增圖片</a:t>
            </a:r>
            <a:endParaRPr lang="zh-HK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68EFED-03D3-44CD-F5DB-52E1B75B31F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DB8B77-0F12-4206-B77B-2201AF39B5A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F32958D-FD10-4425-9892-ACB8CAD3BA5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35E32F-C55E-4504-BFC7-328804A58295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5273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66C3F1B6-62DE-C723-271E-0C69887564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8F9A7A23-737A-AE84-928C-532F077B01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B4256A12-3B7F-D997-5626-F10DE16852AC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B6B79F30-69C8-AA63-9229-65AAA0B478CE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11DDDE55-8499-8B6C-3439-9EEFE5D8647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4911450B-5CEF-4DEE-A0C2-C80744415312}" type="slidenum">
              <a:rPr lang="en-US" altLang="zh-TW"/>
              <a:pPr/>
              <a:t>‹#›</a:t>
            </a:fld>
            <a:endParaRPr lang="en-US" altLang="zh-TW"/>
          </a:p>
        </p:txBody>
      </p:sp>
      <p:sp>
        <p:nvSpPr>
          <p:cNvPr id="1031" name="Text Box 7">
            <a:extLst>
              <a:ext uri="{FF2B5EF4-FFF2-40B4-BE49-F238E27FC236}">
                <a16:creationId xmlns:a16="http://schemas.microsoft.com/office/drawing/2014/main" id="{13A88B45-AAEC-5DEA-F575-6BDA39DA39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663" y="6356350"/>
            <a:ext cx="221297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TW" sz="1200">
                <a:solidFill>
                  <a:srgbClr val="076B9E"/>
                </a:solidFill>
                <a:latin typeface="Arial Black" pitchFamily="34" charset="0"/>
              </a:rPr>
              <a:t>Book 4A Chapter 15</a:t>
            </a:r>
          </a:p>
        </p:txBody>
      </p:sp>
      <p:sp>
        <p:nvSpPr>
          <p:cNvPr id="1032" name="Text Box 8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AECB4BF7-1D56-99FF-B562-257B5897DB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2588" y="6305550"/>
            <a:ext cx="6588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endParaRPr lang="zh-HK" altLang="zh-HK"/>
          </a:p>
        </p:txBody>
      </p:sp>
      <p:sp>
        <p:nvSpPr>
          <p:cNvPr id="1033" name="Text Box 9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3033ACC4-1A8D-3218-1396-03EC0E3CAC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88238" y="6308725"/>
            <a:ext cx="584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endParaRPr lang="zh-HK" altLang="zh-HK"/>
          </a:p>
        </p:txBody>
      </p:sp>
      <p:sp>
        <p:nvSpPr>
          <p:cNvPr id="1034" name="Text Box 10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4CC29F7D-1AB6-9380-A91D-F5ED402352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15313" y="6302375"/>
            <a:ext cx="6588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endParaRPr lang="zh-HK" altLang="zh-HK"/>
          </a:p>
        </p:txBody>
      </p:sp>
      <p:sp>
        <p:nvSpPr>
          <p:cNvPr id="11" name="向右箭號 10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75F02B6E-37AE-B266-9327-E59D521E7C66}"/>
              </a:ext>
            </a:extLst>
          </p:cNvPr>
          <p:cNvSpPr/>
          <p:nvPr/>
        </p:nvSpPr>
        <p:spPr>
          <a:xfrm>
            <a:off x="7559675" y="6408738"/>
            <a:ext cx="288925" cy="287337"/>
          </a:xfrm>
          <a:prstGeom prst="rightArrow">
            <a:avLst>
              <a:gd name="adj1" fmla="val 47275"/>
              <a:gd name="adj2" fmla="val 50122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HK" altLang="en-US"/>
          </a:p>
        </p:txBody>
      </p:sp>
      <p:sp>
        <p:nvSpPr>
          <p:cNvPr id="12" name="向右箭號 11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E67AE18D-C9FF-C4B6-529B-BB480F607E53}"/>
              </a:ext>
            </a:extLst>
          </p:cNvPr>
          <p:cNvSpPr/>
          <p:nvPr/>
        </p:nvSpPr>
        <p:spPr>
          <a:xfrm flipH="1">
            <a:off x="7019925" y="6408738"/>
            <a:ext cx="306388" cy="287337"/>
          </a:xfrm>
          <a:prstGeom prst="rightArrow">
            <a:avLst>
              <a:gd name="adj1" fmla="val 45272"/>
              <a:gd name="adj2" fmla="val 50122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HK" altLang="en-US"/>
          </a:p>
        </p:txBody>
      </p:sp>
      <p:sp>
        <p:nvSpPr>
          <p:cNvPr id="13" name="圓角矩形 12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4C63A615-8619-C4D2-DCC7-47DE61A3BDB2}"/>
              </a:ext>
            </a:extLst>
          </p:cNvPr>
          <p:cNvSpPr/>
          <p:nvPr/>
        </p:nvSpPr>
        <p:spPr>
          <a:xfrm>
            <a:off x="8143875" y="6381750"/>
            <a:ext cx="792163" cy="360363"/>
          </a:xfrm>
          <a:prstGeom prst="roundRect">
            <a:avLst>
              <a:gd name="adj" fmla="val 13462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HK" altLang="en-US"/>
          </a:p>
        </p:txBody>
      </p:sp>
      <p:sp>
        <p:nvSpPr>
          <p:cNvPr id="1038" name="Text Box 7">
            <a:extLst>
              <a:ext uri="{FF2B5EF4-FFF2-40B4-BE49-F238E27FC236}">
                <a16:creationId xmlns:a16="http://schemas.microsoft.com/office/drawing/2014/main" id="{EC47DC18-2256-B8AD-E0D3-7C2F7AB1A5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663" y="6356350"/>
            <a:ext cx="221297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TW" sz="1200">
                <a:solidFill>
                  <a:srgbClr val="076B9E"/>
                </a:solidFill>
                <a:latin typeface="Arial Black" pitchFamily="34" charset="0"/>
              </a:rPr>
              <a:t>Book 4B Chapter 12</a:t>
            </a:r>
          </a:p>
        </p:txBody>
      </p:sp>
      <p:sp>
        <p:nvSpPr>
          <p:cNvPr id="1039" name="Text Box 8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6FEF8B82-B8B8-31CD-7A90-6319BA3F24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2588" y="6305550"/>
            <a:ext cx="6588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endParaRPr lang="zh-HK" altLang="zh-HK" sz="1800"/>
          </a:p>
        </p:txBody>
      </p:sp>
      <p:sp>
        <p:nvSpPr>
          <p:cNvPr id="1040" name="Text Box 9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61EF2891-B45F-4839-55A9-ED759C27B7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88238" y="6308725"/>
            <a:ext cx="584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endParaRPr lang="zh-HK" altLang="zh-HK" sz="1800"/>
          </a:p>
        </p:txBody>
      </p:sp>
      <p:sp>
        <p:nvSpPr>
          <p:cNvPr id="1041" name="Text Box 10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ECC62E0E-7B12-E3EF-A8DD-3C0432F252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15313" y="6302375"/>
            <a:ext cx="6588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endParaRPr lang="zh-HK" altLang="zh-HK" sz="18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91" r:id="rId1"/>
    <p:sldLayoutId id="2147484092" r:id="rId2"/>
    <p:sldLayoutId id="2147484093" r:id="rId3"/>
    <p:sldLayoutId id="2147484094" r:id="rId4"/>
    <p:sldLayoutId id="2147484095" r:id="rId5"/>
    <p:sldLayoutId id="2147484096" r:id="rId6"/>
    <p:sldLayoutId id="2147484097" r:id="rId7"/>
    <p:sldLayoutId id="2147484098" r:id="rId8"/>
    <p:sldLayoutId id="2147484099" r:id="rId9"/>
    <p:sldLayoutId id="2147484100" r:id="rId10"/>
    <p:sldLayoutId id="214748410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H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標題版面配置區 1">
            <a:extLst>
              <a:ext uri="{FF2B5EF4-FFF2-40B4-BE49-F238E27FC236}">
                <a16:creationId xmlns:a16="http://schemas.microsoft.com/office/drawing/2014/main" id="{FBAAE07F-E2CA-4988-B73F-52D80D891092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2051" name="文字版面配置區 2">
            <a:extLst>
              <a:ext uri="{FF2B5EF4-FFF2-40B4-BE49-F238E27FC236}">
                <a16:creationId xmlns:a16="http://schemas.microsoft.com/office/drawing/2014/main" id="{B291F722-E47D-D44C-80A5-F9E4E343AB3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C967BE9-E091-99B8-8146-10C3AE3444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fld id="{40D7A8BC-DF2A-4CCF-99BC-042F55D59175}" type="datetimeFigureOut">
              <a:rPr lang="zh-HK" altLang="en-US"/>
              <a:pPr>
                <a:defRPr/>
              </a:pPr>
              <a:t>7/12/2024</a:t>
            </a:fld>
            <a:endParaRPr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AB4C5FA-3FA5-31D8-B874-ECD8A306BA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E23E771-6A69-C2E4-60B5-5B6E083ED3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3B674B6A-CDEF-4739-BED5-1FA23D5C36A4}" type="slidenum">
              <a:rPr lang="zh-HK" altLang="en-US"/>
              <a:pPr/>
              <a:t>‹#›</a:t>
            </a:fld>
            <a:endParaRPr lang="zh-HK" altLang="en-US"/>
          </a:p>
        </p:txBody>
      </p:sp>
      <p:sp>
        <p:nvSpPr>
          <p:cNvPr id="7" name="向右箭號 6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A4DA9114-A8B8-0457-305B-2C42DEAD90A2}"/>
              </a:ext>
            </a:extLst>
          </p:cNvPr>
          <p:cNvSpPr/>
          <p:nvPr/>
        </p:nvSpPr>
        <p:spPr>
          <a:xfrm>
            <a:off x="7559675" y="6408738"/>
            <a:ext cx="288925" cy="287337"/>
          </a:xfrm>
          <a:prstGeom prst="rightArrow">
            <a:avLst>
              <a:gd name="adj1" fmla="val 47275"/>
              <a:gd name="adj2" fmla="val 50122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HK" altLang="en-US"/>
          </a:p>
        </p:txBody>
      </p:sp>
      <p:sp>
        <p:nvSpPr>
          <p:cNvPr id="8" name="向右箭號 7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7A77E1E9-1AF9-D00C-AE2D-A0B0FD0580FB}"/>
              </a:ext>
            </a:extLst>
          </p:cNvPr>
          <p:cNvSpPr/>
          <p:nvPr/>
        </p:nvSpPr>
        <p:spPr>
          <a:xfrm flipH="1">
            <a:off x="7019925" y="6408738"/>
            <a:ext cx="306388" cy="287337"/>
          </a:xfrm>
          <a:prstGeom prst="rightArrow">
            <a:avLst>
              <a:gd name="adj1" fmla="val 45272"/>
              <a:gd name="adj2" fmla="val 50122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HK" altLang="en-US"/>
          </a:p>
        </p:txBody>
      </p:sp>
      <p:sp>
        <p:nvSpPr>
          <p:cNvPr id="9" name="圓角矩形 8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7C6B173D-9FB3-CD99-CE58-929DA168AF30}"/>
              </a:ext>
            </a:extLst>
          </p:cNvPr>
          <p:cNvSpPr/>
          <p:nvPr/>
        </p:nvSpPr>
        <p:spPr>
          <a:xfrm>
            <a:off x="8143875" y="6381750"/>
            <a:ext cx="792163" cy="360363"/>
          </a:xfrm>
          <a:prstGeom prst="roundRect">
            <a:avLst>
              <a:gd name="adj" fmla="val 13462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HK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539CB95-9FDF-F33C-6D58-275AA138C1EE}"/>
              </a:ext>
            </a:extLst>
          </p:cNvPr>
          <p:cNvSpPr/>
          <p:nvPr/>
        </p:nvSpPr>
        <p:spPr>
          <a:xfrm>
            <a:off x="179388" y="6381750"/>
            <a:ext cx="2592387" cy="3603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HK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02" r:id="rId1"/>
    <p:sldLayoutId id="2147484103" r:id="rId2"/>
    <p:sldLayoutId id="2147484082" r:id="rId3"/>
    <p:sldLayoutId id="2147484083" r:id="rId4"/>
    <p:sldLayoutId id="2147484084" r:id="rId5"/>
    <p:sldLayoutId id="2147484085" r:id="rId6"/>
    <p:sldLayoutId id="2147484086" r:id="rId7"/>
    <p:sldLayoutId id="2147484087" r:id="rId8"/>
    <p:sldLayoutId id="2147484088" r:id="rId9"/>
    <p:sldLayoutId id="2147484089" r:id="rId10"/>
    <p:sldLayoutId id="2147484090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H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3" Type="http://schemas.openxmlformats.org/officeDocument/2006/relationships/image" Target="../media/image8.png"/><Relationship Id="rId7" Type="http://schemas.openxmlformats.org/officeDocument/2006/relationships/image" Target="../media/image12.wmf"/><Relationship Id="rId2" Type="http://schemas.openxmlformats.org/officeDocument/2006/relationships/hyperlink" Target="Example_09/Example_09_02e_02.ppt" TargetMode="External"/><Relationship Id="rId1" Type="http://schemas.openxmlformats.org/officeDocument/2006/relationships/slideLayout" Target="../slideLayouts/slideLayout18.x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9.png"/><Relationship Id="rId4" Type="http://schemas.openxmlformats.org/officeDocument/2006/relationships/hyperlink" Target="5B09_TE_02e_02.ppt" TargetMode="External"/><Relationship Id="rId9" Type="http://schemas.openxmlformats.org/officeDocument/2006/relationships/image" Target="../media/image13.w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5B09_TE_02e_03.ppt" TargetMode="External"/><Relationship Id="rId3" Type="http://schemas.openxmlformats.org/officeDocument/2006/relationships/image" Target="../media/image20.wmf"/><Relationship Id="rId7" Type="http://schemas.openxmlformats.org/officeDocument/2006/relationships/image" Target="../media/image8.png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18.xml"/><Relationship Id="rId6" Type="http://schemas.openxmlformats.org/officeDocument/2006/relationships/hyperlink" Target="Example_09/Example_09_02e_03.ppt" TargetMode="External"/><Relationship Id="rId5" Type="http://schemas.openxmlformats.org/officeDocument/2006/relationships/image" Target="../media/image21.wmf"/><Relationship Id="rId4" Type="http://schemas.openxmlformats.org/officeDocument/2006/relationships/oleObject" Target="../embeddings/oleObject4.bin"/><Relationship Id="rId9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23.wmf"/><Relationship Id="rId4" Type="http://schemas.openxmlformats.org/officeDocument/2006/relationships/oleObject" Target="../embeddings/oleObject6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25.wmf"/><Relationship Id="rId4" Type="http://schemas.openxmlformats.org/officeDocument/2006/relationships/oleObject" Target="../embeddings/oleObject8.bin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Example_09/Example_09_02e_04.ppt" TargetMode="Externa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9.png"/><Relationship Id="rId5" Type="http://schemas.openxmlformats.org/officeDocument/2006/relationships/hyperlink" Target="5B09_TE_02e_04.ppt" TargetMode="Externa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Example_09/Example_09_02e_01.ppt" TargetMode="Externa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9.png"/><Relationship Id="rId4" Type="http://schemas.openxmlformats.org/officeDocument/2006/relationships/hyperlink" Target="5B09_TE_02e_01.pp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4BCB811C-4A57-13BF-6D6E-58546FB8E1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0300" y="3074988"/>
            <a:ext cx="69659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3600" b="1">
                <a:solidFill>
                  <a:srgbClr val="003399"/>
                </a:solidFill>
              </a:rPr>
              <a:t>Range and Inter-quartile Range</a:t>
            </a:r>
            <a:endParaRPr lang="en-US" altLang="zh-TW" sz="3600" b="1">
              <a:solidFill>
                <a:srgbClr val="003399"/>
              </a:solidFill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4">
            <a:extLst>
              <a:ext uri="{FF2B5EF4-FFF2-40B4-BE49-F238E27FC236}">
                <a16:creationId xmlns:a16="http://schemas.microsoft.com/office/drawing/2014/main" id="{DA3B896D-2228-2C15-92F5-9D4E173F01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549275"/>
            <a:ext cx="43211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b="1">
                <a:latin typeface="Arial" panose="020B0604020202020204" pitchFamily="34" charset="0"/>
              </a:rPr>
              <a:t>Follow-up question</a:t>
            </a:r>
          </a:p>
        </p:txBody>
      </p:sp>
      <p:sp>
        <p:nvSpPr>
          <p:cNvPr id="25603" name="Text Box 5">
            <a:extLst>
              <a:ext uri="{FF2B5EF4-FFF2-40B4-BE49-F238E27FC236}">
                <a16:creationId xmlns:a16="http://schemas.microsoft.com/office/drawing/2014/main" id="{AC6864B0-EF1B-5887-00CB-B018EA0288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1171575"/>
            <a:ext cx="8893175" cy="260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The following shows the prices of 6 pairs of </a:t>
            </a:r>
            <a:br>
              <a:rPr lang="en-US" altLang="zh-TW" sz="2400">
                <a:latin typeface="Arial" panose="020B0604020202020204" pitchFamily="34" charset="0"/>
              </a:rPr>
            </a:br>
            <a:r>
              <a:rPr lang="en-US" altLang="zh-TW" sz="2400">
                <a:latin typeface="Arial" panose="020B0604020202020204" pitchFamily="34" charset="0"/>
              </a:rPr>
              <a:t>trousers in 2 shops.</a:t>
            </a:r>
          </a:p>
          <a:p>
            <a:pPr eaLnBrk="1" hangingPunct="1"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Shop </a:t>
            </a:r>
            <a:r>
              <a:rPr lang="en-US" altLang="zh-TW" sz="2400" i="1">
                <a:latin typeface="Arial" panose="020B0604020202020204" pitchFamily="34" charset="0"/>
              </a:rPr>
              <a:t>A</a:t>
            </a:r>
            <a:r>
              <a:rPr lang="en-US" altLang="zh-TW" sz="2400">
                <a:latin typeface="Arial" panose="020B0604020202020204" pitchFamily="34" charset="0"/>
              </a:rPr>
              <a:t>: $250, $270, $350, $395, $420, $480</a:t>
            </a:r>
          </a:p>
          <a:p>
            <a:pPr eaLnBrk="1" hangingPunct="1"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Shop </a:t>
            </a:r>
            <a:r>
              <a:rPr lang="en-US" altLang="zh-TW" sz="2400" i="1">
                <a:latin typeface="Arial" panose="020B0604020202020204" pitchFamily="34" charset="0"/>
              </a:rPr>
              <a:t>B</a:t>
            </a:r>
            <a:r>
              <a:rPr lang="en-US" altLang="zh-TW" sz="2400">
                <a:latin typeface="Arial" panose="020B0604020202020204" pitchFamily="34" charset="0"/>
              </a:rPr>
              <a:t>: $285, $310, $335, $385, $410, $450</a:t>
            </a:r>
          </a:p>
          <a:p>
            <a:pPr eaLnBrk="1" hangingPunct="1"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(a)   Find the range of prices of trousers in each shop.</a:t>
            </a:r>
          </a:p>
          <a:p>
            <a:pPr eaLnBrk="1" hangingPunct="1"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(b)   Which shop has less dispersed prices?</a:t>
            </a:r>
          </a:p>
        </p:txBody>
      </p:sp>
      <p:sp>
        <p:nvSpPr>
          <p:cNvPr id="293902" name="Rectangle 14">
            <a:extLst>
              <a:ext uri="{FF2B5EF4-FFF2-40B4-BE49-F238E27FC236}">
                <a16:creationId xmlns:a16="http://schemas.microsoft.com/office/drawing/2014/main" id="{5D596B77-F547-0FB9-69B7-310A156160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3783013"/>
            <a:ext cx="7458075" cy="1347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66FF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(a)   Range of prices of trousers in shop </a:t>
            </a:r>
            <a:r>
              <a:rPr lang="en-US" altLang="zh-TW" sz="2400" i="1">
                <a:latin typeface="Arial" panose="020B0604020202020204" pitchFamily="34" charset="0"/>
              </a:rPr>
              <a:t>A</a:t>
            </a:r>
          </a:p>
          <a:p>
            <a:pPr eaLnBrk="1" hangingPunct="1"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       </a:t>
            </a:r>
            <a:r>
              <a:rPr lang="en-US" altLang="zh-TW" sz="1200">
                <a:latin typeface="Arial" panose="020B0604020202020204" pitchFamily="34" charset="0"/>
              </a:rPr>
              <a:t> </a:t>
            </a:r>
            <a:r>
              <a:rPr lang="en-US" altLang="zh-TW" sz="2400">
                <a:latin typeface="Arial" panose="020B0604020202020204" pitchFamily="34" charset="0"/>
              </a:rPr>
              <a:t>= $(480 </a:t>
            </a:r>
            <a:r>
              <a:rPr lang="en-US" altLang="zh-TW" sz="2400">
                <a:latin typeface="Arial" panose="020B0604020202020204" pitchFamily="34" charset="0"/>
                <a:cs typeface="Times New Roman" panose="02020603050405020304" pitchFamily="18" charset="0"/>
              </a:rPr>
              <a:t>– 250)</a:t>
            </a:r>
          </a:p>
          <a:p>
            <a:pPr eaLnBrk="1" hangingPunct="1">
              <a:buFontTx/>
              <a:buNone/>
            </a:pPr>
            <a:r>
              <a:rPr lang="en-US" altLang="zh-TW" sz="2400">
                <a:latin typeface="Arial" panose="020B0604020202020204" pitchFamily="34" charset="0"/>
                <a:cs typeface="Times New Roman" panose="02020603050405020304" pitchFamily="18" charset="0"/>
              </a:rPr>
              <a:t>       </a:t>
            </a:r>
            <a:r>
              <a:rPr lang="en-US" altLang="zh-TW" sz="1200"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TW" sz="2400">
                <a:latin typeface="Arial" panose="020B0604020202020204" pitchFamily="34" charset="0"/>
                <a:cs typeface="Times New Roman" panose="02020603050405020304" pitchFamily="18" charset="0"/>
              </a:rPr>
              <a:t>= $230</a:t>
            </a:r>
          </a:p>
        </p:txBody>
      </p:sp>
      <p:grpSp>
        <p:nvGrpSpPr>
          <p:cNvPr id="293905" name="Group 17">
            <a:extLst>
              <a:ext uri="{FF2B5EF4-FFF2-40B4-BE49-F238E27FC236}">
                <a16:creationId xmlns:a16="http://schemas.microsoft.com/office/drawing/2014/main" id="{AFAB495C-72B5-CE06-E213-BDE67C27328A}"/>
              </a:ext>
            </a:extLst>
          </p:cNvPr>
          <p:cNvGrpSpPr>
            <a:grpSpLocks/>
          </p:cNvGrpSpPr>
          <p:nvPr/>
        </p:nvGrpSpPr>
        <p:grpSpPr bwMode="auto">
          <a:xfrm>
            <a:off x="1258888" y="5065713"/>
            <a:ext cx="649287" cy="57150"/>
            <a:chOff x="793" y="3558"/>
            <a:chExt cx="409" cy="36"/>
          </a:xfrm>
        </p:grpSpPr>
        <p:sp>
          <p:nvSpPr>
            <p:cNvPr id="25611" name="Line 15">
              <a:extLst>
                <a:ext uri="{FF2B5EF4-FFF2-40B4-BE49-F238E27FC236}">
                  <a16:creationId xmlns:a16="http://schemas.microsoft.com/office/drawing/2014/main" id="{38463DCF-4E56-0F7C-5564-7ECFDE908C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3" y="3594"/>
              <a:ext cx="409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25612" name="Line 16">
              <a:extLst>
                <a:ext uri="{FF2B5EF4-FFF2-40B4-BE49-F238E27FC236}">
                  <a16:creationId xmlns:a16="http://schemas.microsoft.com/office/drawing/2014/main" id="{D3FA7909-9853-B43E-D3D2-98A3CFF2AC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3" y="3558"/>
              <a:ext cx="409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</p:grpSp>
      <p:pic>
        <p:nvPicPr>
          <p:cNvPr id="25606" name="Picture 33" descr="C:\Users\UTsoiFe\AppData\Local\Microsoft\Windows\Temporary Internet Files\Content.IE5\THSKXX93\Hose-lineart[1].png">
            <a:extLst>
              <a:ext uri="{FF2B5EF4-FFF2-40B4-BE49-F238E27FC236}">
                <a16:creationId xmlns:a16="http://schemas.microsoft.com/office/drawing/2014/main" id="{08ED6815-5E86-DB50-F4F2-2A23C3DA36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6100" y="1171575"/>
            <a:ext cx="1625600" cy="168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4">
            <a:extLst>
              <a:ext uri="{FF2B5EF4-FFF2-40B4-BE49-F238E27FC236}">
                <a16:creationId xmlns:a16="http://schemas.microsoft.com/office/drawing/2014/main" id="{E479EC73-B48C-6531-CA3B-CE7C6CE811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5116513"/>
            <a:ext cx="7458075" cy="1347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66FF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       </a:t>
            </a:r>
            <a:r>
              <a:rPr lang="en-US" altLang="zh-TW" sz="900">
                <a:latin typeface="Arial" panose="020B0604020202020204" pitchFamily="34" charset="0"/>
              </a:rPr>
              <a:t> </a:t>
            </a:r>
            <a:r>
              <a:rPr lang="en-US" altLang="zh-TW" sz="2400">
                <a:latin typeface="Arial" panose="020B0604020202020204" pitchFamily="34" charset="0"/>
              </a:rPr>
              <a:t>Range of prices of trousers in shop </a:t>
            </a:r>
            <a:r>
              <a:rPr lang="en-US" altLang="zh-TW" sz="2400" i="1">
                <a:latin typeface="Arial" panose="020B0604020202020204" pitchFamily="34" charset="0"/>
              </a:rPr>
              <a:t>B</a:t>
            </a:r>
          </a:p>
          <a:p>
            <a:pPr eaLnBrk="1" hangingPunct="1"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       </a:t>
            </a:r>
            <a:r>
              <a:rPr lang="en-US" altLang="zh-TW" sz="1200">
                <a:latin typeface="Arial" panose="020B0604020202020204" pitchFamily="34" charset="0"/>
              </a:rPr>
              <a:t> </a:t>
            </a:r>
            <a:r>
              <a:rPr lang="en-US" altLang="zh-TW" sz="2400">
                <a:latin typeface="Arial" panose="020B0604020202020204" pitchFamily="34" charset="0"/>
              </a:rPr>
              <a:t>= $(450 </a:t>
            </a:r>
            <a:r>
              <a:rPr lang="en-US" altLang="zh-TW" sz="2400">
                <a:latin typeface="Arial" panose="020B0604020202020204" pitchFamily="34" charset="0"/>
                <a:cs typeface="Times New Roman" panose="02020603050405020304" pitchFamily="18" charset="0"/>
              </a:rPr>
              <a:t>– 285)</a:t>
            </a:r>
          </a:p>
          <a:p>
            <a:pPr eaLnBrk="1" hangingPunct="1">
              <a:buFontTx/>
              <a:buNone/>
            </a:pPr>
            <a:r>
              <a:rPr lang="en-US" altLang="zh-TW" sz="2400">
                <a:latin typeface="Arial" panose="020B0604020202020204" pitchFamily="34" charset="0"/>
                <a:cs typeface="Times New Roman" panose="02020603050405020304" pitchFamily="18" charset="0"/>
              </a:rPr>
              <a:t>       </a:t>
            </a:r>
            <a:r>
              <a:rPr lang="en-US" altLang="zh-TW" sz="1200"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TW" sz="2400">
                <a:latin typeface="Arial" panose="020B0604020202020204" pitchFamily="34" charset="0"/>
                <a:cs typeface="Times New Roman" panose="02020603050405020304" pitchFamily="18" charset="0"/>
              </a:rPr>
              <a:t>= $165</a:t>
            </a:r>
          </a:p>
        </p:txBody>
      </p:sp>
      <p:grpSp>
        <p:nvGrpSpPr>
          <p:cNvPr id="10" name="Group 10">
            <a:extLst>
              <a:ext uri="{FF2B5EF4-FFF2-40B4-BE49-F238E27FC236}">
                <a16:creationId xmlns:a16="http://schemas.microsoft.com/office/drawing/2014/main" id="{28007802-837E-211A-198E-7EC7516C6164}"/>
              </a:ext>
            </a:extLst>
          </p:cNvPr>
          <p:cNvGrpSpPr>
            <a:grpSpLocks/>
          </p:cNvGrpSpPr>
          <p:nvPr/>
        </p:nvGrpSpPr>
        <p:grpSpPr bwMode="auto">
          <a:xfrm>
            <a:off x="1258888" y="6403975"/>
            <a:ext cx="649287" cy="57150"/>
            <a:chOff x="793" y="3566"/>
            <a:chExt cx="409" cy="36"/>
          </a:xfrm>
        </p:grpSpPr>
        <p:sp>
          <p:nvSpPr>
            <p:cNvPr id="25609" name="Line 5">
              <a:extLst>
                <a:ext uri="{FF2B5EF4-FFF2-40B4-BE49-F238E27FC236}">
                  <a16:creationId xmlns:a16="http://schemas.microsoft.com/office/drawing/2014/main" id="{A34000B0-1197-43DE-9397-5002EA6CD1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3" y="3602"/>
              <a:ext cx="409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25610" name="Line 6">
              <a:extLst>
                <a:ext uri="{FF2B5EF4-FFF2-40B4-BE49-F238E27FC236}">
                  <a16:creationId xmlns:a16="http://schemas.microsoft.com/office/drawing/2014/main" id="{9330E5F0-48F3-6ABB-6FD8-26EDAE8DCB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3" y="3566"/>
              <a:ext cx="409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39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939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939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93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4">
            <a:extLst>
              <a:ext uri="{FF2B5EF4-FFF2-40B4-BE49-F238E27FC236}">
                <a16:creationId xmlns:a16="http://schemas.microsoft.com/office/drawing/2014/main" id="{A6A6E9C8-3A88-953E-3A6E-85A1BD6C17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549275"/>
            <a:ext cx="43211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b="1">
                <a:latin typeface="Arial" panose="020B0604020202020204" pitchFamily="34" charset="0"/>
              </a:rPr>
              <a:t>Follow-up question</a:t>
            </a:r>
          </a:p>
        </p:txBody>
      </p:sp>
      <p:sp>
        <p:nvSpPr>
          <p:cNvPr id="26627" name="Text Box 5">
            <a:extLst>
              <a:ext uri="{FF2B5EF4-FFF2-40B4-BE49-F238E27FC236}">
                <a16:creationId xmlns:a16="http://schemas.microsoft.com/office/drawing/2014/main" id="{2B382346-A88A-2632-3B09-23C59426D8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1171575"/>
            <a:ext cx="8893175" cy="260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The following shows the prices of 6 pairs of </a:t>
            </a:r>
            <a:br>
              <a:rPr lang="en-US" altLang="zh-TW" sz="2400">
                <a:latin typeface="Arial" panose="020B0604020202020204" pitchFamily="34" charset="0"/>
              </a:rPr>
            </a:br>
            <a:r>
              <a:rPr lang="en-US" altLang="zh-TW" sz="2400">
                <a:latin typeface="Arial" panose="020B0604020202020204" pitchFamily="34" charset="0"/>
              </a:rPr>
              <a:t>trousers in 2 shops.</a:t>
            </a:r>
          </a:p>
          <a:p>
            <a:pPr eaLnBrk="1" hangingPunct="1"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Shop </a:t>
            </a:r>
            <a:r>
              <a:rPr lang="en-US" altLang="zh-TW" sz="2400" i="1">
                <a:latin typeface="Arial" panose="020B0604020202020204" pitchFamily="34" charset="0"/>
              </a:rPr>
              <a:t>A</a:t>
            </a:r>
            <a:r>
              <a:rPr lang="en-US" altLang="zh-TW" sz="2400">
                <a:latin typeface="Arial" panose="020B0604020202020204" pitchFamily="34" charset="0"/>
              </a:rPr>
              <a:t>: $250, $270, $350, $395, $420, $480</a:t>
            </a:r>
          </a:p>
          <a:p>
            <a:pPr eaLnBrk="1" hangingPunct="1"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Shop </a:t>
            </a:r>
            <a:r>
              <a:rPr lang="en-US" altLang="zh-TW" sz="2400" i="1">
                <a:latin typeface="Arial" panose="020B0604020202020204" pitchFamily="34" charset="0"/>
              </a:rPr>
              <a:t>B</a:t>
            </a:r>
            <a:r>
              <a:rPr lang="en-US" altLang="zh-TW" sz="2400">
                <a:latin typeface="Arial" panose="020B0604020202020204" pitchFamily="34" charset="0"/>
              </a:rPr>
              <a:t>: $285, $310, $335, $385, $410, $450</a:t>
            </a:r>
          </a:p>
          <a:p>
            <a:pPr eaLnBrk="1" hangingPunct="1"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(a)   Find the range of prices of trousers in each shop.</a:t>
            </a:r>
          </a:p>
          <a:p>
            <a:pPr eaLnBrk="1" hangingPunct="1"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(b)   Which shop has less dispersed prices?</a:t>
            </a:r>
          </a:p>
        </p:txBody>
      </p:sp>
      <p:pic>
        <p:nvPicPr>
          <p:cNvPr id="26628" name="Picture 33" descr="C:\Users\UTsoiFe\AppData\Local\Microsoft\Windows\Temporary Internet Files\Content.IE5\THSKXX93\Hose-lineart[1].png">
            <a:extLst>
              <a:ext uri="{FF2B5EF4-FFF2-40B4-BE49-F238E27FC236}">
                <a16:creationId xmlns:a16="http://schemas.microsoft.com/office/drawing/2014/main" id="{2B9F0237-FB70-807C-51BD-6D5519054C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6100" y="1171575"/>
            <a:ext cx="1625600" cy="168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13">
            <a:extLst>
              <a:ext uri="{FF2B5EF4-FFF2-40B4-BE49-F238E27FC236}">
                <a16:creationId xmlns:a16="http://schemas.microsoft.com/office/drawing/2014/main" id="{9A3B3C13-C9CD-6A65-A39C-6B2D056ACF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475" y="3789363"/>
            <a:ext cx="87122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rgbClr val="0066FF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(b)   Since the range of prices for shop </a:t>
            </a:r>
            <a:r>
              <a:rPr lang="en-US" altLang="zh-TW" sz="2400" i="1">
                <a:latin typeface="Arial" panose="020B0604020202020204" pitchFamily="34" charset="0"/>
              </a:rPr>
              <a:t>B</a:t>
            </a:r>
            <a:r>
              <a:rPr lang="en-US" altLang="zh-TW" sz="2400">
                <a:latin typeface="Arial" panose="020B0604020202020204" pitchFamily="34" charset="0"/>
              </a:rPr>
              <a:t> &lt; the range of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       </a:t>
            </a:r>
            <a:r>
              <a:rPr lang="en-US" altLang="zh-TW" sz="1200">
                <a:latin typeface="Arial" panose="020B0604020202020204" pitchFamily="34" charset="0"/>
              </a:rPr>
              <a:t> </a:t>
            </a:r>
            <a:r>
              <a:rPr lang="en-US" altLang="zh-TW" sz="2400">
                <a:latin typeface="Arial" panose="020B0604020202020204" pitchFamily="34" charset="0"/>
              </a:rPr>
              <a:t>prices for shop </a:t>
            </a:r>
            <a:r>
              <a:rPr lang="en-US" altLang="zh-TW" sz="2400" i="1">
                <a:latin typeface="Arial" panose="020B0604020202020204" pitchFamily="34" charset="0"/>
              </a:rPr>
              <a:t>A</a:t>
            </a:r>
            <a:r>
              <a:rPr lang="en-US" altLang="zh-TW" sz="2400">
                <a:latin typeface="Arial" panose="020B0604020202020204" pitchFamily="34" charset="0"/>
              </a:rPr>
              <a:t>, the prices for shop </a:t>
            </a:r>
            <a:r>
              <a:rPr lang="en-US" altLang="zh-TW" sz="2400" i="1">
                <a:latin typeface="Arial" panose="020B0604020202020204" pitchFamily="34" charset="0"/>
              </a:rPr>
              <a:t>B</a:t>
            </a:r>
            <a:r>
              <a:rPr lang="en-US" altLang="zh-TW" sz="2400">
                <a:latin typeface="Arial" panose="020B0604020202020204" pitchFamily="34" charset="0"/>
              </a:rPr>
              <a:t> are less dispersed.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30">
            <a:extLst>
              <a:ext uri="{FF2B5EF4-FFF2-40B4-BE49-F238E27FC236}">
                <a16:creationId xmlns:a16="http://schemas.microsoft.com/office/drawing/2014/main" id="{62D1DC4C-788E-9DE7-DE66-B28A5B08B3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263" y="606425"/>
            <a:ext cx="8642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800" b="1">
                <a:solidFill>
                  <a:schemeClr val="tx2"/>
                </a:solidFill>
                <a:latin typeface="Arial" panose="020B0604020202020204" pitchFamily="34" charset="0"/>
              </a:rPr>
              <a:t>Range of Grouped Data</a:t>
            </a:r>
          </a:p>
        </p:txBody>
      </p:sp>
      <p:sp>
        <p:nvSpPr>
          <p:cNvPr id="296991" name="Text Box 31">
            <a:extLst>
              <a:ext uri="{FF2B5EF4-FFF2-40B4-BE49-F238E27FC236}">
                <a16:creationId xmlns:a16="http://schemas.microsoft.com/office/drawing/2014/main" id="{C30C79EC-4C77-89A7-ED71-7D84B03F3A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550" y="1125538"/>
            <a:ext cx="56737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800">
                <a:latin typeface="Arial" panose="020B0604020202020204" pitchFamily="34" charset="0"/>
              </a:rPr>
              <a:t>For grouped data:</a:t>
            </a:r>
            <a:endParaRPr lang="en-US" altLang="zh-TW" sz="1800">
              <a:latin typeface="Times New Roman" panose="02020603050405020304" pitchFamily="18" charset="0"/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181B87CE-C1CB-C044-E094-75C50D39EF8E}"/>
              </a:ext>
            </a:extLst>
          </p:cNvPr>
          <p:cNvGraphicFramePr>
            <a:graphicFrameLocks noGrp="1"/>
          </p:cNvGraphicFramePr>
          <p:nvPr/>
        </p:nvGraphicFramePr>
        <p:xfrm>
          <a:off x="438150" y="1692275"/>
          <a:ext cx="8567738" cy="12811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39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19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278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19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4918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28111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zh-TW" sz="26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charset="-120"/>
                          <a:cs typeface="Arial" panose="020B0604020202020204" pitchFamily="34" charset="0"/>
                        </a:rPr>
                        <a:t>range </a:t>
                      </a:r>
                      <a:endParaRPr kumimoji="1" lang="zh-HK" altLang="en-US" sz="2600" b="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charset="-120"/>
                        <a:cs typeface="Arial" panose="020B0604020202020204" pitchFamily="34" charset="0"/>
                      </a:endParaRPr>
                    </a:p>
                  </a:txBody>
                  <a:tcPr marL="91437" marR="91437" marT="45754" marB="4575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zh-TW" sz="2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charset="0"/>
                          <a:ea typeface="新細明體" charset="-120"/>
                          <a:cs typeface="+mn-cs"/>
                        </a:rPr>
                        <a:t>=</a:t>
                      </a:r>
                      <a:endParaRPr lang="zh-HK" altLang="en-US" sz="26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37" marR="91437" marT="45754" marB="4575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720000"/>
                      <a:r>
                        <a:rPr lang="en-US" altLang="zh-HK" sz="26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upper class boundary</a:t>
                      </a:r>
                      <a:r>
                        <a:rPr lang="en-US" altLang="zh-HK" sz="26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of the last class interval</a:t>
                      </a:r>
                      <a:endParaRPr lang="zh-HK" altLang="en-US" sz="26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37" marR="91437" marT="45754" marB="4575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zh-TW" sz="2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charset="0"/>
                          <a:ea typeface="新細明體" charset="-120"/>
                          <a:cs typeface="Times New Roman" pitchFamily="18" charset="0"/>
                        </a:rPr>
                        <a:t>–</a:t>
                      </a:r>
                      <a:endParaRPr lang="zh-HK" altLang="en-US" sz="26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37" marR="91437" marT="45754" marB="4575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sz="26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lower class boundary</a:t>
                      </a:r>
                      <a:r>
                        <a:rPr lang="en-US" altLang="zh-HK" sz="26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of the first class interval</a:t>
                      </a:r>
                      <a:endParaRPr lang="zh-HK" altLang="en-US" sz="26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37" marR="91437" marT="45754" marB="4575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5" name="Group 60">
            <a:extLst>
              <a:ext uri="{FF2B5EF4-FFF2-40B4-BE49-F238E27FC236}">
                <a16:creationId xmlns:a16="http://schemas.microsoft.com/office/drawing/2014/main" id="{CBCF4C9B-5306-F661-526E-5E9EBA492B97}"/>
              </a:ext>
            </a:extLst>
          </p:cNvPr>
          <p:cNvGrpSpPr>
            <a:grpSpLocks/>
          </p:cNvGrpSpPr>
          <p:nvPr/>
        </p:nvGrpSpPr>
        <p:grpSpPr bwMode="auto">
          <a:xfrm>
            <a:off x="741363" y="3178175"/>
            <a:ext cx="8329612" cy="3203575"/>
            <a:chOff x="990" y="1870"/>
            <a:chExt cx="5247" cy="2018"/>
          </a:xfrm>
        </p:grpSpPr>
        <p:sp>
          <p:nvSpPr>
            <p:cNvPr id="27659" name="AutoShape 49">
              <a:extLst>
                <a:ext uri="{FF2B5EF4-FFF2-40B4-BE49-F238E27FC236}">
                  <a16:creationId xmlns:a16="http://schemas.microsoft.com/office/drawing/2014/main" id="{71C47DF2-BBFF-68B3-1E76-7B7211025E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" y="2391"/>
              <a:ext cx="3720" cy="977"/>
            </a:xfrm>
            <a:prstGeom prst="cloudCallout">
              <a:avLst>
                <a:gd name="adj1" fmla="val 56389"/>
                <a:gd name="adj2" fmla="val -65602"/>
              </a:avLst>
            </a:prstGeom>
            <a:gradFill rotWithShape="1">
              <a:gsLst>
                <a:gs pos="0">
                  <a:schemeClr val="bg1"/>
                </a:gs>
                <a:gs pos="100000">
                  <a:srgbClr val="66CCFF"/>
                </a:gs>
              </a:gsLst>
              <a:lin ang="18900000" scaled="1"/>
            </a:gra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 anchorCtr="1"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5000"/>
                </a:lnSpc>
                <a:spcBef>
                  <a:spcPct val="0"/>
                </a:spcBef>
                <a:buFontTx/>
                <a:buNone/>
              </a:pPr>
              <a:r>
                <a:rPr lang="en-US" altLang="zh-TW" sz="2400">
                  <a:latin typeface="Arial" panose="020B0604020202020204" pitchFamily="34" charset="0"/>
                  <a:sym typeface="Symbol" panose="05050102010706020507" pitchFamily="18" charset="2"/>
                </a:rPr>
                <a:t>Let us take a look in the following example.</a:t>
              </a:r>
            </a:p>
          </p:txBody>
        </p:sp>
        <p:pic>
          <p:nvPicPr>
            <p:cNvPr id="27660" name="Picture 59">
              <a:extLst>
                <a:ext uri="{FF2B5EF4-FFF2-40B4-BE49-F238E27FC236}">
                  <a16:creationId xmlns:a16="http://schemas.microsoft.com/office/drawing/2014/main" id="{65B65637-6154-FBFD-EB85-F6261F2199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4710" y="1870"/>
              <a:ext cx="1527" cy="20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6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9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3">
            <a:extLst>
              <a:ext uri="{FF2B5EF4-FFF2-40B4-BE49-F238E27FC236}">
                <a16:creationId xmlns:a16="http://schemas.microsoft.com/office/drawing/2014/main" id="{27A3B7E9-A351-3BFC-2A9D-FB755862E4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8138" y="836613"/>
            <a:ext cx="8121650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600">
                <a:latin typeface="Arial" panose="020B0604020202020204" pitchFamily="34" charset="0"/>
              </a:rPr>
              <a:t>The following table shows the ages of 50 employees.</a:t>
            </a:r>
            <a:endParaRPr lang="en-US" altLang="zh-TW" sz="2600">
              <a:latin typeface="Times New Roman" panose="02020603050405020304" pitchFamily="18" charset="0"/>
            </a:endParaRPr>
          </a:p>
        </p:txBody>
      </p:sp>
      <p:graphicFrame>
        <p:nvGraphicFramePr>
          <p:cNvPr id="3" name="Group 59">
            <a:extLst>
              <a:ext uri="{FF2B5EF4-FFF2-40B4-BE49-F238E27FC236}">
                <a16:creationId xmlns:a16="http://schemas.microsoft.com/office/drawing/2014/main" id="{BD7C397E-89A1-DF10-6627-C5C2CC46BACB}"/>
              </a:ext>
            </a:extLst>
          </p:cNvPr>
          <p:cNvGraphicFramePr>
            <a:graphicFrameLocks noGrp="1"/>
          </p:cNvGraphicFramePr>
          <p:nvPr/>
        </p:nvGraphicFramePr>
        <p:xfrm>
          <a:off x="439738" y="1468438"/>
          <a:ext cx="7869237" cy="982662"/>
        </p:xfrm>
        <a:graphic>
          <a:graphicData uri="http://schemas.openxmlformats.org/drawingml/2006/table">
            <a:tbl>
              <a:tblPr/>
              <a:tblGrid>
                <a:gridCol w="19002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2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92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92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922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897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Age</a:t>
                      </a:r>
                    </a:p>
                  </a:txBody>
                  <a:tcPr marL="90000" marR="90000" marT="46730" marB="46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20 </a:t>
                      </a:r>
                      <a:r>
                        <a:rPr kumimoji="1" lang="en-US" altLang="zh-TW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  <a:cs typeface="Times New Roman" pitchFamily="18" charset="0"/>
                        </a:rPr>
                        <a:t>– 24</a:t>
                      </a:r>
                    </a:p>
                  </a:txBody>
                  <a:tcPr marT="45651" marB="4565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25 </a:t>
                      </a:r>
                      <a:r>
                        <a:rPr kumimoji="1" lang="en-US" altLang="zh-TW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  <a:cs typeface="Times New Roman" pitchFamily="18" charset="0"/>
                        </a:rPr>
                        <a:t>– 29</a:t>
                      </a:r>
                    </a:p>
                  </a:txBody>
                  <a:tcPr marT="45651" marB="4565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30 </a:t>
                      </a:r>
                      <a:r>
                        <a:rPr kumimoji="1" lang="en-US" altLang="zh-TW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  <a:cs typeface="Times New Roman" pitchFamily="18" charset="0"/>
                        </a:rPr>
                        <a:t>– 34</a:t>
                      </a:r>
                    </a:p>
                  </a:txBody>
                  <a:tcPr marT="45651" marB="4565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35 </a:t>
                      </a:r>
                      <a:r>
                        <a:rPr kumimoji="1" lang="en-US" altLang="zh-TW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  <a:cs typeface="Times New Roman" pitchFamily="18" charset="0"/>
                        </a:rPr>
                        <a:t>– 39</a:t>
                      </a:r>
                    </a:p>
                  </a:txBody>
                  <a:tcPr marT="45651" marB="4565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296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Frequency</a:t>
                      </a:r>
                    </a:p>
                  </a:txBody>
                  <a:tcPr marL="90000" marR="90000" marT="46730" marB="46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11</a:t>
                      </a:r>
                    </a:p>
                  </a:txBody>
                  <a:tcPr marT="45651" marB="4565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18</a:t>
                      </a:r>
                    </a:p>
                  </a:txBody>
                  <a:tcPr marT="45651" marB="4565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15</a:t>
                      </a:r>
                    </a:p>
                  </a:txBody>
                  <a:tcPr marT="45651" marB="4565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6</a:t>
                      </a:r>
                    </a:p>
                  </a:txBody>
                  <a:tcPr marT="45651" marB="4565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60">
            <a:extLst>
              <a:ext uri="{FF2B5EF4-FFF2-40B4-BE49-F238E27FC236}">
                <a16:creationId xmlns:a16="http://schemas.microsoft.com/office/drawing/2014/main" id="{E509D435-8581-5E5A-D727-7481A2B156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8138" y="2520950"/>
            <a:ext cx="8121650" cy="3787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600">
                <a:latin typeface="Arial" panose="020B0604020202020204" pitchFamily="34" charset="0"/>
              </a:rPr>
              <a:t>Upper class boundary of the last class interval 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600">
                <a:latin typeface="Arial" panose="020B0604020202020204" pitchFamily="34" charset="0"/>
              </a:rPr>
              <a:t>= 39.5</a:t>
            </a:r>
          </a:p>
          <a:p>
            <a:pPr eaLnBrk="1" hangingPunct="1">
              <a:buFontTx/>
              <a:buNone/>
            </a:pPr>
            <a:endParaRPr lang="en-US" altLang="zh-TW" sz="600">
              <a:latin typeface="Arial" panose="020B0604020202020204" pitchFamily="34" charset="0"/>
            </a:endParaRPr>
          </a:p>
          <a:p>
            <a:pPr eaLnBrk="1" hangingPunct="1">
              <a:buFontTx/>
              <a:buNone/>
            </a:pPr>
            <a:r>
              <a:rPr lang="en-US" altLang="zh-TW" sz="2600">
                <a:latin typeface="Arial" panose="020B0604020202020204" pitchFamily="34" charset="0"/>
              </a:rPr>
              <a:t>Lower class boundary of the first class interval </a:t>
            </a:r>
          </a:p>
          <a:p>
            <a:pPr eaLnBrk="1" hangingPunct="1">
              <a:buFontTx/>
              <a:buNone/>
            </a:pPr>
            <a:r>
              <a:rPr lang="en-US" altLang="zh-TW" sz="2600">
                <a:latin typeface="Arial" panose="020B0604020202020204" pitchFamily="34" charset="0"/>
              </a:rPr>
              <a:t>= 19.5</a:t>
            </a:r>
          </a:p>
          <a:p>
            <a:pPr eaLnBrk="1" hangingPunct="1">
              <a:buFontTx/>
              <a:buNone/>
            </a:pPr>
            <a:endParaRPr lang="en-US" altLang="zh-TW" sz="800">
              <a:latin typeface="Arial" panose="020B0604020202020204" pitchFamily="34" charset="0"/>
            </a:endParaRPr>
          </a:p>
          <a:p>
            <a:pPr eaLnBrk="1" hangingPunct="1">
              <a:buFontTx/>
              <a:buNone/>
            </a:pPr>
            <a:r>
              <a:rPr lang="en-US" altLang="zh-TW" sz="2600">
                <a:latin typeface="Times New Roman" panose="02020603050405020304" pitchFamily="18" charset="0"/>
              </a:rPr>
              <a:t>∴    </a:t>
            </a:r>
            <a:r>
              <a:rPr lang="en-US" altLang="zh-TW" sz="2600">
                <a:latin typeface="Arial" panose="020B0604020202020204" pitchFamily="34" charset="0"/>
              </a:rPr>
              <a:t>Range of the ages of the 50 employees</a:t>
            </a:r>
          </a:p>
          <a:p>
            <a:pPr eaLnBrk="1" hangingPunct="1">
              <a:buFontTx/>
              <a:buNone/>
            </a:pPr>
            <a:r>
              <a:rPr lang="en-US" altLang="zh-TW" sz="2600">
                <a:latin typeface="Arial" panose="020B0604020202020204" pitchFamily="34" charset="0"/>
              </a:rPr>
              <a:t>       = 39.5 – 19.5</a:t>
            </a:r>
          </a:p>
          <a:p>
            <a:pPr eaLnBrk="1" hangingPunct="1">
              <a:buFontTx/>
              <a:buNone/>
            </a:pPr>
            <a:r>
              <a:rPr lang="en-US" altLang="zh-TW" sz="2600">
                <a:latin typeface="Arial" panose="020B0604020202020204" pitchFamily="34" charset="0"/>
              </a:rPr>
              <a:t>       = 20</a:t>
            </a:r>
          </a:p>
        </p:txBody>
      </p:sp>
      <p:grpSp>
        <p:nvGrpSpPr>
          <p:cNvPr id="5" name="Group 66">
            <a:extLst>
              <a:ext uri="{FF2B5EF4-FFF2-40B4-BE49-F238E27FC236}">
                <a16:creationId xmlns:a16="http://schemas.microsoft.com/office/drawing/2014/main" id="{938231B7-124B-7D7D-F361-6A8BAA50DB98}"/>
              </a:ext>
            </a:extLst>
          </p:cNvPr>
          <p:cNvGrpSpPr>
            <a:grpSpLocks/>
          </p:cNvGrpSpPr>
          <p:nvPr/>
        </p:nvGrpSpPr>
        <p:grpSpPr bwMode="auto">
          <a:xfrm>
            <a:off x="1350963" y="6165850"/>
            <a:ext cx="355600" cy="36513"/>
            <a:chOff x="851" y="3933"/>
            <a:chExt cx="224" cy="23"/>
          </a:xfrm>
        </p:grpSpPr>
        <p:sp>
          <p:nvSpPr>
            <p:cNvPr id="28711" name="Line 63">
              <a:extLst>
                <a:ext uri="{FF2B5EF4-FFF2-40B4-BE49-F238E27FC236}">
                  <a16:creationId xmlns:a16="http://schemas.microsoft.com/office/drawing/2014/main" id="{1C346976-42E5-A08C-ECC5-23F612ED29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51" y="3933"/>
              <a:ext cx="22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28712" name="Line 65">
              <a:extLst>
                <a:ext uri="{FF2B5EF4-FFF2-40B4-BE49-F238E27FC236}">
                  <a16:creationId xmlns:a16="http://schemas.microsoft.com/office/drawing/2014/main" id="{47F3AD75-3035-BB40-65E6-2B4E77ACA8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51" y="3956"/>
              <a:ext cx="22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</p:grpSp>
      <p:pic>
        <p:nvPicPr>
          <p:cNvPr id="11" name="Picture 45">
            <a:hlinkClick r:id="rId2" action="ppaction://hlinkpres?slideindex=1&amp;slidetitle="/>
            <a:extLst>
              <a:ext uri="{FF2B5EF4-FFF2-40B4-BE49-F238E27FC236}">
                <a16:creationId xmlns:a16="http://schemas.microsoft.com/office/drawing/2014/main" id="{F2205FF9-B28B-FD3E-14C3-528B3CF530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0" y="6329363"/>
            <a:ext cx="2951163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13">
            <a:hlinkClick r:id="rId4" action="ppaction://hlinkpres?slideindex=1&amp;slidetitle="/>
            <a:extLst>
              <a:ext uri="{FF2B5EF4-FFF2-40B4-BE49-F238E27FC236}">
                <a16:creationId xmlns:a16="http://schemas.microsoft.com/office/drawing/2014/main" id="{6A1A9576-74CD-779C-A216-8F09029869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5175" y="6329363"/>
            <a:ext cx="1914525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99F249B2-A43C-A16D-3BE9-C718466AAA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1350" y="1468438"/>
            <a:ext cx="557213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600">
                <a:solidFill>
                  <a:srgbClr val="FF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24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251C9F3-929F-B849-B72D-D9EE9DA956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3825" y="1468438"/>
            <a:ext cx="555625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600">
                <a:solidFill>
                  <a:srgbClr val="3399FF"/>
                </a:solidFill>
                <a:latin typeface="Arial" panose="020B0604020202020204" pitchFamily="34" charset="0"/>
              </a:rPr>
              <a:t>25</a:t>
            </a:r>
            <a:endParaRPr lang="zh-HK" altLang="en-US" sz="2600">
              <a:solidFill>
                <a:srgbClr val="3399FF"/>
              </a:solidFill>
              <a:latin typeface="Arial" panose="020B0604020202020204" pitchFamily="34" charset="0"/>
            </a:endParaRPr>
          </a:p>
        </p:txBody>
      </p:sp>
      <p:grpSp>
        <p:nvGrpSpPr>
          <p:cNvPr id="24" name="群組 23">
            <a:extLst>
              <a:ext uri="{FF2B5EF4-FFF2-40B4-BE49-F238E27FC236}">
                <a16:creationId xmlns:a16="http://schemas.microsoft.com/office/drawing/2014/main" id="{B6616E04-D052-6352-7D16-835D5FF39122}"/>
              </a:ext>
            </a:extLst>
          </p:cNvPr>
          <p:cNvGrpSpPr>
            <a:grpSpLocks/>
          </p:cNvGrpSpPr>
          <p:nvPr/>
        </p:nvGrpSpPr>
        <p:grpSpPr bwMode="auto">
          <a:xfrm>
            <a:off x="1776413" y="2940050"/>
            <a:ext cx="1944687" cy="787400"/>
            <a:chOff x="3480435" y="4198939"/>
            <a:chExt cx="1944613" cy="730929"/>
          </a:xfrm>
        </p:grpSpPr>
        <p:sp>
          <p:nvSpPr>
            <p:cNvPr id="28709" name="AutoShape 82">
              <a:extLst>
                <a:ext uri="{FF2B5EF4-FFF2-40B4-BE49-F238E27FC236}">
                  <a16:creationId xmlns:a16="http://schemas.microsoft.com/office/drawing/2014/main" id="{D18754E6-4566-9DE7-2342-099857C573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0435" y="4237253"/>
              <a:ext cx="1944613" cy="683772"/>
            </a:xfrm>
            <a:prstGeom prst="wedgeRoundRectCallout">
              <a:avLst>
                <a:gd name="adj1" fmla="val -68185"/>
                <a:gd name="adj2" fmla="val 222"/>
                <a:gd name="adj3" fmla="val 16667"/>
              </a:avLst>
            </a:prstGeom>
            <a:gradFill rotWithShape="1">
              <a:gsLst>
                <a:gs pos="0">
                  <a:schemeClr val="bg1"/>
                </a:gs>
                <a:gs pos="100000">
                  <a:srgbClr val="66CCFF"/>
                </a:gs>
              </a:gsLst>
              <a:lin ang="189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kumimoji="0" lang="en-US" altLang="zh-TW"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endParaRPr>
            </a:p>
          </p:txBody>
        </p:sp>
        <p:graphicFrame>
          <p:nvGraphicFramePr>
            <p:cNvPr id="28710" name="物件 5">
              <a:extLst>
                <a:ext uri="{FF2B5EF4-FFF2-40B4-BE49-F238E27FC236}">
                  <a16:creationId xmlns:a16="http://schemas.microsoft.com/office/drawing/2014/main" id="{D13163BE-E129-5F60-4EAC-16C9305F74A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636004" y="4198939"/>
            <a:ext cx="1727134" cy="7309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方程式" r:id="rId6" imgW="863225" imgH="393529" progId="Equation.3">
                    <p:embed/>
                  </p:oleObj>
                </mc:Choice>
                <mc:Fallback>
                  <p:oleObj name="方程式" r:id="rId6" imgW="863225" imgH="393529" progId="Equation.3">
                    <p:embed/>
                    <p:pic>
                      <p:nvPicPr>
                        <p:cNvPr id="0" name="物件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36004" y="4198939"/>
                          <a:ext cx="1727134" cy="7309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7" name="矩形 26">
            <a:extLst>
              <a:ext uri="{FF2B5EF4-FFF2-40B4-BE49-F238E27FC236}">
                <a16:creationId xmlns:a16="http://schemas.microsoft.com/office/drawing/2014/main" id="{2341AE7C-8B6F-809D-D76C-839F3DBAD4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1188" y="2886075"/>
            <a:ext cx="5286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solidFill>
                  <a:srgbClr val="FF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24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275C6E9A-9DFF-4DFB-2426-4C5BB0C074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30475" y="2887663"/>
            <a:ext cx="5286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solidFill>
                  <a:srgbClr val="3399FF"/>
                </a:solidFill>
                <a:latin typeface="Arial" panose="020B0604020202020204" pitchFamily="34" charset="0"/>
              </a:rPr>
              <a:t>25</a:t>
            </a:r>
            <a:endParaRPr lang="zh-HK" altLang="en-US" sz="2400">
              <a:solidFill>
                <a:srgbClr val="3399FF"/>
              </a:solidFill>
              <a:latin typeface="Arial" panose="020B0604020202020204" pitchFamily="34" charset="0"/>
            </a:endParaRPr>
          </a:p>
        </p:txBody>
      </p:sp>
      <p:grpSp>
        <p:nvGrpSpPr>
          <p:cNvPr id="29" name="群組 28">
            <a:extLst>
              <a:ext uri="{FF2B5EF4-FFF2-40B4-BE49-F238E27FC236}">
                <a16:creationId xmlns:a16="http://schemas.microsoft.com/office/drawing/2014/main" id="{51F6D916-48C6-53B0-AFF6-BB6F0043DF99}"/>
              </a:ext>
            </a:extLst>
          </p:cNvPr>
          <p:cNvGrpSpPr>
            <a:grpSpLocks/>
          </p:cNvGrpSpPr>
          <p:nvPr/>
        </p:nvGrpSpPr>
        <p:grpSpPr bwMode="auto">
          <a:xfrm>
            <a:off x="1763713" y="4132263"/>
            <a:ext cx="1944687" cy="787400"/>
            <a:chOff x="3480435" y="4198938"/>
            <a:chExt cx="1944613" cy="703029"/>
          </a:xfrm>
        </p:grpSpPr>
        <p:sp>
          <p:nvSpPr>
            <p:cNvPr id="28707" name="AutoShape 82">
              <a:extLst>
                <a:ext uri="{FF2B5EF4-FFF2-40B4-BE49-F238E27FC236}">
                  <a16:creationId xmlns:a16="http://schemas.microsoft.com/office/drawing/2014/main" id="{FD69BC4D-6BAC-085D-5784-36931A7792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0435" y="4237207"/>
              <a:ext cx="1944613" cy="647751"/>
            </a:xfrm>
            <a:prstGeom prst="wedgeRoundRectCallout">
              <a:avLst>
                <a:gd name="adj1" fmla="val -68185"/>
                <a:gd name="adj2" fmla="val 222"/>
                <a:gd name="adj3" fmla="val 16667"/>
              </a:avLst>
            </a:prstGeom>
            <a:gradFill rotWithShape="1">
              <a:gsLst>
                <a:gs pos="0">
                  <a:schemeClr val="bg1"/>
                </a:gs>
                <a:gs pos="100000">
                  <a:srgbClr val="66CCFF"/>
                </a:gs>
              </a:gsLst>
              <a:lin ang="189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kumimoji="0" lang="en-US" altLang="zh-TW"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endParaRPr>
            </a:p>
          </p:txBody>
        </p:sp>
        <p:graphicFrame>
          <p:nvGraphicFramePr>
            <p:cNvPr id="28708" name="物件 19">
              <a:extLst>
                <a:ext uri="{FF2B5EF4-FFF2-40B4-BE49-F238E27FC236}">
                  <a16:creationId xmlns:a16="http://schemas.microsoft.com/office/drawing/2014/main" id="{6898A894-0A25-08B8-16FD-90EDA6F1B63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635896" y="4198938"/>
            <a:ext cx="1726384" cy="7030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方程式" r:id="rId8" imgW="863225" imgH="393529" progId="Equation.3">
                    <p:embed/>
                  </p:oleObj>
                </mc:Choice>
                <mc:Fallback>
                  <p:oleObj name="方程式" r:id="rId8" imgW="863225" imgH="393529" progId="Equation.3">
                    <p:embed/>
                    <p:pic>
                      <p:nvPicPr>
                        <p:cNvPr id="0" name="物件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35896" y="4198938"/>
                          <a:ext cx="1726384" cy="7030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2" name="矩形 31">
            <a:extLst>
              <a:ext uri="{FF2B5EF4-FFF2-40B4-BE49-F238E27FC236}">
                <a16:creationId xmlns:a16="http://schemas.microsoft.com/office/drawing/2014/main" id="{2097E85A-A227-7FC8-CAE2-A6D5377329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3250" y="4084638"/>
            <a:ext cx="5270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solidFill>
                  <a:srgbClr val="FF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24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382B6FB8-C7D1-D208-ABC4-E857A8B6B1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6188" y="4081463"/>
            <a:ext cx="5286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solidFill>
                  <a:srgbClr val="3399FF"/>
                </a:solidFill>
                <a:latin typeface="Arial" panose="020B0604020202020204" pitchFamily="34" charset="0"/>
              </a:rPr>
              <a:t>25</a:t>
            </a:r>
            <a:endParaRPr lang="zh-HK" altLang="en-US" sz="2400">
              <a:solidFill>
                <a:srgbClr val="3399FF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4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9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6" grpId="1"/>
      <p:bldP spid="6" grpId="2"/>
      <p:bldP spid="6" grpId="3"/>
      <p:bldP spid="8" grpId="0"/>
      <p:bldP spid="8" grpId="1"/>
      <p:bldP spid="8" grpId="2"/>
      <p:bldP spid="8" grpId="3"/>
      <p:bldP spid="27" grpId="0"/>
      <p:bldP spid="27" grpId="1"/>
      <p:bldP spid="28" grpId="0"/>
      <p:bldP spid="28" grpId="1"/>
      <p:bldP spid="32" grpId="0"/>
      <p:bldP spid="32" grpId="1"/>
      <p:bldP spid="33" grpId="0"/>
      <p:bldP spid="33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4">
            <a:extLst>
              <a:ext uri="{FF2B5EF4-FFF2-40B4-BE49-F238E27FC236}">
                <a16:creationId xmlns:a16="http://schemas.microsoft.com/office/drawing/2014/main" id="{4F9E8559-CF68-2124-23F5-579A124021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549275"/>
            <a:ext cx="43211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b="1">
                <a:latin typeface="Arial" panose="020B0604020202020204" pitchFamily="34" charset="0"/>
              </a:rPr>
              <a:t>Follow-up question</a:t>
            </a:r>
          </a:p>
        </p:txBody>
      </p:sp>
      <p:sp>
        <p:nvSpPr>
          <p:cNvPr id="29699" name="Text Box 5">
            <a:extLst>
              <a:ext uri="{FF2B5EF4-FFF2-40B4-BE49-F238E27FC236}">
                <a16:creationId xmlns:a16="http://schemas.microsoft.com/office/drawing/2014/main" id="{A797772F-1B8C-358E-B9F5-6E607433E0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1171575"/>
            <a:ext cx="8893175" cy="2160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The following table shows the weight distribution of </a:t>
            </a:r>
            <a:br>
              <a:rPr lang="en-US" altLang="zh-TW" sz="2400">
                <a:latin typeface="Arial" panose="020B0604020202020204" pitchFamily="34" charset="0"/>
              </a:rPr>
            </a:br>
            <a:r>
              <a:rPr lang="en-US" altLang="zh-TW" sz="2400">
                <a:latin typeface="Arial" panose="020B0604020202020204" pitchFamily="34" charset="0"/>
              </a:rPr>
              <a:t>pears in a fruit shop.</a:t>
            </a:r>
          </a:p>
          <a:p>
            <a:pPr eaLnBrk="1" hangingPunct="1">
              <a:buFontTx/>
              <a:buNone/>
            </a:pPr>
            <a:endParaRPr lang="en-US" altLang="zh-TW" sz="2400">
              <a:latin typeface="Arial" panose="020B0604020202020204" pitchFamily="34" charset="0"/>
            </a:endParaRPr>
          </a:p>
          <a:p>
            <a:pPr eaLnBrk="1" hangingPunct="1">
              <a:buFontTx/>
              <a:buNone/>
            </a:pPr>
            <a:endParaRPr lang="en-US" altLang="zh-TW" sz="2400">
              <a:latin typeface="Arial" panose="020B0604020202020204" pitchFamily="34" charset="0"/>
            </a:endParaRPr>
          </a:p>
          <a:p>
            <a:pPr eaLnBrk="1" hangingPunct="1"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Find the range of weights of the pears.</a:t>
            </a:r>
          </a:p>
        </p:txBody>
      </p:sp>
      <p:sp>
        <p:nvSpPr>
          <p:cNvPr id="293902" name="Rectangle 14">
            <a:extLst>
              <a:ext uri="{FF2B5EF4-FFF2-40B4-BE49-F238E27FC236}">
                <a16:creationId xmlns:a16="http://schemas.microsoft.com/office/drawing/2014/main" id="{7DD3F1C7-7A52-6663-8823-B2E6C5F443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3738563"/>
            <a:ext cx="7458075" cy="1274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66FF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Range of weights of the pears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= (259.5 </a:t>
            </a:r>
            <a:r>
              <a:rPr lang="en-US" altLang="zh-TW" sz="2400">
                <a:latin typeface="Arial" panose="020B0604020202020204" pitchFamily="34" charset="0"/>
                <a:cs typeface="Times New Roman" panose="02020603050405020304" pitchFamily="18" charset="0"/>
              </a:rPr>
              <a:t>– 179.5) g</a:t>
            </a:r>
          </a:p>
          <a:p>
            <a:pPr eaLnBrk="1" hangingPunct="1">
              <a:buFontTx/>
              <a:buNone/>
            </a:pPr>
            <a:r>
              <a:rPr lang="en-US" altLang="zh-TW" sz="2400">
                <a:latin typeface="Arial" panose="020B0604020202020204" pitchFamily="34" charset="0"/>
                <a:cs typeface="Times New Roman" panose="02020603050405020304" pitchFamily="18" charset="0"/>
              </a:rPr>
              <a:t>= 80 g</a:t>
            </a:r>
          </a:p>
        </p:txBody>
      </p:sp>
      <p:grpSp>
        <p:nvGrpSpPr>
          <p:cNvPr id="293905" name="Group 17">
            <a:extLst>
              <a:ext uri="{FF2B5EF4-FFF2-40B4-BE49-F238E27FC236}">
                <a16:creationId xmlns:a16="http://schemas.microsoft.com/office/drawing/2014/main" id="{88533DD4-D42B-1CC9-FA7B-49962D80ACCF}"/>
              </a:ext>
            </a:extLst>
          </p:cNvPr>
          <p:cNvGrpSpPr>
            <a:grpSpLocks/>
          </p:cNvGrpSpPr>
          <p:nvPr/>
        </p:nvGrpSpPr>
        <p:grpSpPr bwMode="auto">
          <a:xfrm>
            <a:off x="603250" y="4968875"/>
            <a:ext cx="576263" cy="57150"/>
            <a:chOff x="793" y="3558"/>
            <a:chExt cx="409" cy="36"/>
          </a:xfrm>
        </p:grpSpPr>
        <p:sp>
          <p:nvSpPr>
            <p:cNvPr id="29724" name="Line 15">
              <a:extLst>
                <a:ext uri="{FF2B5EF4-FFF2-40B4-BE49-F238E27FC236}">
                  <a16:creationId xmlns:a16="http://schemas.microsoft.com/office/drawing/2014/main" id="{7F277CF1-04FA-36E4-3853-4FE8B9CDDA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3" y="3594"/>
              <a:ext cx="409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29725" name="Line 16">
              <a:extLst>
                <a:ext uri="{FF2B5EF4-FFF2-40B4-BE49-F238E27FC236}">
                  <a16:creationId xmlns:a16="http://schemas.microsoft.com/office/drawing/2014/main" id="{6D7A53CF-197D-4999-25D7-F06325043C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3" y="3558"/>
              <a:ext cx="409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</p:grpSp>
      <p:pic>
        <p:nvPicPr>
          <p:cNvPr id="29702" name="Picture 3" descr="C:\Users\UTsoiFe\AppData\Local\Microsoft\Windows\Temporary Internet Files\Content.IE5\A6MEGV5R\pear-151526_640[1].png">
            <a:extLst>
              <a:ext uri="{FF2B5EF4-FFF2-40B4-BE49-F238E27FC236}">
                <a16:creationId xmlns:a16="http://schemas.microsoft.com/office/drawing/2014/main" id="{CFB251CF-6897-11C3-94FB-D84F11F773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8900" y="1171575"/>
            <a:ext cx="1123950" cy="168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157B15FC-4974-E54A-447A-A5E2C4BD2F89}"/>
              </a:ext>
            </a:extLst>
          </p:cNvPr>
          <p:cNvGraphicFramePr>
            <a:graphicFrameLocks noGrp="1"/>
          </p:cNvGraphicFramePr>
          <p:nvPr/>
        </p:nvGraphicFramePr>
        <p:xfrm>
          <a:off x="395288" y="2039938"/>
          <a:ext cx="6929437" cy="7413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21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3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3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3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681">
                <a:tc>
                  <a:txBody>
                    <a:bodyPr/>
                    <a:lstStyle/>
                    <a:p>
                      <a:r>
                        <a:rPr lang="en-US" altLang="zh-HK" sz="1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Weight (g)</a:t>
                      </a:r>
                      <a:endParaRPr lang="zh-HK" altLang="en-US" sz="1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48" marR="91448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8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Symbol"/>
                        </a:rPr>
                        <a:t>180</a:t>
                      </a:r>
                      <a:r>
                        <a:rPr lang="zh-HK" altLang="en-US" sz="18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Symbol"/>
                        </a:rPr>
                        <a:t>  </a:t>
                      </a:r>
                      <a:r>
                        <a:rPr lang="en-US" altLang="zh-HK" sz="18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Symbol"/>
                        </a:rPr>
                        <a:t>199</a:t>
                      </a:r>
                      <a:endParaRPr lang="zh-HK" altLang="en-US" sz="18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48" marR="91448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8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Symbol"/>
                        </a:rPr>
                        <a:t>200</a:t>
                      </a:r>
                      <a:r>
                        <a:rPr lang="zh-HK" altLang="en-US" sz="18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Symbol"/>
                        </a:rPr>
                        <a:t>  </a:t>
                      </a:r>
                      <a:r>
                        <a:rPr lang="en-US" altLang="zh-HK" sz="18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Symbol"/>
                        </a:rPr>
                        <a:t>219</a:t>
                      </a:r>
                      <a:endParaRPr lang="zh-HK" altLang="en-US" sz="18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48" marR="91448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8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Symbol"/>
                        </a:rPr>
                        <a:t>220</a:t>
                      </a:r>
                      <a:r>
                        <a:rPr lang="zh-HK" altLang="en-US" sz="18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Symbol"/>
                        </a:rPr>
                        <a:t>  </a:t>
                      </a:r>
                      <a:r>
                        <a:rPr lang="en-US" altLang="zh-HK" sz="18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Symbol"/>
                        </a:rPr>
                        <a:t>239</a:t>
                      </a:r>
                      <a:endParaRPr lang="zh-HK" altLang="en-US" sz="18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48" marR="91448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8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Symbol"/>
                        </a:rPr>
                        <a:t>240</a:t>
                      </a:r>
                      <a:r>
                        <a:rPr lang="zh-HK" altLang="en-US" sz="18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Symbol"/>
                        </a:rPr>
                        <a:t>  </a:t>
                      </a:r>
                      <a:r>
                        <a:rPr lang="en-US" altLang="zh-HK" sz="18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Symbol"/>
                        </a:rPr>
                        <a:t>259</a:t>
                      </a:r>
                      <a:endParaRPr lang="zh-HK" altLang="en-US" sz="18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48" marR="91448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altLang="zh-HK" sz="18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Number of pears</a:t>
                      </a:r>
                      <a:endParaRPr lang="zh-HK" altLang="en-US" sz="18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48" marR="91448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8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33</a:t>
                      </a:r>
                      <a:endParaRPr lang="zh-HK" altLang="en-US" sz="18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48" marR="91448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8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58</a:t>
                      </a:r>
                      <a:endParaRPr lang="zh-HK" altLang="en-US" sz="18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48" marR="91448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8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69</a:t>
                      </a:r>
                      <a:endParaRPr lang="zh-HK" altLang="en-US" sz="18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48" marR="91448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8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</a:t>
                      </a:r>
                      <a:endParaRPr lang="zh-HK" altLang="en-US" sz="18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48" marR="91448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AutoShape 82">
            <a:extLst>
              <a:ext uri="{FF2B5EF4-FFF2-40B4-BE49-F238E27FC236}">
                <a16:creationId xmlns:a16="http://schemas.microsoft.com/office/drawing/2014/main" id="{4495E72E-009B-DCD2-C2DC-0F16538BCE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9475" y="4198938"/>
            <a:ext cx="4851400" cy="1116012"/>
          </a:xfrm>
          <a:prstGeom prst="wedgeRoundRectCallout">
            <a:avLst>
              <a:gd name="adj1" fmla="val -61397"/>
              <a:gd name="adj2" fmla="val -34069"/>
              <a:gd name="adj3" fmla="val 16667"/>
            </a:avLst>
          </a:prstGeom>
          <a:gradFill rotWithShape="1">
            <a:gsLst>
              <a:gs pos="0">
                <a:schemeClr val="bg1"/>
              </a:gs>
              <a:gs pos="100000">
                <a:srgbClr val="66CCFF"/>
              </a:gs>
            </a:gsLst>
            <a:lin ang="189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eaLnBrk="1" fontAlgn="auto" hangingPunct="1">
              <a:spcBef>
                <a:spcPct val="5000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kumimoji="0" lang="en-US" altLang="zh-TW" sz="2400" kern="0" dirty="0">
                <a:solidFill>
                  <a:srgbClr val="000000"/>
                </a:solidFill>
                <a:latin typeface="Arial" charset="0"/>
                <a:sym typeface="Symbol" pitchFamily="18" charset="2"/>
              </a:rPr>
              <a:t>highest class boundary = 259.5 g</a:t>
            </a:r>
          </a:p>
          <a:p>
            <a:pPr eaLnBrk="1" fontAlgn="auto" hangingPunct="1">
              <a:spcBef>
                <a:spcPct val="5000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kumimoji="0" lang="en-US" altLang="zh-TW" sz="24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lowest class boundary = 179.5 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39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939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939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93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95F76568-EC71-65E4-13C3-73A56A7021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8963" y="317500"/>
            <a:ext cx="2470150" cy="298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B91E094E-F73F-637D-337F-09176E618E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9063" y="1651000"/>
            <a:ext cx="2260601" cy="298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591AA945-E886-DEBA-7DB7-C6D6C5DF03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7238" y="3292475"/>
            <a:ext cx="2454275" cy="324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AutoShape 57">
            <a:extLst>
              <a:ext uri="{FF2B5EF4-FFF2-40B4-BE49-F238E27FC236}">
                <a16:creationId xmlns:a16="http://schemas.microsoft.com/office/drawing/2014/main" id="{8D83FB6F-08B6-7B35-6BE9-7E36F77DE2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476250"/>
            <a:ext cx="6534150" cy="1403350"/>
          </a:xfrm>
          <a:prstGeom prst="cloudCallout">
            <a:avLst>
              <a:gd name="adj1" fmla="val 57074"/>
              <a:gd name="adj2" fmla="val -12106"/>
            </a:avLst>
          </a:prstGeom>
          <a:gradFill rotWithShape="1">
            <a:gsLst>
              <a:gs pos="0">
                <a:schemeClr val="bg1"/>
              </a:gs>
              <a:gs pos="100000">
                <a:srgbClr val="66CCFF"/>
              </a:gs>
            </a:gsLst>
            <a:lin ang="18900000" scaled="1"/>
          </a:gra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 anchor="ctr" anchorCtr="1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endParaRPr lang="zh-HK" altLang="zh-HK" sz="2800" b="1" i="1">
              <a:solidFill>
                <a:srgbClr val="FF0000"/>
              </a:solidFill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  <p:sp>
        <p:nvSpPr>
          <p:cNvPr id="10" name="Text Box 58">
            <a:extLst>
              <a:ext uri="{FF2B5EF4-FFF2-40B4-BE49-F238E27FC236}">
                <a16:creationId xmlns:a16="http://schemas.microsoft.com/office/drawing/2014/main" id="{F4274A3A-BF8E-C3F4-E5A1-71300E3A32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4775" y="758825"/>
            <a:ext cx="5302250" cy="893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TW" sz="2600">
                <a:latin typeface="Arial" panose="020B0604020202020204" pitchFamily="34" charset="0"/>
              </a:rPr>
              <a:t>The range of a data set is easy to find.</a:t>
            </a:r>
          </a:p>
        </p:txBody>
      </p:sp>
      <p:sp>
        <p:nvSpPr>
          <p:cNvPr id="11" name="AutoShape 57">
            <a:extLst>
              <a:ext uri="{FF2B5EF4-FFF2-40B4-BE49-F238E27FC236}">
                <a16:creationId xmlns:a16="http://schemas.microsoft.com/office/drawing/2014/main" id="{449D77EE-0B3B-79EC-DE03-849BE0035D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4875" y="1919288"/>
            <a:ext cx="5421313" cy="2301875"/>
          </a:xfrm>
          <a:prstGeom prst="cloudCallout">
            <a:avLst>
              <a:gd name="adj1" fmla="val -60519"/>
              <a:gd name="adj2" fmla="val -27491"/>
            </a:avLst>
          </a:prstGeom>
          <a:gradFill rotWithShape="1">
            <a:gsLst>
              <a:gs pos="0">
                <a:schemeClr val="bg1"/>
              </a:gs>
              <a:gs pos="100000">
                <a:srgbClr val="66CCFF"/>
              </a:gs>
            </a:gsLst>
            <a:lin ang="18900000" scaled="1"/>
          </a:gra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 anchor="ctr" anchorCtr="1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endParaRPr lang="zh-HK" altLang="zh-HK" sz="2800" b="1" i="1">
              <a:solidFill>
                <a:srgbClr val="FF0000"/>
              </a:solidFill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  <p:sp>
        <p:nvSpPr>
          <p:cNvPr id="12" name="Text Box 58">
            <a:extLst>
              <a:ext uri="{FF2B5EF4-FFF2-40B4-BE49-F238E27FC236}">
                <a16:creationId xmlns:a16="http://schemas.microsoft.com/office/drawing/2014/main" id="{926E749D-5AEE-ED0D-66A2-B7E8D4E3D1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2201863"/>
            <a:ext cx="4370388" cy="169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TW" sz="2600">
                <a:latin typeface="Arial" panose="020B0604020202020204" pitchFamily="34" charset="0"/>
              </a:rPr>
              <a:t>However, if there is a extreme datum in the data set, the value of the range will be greatly affected.</a:t>
            </a:r>
          </a:p>
        </p:txBody>
      </p:sp>
      <p:sp>
        <p:nvSpPr>
          <p:cNvPr id="16" name="AutoShape 57">
            <a:extLst>
              <a:ext uri="{FF2B5EF4-FFF2-40B4-BE49-F238E27FC236}">
                <a16:creationId xmlns:a16="http://schemas.microsoft.com/office/drawing/2014/main" id="{0D90380E-BA9E-DFAE-BFBD-7E16033774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4365625"/>
            <a:ext cx="7345362" cy="2376488"/>
          </a:xfrm>
          <a:prstGeom prst="cloudCallout">
            <a:avLst>
              <a:gd name="adj1" fmla="val 50926"/>
              <a:gd name="adj2" fmla="val -64968"/>
            </a:avLst>
          </a:prstGeom>
          <a:gradFill rotWithShape="1">
            <a:gsLst>
              <a:gs pos="0">
                <a:schemeClr val="bg1"/>
              </a:gs>
              <a:gs pos="100000">
                <a:srgbClr val="66CCFF"/>
              </a:gs>
            </a:gsLst>
            <a:lin ang="18900000" scaled="1"/>
          </a:gra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 anchor="ctr" anchorCtr="1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endParaRPr lang="zh-HK" altLang="zh-HK" sz="2800" b="1" i="1">
              <a:solidFill>
                <a:srgbClr val="FF0000"/>
              </a:solidFill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  <p:sp>
        <p:nvSpPr>
          <p:cNvPr id="17" name="Text Box 58">
            <a:extLst>
              <a:ext uri="{FF2B5EF4-FFF2-40B4-BE49-F238E27FC236}">
                <a16:creationId xmlns:a16="http://schemas.microsoft.com/office/drawing/2014/main" id="{49EA63D7-F9BC-2B5A-B07C-ED1DA4E418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7900" y="4711700"/>
            <a:ext cx="6024563" cy="1693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TW" sz="2600">
                <a:latin typeface="Arial" panose="020B0604020202020204" pitchFamily="34" charset="0"/>
              </a:rPr>
              <a:t>Right! In the following, we will introduce another measure of dispersion, the inter-quartile range, which is less affected by extreme values.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1" grpId="0" animBg="1"/>
      <p:bldP spid="12" grpId="0"/>
      <p:bldP spid="16" grpId="0" animBg="1"/>
      <p:bldP spid="1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1844" name="Picture 4" descr="NC04-02-03">
            <a:extLst>
              <a:ext uri="{FF2B5EF4-FFF2-40B4-BE49-F238E27FC236}">
                <a16:creationId xmlns:a16="http://schemas.microsoft.com/office/drawing/2014/main" id="{F52B61BE-2A24-DDAB-B50C-8983B42110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1477"/>
          <a:stretch>
            <a:fillRect/>
          </a:stretch>
        </p:blipFill>
        <p:spPr bwMode="auto">
          <a:xfrm>
            <a:off x="900113" y="1412875"/>
            <a:ext cx="7345362" cy="71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1845" name="Picture 5" descr="NC04-02-03">
            <a:extLst>
              <a:ext uri="{FF2B5EF4-FFF2-40B4-BE49-F238E27FC236}">
                <a16:creationId xmlns:a16="http://schemas.microsoft.com/office/drawing/2014/main" id="{3FB19C94-503A-DEFC-C37C-8D5FB8A64F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569" b="52393"/>
          <a:stretch>
            <a:fillRect/>
          </a:stretch>
        </p:blipFill>
        <p:spPr bwMode="auto">
          <a:xfrm>
            <a:off x="900113" y="2628900"/>
            <a:ext cx="7345362" cy="655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1847" name="AutoShape 7">
            <a:extLst>
              <a:ext uri="{FF2B5EF4-FFF2-40B4-BE49-F238E27FC236}">
                <a16:creationId xmlns:a16="http://schemas.microsoft.com/office/drawing/2014/main" id="{CB734717-6522-DAD2-CCC3-0A6C5A9A18BF}"/>
              </a:ext>
            </a:extLst>
          </p:cNvPr>
          <p:cNvSpPr>
            <a:spLocks noChangeArrowheads="1"/>
          </p:cNvSpPr>
          <p:nvPr/>
        </p:nvSpPr>
        <p:spPr bwMode="auto">
          <a:xfrm rot="2700000">
            <a:off x="3425825" y="2093913"/>
            <a:ext cx="522288" cy="544512"/>
          </a:xfrm>
          <a:prstGeom prst="downArrow">
            <a:avLst>
              <a:gd name="adj1" fmla="val 48528"/>
              <a:gd name="adj2" fmla="val 38666"/>
            </a:avLst>
          </a:pr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HK" altLang="en-US" sz="2800">
              <a:latin typeface="Arial" panose="020B0604020202020204" pitchFamily="34" charset="0"/>
            </a:endParaRPr>
          </a:p>
        </p:txBody>
      </p:sp>
      <p:grpSp>
        <p:nvGrpSpPr>
          <p:cNvPr id="291864" name="Group 24">
            <a:extLst>
              <a:ext uri="{FF2B5EF4-FFF2-40B4-BE49-F238E27FC236}">
                <a16:creationId xmlns:a16="http://schemas.microsoft.com/office/drawing/2014/main" id="{7AEC9F1F-7E46-3FF4-360A-811E0CE2A01E}"/>
              </a:ext>
            </a:extLst>
          </p:cNvPr>
          <p:cNvGrpSpPr>
            <a:grpSpLocks/>
          </p:cNvGrpSpPr>
          <p:nvPr/>
        </p:nvGrpSpPr>
        <p:grpSpPr bwMode="auto">
          <a:xfrm>
            <a:off x="3822700" y="3284538"/>
            <a:ext cx="1655763" cy="646112"/>
            <a:chOff x="2408" y="1670"/>
            <a:chExt cx="1043" cy="407"/>
          </a:xfrm>
        </p:grpSpPr>
        <p:sp>
          <p:nvSpPr>
            <p:cNvPr id="31754" name="Line 9">
              <a:extLst>
                <a:ext uri="{FF2B5EF4-FFF2-40B4-BE49-F238E27FC236}">
                  <a16:creationId xmlns:a16="http://schemas.microsoft.com/office/drawing/2014/main" id="{DE4C94CC-CA01-621A-48D7-B99C72514A4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99" y="1670"/>
              <a:ext cx="0" cy="18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31755" name="Text Box 10">
              <a:extLst>
                <a:ext uri="{FF2B5EF4-FFF2-40B4-BE49-F238E27FC236}">
                  <a16:creationId xmlns:a16="http://schemas.microsoft.com/office/drawing/2014/main" id="{B7A02792-12AA-A448-E318-F0CB73C742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8" y="1827"/>
              <a:ext cx="104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66FF"/>
                  </a:solidFill>
                  <a:prstDash val="dash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TW" sz="2000">
                  <a:latin typeface="Arial" panose="020B0604020202020204" pitchFamily="34" charset="0"/>
                </a:rPr>
                <a:t>Median</a:t>
              </a:r>
            </a:p>
          </p:txBody>
        </p:sp>
      </p:grpSp>
      <p:sp>
        <p:nvSpPr>
          <p:cNvPr id="291851" name="AutoShape 11">
            <a:extLst>
              <a:ext uri="{FF2B5EF4-FFF2-40B4-BE49-F238E27FC236}">
                <a16:creationId xmlns:a16="http://schemas.microsoft.com/office/drawing/2014/main" id="{690318B3-6D59-BBC5-DB64-1C71C597662C}"/>
              </a:ext>
            </a:extLst>
          </p:cNvPr>
          <p:cNvSpPr>
            <a:spLocks noChangeArrowheads="1"/>
          </p:cNvSpPr>
          <p:nvPr/>
        </p:nvSpPr>
        <p:spPr bwMode="auto">
          <a:xfrm rot="-2700000">
            <a:off x="5051425" y="2106613"/>
            <a:ext cx="522288" cy="544512"/>
          </a:xfrm>
          <a:prstGeom prst="downArrow">
            <a:avLst>
              <a:gd name="adj1" fmla="val 48528"/>
              <a:gd name="adj2" fmla="val 38666"/>
            </a:avLst>
          </a:pr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HK" altLang="en-US" sz="2800">
              <a:latin typeface="Arial" panose="020B0604020202020204" pitchFamily="34" charset="0"/>
            </a:endParaRPr>
          </a:p>
        </p:txBody>
      </p:sp>
      <p:sp>
        <p:nvSpPr>
          <p:cNvPr id="31751" name="Text Box 30">
            <a:extLst>
              <a:ext uri="{FF2B5EF4-FFF2-40B4-BE49-F238E27FC236}">
                <a16:creationId xmlns:a16="http://schemas.microsoft.com/office/drawing/2014/main" id="{ACAC2EE3-ED89-ED87-BDB9-3EFBE09B17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800" y="606425"/>
            <a:ext cx="8642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800" b="1">
                <a:solidFill>
                  <a:schemeClr val="tx2"/>
                </a:solidFill>
                <a:latin typeface="Arial" panose="020B0604020202020204" pitchFamily="34" charset="0"/>
              </a:rPr>
              <a:t>Inter-quartile Range of Ungrouped Data</a:t>
            </a:r>
          </a:p>
        </p:txBody>
      </p:sp>
      <p:sp>
        <p:nvSpPr>
          <p:cNvPr id="291871" name="Text Box 31">
            <a:extLst>
              <a:ext uri="{FF2B5EF4-FFF2-40B4-BE49-F238E27FC236}">
                <a16:creationId xmlns:a16="http://schemas.microsoft.com/office/drawing/2014/main" id="{4FA4109D-DCF7-3277-9BF7-45C14C1346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513" y="1052513"/>
            <a:ext cx="5673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For ungrouped data:</a:t>
            </a:r>
            <a:endParaRPr lang="en-US" altLang="zh-TW" sz="2400">
              <a:latin typeface="Times New Roman" panose="02020603050405020304" pitchFamily="18" charset="0"/>
            </a:endParaRPr>
          </a:p>
        </p:txBody>
      </p:sp>
      <p:sp>
        <p:nvSpPr>
          <p:cNvPr id="291872" name="Rectangle 32">
            <a:extLst>
              <a:ext uri="{FF2B5EF4-FFF2-40B4-BE49-F238E27FC236}">
                <a16:creationId xmlns:a16="http://schemas.microsoft.com/office/drawing/2014/main" id="{DB6AB0D7-851D-C769-FA0D-72BE2D695D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3933825"/>
            <a:ext cx="7658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rgbClr val="0066FF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The median divides the set of data into two equal parts.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1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91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91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91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91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91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91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1847" grpId="0" animBg="1"/>
      <p:bldP spid="291851" grpId="0" animBg="1"/>
      <p:bldP spid="291871" grpId="0"/>
      <p:bldP spid="29187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1844" name="Picture 4" descr="NC04-02-03">
            <a:extLst>
              <a:ext uri="{FF2B5EF4-FFF2-40B4-BE49-F238E27FC236}">
                <a16:creationId xmlns:a16="http://schemas.microsoft.com/office/drawing/2014/main" id="{68456181-98A0-84BC-FB3D-7B7F9D92DC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1477"/>
          <a:stretch>
            <a:fillRect/>
          </a:stretch>
        </p:blipFill>
        <p:spPr bwMode="auto">
          <a:xfrm>
            <a:off x="900113" y="1412875"/>
            <a:ext cx="7345362" cy="71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1845" name="Picture 5" descr="NC04-02-03">
            <a:extLst>
              <a:ext uri="{FF2B5EF4-FFF2-40B4-BE49-F238E27FC236}">
                <a16:creationId xmlns:a16="http://schemas.microsoft.com/office/drawing/2014/main" id="{866C6525-DD55-B4E2-2A69-5D43DBC8A4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569" b="52393"/>
          <a:stretch>
            <a:fillRect/>
          </a:stretch>
        </p:blipFill>
        <p:spPr bwMode="auto">
          <a:xfrm>
            <a:off x="900113" y="2628900"/>
            <a:ext cx="7345362" cy="655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1846" name="Picture 6" descr="NC04-02-03">
            <a:extLst>
              <a:ext uri="{FF2B5EF4-FFF2-40B4-BE49-F238E27FC236}">
                <a16:creationId xmlns:a16="http://schemas.microsoft.com/office/drawing/2014/main" id="{CFE2C2DE-FF8A-DB8D-9318-DEF3EC1A43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665" b="20297"/>
          <a:stretch>
            <a:fillRect/>
          </a:stretch>
        </p:blipFill>
        <p:spPr bwMode="auto">
          <a:xfrm>
            <a:off x="900113" y="3860800"/>
            <a:ext cx="7345362" cy="655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91864" name="Group 24">
            <a:extLst>
              <a:ext uri="{FF2B5EF4-FFF2-40B4-BE49-F238E27FC236}">
                <a16:creationId xmlns:a16="http://schemas.microsoft.com/office/drawing/2014/main" id="{27C41E7C-DFCF-E4B2-3D8C-C8DA7730B5EF}"/>
              </a:ext>
            </a:extLst>
          </p:cNvPr>
          <p:cNvGrpSpPr>
            <a:grpSpLocks/>
          </p:cNvGrpSpPr>
          <p:nvPr/>
        </p:nvGrpSpPr>
        <p:grpSpPr bwMode="auto">
          <a:xfrm>
            <a:off x="3822700" y="3284538"/>
            <a:ext cx="1655763" cy="646112"/>
            <a:chOff x="2408" y="1670"/>
            <a:chExt cx="1043" cy="407"/>
          </a:xfrm>
        </p:grpSpPr>
        <p:sp>
          <p:nvSpPr>
            <p:cNvPr id="32797" name="Line 9">
              <a:extLst>
                <a:ext uri="{FF2B5EF4-FFF2-40B4-BE49-F238E27FC236}">
                  <a16:creationId xmlns:a16="http://schemas.microsoft.com/office/drawing/2014/main" id="{08B8D3A0-9B3F-BFCF-C41A-7BB019B6C11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99" y="1670"/>
              <a:ext cx="0" cy="18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32798" name="Text Box 10">
              <a:extLst>
                <a:ext uri="{FF2B5EF4-FFF2-40B4-BE49-F238E27FC236}">
                  <a16:creationId xmlns:a16="http://schemas.microsoft.com/office/drawing/2014/main" id="{A990402B-8134-A54D-E9FC-8F094C2922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8" y="1827"/>
              <a:ext cx="104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66FF"/>
                  </a:solidFill>
                  <a:prstDash val="dash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TW" sz="2000">
                  <a:latin typeface="Arial" panose="020B0604020202020204" pitchFamily="34" charset="0"/>
                </a:rPr>
                <a:t>Median</a:t>
              </a:r>
            </a:p>
          </p:txBody>
        </p:sp>
      </p:grpSp>
      <p:sp>
        <p:nvSpPr>
          <p:cNvPr id="291852" name="AutoShape 12">
            <a:extLst>
              <a:ext uri="{FF2B5EF4-FFF2-40B4-BE49-F238E27FC236}">
                <a16:creationId xmlns:a16="http://schemas.microsoft.com/office/drawing/2014/main" id="{5B776389-6FB6-9833-78DB-A4471636FA52}"/>
              </a:ext>
            </a:extLst>
          </p:cNvPr>
          <p:cNvSpPr>
            <a:spLocks noChangeAspect="1" noChangeArrowheads="1"/>
          </p:cNvSpPr>
          <p:nvPr/>
        </p:nvSpPr>
        <p:spPr bwMode="auto">
          <a:xfrm rot="2700000">
            <a:off x="2040731" y="3350419"/>
            <a:ext cx="417513" cy="434975"/>
          </a:xfrm>
          <a:prstGeom prst="downArrow">
            <a:avLst>
              <a:gd name="adj1" fmla="val 48528"/>
              <a:gd name="adj2" fmla="val 38639"/>
            </a:avLst>
          </a:pr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HK" altLang="en-US" sz="2800">
              <a:latin typeface="Arial" panose="020B0604020202020204" pitchFamily="34" charset="0"/>
            </a:endParaRPr>
          </a:p>
        </p:txBody>
      </p:sp>
      <p:sp>
        <p:nvSpPr>
          <p:cNvPr id="291853" name="AutoShape 13">
            <a:extLst>
              <a:ext uri="{FF2B5EF4-FFF2-40B4-BE49-F238E27FC236}">
                <a16:creationId xmlns:a16="http://schemas.microsoft.com/office/drawing/2014/main" id="{4A3DDF81-84E5-5387-1A07-99F79E105F23}"/>
              </a:ext>
            </a:extLst>
          </p:cNvPr>
          <p:cNvSpPr>
            <a:spLocks noChangeAspect="1" noChangeArrowheads="1"/>
          </p:cNvSpPr>
          <p:nvPr/>
        </p:nvSpPr>
        <p:spPr bwMode="auto">
          <a:xfrm rot="-2700000">
            <a:off x="3108325" y="3365500"/>
            <a:ext cx="417513" cy="434975"/>
          </a:xfrm>
          <a:prstGeom prst="downArrow">
            <a:avLst>
              <a:gd name="adj1" fmla="val 48528"/>
              <a:gd name="adj2" fmla="val 38639"/>
            </a:avLst>
          </a:pr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HK" altLang="en-US" sz="2800">
              <a:latin typeface="Arial" panose="020B0604020202020204" pitchFamily="34" charset="0"/>
            </a:endParaRPr>
          </a:p>
        </p:txBody>
      </p:sp>
      <p:sp>
        <p:nvSpPr>
          <p:cNvPr id="291854" name="AutoShape 14">
            <a:extLst>
              <a:ext uri="{FF2B5EF4-FFF2-40B4-BE49-F238E27FC236}">
                <a16:creationId xmlns:a16="http://schemas.microsoft.com/office/drawing/2014/main" id="{AEA2D74C-88ED-D6FA-4CEC-F4BFF9B7DB9D}"/>
              </a:ext>
            </a:extLst>
          </p:cNvPr>
          <p:cNvSpPr>
            <a:spLocks noChangeAspect="1" noChangeArrowheads="1"/>
          </p:cNvSpPr>
          <p:nvPr/>
        </p:nvSpPr>
        <p:spPr bwMode="auto">
          <a:xfrm rot="2700000">
            <a:off x="5664995" y="3383756"/>
            <a:ext cx="417512" cy="434975"/>
          </a:xfrm>
          <a:prstGeom prst="downArrow">
            <a:avLst>
              <a:gd name="adj1" fmla="val 48528"/>
              <a:gd name="adj2" fmla="val 38639"/>
            </a:avLst>
          </a:pr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HK" altLang="en-US" sz="2800">
              <a:latin typeface="Arial" panose="020B0604020202020204" pitchFamily="34" charset="0"/>
            </a:endParaRPr>
          </a:p>
        </p:txBody>
      </p:sp>
      <p:sp>
        <p:nvSpPr>
          <p:cNvPr id="291855" name="AutoShape 15">
            <a:extLst>
              <a:ext uri="{FF2B5EF4-FFF2-40B4-BE49-F238E27FC236}">
                <a16:creationId xmlns:a16="http://schemas.microsoft.com/office/drawing/2014/main" id="{0204C045-EFC2-CDAE-F1CB-E303F9DB766A}"/>
              </a:ext>
            </a:extLst>
          </p:cNvPr>
          <p:cNvSpPr>
            <a:spLocks noChangeAspect="1" noChangeArrowheads="1"/>
          </p:cNvSpPr>
          <p:nvPr/>
        </p:nvSpPr>
        <p:spPr bwMode="auto">
          <a:xfrm rot="-2700000">
            <a:off x="6732588" y="3398838"/>
            <a:ext cx="417512" cy="434975"/>
          </a:xfrm>
          <a:prstGeom prst="downArrow">
            <a:avLst>
              <a:gd name="adj1" fmla="val 48528"/>
              <a:gd name="adj2" fmla="val 38639"/>
            </a:avLst>
          </a:pr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HK" altLang="en-US" sz="2800">
              <a:latin typeface="Arial" panose="020B0604020202020204" pitchFamily="34" charset="0"/>
            </a:endParaRPr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2D526ACF-F469-E9E3-ED9D-38FB77B3E02D}"/>
              </a:ext>
            </a:extLst>
          </p:cNvPr>
          <p:cNvGrpSpPr>
            <a:grpSpLocks/>
          </p:cNvGrpSpPr>
          <p:nvPr/>
        </p:nvGrpSpPr>
        <p:grpSpPr bwMode="auto">
          <a:xfrm>
            <a:off x="1827213" y="4532313"/>
            <a:ext cx="5689600" cy="914400"/>
            <a:chOff x="1835150" y="4553198"/>
            <a:chExt cx="5689600" cy="914405"/>
          </a:xfrm>
        </p:grpSpPr>
        <p:grpSp>
          <p:nvGrpSpPr>
            <p:cNvPr id="32788" name="Group 27">
              <a:extLst>
                <a:ext uri="{FF2B5EF4-FFF2-40B4-BE49-F238E27FC236}">
                  <a16:creationId xmlns:a16="http://schemas.microsoft.com/office/drawing/2014/main" id="{0B330E6D-BFF2-D7CE-0D27-1DF4CFCC7EE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35150" y="4554790"/>
              <a:ext cx="2016125" cy="912813"/>
              <a:chOff x="1156" y="2664"/>
              <a:chExt cx="1270" cy="575"/>
            </a:xfrm>
          </p:grpSpPr>
          <p:sp>
            <p:nvSpPr>
              <p:cNvPr id="32795" name="Line 18">
                <a:extLst>
                  <a:ext uri="{FF2B5EF4-FFF2-40B4-BE49-F238E27FC236}">
                    <a16:creationId xmlns:a16="http://schemas.microsoft.com/office/drawing/2014/main" id="{BC921D1A-9373-13FB-032E-A2DD3AA428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763" y="2664"/>
                <a:ext cx="0" cy="159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  <p:sp>
            <p:nvSpPr>
              <p:cNvPr id="32796" name="Text Box 19">
                <a:extLst>
                  <a:ext uri="{FF2B5EF4-FFF2-40B4-BE49-F238E27FC236}">
                    <a16:creationId xmlns:a16="http://schemas.microsoft.com/office/drawing/2014/main" id="{906A2761-BEC6-C531-2825-68F59F1F63E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56" y="2781"/>
                <a:ext cx="1270" cy="45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 algn="ctr">
                    <a:solidFill>
                      <a:srgbClr val="0066FF"/>
                    </a:solidFill>
                    <a:prstDash val="dash"/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TW" sz="2000" i="1">
                    <a:latin typeface="Arial" panose="020B0604020202020204" pitchFamily="34" charset="0"/>
                  </a:rPr>
                  <a:t>Q</a:t>
                </a:r>
                <a:r>
                  <a:rPr lang="en-US" altLang="zh-TW" sz="2000" baseline="-25000">
                    <a:latin typeface="Arial" panose="020B0604020202020204" pitchFamily="34" charset="0"/>
                  </a:rPr>
                  <a:t>1</a:t>
                </a:r>
              </a:p>
              <a:p>
                <a:pPr algn="ctr" eaLnBrk="1" hangingPunct="1">
                  <a:buFontTx/>
                  <a:buNone/>
                </a:pPr>
                <a:r>
                  <a:rPr lang="en-US" altLang="zh-TW" sz="1800">
                    <a:latin typeface="Arial" panose="020B0604020202020204" pitchFamily="34" charset="0"/>
                  </a:rPr>
                  <a:t>Lower quartile</a:t>
                </a:r>
              </a:p>
            </p:txBody>
          </p:sp>
        </p:grpSp>
        <p:grpSp>
          <p:nvGrpSpPr>
            <p:cNvPr id="32789" name="Group 29">
              <a:extLst>
                <a:ext uri="{FF2B5EF4-FFF2-40B4-BE49-F238E27FC236}">
                  <a16:creationId xmlns:a16="http://schemas.microsoft.com/office/drawing/2014/main" id="{4CBABA49-CB46-F3E9-D1B2-DE37379BBFD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364163" y="4553198"/>
              <a:ext cx="2160587" cy="906463"/>
              <a:chOff x="3379" y="2663"/>
              <a:chExt cx="1361" cy="571"/>
            </a:xfrm>
          </p:grpSpPr>
          <p:sp>
            <p:nvSpPr>
              <p:cNvPr id="32793" name="Line 20">
                <a:extLst>
                  <a:ext uri="{FF2B5EF4-FFF2-40B4-BE49-F238E27FC236}">
                    <a16:creationId xmlns:a16="http://schemas.microsoft.com/office/drawing/2014/main" id="{FEF508A1-8CCF-A637-0BA2-843B17C7A1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030" y="2663"/>
                <a:ext cx="0" cy="159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  <p:sp>
            <p:nvSpPr>
              <p:cNvPr id="32794" name="Text Box 21">
                <a:extLst>
                  <a:ext uri="{FF2B5EF4-FFF2-40B4-BE49-F238E27FC236}">
                    <a16:creationId xmlns:a16="http://schemas.microsoft.com/office/drawing/2014/main" id="{DC66DBE2-EFBB-E2D0-1EAC-3E0F06BC129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79" y="2776"/>
                <a:ext cx="1361" cy="45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 algn="ctr">
                    <a:solidFill>
                      <a:srgbClr val="0066FF"/>
                    </a:solidFill>
                    <a:prstDash val="dash"/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TW" sz="2000" i="1">
                    <a:latin typeface="Arial" panose="020B0604020202020204" pitchFamily="34" charset="0"/>
                  </a:rPr>
                  <a:t>Q</a:t>
                </a:r>
                <a:r>
                  <a:rPr lang="en-US" altLang="zh-TW" sz="2000" baseline="-25000">
                    <a:latin typeface="Arial" panose="020B0604020202020204" pitchFamily="34" charset="0"/>
                  </a:rPr>
                  <a:t>3</a:t>
                </a:r>
              </a:p>
              <a:p>
                <a:pPr algn="ctr" eaLnBrk="1" hangingPunct="1">
                  <a:buFontTx/>
                  <a:buNone/>
                </a:pPr>
                <a:r>
                  <a:rPr lang="en-US" altLang="zh-TW" sz="1800">
                    <a:latin typeface="Arial" panose="020B0604020202020204" pitchFamily="34" charset="0"/>
                  </a:rPr>
                  <a:t>Upper quartile</a:t>
                </a:r>
              </a:p>
            </p:txBody>
          </p:sp>
        </p:grpSp>
        <p:grpSp>
          <p:nvGrpSpPr>
            <p:cNvPr id="32790" name="Group 28">
              <a:extLst>
                <a:ext uri="{FF2B5EF4-FFF2-40B4-BE49-F238E27FC236}">
                  <a16:creationId xmlns:a16="http://schemas.microsoft.com/office/drawing/2014/main" id="{6B9E2613-008B-0509-F8B4-FF53FAC165A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97275" y="4556373"/>
              <a:ext cx="2068513" cy="911225"/>
              <a:chOff x="2266" y="2665"/>
              <a:chExt cx="1303" cy="574"/>
            </a:xfrm>
          </p:grpSpPr>
          <p:sp>
            <p:nvSpPr>
              <p:cNvPr id="32791" name="Line 16">
                <a:extLst>
                  <a:ext uri="{FF2B5EF4-FFF2-40B4-BE49-F238E27FC236}">
                    <a16:creationId xmlns:a16="http://schemas.microsoft.com/office/drawing/2014/main" id="{A6F3C99D-CB02-A7ED-3949-236CF8FF5D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98" y="2665"/>
                <a:ext cx="0" cy="159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  <p:sp>
            <p:nvSpPr>
              <p:cNvPr id="32792" name="Text Box 22">
                <a:extLst>
                  <a:ext uri="{FF2B5EF4-FFF2-40B4-BE49-F238E27FC236}">
                    <a16:creationId xmlns:a16="http://schemas.microsoft.com/office/drawing/2014/main" id="{8BB5CC1F-DA21-F5CF-A9BF-62C81C0BF94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66" y="2781"/>
                <a:ext cx="1303" cy="45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 algn="ctr">
                    <a:solidFill>
                      <a:srgbClr val="0066FF"/>
                    </a:solidFill>
                    <a:prstDash val="dash"/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TW" sz="2000" i="1">
                    <a:latin typeface="Arial" panose="020B0604020202020204" pitchFamily="34" charset="0"/>
                  </a:rPr>
                  <a:t>Q</a:t>
                </a:r>
                <a:r>
                  <a:rPr lang="en-US" altLang="zh-TW" sz="2000" baseline="-25000">
                    <a:latin typeface="Arial" panose="020B0604020202020204" pitchFamily="34" charset="0"/>
                  </a:rPr>
                  <a:t>2</a:t>
                </a:r>
              </a:p>
              <a:p>
                <a:pPr algn="ctr" eaLnBrk="1" hangingPunct="1">
                  <a:buFontTx/>
                  <a:buNone/>
                </a:pPr>
                <a:r>
                  <a:rPr lang="en-US" altLang="zh-TW" sz="1800">
                    <a:latin typeface="Arial" panose="020B0604020202020204" pitchFamily="34" charset="0"/>
                  </a:rPr>
                  <a:t>Middle quartile</a:t>
                </a:r>
              </a:p>
            </p:txBody>
          </p:sp>
        </p:grpSp>
      </p:grpSp>
      <p:sp>
        <p:nvSpPr>
          <p:cNvPr id="32779" name="Text Box 30">
            <a:extLst>
              <a:ext uri="{FF2B5EF4-FFF2-40B4-BE49-F238E27FC236}">
                <a16:creationId xmlns:a16="http://schemas.microsoft.com/office/drawing/2014/main" id="{C5FFA8C3-541E-9D98-8733-F2B1F8DD75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800" y="606425"/>
            <a:ext cx="8642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800" b="1">
                <a:solidFill>
                  <a:schemeClr val="tx2"/>
                </a:solidFill>
                <a:latin typeface="Arial" panose="020B0604020202020204" pitchFamily="34" charset="0"/>
              </a:rPr>
              <a:t>Inter-quartile Range of Ungrouped Data</a:t>
            </a:r>
          </a:p>
        </p:txBody>
      </p:sp>
      <p:sp>
        <p:nvSpPr>
          <p:cNvPr id="32780" name="Text Box 31">
            <a:extLst>
              <a:ext uri="{FF2B5EF4-FFF2-40B4-BE49-F238E27FC236}">
                <a16:creationId xmlns:a16="http://schemas.microsoft.com/office/drawing/2014/main" id="{342D1280-1B45-95CE-8633-FCC95B7230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513" y="1052513"/>
            <a:ext cx="5673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For ungrouped data:</a:t>
            </a:r>
            <a:endParaRPr lang="en-US" altLang="zh-TW" sz="2400">
              <a:latin typeface="Times New Roman" panose="02020603050405020304" pitchFamily="18" charset="0"/>
            </a:endParaRPr>
          </a:p>
        </p:txBody>
      </p:sp>
      <p:sp>
        <p:nvSpPr>
          <p:cNvPr id="291873" name="Rectangle 33">
            <a:extLst>
              <a:ext uri="{FF2B5EF4-FFF2-40B4-BE49-F238E27FC236}">
                <a16:creationId xmlns:a16="http://schemas.microsoft.com/office/drawing/2014/main" id="{151313CC-434E-CB2E-5B06-7C87B13868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950" y="5402263"/>
            <a:ext cx="8674100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rgbClr val="0066FF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The quartiles divide the whole set of data into </a:t>
            </a:r>
            <a:r>
              <a:rPr lang="en-US" altLang="zh-TW" sz="2400">
                <a:solidFill>
                  <a:srgbClr val="7030A0"/>
                </a:solidFill>
                <a:latin typeface="Arial" panose="020B0604020202020204" pitchFamily="34" charset="0"/>
              </a:rPr>
              <a:t>four equal parts</a:t>
            </a:r>
            <a:r>
              <a:rPr lang="en-US" altLang="zh-TW" sz="2400"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28" name="AutoShape 7">
            <a:extLst>
              <a:ext uri="{FF2B5EF4-FFF2-40B4-BE49-F238E27FC236}">
                <a16:creationId xmlns:a16="http://schemas.microsoft.com/office/drawing/2014/main" id="{9249CC89-4B2D-C7C6-52D1-1C245415BE61}"/>
              </a:ext>
            </a:extLst>
          </p:cNvPr>
          <p:cNvSpPr>
            <a:spLocks noChangeArrowheads="1"/>
          </p:cNvSpPr>
          <p:nvPr/>
        </p:nvSpPr>
        <p:spPr bwMode="auto">
          <a:xfrm rot="2700000">
            <a:off x="3425825" y="2093913"/>
            <a:ext cx="522288" cy="544512"/>
          </a:xfrm>
          <a:prstGeom prst="downArrow">
            <a:avLst>
              <a:gd name="adj1" fmla="val 48528"/>
              <a:gd name="adj2" fmla="val 38666"/>
            </a:avLst>
          </a:pr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HK" altLang="en-US" sz="2800">
              <a:latin typeface="Arial" panose="020B0604020202020204" pitchFamily="34" charset="0"/>
            </a:endParaRPr>
          </a:p>
        </p:txBody>
      </p:sp>
      <p:sp>
        <p:nvSpPr>
          <p:cNvPr id="29" name="AutoShape 11">
            <a:extLst>
              <a:ext uri="{FF2B5EF4-FFF2-40B4-BE49-F238E27FC236}">
                <a16:creationId xmlns:a16="http://schemas.microsoft.com/office/drawing/2014/main" id="{F99499AD-D937-C512-161B-A4A166F35F35}"/>
              </a:ext>
            </a:extLst>
          </p:cNvPr>
          <p:cNvSpPr>
            <a:spLocks noChangeArrowheads="1"/>
          </p:cNvSpPr>
          <p:nvPr/>
        </p:nvSpPr>
        <p:spPr bwMode="auto">
          <a:xfrm rot="-2700000">
            <a:off x="5051425" y="2106613"/>
            <a:ext cx="522288" cy="544512"/>
          </a:xfrm>
          <a:prstGeom prst="downArrow">
            <a:avLst>
              <a:gd name="adj1" fmla="val 48528"/>
              <a:gd name="adj2" fmla="val 38666"/>
            </a:avLst>
          </a:pr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HK" altLang="en-US" sz="2800">
              <a:latin typeface="Arial" panose="020B0604020202020204" pitchFamily="34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AE00A9C-0252-BC88-BEAA-FDAFAC799590}"/>
              </a:ext>
            </a:extLst>
          </p:cNvPr>
          <p:cNvSpPr/>
          <p:nvPr/>
        </p:nvSpPr>
        <p:spPr>
          <a:xfrm>
            <a:off x="971550" y="3902075"/>
            <a:ext cx="1800225" cy="576263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HK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51C9368B-794C-3B82-4BF0-3C4BD4F7C80E}"/>
              </a:ext>
            </a:extLst>
          </p:cNvPr>
          <p:cNvSpPr/>
          <p:nvPr/>
        </p:nvSpPr>
        <p:spPr>
          <a:xfrm>
            <a:off x="2787650" y="3902075"/>
            <a:ext cx="1798638" cy="576263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HK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233CDA45-9664-44B6-18D9-FAE362A25A79}"/>
              </a:ext>
            </a:extLst>
          </p:cNvPr>
          <p:cNvSpPr/>
          <p:nvPr/>
        </p:nvSpPr>
        <p:spPr>
          <a:xfrm>
            <a:off x="4578350" y="3902075"/>
            <a:ext cx="1800225" cy="576263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HK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18ABE470-9A7F-D3EF-FF67-098FE942D853}"/>
              </a:ext>
            </a:extLst>
          </p:cNvPr>
          <p:cNvSpPr/>
          <p:nvPr/>
        </p:nvSpPr>
        <p:spPr>
          <a:xfrm>
            <a:off x="6389688" y="3902075"/>
            <a:ext cx="1800225" cy="576263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HK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1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91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91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91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91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91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4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9" dur="500"/>
                                        <p:tgtEl>
                                          <p:spTgt spid="2918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1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85185E-6 L 0 -0.35209 " pathEditMode="relative" rAng="0" ptsTypes="AA">
                                      <p:cBhvr>
                                        <p:cTn id="70" dur="2000" fill="hold"/>
                                        <p:tgtEl>
                                          <p:spTgt spid="2918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7616"/>
                                    </p:animMotion>
                                  </p:childTnLst>
                                </p:cTn>
                              </p:par>
                              <p:par>
                                <p:cTn id="71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4.81481E-6 L 0 -0.35163 " pathEditMode="relative" rAng="0" ptsTypes="AA">
                                      <p:cBhvr>
                                        <p:cTn id="72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7593"/>
                                    </p:animMotion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1852" grpId="0" animBg="1"/>
      <p:bldP spid="291852" grpId="1" animBg="1"/>
      <p:bldP spid="291853" grpId="0" animBg="1"/>
      <p:bldP spid="291853" grpId="1" animBg="1"/>
      <p:bldP spid="291854" grpId="0" animBg="1"/>
      <p:bldP spid="291854" grpId="1" animBg="1"/>
      <p:bldP spid="291855" grpId="0" animBg="1"/>
      <p:bldP spid="291855" grpId="1" animBg="1"/>
      <p:bldP spid="291873" grpId="0"/>
      <p:bldP spid="291873" grpId="1"/>
      <p:bldP spid="28" grpId="0" animBg="1"/>
      <p:bldP spid="29" grpId="0" animBg="1"/>
      <p:bldP spid="3" grpId="0" animBg="1"/>
      <p:bldP spid="3" grpId="1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6" descr="NC04-02-03">
            <a:extLst>
              <a:ext uri="{FF2B5EF4-FFF2-40B4-BE49-F238E27FC236}">
                <a16:creationId xmlns:a16="http://schemas.microsoft.com/office/drawing/2014/main" id="{52F635C7-0820-4D79-6DFC-736D28C4A4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665" b="20297"/>
          <a:stretch>
            <a:fillRect/>
          </a:stretch>
        </p:blipFill>
        <p:spPr bwMode="auto">
          <a:xfrm>
            <a:off x="900113" y="1443038"/>
            <a:ext cx="7345362" cy="655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3795" name="Group 27">
            <a:extLst>
              <a:ext uri="{FF2B5EF4-FFF2-40B4-BE49-F238E27FC236}">
                <a16:creationId xmlns:a16="http://schemas.microsoft.com/office/drawing/2014/main" id="{9C7F2452-0DF1-6D66-D2CB-54FFF6572749}"/>
              </a:ext>
            </a:extLst>
          </p:cNvPr>
          <p:cNvGrpSpPr>
            <a:grpSpLocks/>
          </p:cNvGrpSpPr>
          <p:nvPr/>
        </p:nvGrpSpPr>
        <p:grpSpPr bwMode="auto">
          <a:xfrm>
            <a:off x="1835150" y="2127250"/>
            <a:ext cx="2016125" cy="912813"/>
            <a:chOff x="1156" y="2664"/>
            <a:chExt cx="1270" cy="575"/>
          </a:xfrm>
        </p:grpSpPr>
        <p:sp>
          <p:nvSpPr>
            <p:cNvPr id="33821" name="Line 18">
              <a:extLst>
                <a:ext uri="{FF2B5EF4-FFF2-40B4-BE49-F238E27FC236}">
                  <a16:creationId xmlns:a16="http://schemas.microsoft.com/office/drawing/2014/main" id="{FF499D0B-2C14-F9A6-0684-C41BAEC036A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63" y="2664"/>
              <a:ext cx="0" cy="15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33822" name="Text Box 19">
              <a:extLst>
                <a:ext uri="{FF2B5EF4-FFF2-40B4-BE49-F238E27FC236}">
                  <a16:creationId xmlns:a16="http://schemas.microsoft.com/office/drawing/2014/main" id="{08E99FEB-E101-E0CC-DFF1-9FFEF19C3F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6" y="2781"/>
              <a:ext cx="1270" cy="4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66FF"/>
                  </a:solidFill>
                  <a:prstDash val="dash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TW" sz="2000" i="1">
                  <a:latin typeface="Arial" panose="020B0604020202020204" pitchFamily="34" charset="0"/>
                </a:rPr>
                <a:t>Q</a:t>
              </a:r>
              <a:r>
                <a:rPr lang="en-US" altLang="zh-TW" sz="2000" baseline="-25000">
                  <a:latin typeface="Arial" panose="020B0604020202020204" pitchFamily="34" charset="0"/>
                </a:rPr>
                <a:t>1</a:t>
              </a:r>
            </a:p>
            <a:p>
              <a:pPr algn="ctr" eaLnBrk="1" hangingPunct="1">
                <a:buFontTx/>
                <a:buNone/>
              </a:pPr>
              <a:r>
                <a:rPr lang="en-US" altLang="zh-TW" sz="1800">
                  <a:latin typeface="Arial" panose="020B0604020202020204" pitchFamily="34" charset="0"/>
                </a:rPr>
                <a:t>Lower quartile</a:t>
              </a:r>
            </a:p>
          </p:txBody>
        </p:sp>
      </p:grpSp>
      <p:grpSp>
        <p:nvGrpSpPr>
          <p:cNvPr id="33796" name="Group 29">
            <a:extLst>
              <a:ext uri="{FF2B5EF4-FFF2-40B4-BE49-F238E27FC236}">
                <a16:creationId xmlns:a16="http://schemas.microsoft.com/office/drawing/2014/main" id="{B977A4EE-8897-D39C-E9AD-F41F32D430D3}"/>
              </a:ext>
            </a:extLst>
          </p:cNvPr>
          <p:cNvGrpSpPr>
            <a:grpSpLocks/>
          </p:cNvGrpSpPr>
          <p:nvPr/>
        </p:nvGrpSpPr>
        <p:grpSpPr bwMode="auto">
          <a:xfrm>
            <a:off x="5364163" y="2133600"/>
            <a:ext cx="2160587" cy="906463"/>
            <a:chOff x="3379" y="2663"/>
            <a:chExt cx="1361" cy="571"/>
          </a:xfrm>
        </p:grpSpPr>
        <p:sp>
          <p:nvSpPr>
            <p:cNvPr id="33819" name="Line 20">
              <a:extLst>
                <a:ext uri="{FF2B5EF4-FFF2-40B4-BE49-F238E27FC236}">
                  <a16:creationId xmlns:a16="http://schemas.microsoft.com/office/drawing/2014/main" id="{9902C3DF-D53A-1CEF-AF97-3EB8021463B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30" y="2663"/>
              <a:ext cx="0" cy="15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33820" name="Text Box 21">
              <a:extLst>
                <a:ext uri="{FF2B5EF4-FFF2-40B4-BE49-F238E27FC236}">
                  <a16:creationId xmlns:a16="http://schemas.microsoft.com/office/drawing/2014/main" id="{745BDA89-A3DD-AA3A-C8A9-7241C1C7B3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79" y="2776"/>
              <a:ext cx="1361" cy="4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66FF"/>
                  </a:solidFill>
                  <a:prstDash val="dash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TW" sz="2000" i="1">
                  <a:latin typeface="Arial" panose="020B0604020202020204" pitchFamily="34" charset="0"/>
                </a:rPr>
                <a:t>Q</a:t>
              </a:r>
              <a:r>
                <a:rPr lang="en-US" altLang="zh-TW" sz="2000" baseline="-25000">
                  <a:latin typeface="Arial" panose="020B0604020202020204" pitchFamily="34" charset="0"/>
                </a:rPr>
                <a:t>3</a:t>
              </a:r>
            </a:p>
            <a:p>
              <a:pPr algn="ctr" eaLnBrk="1" hangingPunct="1">
                <a:buFontTx/>
                <a:buNone/>
              </a:pPr>
              <a:r>
                <a:rPr lang="en-US" altLang="zh-TW" sz="1800">
                  <a:latin typeface="Arial" panose="020B0604020202020204" pitchFamily="34" charset="0"/>
                </a:rPr>
                <a:t>Upper quartile</a:t>
              </a:r>
            </a:p>
          </p:txBody>
        </p:sp>
      </p:grpSp>
      <p:grpSp>
        <p:nvGrpSpPr>
          <p:cNvPr id="33797" name="Group 28">
            <a:extLst>
              <a:ext uri="{FF2B5EF4-FFF2-40B4-BE49-F238E27FC236}">
                <a16:creationId xmlns:a16="http://schemas.microsoft.com/office/drawing/2014/main" id="{634973D6-C01F-0960-2E2C-60F724BE6F07}"/>
              </a:ext>
            </a:extLst>
          </p:cNvPr>
          <p:cNvGrpSpPr>
            <a:grpSpLocks/>
          </p:cNvGrpSpPr>
          <p:nvPr/>
        </p:nvGrpSpPr>
        <p:grpSpPr bwMode="auto">
          <a:xfrm>
            <a:off x="3597275" y="2128838"/>
            <a:ext cx="2068513" cy="911225"/>
            <a:chOff x="2266" y="2665"/>
            <a:chExt cx="1303" cy="574"/>
          </a:xfrm>
        </p:grpSpPr>
        <p:sp>
          <p:nvSpPr>
            <p:cNvPr id="33817" name="Line 16">
              <a:extLst>
                <a:ext uri="{FF2B5EF4-FFF2-40B4-BE49-F238E27FC236}">
                  <a16:creationId xmlns:a16="http://schemas.microsoft.com/office/drawing/2014/main" id="{30C79903-719E-8E98-5366-867BF518F81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98" y="2665"/>
              <a:ext cx="0" cy="15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33818" name="Text Box 22">
              <a:extLst>
                <a:ext uri="{FF2B5EF4-FFF2-40B4-BE49-F238E27FC236}">
                  <a16:creationId xmlns:a16="http://schemas.microsoft.com/office/drawing/2014/main" id="{74ACDDF9-62D9-F56B-90BA-37DEE892EE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66" y="2781"/>
              <a:ext cx="1303" cy="4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66FF"/>
                  </a:solidFill>
                  <a:prstDash val="dash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TW" sz="2000" i="1">
                  <a:latin typeface="Arial" panose="020B0604020202020204" pitchFamily="34" charset="0"/>
                </a:rPr>
                <a:t>Q</a:t>
              </a:r>
              <a:r>
                <a:rPr lang="en-US" altLang="zh-TW" sz="2000" baseline="-25000">
                  <a:latin typeface="Arial" panose="020B0604020202020204" pitchFamily="34" charset="0"/>
                </a:rPr>
                <a:t>2</a:t>
              </a:r>
            </a:p>
            <a:p>
              <a:pPr algn="ctr" eaLnBrk="1" hangingPunct="1">
                <a:buFontTx/>
                <a:buNone/>
              </a:pPr>
              <a:r>
                <a:rPr lang="en-US" altLang="zh-TW" sz="1800">
                  <a:latin typeface="Arial" panose="020B0604020202020204" pitchFamily="34" charset="0"/>
                </a:rPr>
                <a:t>Middle quartile</a:t>
              </a:r>
            </a:p>
          </p:txBody>
        </p:sp>
      </p:grpSp>
      <p:sp>
        <p:nvSpPr>
          <p:cNvPr id="291863" name="Text Box 23">
            <a:extLst>
              <a:ext uri="{FF2B5EF4-FFF2-40B4-BE49-F238E27FC236}">
                <a16:creationId xmlns:a16="http://schemas.microsoft.com/office/drawing/2014/main" id="{6EE5F9D6-0D8E-CBCF-87A2-27B4AD47DB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9250" y="5707063"/>
            <a:ext cx="6048375" cy="628650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18800" bIns="118800" anchor="ctr" anchorCtr="1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altLang="zh-TW" sz="2800" i="1">
                <a:latin typeface="Arial" panose="020B0604020202020204" pitchFamily="34" charset="0"/>
              </a:rPr>
              <a:t> </a:t>
            </a:r>
            <a:r>
              <a:rPr lang="en-US" altLang="zh-TW" sz="2800">
                <a:latin typeface="Arial" panose="020B0604020202020204" pitchFamily="34" charset="0"/>
              </a:rPr>
              <a:t>Inter-quartile range (IQR) = </a:t>
            </a:r>
            <a:r>
              <a:rPr lang="en-US" altLang="zh-TW" sz="2800" i="1">
                <a:solidFill>
                  <a:srgbClr val="FF0000"/>
                </a:solidFill>
                <a:latin typeface="Arial" panose="020B0604020202020204" pitchFamily="34" charset="0"/>
              </a:rPr>
              <a:t>Q</a:t>
            </a:r>
            <a:r>
              <a:rPr lang="en-US" altLang="zh-TW" sz="2800" baseline="-25000">
                <a:solidFill>
                  <a:srgbClr val="FF0000"/>
                </a:solidFill>
                <a:latin typeface="Arial" panose="020B0604020202020204" pitchFamily="34" charset="0"/>
              </a:rPr>
              <a:t>3</a:t>
            </a:r>
            <a:r>
              <a:rPr lang="en-US" altLang="zh-TW" sz="2800">
                <a:latin typeface="Arial" panose="020B0604020202020204" pitchFamily="34" charset="0"/>
              </a:rPr>
              <a:t> </a:t>
            </a:r>
            <a:r>
              <a:rPr lang="en-US" altLang="zh-TW" sz="2800">
                <a:latin typeface="Arial" panose="020B0604020202020204" pitchFamily="34" charset="0"/>
                <a:cs typeface="Times New Roman" panose="02020603050405020304" pitchFamily="18" charset="0"/>
              </a:rPr>
              <a:t>– </a:t>
            </a:r>
            <a:r>
              <a:rPr lang="en-US" altLang="zh-TW" sz="2800" i="1">
                <a:solidFill>
                  <a:srgbClr val="008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Q</a:t>
            </a:r>
            <a:r>
              <a:rPr lang="en-US" altLang="zh-TW" sz="2800" baseline="-25000">
                <a:solidFill>
                  <a:srgbClr val="008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33799" name="Text Box 30">
            <a:extLst>
              <a:ext uri="{FF2B5EF4-FFF2-40B4-BE49-F238E27FC236}">
                <a16:creationId xmlns:a16="http://schemas.microsoft.com/office/drawing/2014/main" id="{A4F6E25A-0EEB-DFDF-5C04-6CA80C0B13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800" y="606425"/>
            <a:ext cx="8642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800" b="1">
                <a:solidFill>
                  <a:schemeClr val="tx2"/>
                </a:solidFill>
                <a:latin typeface="Arial" panose="020B0604020202020204" pitchFamily="34" charset="0"/>
              </a:rPr>
              <a:t>Inter-quartile Range of Ungrouped Data</a:t>
            </a:r>
          </a:p>
        </p:txBody>
      </p:sp>
      <p:sp>
        <p:nvSpPr>
          <p:cNvPr id="33800" name="Text Box 31">
            <a:extLst>
              <a:ext uri="{FF2B5EF4-FFF2-40B4-BE49-F238E27FC236}">
                <a16:creationId xmlns:a16="http://schemas.microsoft.com/office/drawing/2014/main" id="{1CA76FEB-1937-67EF-B979-454E2E891D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513" y="1052513"/>
            <a:ext cx="5673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For ungrouped data:</a:t>
            </a:r>
            <a:endParaRPr lang="en-US" altLang="zh-TW" sz="2400">
              <a:latin typeface="Times New Roman" panose="02020603050405020304" pitchFamily="18" charset="0"/>
            </a:endParaRPr>
          </a:p>
        </p:txBody>
      </p:sp>
      <p:grpSp>
        <p:nvGrpSpPr>
          <p:cNvPr id="34" name="Group 29">
            <a:extLst>
              <a:ext uri="{FF2B5EF4-FFF2-40B4-BE49-F238E27FC236}">
                <a16:creationId xmlns:a16="http://schemas.microsoft.com/office/drawing/2014/main" id="{7F4599BB-C01E-358C-B85D-783144D82E83}"/>
              </a:ext>
            </a:extLst>
          </p:cNvPr>
          <p:cNvGrpSpPr>
            <a:grpSpLocks/>
          </p:cNvGrpSpPr>
          <p:nvPr/>
        </p:nvGrpSpPr>
        <p:grpSpPr bwMode="auto">
          <a:xfrm>
            <a:off x="5364163" y="2133600"/>
            <a:ext cx="2160587" cy="906463"/>
            <a:chOff x="3379" y="2663"/>
            <a:chExt cx="1361" cy="571"/>
          </a:xfrm>
        </p:grpSpPr>
        <p:sp>
          <p:nvSpPr>
            <p:cNvPr id="33815" name="Line 20">
              <a:extLst>
                <a:ext uri="{FF2B5EF4-FFF2-40B4-BE49-F238E27FC236}">
                  <a16:creationId xmlns:a16="http://schemas.microsoft.com/office/drawing/2014/main" id="{37D1FD13-EEE6-56A9-4388-11C8CD5CDE7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30" y="2663"/>
              <a:ext cx="0" cy="159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33816" name="Text Box 21">
              <a:extLst>
                <a:ext uri="{FF2B5EF4-FFF2-40B4-BE49-F238E27FC236}">
                  <a16:creationId xmlns:a16="http://schemas.microsoft.com/office/drawing/2014/main" id="{4BD8FD1C-5D0B-A0B0-AE75-617B55FD4E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79" y="2776"/>
              <a:ext cx="1361" cy="4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66FF"/>
                  </a:solidFill>
                  <a:prstDash val="dash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TW" sz="2000" i="1">
                  <a:solidFill>
                    <a:srgbClr val="FF0000"/>
                  </a:solidFill>
                  <a:latin typeface="Arial" panose="020B0604020202020204" pitchFamily="34" charset="0"/>
                </a:rPr>
                <a:t>Q</a:t>
              </a:r>
              <a:r>
                <a:rPr lang="en-US" altLang="zh-TW" sz="2000" baseline="-25000">
                  <a:solidFill>
                    <a:srgbClr val="FF0000"/>
                  </a:solidFill>
                  <a:latin typeface="Arial" panose="020B0604020202020204" pitchFamily="34" charset="0"/>
                </a:rPr>
                <a:t>3</a:t>
              </a:r>
            </a:p>
            <a:p>
              <a:pPr algn="ctr" eaLnBrk="1" hangingPunct="1">
                <a:buFontTx/>
                <a:buNone/>
              </a:pPr>
              <a:r>
                <a:rPr lang="en-US" altLang="zh-TW" sz="1800">
                  <a:solidFill>
                    <a:srgbClr val="FF0000"/>
                  </a:solidFill>
                  <a:latin typeface="Arial" panose="020B0604020202020204" pitchFamily="34" charset="0"/>
                </a:rPr>
                <a:t>Upper quartile</a:t>
              </a:r>
            </a:p>
          </p:txBody>
        </p:sp>
      </p:grpSp>
      <p:grpSp>
        <p:nvGrpSpPr>
          <p:cNvPr id="37" name="Group 27">
            <a:extLst>
              <a:ext uri="{FF2B5EF4-FFF2-40B4-BE49-F238E27FC236}">
                <a16:creationId xmlns:a16="http://schemas.microsoft.com/office/drawing/2014/main" id="{27498185-3EC0-5AB4-05B3-688391668E21}"/>
              </a:ext>
            </a:extLst>
          </p:cNvPr>
          <p:cNvGrpSpPr>
            <a:grpSpLocks/>
          </p:cNvGrpSpPr>
          <p:nvPr/>
        </p:nvGrpSpPr>
        <p:grpSpPr bwMode="auto">
          <a:xfrm>
            <a:off x="1835150" y="2127250"/>
            <a:ext cx="2016125" cy="912813"/>
            <a:chOff x="1156" y="2664"/>
            <a:chExt cx="1270" cy="575"/>
          </a:xfrm>
        </p:grpSpPr>
        <p:sp>
          <p:nvSpPr>
            <p:cNvPr id="33813" name="Line 18">
              <a:extLst>
                <a:ext uri="{FF2B5EF4-FFF2-40B4-BE49-F238E27FC236}">
                  <a16:creationId xmlns:a16="http://schemas.microsoft.com/office/drawing/2014/main" id="{5468A784-99CA-8504-AF6E-27D65E9045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63" y="2664"/>
              <a:ext cx="0" cy="159"/>
            </a:xfrm>
            <a:prstGeom prst="line">
              <a:avLst/>
            </a:prstGeom>
            <a:noFill/>
            <a:ln w="25400">
              <a:solidFill>
                <a:srgbClr val="008000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33814" name="Text Box 19">
              <a:extLst>
                <a:ext uri="{FF2B5EF4-FFF2-40B4-BE49-F238E27FC236}">
                  <a16:creationId xmlns:a16="http://schemas.microsoft.com/office/drawing/2014/main" id="{66769682-3FAE-8B36-DDC1-107CA0DEE0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6" y="2781"/>
              <a:ext cx="1270" cy="4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66FF"/>
                  </a:solidFill>
                  <a:prstDash val="dash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TW" sz="2000" i="1">
                  <a:solidFill>
                    <a:srgbClr val="008000"/>
                  </a:solidFill>
                  <a:latin typeface="Arial" panose="020B0604020202020204" pitchFamily="34" charset="0"/>
                </a:rPr>
                <a:t>Q</a:t>
              </a:r>
              <a:r>
                <a:rPr lang="en-US" altLang="zh-TW" sz="2000" baseline="-25000">
                  <a:solidFill>
                    <a:srgbClr val="008000"/>
                  </a:solidFill>
                  <a:latin typeface="Arial" panose="020B0604020202020204" pitchFamily="34" charset="0"/>
                </a:rPr>
                <a:t>1</a:t>
              </a:r>
            </a:p>
            <a:p>
              <a:pPr algn="ctr" eaLnBrk="1" hangingPunct="1">
                <a:buFontTx/>
                <a:buNone/>
              </a:pPr>
              <a:r>
                <a:rPr lang="en-US" altLang="zh-TW" sz="1800">
                  <a:solidFill>
                    <a:srgbClr val="008000"/>
                  </a:solidFill>
                  <a:latin typeface="Arial" panose="020B0604020202020204" pitchFamily="34" charset="0"/>
                </a:rPr>
                <a:t>Lower quartile</a:t>
              </a:r>
            </a:p>
          </p:txBody>
        </p:sp>
      </p:grpSp>
      <p:sp>
        <p:nvSpPr>
          <p:cNvPr id="4" name="矩形 3">
            <a:extLst>
              <a:ext uri="{FF2B5EF4-FFF2-40B4-BE49-F238E27FC236}">
                <a16:creationId xmlns:a16="http://schemas.microsoft.com/office/drawing/2014/main" id="{0D451E30-CC66-B744-1B0A-0CDFBF38AE14}"/>
              </a:ext>
            </a:extLst>
          </p:cNvPr>
          <p:cNvSpPr/>
          <p:nvPr/>
        </p:nvSpPr>
        <p:spPr>
          <a:xfrm>
            <a:off x="971550" y="1481138"/>
            <a:ext cx="7200900" cy="579437"/>
          </a:xfrm>
          <a:prstGeom prst="rect">
            <a:avLst/>
          </a:prstGeom>
          <a:noFill/>
          <a:ln>
            <a:solidFill>
              <a:srgbClr val="393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HK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9E62F3F7-4572-6324-E060-EA5691C88CCD}"/>
              </a:ext>
            </a:extLst>
          </p:cNvPr>
          <p:cNvSpPr/>
          <p:nvPr/>
        </p:nvSpPr>
        <p:spPr>
          <a:xfrm>
            <a:off x="971550" y="1481138"/>
            <a:ext cx="3621088" cy="579437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HK" altLang="en-US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CCC21603-29DC-1CAC-FFFE-5C67A41BBDC4}"/>
              </a:ext>
            </a:extLst>
          </p:cNvPr>
          <p:cNvSpPr/>
          <p:nvPr/>
        </p:nvSpPr>
        <p:spPr>
          <a:xfrm>
            <a:off x="4592638" y="1481138"/>
            <a:ext cx="3579812" cy="5794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HK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671033D-A431-C6CF-EF61-E843B0B2CB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3184525"/>
            <a:ext cx="84963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400" i="1">
                <a:solidFill>
                  <a:srgbClr val="008000"/>
                </a:solidFill>
                <a:latin typeface="Arial" panose="020B0604020202020204" pitchFamily="34" charset="0"/>
              </a:rPr>
              <a:t>Q</a:t>
            </a:r>
            <a:r>
              <a:rPr lang="en-US" altLang="zh-TW" sz="2400" baseline="-25000">
                <a:solidFill>
                  <a:srgbClr val="008000"/>
                </a:solidFill>
                <a:latin typeface="Arial" panose="020B0604020202020204" pitchFamily="34" charset="0"/>
              </a:rPr>
              <a:t>1</a:t>
            </a:r>
            <a:r>
              <a:rPr lang="en-US" altLang="zh-TW" sz="2400">
                <a:solidFill>
                  <a:srgbClr val="008000"/>
                </a:solidFill>
                <a:latin typeface="Arial" panose="020B0604020202020204" pitchFamily="34" charset="0"/>
              </a:rPr>
              <a:t> </a:t>
            </a:r>
            <a:r>
              <a:rPr lang="en-US" altLang="zh-TW" sz="2400">
                <a:latin typeface="Arial" panose="020B0604020202020204" pitchFamily="34" charset="0"/>
              </a:rPr>
              <a:t>(or the first quartile) is the middle value of the lower half.</a:t>
            </a: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BE7F7141-F617-CA12-4FF3-1BFF0EF395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3606800"/>
            <a:ext cx="84963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400" i="1">
                <a:solidFill>
                  <a:srgbClr val="3939FF"/>
                </a:solidFill>
                <a:latin typeface="Arial" panose="020B0604020202020204" pitchFamily="34" charset="0"/>
              </a:rPr>
              <a:t>Q</a:t>
            </a:r>
            <a:r>
              <a:rPr lang="en-US" altLang="zh-TW" sz="2400" baseline="-25000">
                <a:solidFill>
                  <a:srgbClr val="3939FF"/>
                </a:solidFill>
                <a:latin typeface="Arial" panose="020B0604020202020204" pitchFamily="34" charset="0"/>
              </a:rPr>
              <a:t>2</a:t>
            </a:r>
            <a:r>
              <a:rPr lang="en-US" altLang="zh-TW" sz="2400">
                <a:solidFill>
                  <a:srgbClr val="008000"/>
                </a:solidFill>
                <a:latin typeface="Arial" panose="020B0604020202020204" pitchFamily="34" charset="0"/>
              </a:rPr>
              <a:t> </a:t>
            </a:r>
            <a:r>
              <a:rPr lang="en-US" altLang="zh-TW" sz="2400">
                <a:latin typeface="Arial" panose="020B0604020202020204" pitchFamily="34" charset="0"/>
              </a:rPr>
              <a:t>(or the second quartile) is the median of the data set.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413F6B3D-85D3-5827-7161-21A3C92251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4048125"/>
            <a:ext cx="84963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400" i="1">
                <a:solidFill>
                  <a:srgbClr val="FF0000"/>
                </a:solidFill>
                <a:latin typeface="Arial" panose="020B0604020202020204" pitchFamily="34" charset="0"/>
              </a:rPr>
              <a:t>Q</a:t>
            </a:r>
            <a:r>
              <a:rPr lang="en-US" altLang="zh-TW" sz="2400" baseline="-25000">
                <a:solidFill>
                  <a:srgbClr val="FF0000"/>
                </a:solidFill>
                <a:latin typeface="Arial" panose="020B0604020202020204" pitchFamily="34" charset="0"/>
              </a:rPr>
              <a:t>3</a:t>
            </a:r>
            <a:r>
              <a:rPr lang="en-US" altLang="zh-TW" sz="240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altLang="zh-TW" sz="2400">
                <a:latin typeface="Arial" panose="020B0604020202020204" pitchFamily="34" charset="0"/>
              </a:rPr>
              <a:t>(or the third quartile) is the middle value of the upper half.</a:t>
            </a:r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B89036AE-155D-AF7E-926D-A95A657B66D2}"/>
              </a:ext>
            </a:extLst>
          </p:cNvPr>
          <p:cNvGrpSpPr>
            <a:grpSpLocks/>
          </p:cNvGrpSpPr>
          <p:nvPr/>
        </p:nvGrpSpPr>
        <p:grpSpPr bwMode="auto">
          <a:xfrm>
            <a:off x="3597275" y="2128838"/>
            <a:ext cx="2068513" cy="911225"/>
            <a:chOff x="3749675" y="2281709"/>
            <a:chExt cx="2068513" cy="911225"/>
          </a:xfrm>
        </p:grpSpPr>
        <p:sp>
          <p:nvSpPr>
            <p:cNvPr id="33811" name="Line 16">
              <a:extLst>
                <a:ext uri="{FF2B5EF4-FFF2-40B4-BE49-F238E27FC236}">
                  <a16:creationId xmlns:a16="http://schemas.microsoft.com/office/drawing/2014/main" id="{8C7FCF6A-3440-ACBD-BEC0-3F12B342C36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52975" y="2281709"/>
              <a:ext cx="0" cy="252413"/>
            </a:xfrm>
            <a:prstGeom prst="line">
              <a:avLst/>
            </a:prstGeom>
            <a:noFill/>
            <a:ln w="25400">
              <a:solidFill>
                <a:srgbClr val="3939FF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33812" name="Text Box 22">
              <a:extLst>
                <a:ext uri="{FF2B5EF4-FFF2-40B4-BE49-F238E27FC236}">
                  <a16:creationId xmlns:a16="http://schemas.microsoft.com/office/drawing/2014/main" id="{589329D3-6DAA-0271-D3D0-96C0C299DD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9675" y="2465859"/>
              <a:ext cx="2068513" cy="7270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66FF"/>
                  </a:solidFill>
                  <a:prstDash val="dash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TW" sz="2000" i="1">
                  <a:solidFill>
                    <a:srgbClr val="3939FF"/>
                  </a:solidFill>
                  <a:latin typeface="Arial" panose="020B0604020202020204" pitchFamily="34" charset="0"/>
                </a:rPr>
                <a:t>Q</a:t>
              </a:r>
              <a:r>
                <a:rPr lang="en-US" altLang="zh-TW" sz="2000" baseline="-25000">
                  <a:solidFill>
                    <a:srgbClr val="3939FF"/>
                  </a:solidFill>
                  <a:latin typeface="Arial" panose="020B0604020202020204" pitchFamily="34" charset="0"/>
                </a:rPr>
                <a:t>2</a:t>
              </a:r>
            </a:p>
            <a:p>
              <a:pPr algn="ctr" eaLnBrk="1" hangingPunct="1">
                <a:buFontTx/>
                <a:buNone/>
              </a:pPr>
              <a:r>
                <a:rPr lang="en-US" altLang="zh-TW" sz="1800">
                  <a:solidFill>
                    <a:srgbClr val="3939FF"/>
                  </a:solidFill>
                  <a:latin typeface="Arial" panose="020B0604020202020204" pitchFamily="34" charset="0"/>
                </a:rPr>
                <a:t>Middle quartile</a:t>
              </a:r>
            </a:p>
          </p:txBody>
        </p:sp>
      </p:grpSp>
      <p:sp>
        <p:nvSpPr>
          <p:cNvPr id="46" name="矩形 45">
            <a:extLst>
              <a:ext uri="{FF2B5EF4-FFF2-40B4-BE49-F238E27FC236}">
                <a16:creationId xmlns:a16="http://schemas.microsoft.com/office/drawing/2014/main" id="{F3406157-C533-B96D-5AD3-DF96CB20FE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4686300"/>
            <a:ext cx="84963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The inter-quartile range (IQR) is defined as the difference between the upper quartile (</a:t>
            </a:r>
            <a:r>
              <a:rPr lang="en-US" altLang="zh-TW" sz="2400" i="1">
                <a:solidFill>
                  <a:srgbClr val="FF0000"/>
                </a:solidFill>
                <a:latin typeface="Arial" panose="020B0604020202020204" pitchFamily="34" charset="0"/>
              </a:rPr>
              <a:t>Q</a:t>
            </a:r>
            <a:r>
              <a:rPr lang="en-US" altLang="zh-TW" sz="2400" baseline="-25000">
                <a:solidFill>
                  <a:srgbClr val="FF0000"/>
                </a:solidFill>
                <a:latin typeface="Arial" panose="020B0604020202020204" pitchFamily="34" charset="0"/>
              </a:rPr>
              <a:t>3</a:t>
            </a:r>
            <a:r>
              <a:rPr lang="en-US" altLang="zh-TW" sz="240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altLang="zh-TW" sz="2400">
                <a:latin typeface="Arial" panose="020B0604020202020204" pitchFamily="34" charset="0"/>
              </a:rPr>
              <a:t>) and the lower quartile (</a:t>
            </a:r>
            <a:r>
              <a:rPr lang="en-US" altLang="zh-TW" sz="2400" i="1">
                <a:solidFill>
                  <a:srgbClr val="008000"/>
                </a:solidFill>
                <a:latin typeface="Arial" panose="020B0604020202020204" pitchFamily="34" charset="0"/>
              </a:rPr>
              <a:t>Q</a:t>
            </a:r>
            <a:r>
              <a:rPr lang="en-US" altLang="zh-TW" sz="2400" baseline="-25000">
                <a:solidFill>
                  <a:srgbClr val="008000"/>
                </a:solidFill>
                <a:latin typeface="Arial" panose="020B0604020202020204" pitchFamily="34" charset="0"/>
              </a:rPr>
              <a:t>1</a:t>
            </a:r>
            <a:r>
              <a:rPr lang="en-US" altLang="zh-TW" sz="2400">
                <a:latin typeface="Arial" panose="020B0604020202020204" pitchFamily="34" charset="0"/>
              </a:rPr>
              <a:t>).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35" presetClass="emph" presetSubtype="0" repeatCount="5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35" presetClass="emph" presetSubtype="0" repeatCount="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35" presetClass="emph" presetSubtype="0" repeatCount="5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5" presetClass="emph" presetSubtype="0" repeatCount="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5" presetClass="emph" presetSubtype="0" repeatCount="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35" presetClass="emph" presetSubtype="0" repeatCount="5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35" presetClass="emph" presetSubtype="0" repeatCount="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35" presetClass="emph" presetSubtype="0" repeatCount="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291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1863" grpId="0" animBg="1"/>
      <p:bldP spid="4" grpId="0" animBg="1"/>
      <p:bldP spid="4" grpId="1" animBg="1"/>
      <p:bldP spid="4" grpId="2" animBg="1"/>
      <p:bldP spid="42" grpId="0" animBg="1"/>
      <p:bldP spid="42" grpId="1" animBg="1"/>
      <p:bldP spid="42" grpId="2" animBg="1"/>
      <p:bldP spid="43" grpId="0" animBg="1"/>
      <p:bldP spid="43" grpId="1" animBg="1"/>
      <p:bldP spid="43" grpId="2" animBg="1"/>
      <p:bldP spid="6" grpId="0"/>
      <p:bldP spid="44" grpId="0"/>
      <p:bldP spid="45" grpId="0"/>
      <p:bldP spid="4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1634BC94-8877-90F8-E141-9B111F4D2D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5963" y="2205038"/>
            <a:ext cx="3455987" cy="316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AutoShape 49">
            <a:extLst>
              <a:ext uri="{FF2B5EF4-FFF2-40B4-BE49-F238E27FC236}">
                <a16:creationId xmlns:a16="http://schemas.microsoft.com/office/drawing/2014/main" id="{6388A271-952C-3534-7E96-6DC089C3BF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2060575"/>
            <a:ext cx="5472113" cy="3024188"/>
          </a:xfrm>
          <a:prstGeom prst="cloudCallout">
            <a:avLst>
              <a:gd name="adj1" fmla="val 69440"/>
              <a:gd name="adj2" fmla="val -30519"/>
            </a:avLst>
          </a:prstGeom>
          <a:gradFill rotWithShape="1">
            <a:gsLst>
              <a:gs pos="0">
                <a:schemeClr val="bg1"/>
              </a:gs>
              <a:gs pos="100000">
                <a:srgbClr val="66CCFF"/>
              </a:gs>
            </a:gsLst>
            <a:lin ang="18900000" scaled="1"/>
          </a:gra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 anchor="ctr" anchorCtr="1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TW" sz="2600">
                <a:latin typeface="Arial" panose="020B0604020202020204" pitchFamily="34" charset="0"/>
                <a:sym typeface="Symbol" panose="05050102010706020507" pitchFamily="18" charset="2"/>
              </a:rPr>
              <a:t>In general, the greater the inter-quartile range, the greater is the dispersion of the set of data.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001" name="AutoShape 65">
            <a:extLst>
              <a:ext uri="{FF2B5EF4-FFF2-40B4-BE49-F238E27FC236}">
                <a16:creationId xmlns:a16="http://schemas.microsoft.com/office/drawing/2014/main" id="{258E7C78-8BC2-23F5-0133-65478465FB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4075" y="1749425"/>
            <a:ext cx="6184900" cy="2935288"/>
          </a:xfrm>
          <a:prstGeom prst="cloudCallout">
            <a:avLst>
              <a:gd name="adj1" fmla="val -57829"/>
              <a:gd name="adj2" fmla="val -18361"/>
            </a:avLst>
          </a:prstGeom>
          <a:gradFill rotWithShape="1">
            <a:gsLst>
              <a:gs pos="0">
                <a:schemeClr val="bg1"/>
              </a:gs>
              <a:gs pos="100000">
                <a:srgbClr val="66CCFF"/>
              </a:gs>
            </a:gsLst>
            <a:lin ang="18900000" scaled="1"/>
          </a:gra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 anchor="ctr" anchorCtr="1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endParaRPr lang="zh-HK" altLang="zh-HK" sz="2800" b="1" i="1">
              <a:solidFill>
                <a:srgbClr val="FF0000"/>
              </a:solidFill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  <p:sp>
        <p:nvSpPr>
          <p:cNvPr id="17411" name="Rectangle 26">
            <a:extLst>
              <a:ext uri="{FF2B5EF4-FFF2-40B4-BE49-F238E27FC236}">
                <a16:creationId xmlns:a16="http://schemas.microsoft.com/office/drawing/2014/main" id="{D848E299-E6E9-415D-6FAB-17F57FEF71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66FF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HK" altLang="en-US" sz="2800">
              <a:latin typeface="Arial" panose="020B0604020202020204" pitchFamily="34" charset="0"/>
            </a:endParaRPr>
          </a:p>
        </p:txBody>
      </p:sp>
      <p:sp>
        <p:nvSpPr>
          <p:cNvPr id="295940" name="Text Box 4">
            <a:extLst>
              <a:ext uri="{FF2B5EF4-FFF2-40B4-BE49-F238E27FC236}">
                <a16:creationId xmlns:a16="http://schemas.microsoft.com/office/drawing/2014/main" id="{A40165F6-A63D-AC21-C3C8-6A02B02C08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8138" y="620713"/>
            <a:ext cx="66103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800">
                <a:latin typeface="Arial" panose="020B0604020202020204" pitchFamily="34" charset="0"/>
              </a:rPr>
              <a:t>Consider the two sets of numbers:</a:t>
            </a:r>
            <a:endParaRPr lang="en-US" altLang="zh-TW" sz="1800">
              <a:latin typeface="Times New Roman" panose="02020603050405020304" pitchFamily="18" charset="0"/>
            </a:endParaRPr>
          </a:p>
        </p:txBody>
      </p:sp>
      <p:sp>
        <p:nvSpPr>
          <p:cNvPr id="295941" name="Text Box 5">
            <a:extLst>
              <a:ext uri="{FF2B5EF4-FFF2-40B4-BE49-F238E27FC236}">
                <a16:creationId xmlns:a16="http://schemas.microsoft.com/office/drawing/2014/main" id="{FFCDB863-7AC4-EC05-E1E4-EFAD5D3363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8138" y="1173163"/>
            <a:ext cx="88058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TW" sz="2800">
                <a:latin typeface="Arial" panose="020B0604020202020204" pitchFamily="34" charset="0"/>
              </a:rPr>
              <a:t>Set </a:t>
            </a:r>
            <a:r>
              <a:rPr lang="en-US" altLang="zh-TW" sz="2800" i="1">
                <a:latin typeface="Arial" panose="020B0604020202020204" pitchFamily="34" charset="0"/>
              </a:rPr>
              <a:t>A</a:t>
            </a:r>
            <a:r>
              <a:rPr lang="en-US" altLang="zh-TW" sz="2800">
                <a:latin typeface="Arial" panose="020B0604020202020204" pitchFamily="34" charset="0"/>
              </a:rPr>
              <a:t> = {1, 3, 5, 5, 7, 9}	Set</a:t>
            </a:r>
            <a:r>
              <a:rPr lang="en-US" altLang="zh-TW" sz="2800" i="1">
                <a:latin typeface="Arial" panose="020B0604020202020204" pitchFamily="34" charset="0"/>
              </a:rPr>
              <a:t> B</a:t>
            </a:r>
            <a:r>
              <a:rPr lang="en-US" altLang="zh-TW" sz="2800">
                <a:latin typeface="Arial" panose="020B0604020202020204" pitchFamily="34" charset="0"/>
              </a:rPr>
              <a:t> = {4, 5, 5, 5, 5, 6}</a:t>
            </a:r>
            <a:endParaRPr lang="en-US" altLang="zh-TW" sz="1800">
              <a:latin typeface="Times New Roman" panose="02020603050405020304" pitchFamily="18" charset="0"/>
            </a:endParaRPr>
          </a:p>
        </p:txBody>
      </p:sp>
      <p:sp>
        <p:nvSpPr>
          <p:cNvPr id="17414" name="Rectangle 8">
            <a:extLst>
              <a:ext uri="{FF2B5EF4-FFF2-40B4-BE49-F238E27FC236}">
                <a16:creationId xmlns:a16="http://schemas.microsoft.com/office/drawing/2014/main" id="{86C6114D-2611-21F6-4AE3-00253D7E8D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66FF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HK" altLang="en-US" sz="2800">
              <a:latin typeface="Arial" panose="020B0604020202020204" pitchFamily="34" charset="0"/>
            </a:endParaRPr>
          </a:p>
        </p:txBody>
      </p:sp>
      <p:pic>
        <p:nvPicPr>
          <p:cNvPr id="295992" name="Picture 56">
            <a:extLst>
              <a:ext uri="{FF2B5EF4-FFF2-40B4-BE49-F238E27FC236}">
                <a16:creationId xmlns:a16="http://schemas.microsoft.com/office/drawing/2014/main" id="{23F03352-44E1-D68E-9A30-603E239DFC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5463" y="4238625"/>
            <a:ext cx="1692275" cy="207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5993" name="AutoShape 57">
            <a:extLst>
              <a:ext uri="{FF2B5EF4-FFF2-40B4-BE49-F238E27FC236}">
                <a16:creationId xmlns:a16="http://schemas.microsoft.com/office/drawing/2014/main" id="{B4E3D9BC-A7E1-272F-F1CA-548AE95D19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725" y="4848225"/>
            <a:ext cx="6534150" cy="1403350"/>
          </a:xfrm>
          <a:prstGeom prst="cloudCallout">
            <a:avLst>
              <a:gd name="adj1" fmla="val 52602"/>
              <a:gd name="adj2" fmla="val -46495"/>
            </a:avLst>
          </a:prstGeom>
          <a:gradFill rotWithShape="1">
            <a:gsLst>
              <a:gs pos="0">
                <a:schemeClr val="bg1"/>
              </a:gs>
              <a:gs pos="100000">
                <a:srgbClr val="66CCFF"/>
              </a:gs>
            </a:gsLst>
            <a:lin ang="18900000" scaled="1"/>
          </a:gra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 anchor="ctr" anchorCtr="1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endParaRPr lang="zh-HK" altLang="zh-HK" sz="2800" b="1" i="1">
              <a:solidFill>
                <a:srgbClr val="FF0000"/>
              </a:solidFill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  <p:sp>
        <p:nvSpPr>
          <p:cNvPr id="295994" name="Text Box 58">
            <a:extLst>
              <a:ext uri="{FF2B5EF4-FFF2-40B4-BE49-F238E27FC236}">
                <a16:creationId xmlns:a16="http://schemas.microsoft.com/office/drawing/2014/main" id="{ED312FB6-2130-C3CB-61EA-08EAA3A098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8850" y="5130800"/>
            <a:ext cx="530225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TW" sz="2800">
                <a:latin typeface="Arial" panose="020B0604020202020204" pitchFamily="34" charset="0"/>
              </a:rPr>
              <a:t>We can use an average to measure.</a:t>
            </a:r>
          </a:p>
        </p:txBody>
      </p:sp>
      <p:sp>
        <p:nvSpPr>
          <p:cNvPr id="296002" name="Rectangle 66">
            <a:extLst>
              <a:ext uri="{FF2B5EF4-FFF2-40B4-BE49-F238E27FC236}">
                <a16:creationId xmlns:a16="http://schemas.microsoft.com/office/drawing/2014/main" id="{214D0993-E87A-F760-F4B2-378ABEEE8A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0675" y="2408238"/>
            <a:ext cx="4608513" cy="1373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800">
                <a:latin typeface="Arial" panose="020B0604020202020204" pitchFamily="34" charset="0"/>
              </a:rPr>
              <a:t>Do you remember how to measure the central tendency of a set of data?</a:t>
            </a:r>
          </a:p>
        </p:txBody>
      </p:sp>
      <p:pic>
        <p:nvPicPr>
          <p:cNvPr id="296051" name="Picture 115">
            <a:extLst>
              <a:ext uri="{FF2B5EF4-FFF2-40B4-BE49-F238E27FC236}">
                <a16:creationId xmlns:a16="http://schemas.microsoft.com/office/drawing/2014/main" id="{147BA125-FAE1-A560-FE9A-B90A3814DB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63" y="1946275"/>
            <a:ext cx="2381250" cy="267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5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95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96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96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96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95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95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95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001" grpId="0" animBg="1"/>
      <p:bldP spid="295940" grpId="0"/>
      <p:bldP spid="295941" grpId="0"/>
      <p:bldP spid="295993" grpId="0" animBg="1"/>
      <p:bldP spid="295994" grpId="0"/>
      <p:bldP spid="29600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2">
            <a:extLst>
              <a:ext uri="{FF2B5EF4-FFF2-40B4-BE49-F238E27FC236}">
                <a16:creationId xmlns:a16="http://schemas.microsoft.com/office/drawing/2014/main" id="{D72D9FD4-F3F1-70D1-754B-F51E35FBCD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1966913"/>
            <a:ext cx="7704138" cy="954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ts val="300"/>
              </a:spcBef>
              <a:buFontTx/>
              <a:buNone/>
            </a:pPr>
            <a:r>
              <a:rPr lang="en-US" altLang="zh-TW" sz="2800" u="sng">
                <a:latin typeface="Arial" panose="020B0604020202020204" pitchFamily="34" charset="0"/>
              </a:rPr>
              <a:t>A data set with an even number of data</a:t>
            </a:r>
            <a:br>
              <a:rPr lang="en-US" altLang="zh-TW" sz="2800" u="sng">
                <a:latin typeface="Arial" panose="020B0604020202020204" pitchFamily="34" charset="0"/>
              </a:rPr>
            </a:br>
            <a:endParaRPr lang="en-US" altLang="zh-TW" sz="2800"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  <p:sp>
        <p:nvSpPr>
          <p:cNvPr id="3" name="五邊形 2">
            <a:extLst>
              <a:ext uri="{FF2B5EF4-FFF2-40B4-BE49-F238E27FC236}">
                <a16:creationId xmlns:a16="http://schemas.microsoft.com/office/drawing/2014/main" id="{444EC56B-3A93-D230-F0FD-E31E01FA9BC3}"/>
              </a:ext>
            </a:extLst>
          </p:cNvPr>
          <p:cNvSpPr/>
          <p:nvPr/>
        </p:nvSpPr>
        <p:spPr>
          <a:xfrm>
            <a:off x="539750" y="3127375"/>
            <a:ext cx="1511300" cy="504825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HK" dirty="0">
                <a:latin typeface="Arial" panose="020B0604020202020204" pitchFamily="34" charset="0"/>
                <a:cs typeface="Arial" panose="020B0604020202020204" pitchFamily="34" charset="0"/>
              </a:rPr>
              <a:t>Step 1</a:t>
            </a:r>
            <a:endParaRPr lang="zh-HK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4E859EC2-8B19-24E1-8539-9A77590157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6925" y="3127375"/>
            <a:ext cx="5889625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HK" sz="2800">
                <a:latin typeface="Arial" panose="020B0604020202020204" pitchFamily="34" charset="0"/>
                <a:cs typeface="Arial" panose="020B0604020202020204" pitchFamily="34" charset="0"/>
              </a:rPr>
              <a:t>Arrange the data in ascending order.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HK" sz="2800">
                <a:latin typeface="Arial" panose="020B0604020202020204" pitchFamily="34" charset="0"/>
                <a:cs typeface="Arial" panose="020B0604020202020204" pitchFamily="34" charset="0"/>
              </a:rPr>
              <a:t>  1,  3,  5,  5,  7,  9</a:t>
            </a:r>
            <a:endParaRPr lang="zh-HK" alt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五邊形 4">
            <a:extLst>
              <a:ext uri="{FF2B5EF4-FFF2-40B4-BE49-F238E27FC236}">
                <a16:creationId xmlns:a16="http://schemas.microsoft.com/office/drawing/2014/main" id="{4D82AC72-1BD8-8686-DBE8-8604732D6242}"/>
              </a:ext>
            </a:extLst>
          </p:cNvPr>
          <p:cNvSpPr/>
          <p:nvPr/>
        </p:nvSpPr>
        <p:spPr>
          <a:xfrm>
            <a:off x="539750" y="4171950"/>
            <a:ext cx="1511300" cy="504825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HK" dirty="0">
                <a:latin typeface="Arial" panose="020B0604020202020204" pitchFamily="34" charset="0"/>
                <a:cs typeface="Arial" panose="020B0604020202020204" pitchFamily="34" charset="0"/>
              </a:rPr>
              <a:t>Step 2</a:t>
            </a:r>
            <a:endParaRPr lang="zh-HK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4B8518D0-8246-468E-EBF4-30282394AD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6925" y="4171950"/>
            <a:ext cx="5889625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HK" sz="2800">
                <a:latin typeface="Arial" panose="020B0604020202020204" pitchFamily="34" charset="0"/>
                <a:cs typeface="Arial" panose="020B0604020202020204" pitchFamily="34" charset="0"/>
              </a:rPr>
              <a:t>Divide the whole data set into two equal halves.</a:t>
            </a:r>
          </a:p>
        </p:txBody>
      </p:sp>
      <p:grpSp>
        <p:nvGrpSpPr>
          <p:cNvPr id="33801" name="Group 28">
            <a:extLst>
              <a:ext uri="{FF2B5EF4-FFF2-40B4-BE49-F238E27FC236}">
                <a16:creationId xmlns:a16="http://schemas.microsoft.com/office/drawing/2014/main" id="{0C38C976-E436-243F-9F20-305237202D5C}"/>
              </a:ext>
            </a:extLst>
          </p:cNvPr>
          <p:cNvGrpSpPr>
            <a:grpSpLocks/>
          </p:cNvGrpSpPr>
          <p:nvPr/>
        </p:nvGrpSpPr>
        <p:grpSpPr bwMode="auto">
          <a:xfrm>
            <a:off x="2947988" y="5924550"/>
            <a:ext cx="2070100" cy="584200"/>
            <a:chOff x="2266" y="2665"/>
            <a:chExt cx="1303" cy="368"/>
          </a:xfrm>
        </p:grpSpPr>
        <p:sp>
          <p:nvSpPr>
            <p:cNvPr id="35855" name="Line 16">
              <a:extLst>
                <a:ext uri="{FF2B5EF4-FFF2-40B4-BE49-F238E27FC236}">
                  <a16:creationId xmlns:a16="http://schemas.microsoft.com/office/drawing/2014/main" id="{49B9CB8C-DE8B-FA20-D592-30612C714F5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98" y="2665"/>
              <a:ext cx="0" cy="15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35856" name="Text Box 22">
              <a:extLst>
                <a:ext uri="{FF2B5EF4-FFF2-40B4-BE49-F238E27FC236}">
                  <a16:creationId xmlns:a16="http://schemas.microsoft.com/office/drawing/2014/main" id="{C8A73F9B-EA55-682B-0684-C62E805FD5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66" y="2781"/>
              <a:ext cx="1303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66FF"/>
                  </a:solidFill>
                  <a:prstDash val="dash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TW" sz="2000" i="1">
                  <a:solidFill>
                    <a:srgbClr val="3939FF"/>
                  </a:solidFill>
                  <a:latin typeface="Arial" panose="020B0604020202020204" pitchFamily="34" charset="0"/>
                </a:rPr>
                <a:t>Q</a:t>
              </a:r>
              <a:r>
                <a:rPr lang="en-US" altLang="zh-TW" sz="2000" baseline="-25000">
                  <a:solidFill>
                    <a:srgbClr val="3939FF"/>
                  </a:solidFill>
                  <a:latin typeface="Arial" panose="020B0604020202020204" pitchFamily="34" charset="0"/>
                </a:rPr>
                <a:t>2</a:t>
              </a:r>
              <a:endParaRPr lang="en-US" altLang="zh-TW" sz="1800">
                <a:solidFill>
                  <a:srgbClr val="3939FF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33802" name="矩形 15">
            <a:extLst>
              <a:ext uri="{FF2B5EF4-FFF2-40B4-BE49-F238E27FC236}">
                <a16:creationId xmlns:a16="http://schemas.microsoft.com/office/drawing/2014/main" id="{00E089EA-A371-A19C-384E-4230F32CEA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4875" y="5445125"/>
            <a:ext cx="35734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HK" sz="2800">
                <a:latin typeface="Arial" panose="020B0604020202020204" pitchFamily="34" charset="0"/>
                <a:cs typeface="Arial" panose="020B0604020202020204" pitchFamily="34" charset="0"/>
              </a:rPr>
              <a:t> 1,  3,  5,        5,  7,  9</a:t>
            </a:r>
            <a:endParaRPr lang="zh-HK" altLang="en-US" sz="2800">
              <a:latin typeface="Arial" panose="020B0604020202020204" pitchFamily="34" charset="0"/>
            </a:endParaRPr>
          </a:p>
        </p:txBody>
      </p:sp>
      <p:sp>
        <p:nvSpPr>
          <p:cNvPr id="33803" name="Text Box 22">
            <a:extLst>
              <a:ext uri="{FF2B5EF4-FFF2-40B4-BE49-F238E27FC236}">
                <a16:creationId xmlns:a16="http://schemas.microsoft.com/office/drawing/2014/main" id="{292A73D0-C837-46BF-5906-826A6F73FF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9613" y="5059363"/>
            <a:ext cx="2068512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66FF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TW" sz="1800">
                <a:solidFill>
                  <a:srgbClr val="3939FF"/>
                </a:solidFill>
                <a:latin typeface="Arial" panose="020B0604020202020204" pitchFamily="34" charset="0"/>
              </a:rPr>
              <a:t>Lower half</a:t>
            </a:r>
          </a:p>
        </p:txBody>
      </p:sp>
      <p:sp>
        <p:nvSpPr>
          <p:cNvPr id="33804" name="Text Box 22">
            <a:extLst>
              <a:ext uri="{FF2B5EF4-FFF2-40B4-BE49-F238E27FC236}">
                <a16:creationId xmlns:a16="http://schemas.microsoft.com/office/drawing/2014/main" id="{15D125B4-07B4-D769-8D2B-F0D1FCAB8E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75100" y="5059363"/>
            <a:ext cx="2068513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66FF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TW" sz="1800">
                <a:solidFill>
                  <a:srgbClr val="3939FF"/>
                </a:solidFill>
                <a:latin typeface="Arial" panose="020B0604020202020204" pitchFamily="34" charset="0"/>
              </a:rPr>
              <a:t>Upper half</a:t>
            </a:r>
          </a:p>
        </p:txBody>
      </p:sp>
      <p:sp>
        <p:nvSpPr>
          <p:cNvPr id="19" name="左大括弧 18">
            <a:extLst>
              <a:ext uri="{FF2B5EF4-FFF2-40B4-BE49-F238E27FC236}">
                <a16:creationId xmlns:a16="http://schemas.microsoft.com/office/drawing/2014/main" id="{254F0076-CD51-17F3-1A5C-A23136DC6948}"/>
              </a:ext>
            </a:extLst>
          </p:cNvPr>
          <p:cNvSpPr/>
          <p:nvPr/>
        </p:nvSpPr>
        <p:spPr>
          <a:xfrm rot="5400000">
            <a:off x="4949825" y="4889500"/>
            <a:ext cx="158750" cy="111125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HK" altLang="en-US"/>
          </a:p>
        </p:txBody>
      </p:sp>
      <p:sp>
        <p:nvSpPr>
          <p:cNvPr id="20" name="左大括弧 19">
            <a:extLst>
              <a:ext uri="{FF2B5EF4-FFF2-40B4-BE49-F238E27FC236}">
                <a16:creationId xmlns:a16="http://schemas.microsoft.com/office/drawing/2014/main" id="{B779EECD-4ECB-3DE1-F7A2-81BEE0F46D70}"/>
              </a:ext>
            </a:extLst>
          </p:cNvPr>
          <p:cNvSpPr/>
          <p:nvPr/>
        </p:nvSpPr>
        <p:spPr>
          <a:xfrm rot="5400000">
            <a:off x="2921794" y="4899819"/>
            <a:ext cx="160338" cy="111125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HK" altLang="en-US"/>
          </a:p>
        </p:txBody>
      </p:sp>
      <p:sp>
        <p:nvSpPr>
          <p:cNvPr id="35853" name="Text Box 2">
            <a:extLst>
              <a:ext uri="{FF2B5EF4-FFF2-40B4-BE49-F238E27FC236}">
                <a16:creationId xmlns:a16="http://schemas.microsoft.com/office/drawing/2014/main" id="{ADC54E20-642A-F069-0D46-A365761882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582613"/>
            <a:ext cx="8135938" cy="138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800">
                <a:latin typeface="Arial" panose="020B0604020202020204" pitchFamily="34" charset="0"/>
              </a:rPr>
              <a:t>The procedures of finding the inter-quartile ranges of ungrouped data with an even number and an odd number of data are as follows. </a:t>
            </a:r>
            <a:endParaRPr lang="en-US" altLang="zh-TW" sz="2800"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B9A794AD-4E7F-76E1-171F-2D1DD5781A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925" y="2476500"/>
            <a:ext cx="287655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ts val="300"/>
              </a:spcBef>
              <a:buFontTx/>
              <a:buNone/>
            </a:pPr>
            <a:r>
              <a:rPr lang="en-US" altLang="zh-TW" sz="2800">
                <a:latin typeface="Arial" panose="020B0604020202020204" pitchFamily="34" charset="0"/>
                <a:sym typeface="Symbol" panose="05050102010706020507" pitchFamily="18" charset="2"/>
              </a:rPr>
              <a:t>9,  5,  1,  5,  3,  7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4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3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3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3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33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8" grpId="0"/>
      <p:bldP spid="3" grpId="0" animBg="1"/>
      <p:bldP spid="4" grpId="0"/>
      <p:bldP spid="5" grpId="0" animBg="1"/>
      <p:bldP spid="6" grpId="0"/>
      <p:bldP spid="33802" grpId="0"/>
      <p:bldP spid="33803" grpId="0"/>
      <p:bldP spid="33804" grpId="0"/>
      <p:bldP spid="19" grpId="0" animBg="1"/>
      <p:bldP spid="20" grpId="0" animBg="1"/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842" name="Group 27">
            <a:extLst>
              <a:ext uri="{FF2B5EF4-FFF2-40B4-BE49-F238E27FC236}">
                <a16:creationId xmlns:a16="http://schemas.microsoft.com/office/drawing/2014/main" id="{7EE01F98-297D-A192-DB37-ED3BF4EEE372}"/>
              </a:ext>
            </a:extLst>
          </p:cNvPr>
          <p:cNvGrpSpPr>
            <a:grpSpLocks/>
          </p:cNvGrpSpPr>
          <p:nvPr/>
        </p:nvGrpSpPr>
        <p:grpSpPr bwMode="auto">
          <a:xfrm>
            <a:off x="1995488" y="1619250"/>
            <a:ext cx="2016125" cy="585788"/>
            <a:chOff x="1156" y="2664"/>
            <a:chExt cx="1270" cy="369"/>
          </a:xfrm>
        </p:grpSpPr>
        <p:sp>
          <p:nvSpPr>
            <p:cNvPr id="36890" name="Line 18">
              <a:extLst>
                <a:ext uri="{FF2B5EF4-FFF2-40B4-BE49-F238E27FC236}">
                  <a16:creationId xmlns:a16="http://schemas.microsoft.com/office/drawing/2014/main" id="{28CA416A-746E-6FBB-B098-B6EF13D84A9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63" y="2664"/>
              <a:ext cx="0" cy="15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36891" name="Text Box 19">
              <a:extLst>
                <a:ext uri="{FF2B5EF4-FFF2-40B4-BE49-F238E27FC236}">
                  <a16:creationId xmlns:a16="http://schemas.microsoft.com/office/drawing/2014/main" id="{6E25A221-27E0-EB76-EA3C-265F3694C5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6" y="2781"/>
              <a:ext cx="127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66FF"/>
                  </a:solidFill>
                  <a:prstDash val="dash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TW" sz="2000" i="1">
                  <a:solidFill>
                    <a:srgbClr val="008000"/>
                  </a:solidFill>
                  <a:latin typeface="Arial" panose="020B0604020202020204" pitchFamily="34" charset="0"/>
                </a:rPr>
                <a:t>Q</a:t>
              </a:r>
              <a:r>
                <a:rPr lang="en-US" altLang="zh-TW" sz="2000" baseline="-25000">
                  <a:solidFill>
                    <a:srgbClr val="008000"/>
                  </a:solidFill>
                  <a:latin typeface="Arial" panose="020B0604020202020204" pitchFamily="34" charset="0"/>
                </a:rPr>
                <a:t>1</a:t>
              </a:r>
              <a:endParaRPr lang="en-US" altLang="zh-TW" sz="1800">
                <a:solidFill>
                  <a:srgbClr val="008000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35843" name="Group 29">
            <a:extLst>
              <a:ext uri="{FF2B5EF4-FFF2-40B4-BE49-F238E27FC236}">
                <a16:creationId xmlns:a16="http://schemas.microsoft.com/office/drawing/2014/main" id="{B3F328EA-E93D-909C-56DB-9C6E4C12E4FD}"/>
              </a:ext>
            </a:extLst>
          </p:cNvPr>
          <p:cNvGrpSpPr>
            <a:grpSpLocks/>
          </p:cNvGrpSpPr>
          <p:nvPr/>
        </p:nvGrpSpPr>
        <p:grpSpPr bwMode="auto">
          <a:xfrm>
            <a:off x="3995738" y="1617663"/>
            <a:ext cx="2160587" cy="579437"/>
            <a:chOff x="3379" y="2663"/>
            <a:chExt cx="1361" cy="365"/>
          </a:xfrm>
        </p:grpSpPr>
        <p:sp>
          <p:nvSpPr>
            <p:cNvPr id="36888" name="Line 20">
              <a:extLst>
                <a:ext uri="{FF2B5EF4-FFF2-40B4-BE49-F238E27FC236}">
                  <a16:creationId xmlns:a16="http://schemas.microsoft.com/office/drawing/2014/main" id="{5F7CA5E2-3B49-7412-D93E-C387A9DD980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30" y="2663"/>
              <a:ext cx="0" cy="15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36889" name="Text Box 21">
              <a:extLst>
                <a:ext uri="{FF2B5EF4-FFF2-40B4-BE49-F238E27FC236}">
                  <a16:creationId xmlns:a16="http://schemas.microsoft.com/office/drawing/2014/main" id="{4DAE0356-B22D-44C4-29FE-D2164F859C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79" y="2776"/>
              <a:ext cx="136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66FF"/>
                  </a:solidFill>
                  <a:prstDash val="dash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TW" sz="2000" i="1">
                  <a:solidFill>
                    <a:srgbClr val="FF0000"/>
                  </a:solidFill>
                  <a:latin typeface="Arial" panose="020B0604020202020204" pitchFamily="34" charset="0"/>
                </a:rPr>
                <a:t>Q</a:t>
              </a:r>
              <a:r>
                <a:rPr lang="en-US" altLang="zh-TW" sz="2000" baseline="-25000">
                  <a:solidFill>
                    <a:srgbClr val="FF0000"/>
                  </a:solidFill>
                  <a:latin typeface="Arial" panose="020B0604020202020204" pitchFamily="34" charset="0"/>
                </a:rPr>
                <a:t>3</a:t>
              </a:r>
            </a:p>
          </p:txBody>
        </p:sp>
      </p:grpSp>
      <p:grpSp>
        <p:nvGrpSpPr>
          <p:cNvPr id="36868" name="Group 28">
            <a:extLst>
              <a:ext uri="{FF2B5EF4-FFF2-40B4-BE49-F238E27FC236}">
                <a16:creationId xmlns:a16="http://schemas.microsoft.com/office/drawing/2014/main" id="{87DE8E02-F3D9-1560-2AE9-C1E561E56A8B}"/>
              </a:ext>
            </a:extLst>
          </p:cNvPr>
          <p:cNvGrpSpPr>
            <a:grpSpLocks/>
          </p:cNvGrpSpPr>
          <p:nvPr/>
        </p:nvGrpSpPr>
        <p:grpSpPr bwMode="auto">
          <a:xfrm>
            <a:off x="2947988" y="1620838"/>
            <a:ext cx="2070100" cy="584200"/>
            <a:chOff x="2266" y="2665"/>
            <a:chExt cx="1303" cy="368"/>
          </a:xfrm>
        </p:grpSpPr>
        <p:sp>
          <p:nvSpPr>
            <p:cNvPr id="36886" name="Line 16">
              <a:extLst>
                <a:ext uri="{FF2B5EF4-FFF2-40B4-BE49-F238E27FC236}">
                  <a16:creationId xmlns:a16="http://schemas.microsoft.com/office/drawing/2014/main" id="{AAE07C43-1754-C160-1AB2-00BEC013C64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98" y="2665"/>
              <a:ext cx="0" cy="15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36887" name="Text Box 22">
              <a:extLst>
                <a:ext uri="{FF2B5EF4-FFF2-40B4-BE49-F238E27FC236}">
                  <a16:creationId xmlns:a16="http://schemas.microsoft.com/office/drawing/2014/main" id="{DAC169B6-1840-1BCA-0F40-6F46D2D4E6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66" y="2781"/>
              <a:ext cx="1303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66FF"/>
                  </a:solidFill>
                  <a:prstDash val="dash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TW" sz="2000" i="1">
                  <a:solidFill>
                    <a:srgbClr val="3939FF"/>
                  </a:solidFill>
                  <a:latin typeface="Arial" panose="020B0604020202020204" pitchFamily="34" charset="0"/>
                </a:rPr>
                <a:t>Q</a:t>
              </a:r>
              <a:r>
                <a:rPr lang="en-US" altLang="zh-TW" sz="2000" baseline="-25000">
                  <a:solidFill>
                    <a:srgbClr val="3939FF"/>
                  </a:solidFill>
                  <a:latin typeface="Arial" panose="020B0604020202020204" pitchFamily="34" charset="0"/>
                </a:rPr>
                <a:t>2</a:t>
              </a:r>
              <a:endParaRPr lang="en-US" altLang="zh-TW" sz="1800">
                <a:solidFill>
                  <a:srgbClr val="3939FF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36869" name="矩形 15">
            <a:extLst>
              <a:ext uri="{FF2B5EF4-FFF2-40B4-BE49-F238E27FC236}">
                <a16:creationId xmlns:a16="http://schemas.microsoft.com/office/drawing/2014/main" id="{4060BDD3-D10B-69E7-72C6-9BF5967DBA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4875" y="1141413"/>
            <a:ext cx="3573463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HK" sz="2800">
                <a:latin typeface="Arial" panose="020B0604020202020204" pitchFamily="34" charset="0"/>
                <a:cs typeface="Arial" panose="020B0604020202020204" pitchFamily="34" charset="0"/>
              </a:rPr>
              <a:t> 1,  3,  5,        5,  7,  9</a:t>
            </a:r>
            <a:endParaRPr lang="zh-HK" altLang="en-US" sz="2800">
              <a:latin typeface="Arial" panose="020B0604020202020204" pitchFamily="34" charset="0"/>
            </a:endParaRPr>
          </a:p>
        </p:txBody>
      </p:sp>
      <p:sp>
        <p:nvSpPr>
          <p:cNvPr id="36870" name="Text Box 22">
            <a:extLst>
              <a:ext uri="{FF2B5EF4-FFF2-40B4-BE49-F238E27FC236}">
                <a16:creationId xmlns:a16="http://schemas.microsoft.com/office/drawing/2014/main" id="{1378F9C8-5DD8-C0BF-2724-61B31A924F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9613" y="755650"/>
            <a:ext cx="2068512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66FF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TW" sz="1800">
                <a:solidFill>
                  <a:srgbClr val="3939FF"/>
                </a:solidFill>
                <a:latin typeface="Arial" panose="020B0604020202020204" pitchFamily="34" charset="0"/>
              </a:rPr>
              <a:t>Lower half</a:t>
            </a:r>
          </a:p>
        </p:txBody>
      </p:sp>
      <p:sp>
        <p:nvSpPr>
          <p:cNvPr id="36871" name="Text Box 22">
            <a:extLst>
              <a:ext uri="{FF2B5EF4-FFF2-40B4-BE49-F238E27FC236}">
                <a16:creationId xmlns:a16="http://schemas.microsoft.com/office/drawing/2014/main" id="{275299E3-13E5-DCF4-65AE-78418FC512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75100" y="755650"/>
            <a:ext cx="2068513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66FF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TW" sz="1800">
                <a:solidFill>
                  <a:srgbClr val="3939FF"/>
                </a:solidFill>
                <a:latin typeface="Arial" panose="020B0604020202020204" pitchFamily="34" charset="0"/>
              </a:rPr>
              <a:t>Upper half</a:t>
            </a:r>
          </a:p>
        </p:txBody>
      </p:sp>
      <p:sp>
        <p:nvSpPr>
          <p:cNvPr id="19" name="左大括弧 18">
            <a:extLst>
              <a:ext uri="{FF2B5EF4-FFF2-40B4-BE49-F238E27FC236}">
                <a16:creationId xmlns:a16="http://schemas.microsoft.com/office/drawing/2014/main" id="{619E582E-2FF8-9FA6-AD9C-BBC0BA350785}"/>
              </a:ext>
            </a:extLst>
          </p:cNvPr>
          <p:cNvSpPr/>
          <p:nvPr/>
        </p:nvSpPr>
        <p:spPr>
          <a:xfrm rot="5400000">
            <a:off x="4949031" y="584994"/>
            <a:ext cx="160338" cy="111125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HK" altLang="en-US"/>
          </a:p>
        </p:txBody>
      </p:sp>
      <p:sp>
        <p:nvSpPr>
          <p:cNvPr id="20" name="左大括弧 19">
            <a:extLst>
              <a:ext uri="{FF2B5EF4-FFF2-40B4-BE49-F238E27FC236}">
                <a16:creationId xmlns:a16="http://schemas.microsoft.com/office/drawing/2014/main" id="{3910C71B-B3AA-266B-F8A2-BB33B4A7F4AE}"/>
              </a:ext>
            </a:extLst>
          </p:cNvPr>
          <p:cNvSpPr/>
          <p:nvPr/>
        </p:nvSpPr>
        <p:spPr>
          <a:xfrm rot="5400000">
            <a:off x="2921794" y="596107"/>
            <a:ext cx="160337" cy="111125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HK" altLang="en-US"/>
          </a:p>
        </p:txBody>
      </p:sp>
      <p:sp>
        <p:nvSpPr>
          <p:cNvPr id="21" name="五邊形 20">
            <a:extLst>
              <a:ext uri="{FF2B5EF4-FFF2-40B4-BE49-F238E27FC236}">
                <a16:creationId xmlns:a16="http://schemas.microsoft.com/office/drawing/2014/main" id="{21FAE139-FDC9-A556-801C-554AB00AE6CA}"/>
              </a:ext>
            </a:extLst>
          </p:cNvPr>
          <p:cNvSpPr/>
          <p:nvPr/>
        </p:nvSpPr>
        <p:spPr>
          <a:xfrm>
            <a:off x="336550" y="2563813"/>
            <a:ext cx="1511300" cy="504825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HK" dirty="0">
                <a:latin typeface="Arial" panose="020B0604020202020204" pitchFamily="34" charset="0"/>
                <a:cs typeface="Arial" panose="020B0604020202020204" pitchFamily="34" charset="0"/>
              </a:rPr>
              <a:t>Step 3</a:t>
            </a:r>
            <a:endParaRPr lang="zh-HK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062D9786-C964-7F7D-DE5F-FD4065A785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4838" y="2563813"/>
            <a:ext cx="7056437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HK" sz="2800">
                <a:latin typeface="Arial" panose="020B0604020202020204" pitchFamily="34" charset="0"/>
                <a:cs typeface="Arial" panose="020B0604020202020204" pitchFamily="34" charset="0"/>
              </a:rPr>
              <a:t>Find the median of each half of the data set.</a:t>
            </a:r>
          </a:p>
        </p:txBody>
      </p:sp>
      <p:sp>
        <p:nvSpPr>
          <p:cNvPr id="34828" name="矩形 22">
            <a:extLst>
              <a:ext uri="{FF2B5EF4-FFF2-40B4-BE49-F238E27FC236}">
                <a16:creationId xmlns:a16="http://schemas.microsoft.com/office/drawing/2014/main" id="{AFD32A5E-AAE6-7526-7D40-0E37DD10B0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4075" y="3230563"/>
            <a:ext cx="27622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800" i="1">
                <a:latin typeface="Arial" panose="020B0604020202020204" pitchFamily="34" charset="0"/>
              </a:rPr>
              <a:t>Q</a:t>
            </a:r>
            <a:r>
              <a:rPr lang="en-US" altLang="zh-TW" sz="2800" baseline="-25000">
                <a:latin typeface="Arial" panose="020B0604020202020204" pitchFamily="34" charset="0"/>
              </a:rPr>
              <a:t>1 </a:t>
            </a:r>
            <a:r>
              <a:rPr lang="en-US" altLang="zh-TW" sz="2800">
                <a:latin typeface="Arial" panose="020B0604020202020204" pitchFamily="34" charset="0"/>
              </a:rPr>
              <a:t>= 3,</a:t>
            </a:r>
            <a:endParaRPr lang="zh-HK" altLang="en-US" sz="2400">
              <a:latin typeface="Arial" panose="020B0604020202020204" pitchFamily="34" charset="0"/>
            </a:endParaRPr>
          </a:p>
        </p:txBody>
      </p:sp>
      <p:sp>
        <p:nvSpPr>
          <p:cNvPr id="34829" name="矩形 23">
            <a:extLst>
              <a:ext uri="{FF2B5EF4-FFF2-40B4-BE49-F238E27FC236}">
                <a16:creationId xmlns:a16="http://schemas.microsoft.com/office/drawing/2014/main" id="{676AC58B-8102-D7AA-F235-0845075BB8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9475" y="3221038"/>
            <a:ext cx="2763838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800" i="1">
                <a:latin typeface="Arial" panose="020B0604020202020204" pitchFamily="34" charset="0"/>
              </a:rPr>
              <a:t>Q</a:t>
            </a:r>
            <a:r>
              <a:rPr lang="en-US" altLang="zh-TW" sz="2800" baseline="-25000">
                <a:latin typeface="Arial" panose="020B0604020202020204" pitchFamily="34" charset="0"/>
              </a:rPr>
              <a:t>3 </a:t>
            </a:r>
            <a:r>
              <a:rPr lang="en-US" altLang="zh-TW" sz="2800">
                <a:latin typeface="Arial" panose="020B0604020202020204" pitchFamily="34" charset="0"/>
              </a:rPr>
              <a:t>= 7</a:t>
            </a:r>
            <a:endParaRPr lang="zh-HK" altLang="en-US" sz="2400">
              <a:latin typeface="Arial" panose="020B0604020202020204" pitchFamily="34" charset="0"/>
            </a:endParaRPr>
          </a:p>
        </p:txBody>
      </p:sp>
      <p:sp>
        <p:nvSpPr>
          <p:cNvPr id="23" name="五邊形 22">
            <a:extLst>
              <a:ext uri="{FF2B5EF4-FFF2-40B4-BE49-F238E27FC236}">
                <a16:creationId xmlns:a16="http://schemas.microsoft.com/office/drawing/2014/main" id="{C5D2FC87-AE0E-BC0F-A68D-AA5D0B64D936}"/>
              </a:ext>
            </a:extLst>
          </p:cNvPr>
          <p:cNvSpPr/>
          <p:nvPr/>
        </p:nvSpPr>
        <p:spPr>
          <a:xfrm>
            <a:off x="323850" y="4113213"/>
            <a:ext cx="1511300" cy="504825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HK" dirty="0">
                <a:latin typeface="Arial" panose="020B0604020202020204" pitchFamily="34" charset="0"/>
                <a:cs typeface="Arial" panose="020B0604020202020204" pitchFamily="34" charset="0"/>
              </a:rPr>
              <a:t>Step 4</a:t>
            </a:r>
            <a:endParaRPr lang="zh-HK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888478B6-8D4E-369E-118B-53893BEC09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62138" y="4113213"/>
            <a:ext cx="7056437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HK" sz="2800">
                <a:latin typeface="Arial" panose="020B0604020202020204" pitchFamily="34" charset="0"/>
                <a:cs typeface="Arial" panose="020B0604020202020204" pitchFamily="34" charset="0"/>
              </a:rPr>
              <a:t>Find the inter-quartile range of the data set.</a:t>
            </a:r>
          </a:p>
        </p:txBody>
      </p:sp>
      <p:sp>
        <p:nvSpPr>
          <p:cNvPr id="25" name="矩形 26">
            <a:extLst>
              <a:ext uri="{FF2B5EF4-FFF2-40B4-BE49-F238E27FC236}">
                <a16:creationId xmlns:a16="http://schemas.microsoft.com/office/drawing/2014/main" id="{DFBCB5DD-1DF9-9743-1783-6F5CF9093C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2138" y="4705350"/>
            <a:ext cx="61214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800">
                <a:latin typeface="Arial" panose="020B0604020202020204" pitchFamily="34" charset="0"/>
              </a:rPr>
              <a:t>Inter-quartile range = </a:t>
            </a:r>
            <a:r>
              <a:rPr lang="en-US" altLang="zh-TW" sz="2800" i="1">
                <a:latin typeface="Arial" panose="020B0604020202020204" pitchFamily="34" charset="0"/>
              </a:rPr>
              <a:t>Q</a:t>
            </a:r>
            <a:r>
              <a:rPr lang="en-US" altLang="zh-TW" sz="2800" baseline="-25000">
                <a:latin typeface="Arial" panose="020B0604020202020204" pitchFamily="34" charset="0"/>
              </a:rPr>
              <a:t>3</a:t>
            </a:r>
            <a:r>
              <a:rPr lang="en-US" altLang="zh-TW" sz="2800">
                <a:latin typeface="Arial" panose="020B0604020202020204" pitchFamily="34" charset="0"/>
              </a:rPr>
              <a:t> </a:t>
            </a:r>
            <a:r>
              <a:rPr lang="en-US" altLang="zh-TW" sz="2800">
                <a:latin typeface="Arial" panose="020B0604020202020204" pitchFamily="34" charset="0"/>
                <a:sym typeface="Symbol" panose="05050102010706020507" pitchFamily="18" charset="2"/>
              </a:rPr>
              <a:t> </a:t>
            </a:r>
            <a:r>
              <a:rPr lang="en-US" altLang="zh-TW" sz="2800" i="1">
                <a:latin typeface="Arial" panose="020B0604020202020204" pitchFamily="34" charset="0"/>
              </a:rPr>
              <a:t>Q</a:t>
            </a:r>
            <a:r>
              <a:rPr lang="en-US" altLang="zh-TW" sz="2800" baseline="-25000">
                <a:latin typeface="Arial" panose="020B0604020202020204" pitchFamily="34" charset="0"/>
              </a:rPr>
              <a:t>1</a:t>
            </a:r>
            <a:endParaRPr lang="zh-HK" altLang="en-US" sz="2400">
              <a:latin typeface="Arial" panose="020B0604020202020204" pitchFamily="34" charset="0"/>
            </a:endParaRPr>
          </a:p>
        </p:txBody>
      </p:sp>
      <p:sp>
        <p:nvSpPr>
          <p:cNvPr id="26" name="矩形 27">
            <a:extLst>
              <a:ext uri="{FF2B5EF4-FFF2-40B4-BE49-F238E27FC236}">
                <a16:creationId xmlns:a16="http://schemas.microsoft.com/office/drawing/2014/main" id="{171E889B-55AE-DA1B-55E3-31C2AF9549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8400" y="5210175"/>
            <a:ext cx="1290638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800">
                <a:latin typeface="Arial" panose="020B0604020202020204" pitchFamily="34" charset="0"/>
              </a:rPr>
              <a:t>= 7 </a:t>
            </a:r>
            <a:r>
              <a:rPr lang="en-US" altLang="zh-TW" sz="2800">
                <a:latin typeface="Arial" panose="020B0604020202020204" pitchFamily="34" charset="0"/>
                <a:sym typeface="Symbol" panose="05050102010706020507" pitchFamily="18" charset="2"/>
              </a:rPr>
              <a:t> </a:t>
            </a:r>
            <a:r>
              <a:rPr lang="en-US" altLang="zh-TW" sz="2800">
                <a:latin typeface="Arial" panose="020B0604020202020204" pitchFamily="34" charset="0"/>
              </a:rPr>
              <a:t>3</a:t>
            </a:r>
            <a:endParaRPr lang="zh-HK" altLang="en-US" sz="2400">
              <a:latin typeface="Arial" panose="020B0604020202020204" pitchFamily="34" charset="0"/>
            </a:endParaRPr>
          </a:p>
        </p:txBody>
      </p:sp>
      <p:sp>
        <p:nvSpPr>
          <p:cNvPr id="27" name="矩形 28">
            <a:extLst>
              <a:ext uri="{FF2B5EF4-FFF2-40B4-BE49-F238E27FC236}">
                <a16:creationId xmlns:a16="http://schemas.microsoft.com/office/drawing/2014/main" id="{28EFAAEA-EA32-C939-0620-92F1CEBE9C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9988" y="5713413"/>
            <a:ext cx="6953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800">
                <a:latin typeface="Arial" panose="020B0604020202020204" pitchFamily="34" charset="0"/>
              </a:rPr>
              <a:t>= 4</a:t>
            </a:r>
            <a:endParaRPr lang="zh-HK" altLang="en-US" sz="2400">
              <a:latin typeface="Arial" panose="020B0604020202020204" pitchFamily="34" charset="0"/>
            </a:endParaRPr>
          </a:p>
        </p:txBody>
      </p:sp>
      <p:grpSp>
        <p:nvGrpSpPr>
          <p:cNvPr id="29" name="Group 66">
            <a:extLst>
              <a:ext uri="{FF2B5EF4-FFF2-40B4-BE49-F238E27FC236}">
                <a16:creationId xmlns:a16="http://schemas.microsoft.com/office/drawing/2014/main" id="{861E620D-2C2A-5873-20E1-6EF3D3F874E3}"/>
              </a:ext>
            </a:extLst>
          </p:cNvPr>
          <p:cNvGrpSpPr>
            <a:grpSpLocks/>
          </p:cNvGrpSpPr>
          <p:nvPr/>
        </p:nvGrpSpPr>
        <p:grpSpPr bwMode="auto">
          <a:xfrm>
            <a:off x="5364163" y="6165850"/>
            <a:ext cx="179387" cy="36513"/>
            <a:chOff x="851" y="3933"/>
            <a:chExt cx="224" cy="23"/>
          </a:xfrm>
        </p:grpSpPr>
        <p:sp>
          <p:nvSpPr>
            <p:cNvPr id="36884" name="Line 63">
              <a:extLst>
                <a:ext uri="{FF2B5EF4-FFF2-40B4-BE49-F238E27FC236}">
                  <a16:creationId xmlns:a16="http://schemas.microsoft.com/office/drawing/2014/main" id="{A4EB0988-AED7-C9A1-C0F1-8E4637DA11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51" y="3933"/>
              <a:ext cx="22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36885" name="Line 65">
              <a:extLst>
                <a:ext uri="{FF2B5EF4-FFF2-40B4-BE49-F238E27FC236}">
                  <a16:creationId xmlns:a16="http://schemas.microsoft.com/office/drawing/2014/main" id="{E10B290B-096D-40ED-46F0-0FC07C65D0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51" y="3956"/>
              <a:ext cx="22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4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5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4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5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/>
      <p:bldP spid="34828" grpId="0"/>
      <p:bldP spid="34829" grpId="0"/>
      <p:bldP spid="23" grpId="0" animBg="1"/>
      <p:bldP spid="24" grpId="0"/>
      <p:bldP spid="25" grpId="0"/>
      <p:bldP spid="26" grpId="0"/>
      <p:bldP spid="2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2">
            <a:extLst>
              <a:ext uri="{FF2B5EF4-FFF2-40B4-BE49-F238E27FC236}">
                <a16:creationId xmlns:a16="http://schemas.microsoft.com/office/drawing/2014/main" id="{634F3644-6F8A-9D38-32CF-A804AF5F0E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731838"/>
            <a:ext cx="7704138" cy="1169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800" u="sng">
                <a:latin typeface="Arial" panose="020B0604020202020204" pitchFamily="34" charset="0"/>
              </a:rPr>
              <a:t>A data set with an odd number of data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800">
                <a:latin typeface="Arial" panose="020B0604020202020204" pitchFamily="34" charset="0"/>
                <a:sym typeface="Symbol" panose="05050102010706020507" pitchFamily="18" charset="2"/>
              </a:rPr>
              <a:t>8,  6,  2,  4,  7</a:t>
            </a:r>
          </a:p>
        </p:txBody>
      </p:sp>
      <p:sp>
        <p:nvSpPr>
          <p:cNvPr id="3" name="五邊形 2">
            <a:extLst>
              <a:ext uri="{FF2B5EF4-FFF2-40B4-BE49-F238E27FC236}">
                <a16:creationId xmlns:a16="http://schemas.microsoft.com/office/drawing/2014/main" id="{14FC44F6-2467-1F7F-3344-C1C965AE4CF7}"/>
              </a:ext>
            </a:extLst>
          </p:cNvPr>
          <p:cNvSpPr/>
          <p:nvPr/>
        </p:nvSpPr>
        <p:spPr>
          <a:xfrm>
            <a:off x="539750" y="2008188"/>
            <a:ext cx="1511300" cy="504825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HK" dirty="0">
                <a:latin typeface="Arial" panose="020B0604020202020204" pitchFamily="34" charset="0"/>
                <a:cs typeface="Arial" panose="020B0604020202020204" pitchFamily="34" charset="0"/>
              </a:rPr>
              <a:t>Step 1</a:t>
            </a:r>
            <a:endParaRPr lang="zh-HK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E6A90170-F78C-51D3-7DBC-2F807FDF06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6925" y="2008188"/>
            <a:ext cx="5889625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HK" sz="2800">
                <a:latin typeface="Arial" panose="020B0604020202020204" pitchFamily="34" charset="0"/>
                <a:cs typeface="Arial" panose="020B0604020202020204" pitchFamily="34" charset="0"/>
              </a:rPr>
              <a:t>Arrange the data in ascending order.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HK" sz="2800">
                <a:latin typeface="Arial" panose="020B0604020202020204" pitchFamily="34" charset="0"/>
                <a:cs typeface="Arial" panose="020B0604020202020204" pitchFamily="34" charset="0"/>
              </a:rPr>
              <a:t>  2,  4,  6,  7,  8</a:t>
            </a:r>
            <a:endParaRPr lang="zh-HK" alt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五邊形 4">
            <a:extLst>
              <a:ext uri="{FF2B5EF4-FFF2-40B4-BE49-F238E27FC236}">
                <a16:creationId xmlns:a16="http://schemas.microsoft.com/office/drawing/2014/main" id="{C7E15A3F-3BF2-EAB2-DFA4-B2F8D576D54B}"/>
              </a:ext>
            </a:extLst>
          </p:cNvPr>
          <p:cNvSpPr/>
          <p:nvPr/>
        </p:nvSpPr>
        <p:spPr>
          <a:xfrm>
            <a:off x="539750" y="3162300"/>
            <a:ext cx="1511300" cy="504825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HK" dirty="0">
                <a:latin typeface="Arial" panose="020B0604020202020204" pitchFamily="34" charset="0"/>
                <a:cs typeface="Arial" panose="020B0604020202020204" pitchFamily="34" charset="0"/>
              </a:rPr>
              <a:t>Step 2</a:t>
            </a:r>
            <a:endParaRPr lang="zh-HK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7DCC196E-5A48-A3FB-7E9E-44A5FBD770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6925" y="3162300"/>
            <a:ext cx="5889625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HK" sz="2800">
                <a:latin typeface="Arial" panose="020B0604020202020204" pitchFamily="34" charset="0"/>
                <a:cs typeface="Arial" panose="020B0604020202020204" pitchFamily="34" charset="0"/>
              </a:rPr>
              <a:t>Divide the whole data set into two equal halves.</a:t>
            </a:r>
          </a:p>
        </p:txBody>
      </p:sp>
      <p:grpSp>
        <p:nvGrpSpPr>
          <p:cNvPr id="35849" name="Group 28">
            <a:extLst>
              <a:ext uri="{FF2B5EF4-FFF2-40B4-BE49-F238E27FC236}">
                <a16:creationId xmlns:a16="http://schemas.microsoft.com/office/drawing/2014/main" id="{5D459C2F-4559-B7DA-D79A-EA94A553F4EA}"/>
              </a:ext>
            </a:extLst>
          </p:cNvPr>
          <p:cNvGrpSpPr>
            <a:grpSpLocks/>
          </p:cNvGrpSpPr>
          <p:nvPr/>
        </p:nvGrpSpPr>
        <p:grpSpPr bwMode="auto">
          <a:xfrm>
            <a:off x="2484438" y="5014913"/>
            <a:ext cx="2068512" cy="584200"/>
            <a:chOff x="2266" y="2665"/>
            <a:chExt cx="1303" cy="368"/>
          </a:xfrm>
        </p:grpSpPr>
        <p:sp>
          <p:nvSpPr>
            <p:cNvPr id="37901" name="Line 16">
              <a:extLst>
                <a:ext uri="{FF2B5EF4-FFF2-40B4-BE49-F238E27FC236}">
                  <a16:creationId xmlns:a16="http://schemas.microsoft.com/office/drawing/2014/main" id="{AB1CAFA4-5949-DE83-A2BE-B925AEAF03D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98" y="2665"/>
              <a:ext cx="0" cy="15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37902" name="Text Box 22">
              <a:extLst>
                <a:ext uri="{FF2B5EF4-FFF2-40B4-BE49-F238E27FC236}">
                  <a16:creationId xmlns:a16="http://schemas.microsoft.com/office/drawing/2014/main" id="{757DDC81-F13D-54C1-F468-690A663982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66" y="2781"/>
              <a:ext cx="1303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66FF"/>
                  </a:solidFill>
                  <a:prstDash val="dash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TW" sz="2000" i="1">
                  <a:solidFill>
                    <a:srgbClr val="3939FF"/>
                  </a:solidFill>
                  <a:latin typeface="Arial" panose="020B0604020202020204" pitchFamily="34" charset="0"/>
                </a:rPr>
                <a:t>Q</a:t>
              </a:r>
              <a:r>
                <a:rPr lang="en-US" altLang="zh-TW" sz="2000" baseline="-25000">
                  <a:solidFill>
                    <a:srgbClr val="3939FF"/>
                  </a:solidFill>
                  <a:latin typeface="Arial" panose="020B0604020202020204" pitchFamily="34" charset="0"/>
                </a:rPr>
                <a:t>2</a:t>
              </a:r>
              <a:endParaRPr lang="en-US" altLang="zh-TW" sz="1800">
                <a:solidFill>
                  <a:srgbClr val="3939FF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35850" name="矩形 15">
            <a:extLst>
              <a:ext uri="{FF2B5EF4-FFF2-40B4-BE49-F238E27FC236}">
                <a16:creationId xmlns:a16="http://schemas.microsoft.com/office/drawing/2014/main" id="{F4A0761F-0705-7A9D-247E-23CFB2CEDC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4875" y="4533900"/>
            <a:ext cx="24780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HK" sz="2800">
                <a:latin typeface="Arial" panose="020B0604020202020204" pitchFamily="34" charset="0"/>
                <a:cs typeface="Arial" panose="020B0604020202020204" pitchFamily="34" charset="0"/>
              </a:rPr>
              <a:t> 2,  4,  6,  7,  8</a:t>
            </a:r>
            <a:endParaRPr lang="zh-HK" altLang="en-US" sz="2800">
              <a:latin typeface="Arial" panose="020B0604020202020204" pitchFamily="34" charset="0"/>
            </a:endParaRPr>
          </a:p>
        </p:txBody>
      </p:sp>
      <p:sp>
        <p:nvSpPr>
          <p:cNvPr id="35851" name="Text Box 22">
            <a:extLst>
              <a:ext uri="{FF2B5EF4-FFF2-40B4-BE49-F238E27FC236}">
                <a16:creationId xmlns:a16="http://schemas.microsoft.com/office/drawing/2014/main" id="{C1C7126E-03A7-2243-4D25-752F1D5F69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8950" y="4149725"/>
            <a:ext cx="2068513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66FF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TW" sz="1800">
                <a:solidFill>
                  <a:srgbClr val="3939FF"/>
                </a:solidFill>
                <a:latin typeface="Arial" panose="020B0604020202020204" pitchFamily="34" charset="0"/>
              </a:rPr>
              <a:t>Lower half</a:t>
            </a:r>
          </a:p>
        </p:txBody>
      </p:sp>
      <p:sp>
        <p:nvSpPr>
          <p:cNvPr id="35852" name="Text Box 22">
            <a:extLst>
              <a:ext uri="{FF2B5EF4-FFF2-40B4-BE49-F238E27FC236}">
                <a16:creationId xmlns:a16="http://schemas.microsoft.com/office/drawing/2014/main" id="{A68B45FA-3489-AB2A-93DB-100D9A758A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86113" y="4149725"/>
            <a:ext cx="2068512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66FF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TW" sz="1800">
                <a:solidFill>
                  <a:srgbClr val="3939FF"/>
                </a:solidFill>
                <a:latin typeface="Arial" panose="020B0604020202020204" pitchFamily="34" charset="0"/>
              </a:rPr>
              <a:t>Upper half</a:t>
            </a:r>
          </a:p>
        </p:txBody>
      </p:sp>
      <p:sp>
        <p:nvSpPr>
          <p:cNvPr id="19" name="左大括弧 18">
            <a:extLst>
              <a:ext uri="{FF2B5EF4-FFF2-40B4-BE49-F238E27FC236}">
                <a16:creationId xmlns:a16="http://schemas.microsoft.com/office/drawing/2014/main" id="{681BD823-7AD1-D957-B2E6-9888CD9B7424}"/>
              </a:ext>
            </a:extLst>
          </p:cNvPr>
          <p:cNvSpPr/>
          <p:nvPr/>
        </p:nvSpPr>
        <p:spPr>
          <a:xfrm rot="5400000">
            <a:off x="4124325" y="4148138"/>
            <a:ext cx="160338" cy="77311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HK" altLang="en-US"/>
          </a:p>
        </p:txBody>
      </p:sp>
      <p:sp>
        <p:nvSpPr>
          <p:cNvPr id="20" name="左大括弧 19">
            <a:extLst>
              <a:ext uri="{FF2B5EF4-FFF2-40B4-BE49-F238E27FC236}">
                <a16:creationId xmlns:a16="http://schemas.microsoft.com/office/drawing/2014/main" id="{1416ADFD-383C-6DC8-C5D9-026647E650BA}"/>
              </a:ext>
            </a:extLst>
          </p:cNvPr>
          <p:cNvSpPr/>
          <p:nvPr/>
        </p:nvSpPr>
        <p:spPr>
          <a:xfrm rot="5400000">
            <a:off x="2655094" y="4161632"/>
            <a:ext cx="149225" cy="75723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HK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5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5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5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5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5" grpId="0" animBg="1"/>
      <p:bldP spid="6" grpId="0"/>
      <p:bldP spid="35850" grpId="0"/>
      <p:bldP spid="35851" grpId="0"/>
      <p:bldP spid="35852" grpId="0"/>
      <p:bldP spid="19" grpId="0" animBg="1"/>
      <p:bldP spid="2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五邊形 20">
            <a:extLst>
              <a:ext uri="{FF2B5EF4-FFF2-40B4-BE49-F238E27FC236}">
                <a16:creationId xmlns:a16="http://schemas.microsoft.com/office/drawing/2014/main" id="{1762AC92-9EDE-8B40-7400-D8470E3AD358}"/>
              </a:ext>
            </a:extLst>
          </p:cNvPr>
          <p:cNvSpPr/>
          <p:nvPr/>
        </p:nvSpPr>
        <p:spPr>
          <a:xfrm>
            <a:off x="336550" y="2563813"/>
            <a:ext cx="1511300" cy="504825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HK" dirty="0">
                <a:latin typeface="Arial" panose="020B0604020202020204" pitchFamily="34" charset="0"/>
                <a:cs typeface="Arial" panose="020B0604020202020204" pitchFamily="34" charset="0"/>
              </a:rPr>
              <a:t>Step 3</a:t>
            </a:r>
            <a:endParaRPr lang="zh-HK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25B9AD96-D89D-A039-2DD1-19CBD0AB52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4838" y="2563813"/>
            <a:ext cx="7056437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HK" sz="2800">
                <a:latin typeface="Arial" panose="020B0604020202020204" pitchFamily="34" charset="0"/>
                <a:cs typeface="Arial" panose="020B0604020202020204" pitchFamily="34" charset="0"/>
              </a:rPr>
              <a:t>Find the median of each half of the data set.</a:t>
            </a:r>
          </a:p>
        </p:txBody>
      </p:sp>
      <p:grpSp>
        <p:nvGrpSpPr>
          <p:cNvPr id="38916" name="Group 27">
            <a:extLst>
              <a:ext uri="{FF2B5EF4-FFF2-40B4-BE49-F238E27FC236}">
                <a16:creationId xmlns:a16="http://schemas.microsoft.com/office/drawing/2014/main" id="{3F064586-0FC9-999A-C901-293998FCE934}"/>
              </a:ext>
            </a:extLst>
          </p:cNvPr>
          <p:cNvGrpSpPr>
            <a:grpSpLocks/>
          </p:cNvGrpSpPr>
          <p:nvPr/>
        </p:nvGrpSpPr>
        <p:grpSpPr bwMode="auto">
          <a:xfrm>
            <a:off x="1787525" y="1555750"/>
            <a:ext cx="2016125" cy="585788"/>
            <a:chOff x="1156" y="2664"/>
            <a:chExt cx="1270" cy="369"/>
          </a:xfrm>
        </p:grpSpPr>
        <p:sp>
          <p:nvSpPr>
            <p:cNvPr id="38940" name="Line 18">
              <a:extLst>
                <a:ext uri="{FF2B5EF4-FFF2-40B4-BE49-F238E27FC236}">
                  <a16:creationId xmlns:a16="http://schemas.microsoft.com/office/drawing/2014/main" id="{7A0C4977-53FD-03E5-55BB-97EADA104EB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63" y="2664"/>
              <a:ext cx="0" cy="15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38941" name="Text Box 19">
              <a:extLst>
                <a:ext uri="{FF2B5EF4-FFF2-40B4-BE49-F238E27FC236}">
                  <a16:creationId xmlns:a16="http://schemas.microsoft.com/office/drawing/2014/main" id="{BAFA6320-3685-511A-6C43-4FC027D1C7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6" y="2781"/>
              <a:ext cx="127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66FF"/>
                  </a:solidFill>
                  <a:prstDash val="dash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TW" sz="2000" i="1">
                  <a:solidFill>
                    <a:srgbClr val="008000"/>
                  </a:solidFill>
                  <a:latin typeface="Arial" panose="020B0604020202020204" pitchFamily="34" charset="0"/>
                </a:rPr>
                <a:t>Q</a:t>
              </a:r>
              <a:r>
                <a:rPr lang="en-US" altLang="zh-TW" sz="2000" baseline="-25000">
                  <a:solidFill>
                    <a:srgbClr val="008000"/>
                  </a:solidFill>
                  <a:latin typeface="Arial" panose="020B0604020202020204" pitchFamily="34" charset="0"/>
                </a:rPr>
                <a:t>1</a:t>
              </a:r>
              <a:endParaRPr lang="en-US" altLang="zh-TW" sz="1800">
                <a:solidFill>
                  <a:srgbClr val="008000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38917" name="Group 29">
            <a:extLst>
              <a:ext uri="{FF2B5EF4-FFF2-40B4-BE49-F238E27FC236}">
                <a16:creationId xmlns:a16="http://schemas.microsoft.com/office/drawing/2014/main" id="{E2094BBA-1923-5F2A-5E95-84DA75C17850}"/>
              </a:ext>
            </a:extLst>
          </p:cNvPr>
          <p:cNvGrpSpPr>
            <a:grpSpLocks/>
          </p:cNvGrpSpPr>
          <p:nvPr/>
        </p:nvGrpSpPr>
        <p:grpSpPr bwMode="auto">
          <a:xfrm>
            <a:off x="3203575" y="1554163"/>
            <a:ext cx="2160588" cy="579437"/>
            <a:chOff x="3379" y="2663"/>
            <a:chExt cx="1361" cy="365"/>
          </a:xfrm>
        </p:grpSpPr>
        <p:sp>
          <p:nvSpPr>
            <p:cNvPr id="38938" name="Line 20">
              <a:extLst>
                <a:ext uri="{FF2B5EF4-FFF2-40B4-BE49-F238E27FC236}">
                  <a16:creationId xmlns:a16="http://schemas.microsoft.com/office/drawing/2014/main" id="{80773FE5-E7D8-73E6-D413-20D915CED50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30" y="2663"/>
              <a:ext cx="0" cy="15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38939" name="Text Box 21">
              <a:extLst>
                <a:ext uri="{FF2B5EF4-FFF2-40B4-BE49-F238E27FC236}">
                  <a16:creationId xmlns:a16="http://schemas.microsoft.com/office/drawing/2014/main" id="{6A093B93-5C3F-E364-C8F5-A770D738E1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79" y="2776"/>
              <a:ext cx="136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66FF"/>
                  </a:solidFill>
                  <a:prstDash val="dash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TW" sz="2000" i="1">
                  <a:solidFill>
                    <a:srgbClr val="FF0000"/>
                  </a:solidFill>
                  <a:latin typeface="Arial" panose="020B0604020202020204" pitchFamily="34" charset="0"/>
                </a:rPr>
                <a:t>Q</a:t>
              </a:r>
              <a:r>
                <a:rPr lang="en-US" altLang="zh-TW" sz="2000" baseline="-25000">
                  <a:solidFill>
                    <a:srgbClr val="FF0000"/>
                  </a:solidFill>
                  <a:latin typeface="Arial" panose="020B0604020202020204" pitchFamily="34" charset="0"/>
                </a:rPr>
                <a:t>3</a:t>
              </a:r>
            </a:p>
          </p:txBody>
        </p:sp>
      </p:grpSp>
      <p:grpSp>
        <p:nvGrpSpPr>
          <p:cNvPr id="38918" name="Group 28">
            <a:extLst>
              <a:ext uri="{FF2B5EF4-FFF2-40B4-BE49-F238E27FC236}">
                <a16:creationId xmlns:a16="http://schemas.microsoft.com/office/drawing/2014/main" id="{65D599EC-CBAA-8867-1EB2-9D3C76186A2F}"/>
              </a:ext>
            </a:extLst>
          </p:cNvPr>
          <p:cNvGrpSpPr>
            <a:grpSpLocks/>
          </p:cNvGrpSpPr>
          <p:nvPr/>
        </p:nvGrpSpPr>
        <p:grpSpPr bwMode="auto">
          <a:xfrm>
            <a:off x="2484438" y="1557338"/>
            <a:ext cx="2068512" cy="584200"/>
            <a:chOff x="2266" y="2665"/>
            <a:chExt cx="1303" cy="368"/>
          </a:xfrm>
        </p:grpSpPr>
        <p:sp>
          <p:nvSpPr>
            <p:cNvPr id="38936" name="Line 16">
              <a:extLst>
                <a:ext uri="{FF2B5EF4-FFF2-40B4-BE49-F238E27FC236}">
                  <a16:creationId xmlns:a16="http://schemas.microsoft.com/office/drawing/2014/main" id="{9C2DFB86-9C4F-2370-43AC-BC828791C46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98" y="2665"/>
              <a:ext cx="0" cy="15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38937" name="Text Box 22">
              <a:extLst>
                <a:ext uri="{FF2B5EF4-FFF2-40B4-BE49-F238E27FC236}">
                  <a16:creationId xmlns:a16="http://schemas.microsoft.com/office/drawing/2014/main" id="{879A2EA0-BAF9-CA99-41B4-097702B366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66" y="2781"/>
              <a:ext cx="1303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66FF"/>
                  </a:solidFill>
                  <a:prstDash val="dash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TW" sz="2000" i="1">
                  <a:solidFill>
                    <a:srgbClr val="3939FF"/>
                  </a:solidFill>
                  <a:latin typeface="Arial" panose="020B0604020202020204" pitchFamily="34" charset="0"/>
                </a:rPr>
                <a:t>Q</a:t>
              </a:r>
              <a:r>
                <a:rPr lang="en-US" altLang="zh-TW" sz="2000" baseline="-25000">
                  <a:solidFill>
                    <a:srgbClr val="3939FF"/>
                  </a:solidFill>
                  <a:latin typeface="Arial" panose="020B0604020202020204" pitchFamily="34" charset="0"/>
                </a:rPr>
                <a:t>2</a:t>
              </a:r>
              <a:endParaRPr lang="en-US" altLang="zh-TW" sz="1800">
                <a:solidFill>
                  <a:srgbClr val="3939FF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38919" name="矩形 38">
            <a:extLst>
              <a:ext uri="{FF2B5EF4-FFF2-40B4-BE49-F238E27FC236}">
                <a16:creationId xmlns:a16="http://schemas.microsoft.com/office/drawing/2014/main" id="{A1FDBC1D-9FD3-AF59-BEE7-68AFCC6627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4875" y="1077913"/>
            <a:ext cx="24780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HK" sz="2800">
                <a:latin typeface="Arial" panose="020B0604020202020204" pitchFamily="34" charset="0"/>
                <a:cs typeface="Arial" panose="020B0604020202020204" pitchFamily="34" charset="0"/>
              </a:rPr>
              <a:t> 2,  4,  6,  7,  8</a:t>
            </a:r>
            <a:endParaRPr lang="zh-HK" altLang="en-US" sz="2800">
              <a:latin typeface="Arial" panose="020B0604020202020204" pitchFamily="34" charset="0"/>
            </a:endParaRPr>
          </a:p>
        </p:txBody>
      </p:sp>
      <p:sp>
        <p:nvSpPr>
          <p:cNvPr id="38920" name="Text Box 22">
            <a:extLst>
              <a:ext uri="{FF2B5EF4-FFF2-40B4-BE49-F238E27FC236}">
                <a16:creationId xmlns:a16="http://schemas.microsoft.com/office/drawing/2014/main" id="{87EAF2B7-87B5-EF9C-B0EF-CFA6AA6929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6100" y="692150"/>
            <a:ext cx="2068513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66FF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TW" sz="1800">
                <a:solidFill>
                  <a:srgbClr val="3939FF"/>
                </a:solidFill>
                <a:latin typeface="Arial" panose="020B0604020202020204" pitchFamily="34" charset="0"/>
              </a:rPr>
              <a:t>Lower half</a:t>
            </a:r>
          </a:p>
        </p:txBody>
      </p:sp>
      <p:sp>
        <p:nvSpPr>
          <p:cNvPr id="38921" name="Text Box 22">
            <a:extLst>
              <a:ext uri="{FF2B5EF4-FFF2-40B4-BE49-F238E27FC236}">
                <a16:creationId xmlns:a16="http://schemas.microsoft.com/office/drawing/2014/main" id="{669A67B4-6BC4-0A75-6223-C527709ECE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8013" y="692150"/>
            <a:ext cx="2068512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66FF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TW" sz="1800">
                <a:solidFill>
                  <a:srgbClr val="3939FF"/>
                </a:solidFill>
                <a:latin typeface="Arial" panose="020B0604020202020204" pitchFamily="34" charset="0"/>
              </a:rPr>
              <a:t>Upper half</a:t>
            </a:r>
          </a:p>
        </p:txBody>
      </p:sp>
      <p:sp>
        <p:nvSpPr>
          <p:cNvPr id="42" name="左大括弧 41">
            <a:extLst>
              <a:ext uri="{FF2B5EF4-FFF2-40B4-BE49-F238E27FC236}">
                <a16:creationId xmlns:a16="http://schemas.microsoft.com/office/drawing/2014/main" id="{C32F0FE1-06A6-0E90-706A-06E12692FEE9}"/>
              </a:ext>
            </a:extLst>
          </p:cNvPr>
          <p:cNvSpPr/>
          <p:nvPr/>
        </p:nvSpPr>
        <p:spPr>
          <a:xfrm rot="5400000">
            <a:off x="4086225" y="692151"/>
            <a:ext cx="160337" cy="77311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HK" altLang="en-US"/>
          </a:p>
        </p:txBody>
      </p:sp>
      <p:sp>
        <p:nvSpPr>
          <p:cNvPr id="43" name="左大括弧 42">
            <a:extLst>
              <a:ext uri="{FF2B5EF4-FFF2-40B4-BE49-F238E27FC236}">
                <a16:creationId xmlns:a16="http://schemas.microsoft.com/office/drawing/2014/main" id="{8E98E956-0D3D-E8C0-B8DA-1C275F560EAE}"/>
              </a:ext>
            </a:extLst>
          </p:cNvPr>
          <p:cNvSpPr/>
          <p:nvPr/>
        </p:nvSpPr>
        <p:spPr>
          <a:xfrm rot="5400000">
            <a:off x="2750344" y="705644"/>
            <a:ext cx="149225" cy="75723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HK" altLang="en-US"/>
          </a:p>
        </p:txBody>
      </p:sp>
      <p:graphicFrame>
        <p:nvGraphicFramePr>
          <p:cNvPr id="2" name="物件 1">
            <a:extLst>
              <a:ext uri="{FF2B5EF4-FFF2-40B4-BE49-F238E27FC236}">
                <a16:creationId xmlns:a16="http://schemas.microsoft.com/office/drawing/2014/main" id="{0C095B78-6B20-5F3F-3ECA-E3B869FAFF4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14525" y="3163888"/>
          <a:ext cx="2249488" cy="91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2" imgW="965200" imgH="393700" progId="Equation.3">
                  <p:embed/>
                </p:oleObj>
              </mc:Choice>
              <mc:Fallback>
                <p:oleObj name="方程式" r:id="rId2" imgW="965200" imgH="393700" progId="Equation.3">
                  <p:embed/>
                  <p:pic>
                    <p:nvPicPr>
                      <p:cNvPr id="0" name="物件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4525" y="3163888"/>
                        <a:ext cx="2249488" cy="917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物件 2">
            <a:extLst>
              <a:ext uri="{FF2B5EF4-FFF2-40B4-BE49-F238E27FC236}">
                <a16:creationId xmlns:a16="http://schemas.microsoft.com/office/drawing/2014/main" id="{BF7FD35F-9164-A786-B635-FD209087974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89425" y="3141663"/>
          <a:ext cx="2514600" cy="915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4" imgW="1079032" imgH="393529" progId="Equation.3">
                  <p:embed/>
                </p:oleObj>
              </mc:Choice>
              <mc:Fallback>
                <p:oleObj name="方程式" r:id="rId4" imgW="1079032" imgH="393529" progId="Equation.3">
                  <p:embed/>
                  <p:pic>
                    <p:nvPicPr>
                      <p:cNvPr id="0" name="物件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9425" y="3141663"/>
                        <a:ext cx="2514600" cy="915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五邊形 22">
            <a:extLst>
              <a:ext uri="{FF2B5EF4-FFF2-40B4-BE49-F238E27FC236}">
                <a16:creationId xmlns:a16="http://schemas.microsoft.com/office/drawing/2014/main" id="{15BD7E0F-1136-EFB4-6A9F-72AA1934DDF3}"/>
              </a:ext>
            </a:extLst>
          </p:cNvPr>
          <p:cNvSpPr/>
          <p:nvPr/>
        </p:nvSpPr>
        <p:spPr>
          <a:xfrm>
            <a:off x="323850" y="4113213"/>
            <a:ext cx="1511300" cy="504825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HK" dirty="0">
                <a:latin typeface="Arial" panose="020B0604020202020204" pitchFamily="34" charset="0"/>
                <a:cs typeface="Arial" panose="020B0604020202020204" pitchFamily="34" charset="0"/>
              </a:rPr>
              <a:t>Step 4</a:t>
            </a:r>
            <a:endParaRPr lang="zh-HK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C3892FA4-8580-3E01-AC36-65F35AE2F1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62138" y="4113213"/>
            <a:ext cx="7056437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HK" sz="2800">
                <a:latin typeface="Arial" panose="020B0604020202020204" pitchFamily="34" charset="0"/>
                <a:cs typeface="Arial" panose="020B0604020202020204" pitchFamily="34" charset="0"/>
              </a:rPr>
              <a:t>Find the inter-quartile range of the data set.</a:t>
            </a:r>
          </a:p>
        </p:txBody>
      </p:sp>
      <p:sp>
        <p:nvSpPr>
          <p:cNvPr id="25" name="矩形 26">
            <a:extLst>
              <a:ext uri="{FF2B5EF4-FFF2-40B4-BE49-F238E27FC236}">
                <a16:creationId xmlns:a16="http://schemas.microsoft.com/office/drawing/2014/main" id="{1D9ED92C-89E7-CA7E-F3E0-DCF829A707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2138" y="4705350"/>
            <a:ext cx="61214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800">
                <a:latin typeface="Arial" panose="020B0604020202020204" pitchFamily="34" charset="0"/>
              </a:rPr>
              <a:t>Inter-quartile range = </a:t>
            </a:r>
            <a:r>
              <a:rPr lang="en-US" altLang="zh-TW" sz="2800" i="1">
                <a:latin typeface="Arial" panose="020B0604020202020204" pitchFamily="34" charset="0"/>
              </a:rPr>
              <a:t>Q</a:t>
            </a:r>
            <a:r>
              <a:rPr lang="en-US" altLang="zh-TW" sz="2800" baseline="-25000">
                <a:latin typeface="Arial" panose="020B0604020202020204" pitchFamily="34" charset="0"/>
              </a:rPr>
              <a:t>3</a:t>
            </a:r>
            <a:r>
              <a:rPr lang="en-US" altLang="zh-TW" sz="2800">
                <a:latin typeface="Arial" panose="020B0604020202020204" pitchFamily="34" charset="0"/>
              </a:rPr>
              <a:t> </a:t>
            </a:r>
            <a:r>
              <a:rPr lang="en-US" altLang="zh-TW" sz="2800">
                <a:latin typeface="Arial" panose="020B0604020202020204" pitchFamily="34" charset="0"/>
                <a:sym typeface="Symbol" panose="05050102010706020507" pitchFamily="18" charset="2"/>
              </a:rPr>
              <a:t> </a:t>
            </a:r>
            <a:r>
              <a:rPr lang="en-US" altLang="zh-TW" sz="2800" i="1">
                <a:latin typeface="Arial" panose="020B0604020202020204" pitchFamily="34" charset="0"/>
              </a:rPr>
              <a:t>Q</a:t>
            </a:r>
            <a:r>
              <a:rPr lang="en-US" altLang="zh-TW" sz="2800" baseline="-25000">
                <a:latin typeface="Arial" panose="020B0604020202020204" pitchFamily="34" charset="0"/>
              </a:rPr>
              <a:t>1</a:t>
            </a:r>
            <a:endParaRPr lang="zh-HK" altLang="en-US" sz="2400">
              <a:latin typeface="Arial" panose="020B0604020202020204" pitchFamily="34" charset="0"/>
            </a:endParaRPr>
          </a:p>
        </p:txBody>
      </p:sp>
      <p:sp>
        <p:nvSpPr>
          <p:cNvPr id="26" name="矩形 27">
            <a:extLst>
              <a:ext uri="{FF2B5EF4-FFF2-40B4-BE49-F238E27FC236}">
                <a16:creationId xmlns:a16="http://schemas.microsoft.com/office/drawing/2014/main" id="{E08EE69E-F9F6-9DEF-700E-CD9A60B70B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8400" y="5210175"/>
            <a:ext cx="1590675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800">
                <a:latin typeface="Arial" panose="020B0604020202020204" pitchFamily="34" charset="0"/>
              </a:rPr>
              <a:t>= 7.5 </a:t>
            </a:r>
            <a:r>
              <a:rPr lang="en-US" altLang="zh-TW" sz="2800">
                <a:latin typeface="Arial" panose="020B0604020202020204" pitchFamily="34" charset="0"/>
                <a:sym typeface="Symbol" panose="05050102010706020507" pitchFamily="18" charset="2"/>
              </a:rPr>
              <a:t> </a:t>
            </a:r>
            <a:r>
              <a:rPr lang="en-US" altLang="zh-TW" sz="2800">
                <a:latin typeface="Arial" panose="020B0604020202020204" pitchFamily="34" charset="0"/>
              </a:rPr>
              <a:t>3</a:t>
            </a:r>
            <a:endParaRPr lang="zh-HK" altLang="en-US" sz="2400">
              <a:latin typeface="Arial" panose="020B0604020202020204" pitchFamily="34" charset="0"/>
            </a:endParaRPr>
          </a:p>
        </p:txBody>
      </p:sp>
      <p:sp>
        <p:nvSpPr>
          <p:cNvPr id="27" name="矩形 28">
            <a:extLst>
              <a:ext uri="{FF2B5EF4-FFF2-40B4-BE49-F238E27FC236}">
                <a16:creationId xmlns:a16="http://schemas.microsoft.com/office/drawing/2014/main" id="{259AA308-8AC9-F1F3-F960-EB8317CC97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9988" y="5713413"/>
            <a:ext cx="9937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800">
                <a:latin typeface="Arial" panose="020B0604020202020204" pitchFamily="34" charset="0"/>
              </a:rPr>
              <a:t>= 4.5</a:t>
            </a:r>
            <a:endParaRPr lang="zh-HK" altLang="en-US" sz="2400">
              <a:latin typeface="Arial" panose="020B0604020202020204" pitchFamily="34" charset="0"/>
            </a:endParaRPr>
          </a:p>
        </p:txBody>
      </p:sp>
      <p:grpSp>
        <p:nvGrpSpPr>
          <p:cNvPr id="28" name="Group 66">
            <a:extLst>
              <a:ext uri="{FF2B5EF4-FFF2-40B4-BE49-F238E27FC236}">
                <a16:creationId xmlns:a16="http://schemas.microsoft.com/office/drawing/2014/main" id="{F76A12DA-A4F1-80FD-25E0-0D65601439E8}"/>
              </a:ext>
            </a:extLst>
          </p:cNvPr>
          <p:cNvGrpSpPr>
            <a:grpSpLocks/>
          </p:cNvGrpSpPr>
          <p:nvPr/>
        </p:nvGrpSpPr>
        <p:grpSpPr bwMode="auto">
          <a:xfrm>
            <a:off x="5364163" y="6165850"/>
            <a:ext cx="468312" cy="36513"/>
            <a:chOff x="851" y="3933"/>
            <a:chExt cx="224" cy="23"/>
          </a:xfrm>
        </p:grpSpPr>
        <p:sp>
          <p:nvSpPr>
            <p:cNvPr id="38934" name="Line 63">
              <a:extLst>
                <a:ext uri="{FF2B5EF4-FFF2-40B4-BE49-F238E27FC236}">
                  <a16:creationId xmlns:a16="http://schemas.microsoft.com/office/drawing/2014/main" id="{2BB47233-B4A9-04EF-A13E-DE966C1501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51" y="3933"/>
              <a:ext cx="22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38935" name="Line 65">
              <a:extLst>
                <a:ext uri="{FF2B5EF4-FFF2-40B4-BE49-F238E27FC236}">
                  <a16:creationId xmlns:a16="http://schemas.microsoft.com/office/drawing/2014/main" id="{1C1FB843-15C8-7828-81BC-60649D5289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51" y="3956"/>
              <a:ext cx="22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</p:grpSp>
      <p:pic>
        <p:nvPicPr>
          <p:cNvPr id="31" name="Picture 45">
            <a:hlinkClick r:id="rId6" action="ppaction://hlinkpres?slideindex=1&amp;slidetitle="/>
            <a:extLst>
              <a:ext uri="{FF2B5EF4-FFF2-40B4-BE49-F238E27FC236}">
                <a16:creationId xmlns:a16="http://schemas.microsoft.com/office/drawing/2014/main" id="{009C7DE6-8B26-E89F-97DB-D8EC24A4FB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0" y="6329363"/>
            <a:ext cx="2951163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" name="Picture 13">
            <a:hlinkClick r:id="rId8" action="ppaction://hlinkpres?slideindex=1&amp;slidetitle="/>
            <a:extLst>
              <a:ext uri="{FF2B5EF4-FFF2-40B4-BE49-F238E27FC236}">
                <a16:creationId xmlns:a16="http://schemas.microsoft.com/office/drawing/2014/main" id="{E3F9FB2C-8D6B-897C-C580-F4805AE7EE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5175" y="6329363"/>
            <a:ext cx="1914525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8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8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/>
      <p:bldP spid="23" grpId="0" animBg="1"/>
      <p:bldP spid="24" grpId="0"/>
      <p:bldP spid="25" grpId="0"/>
      <p:bldP spid="26" grpId="0"/>
      <p:bldP spid="2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4">
            <a:extLst>
              <a:ext uri="{FF2B5EF4-FFF2-40B4-BE49-F238E27FC236}">
                <a16:creationId xmlns:a16="http://schemas.microsoft.com/office/drawing/2014/main" id="{B9231993-240C-AC4E-4E83-D759FEB28D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549275"/>
            <a:ext cx="43211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b="1">
                <a:latin typeface="Arial" panose="020B0604020202020204" pitchFamily="34" charset="0"/>
              </a:rPr>
              <a:t>Follow-up question</a:t>
            </a:r>
          </a:p>
        </p:txBody>
      </p:sp>
      <p:sp>
        <p:nvSpPr>
          <p:cNvPr id="24579" name="Text Box 5">
            <a:extLst>
              <a:ext uri="{FF2B5EF4-FFF2-40B4-BE49-F238E27FC236}">
                <a16:creationId xmlns:a16="http://schemas.microsoft.com/office/drawing/2014/main" id="{8855E247-F668-3F85-2CEE-E9419790DF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1133475"/>
            <a:ext cx="8713788" cy="3341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>
              <a:defRPr/>
            </a:pPr>
            <a:r>
              <a:rPr lang="en-US" altLang="zh-HK" sz="2400" dirty="0"/>
              <a:t>The waiting times (in min) of customers for bank services along two queues in front of two ATM machines are recorded below.</a:t>
            </a:r>
            <a:endParaRPr lang="zh-TW" altLang="zh-HK" sz="2400" dirty="0"/>
          </a:p>
          <a:p>
            <a:pPr eaLnBrk="1" hangingPunct="1">
              <a:spcBef>
                <a:spcPct val="20000"/>
              </a:spcBef>
              <a:defRPr/>
            </a:pPr>
            <a:r>
              <a:rPr lang="en-US" altLang="zh-TW" sz="2400" dirty="0"/>
              <a:t>ATM </a:t>
            </a:r>
            <a:r>
              <a:rPr lang="en-US" altLang="zh-TW" sz="2400" i="1" dirty="0"/>
              <a:t>A</a:t>
            </a:r>
            <a:r>
              <a:rPr lang="en-US" altLang="zh-TW" sz="2400" dirty="0"/>
              <a:t>: 3.8, 6.5, 8.3, 15.3, 1.9, 5.8, 5.3, 13.9</a:t>
            </a:r>
          </a:p>
          <a:p>
            <a:pPr eaLnBrk="1" hangingPunct="1">
              <a:spcBef>
                <a:spcPct val="20000"/>
              </a:spcBef>
              <a:defRPr/>
            </a:pPr>
            <a:r>
              <a:rPr lang="en-US" altLang="zh-TW" sz="2400" dirty="0"/>
              <a:t>ATM </a:t>
            </a:r>
            <a:r>
              <a:rPr lang="en-US" altLang="zh-TW" sz="2400" i="1" dirty="0"/>
              <a:t>B</a:t>
            </a:r>
            <a:r>
              <a:rPr lang="en-US" altLang="zh-TW" sz="2400" dirty="0"/>
              <a:t>: 6.7, 13.6, 4.7, 5.5, 9.1, 8.5, 7.6, 4.8</a:t>
            </a:r>
          </a:p>
          <a:p>
            <a:pPr marL="457200" indent="-457200" eaLnBrk="1" hangingPunct="1">
              <a:spcBef>
                <a:spcPct val="20000"/>
              </a:spcBef>
              <a:buFontTx/>
              <a:buAutoNum type="alphaLcParenBoth"/>
              <a:defRPr/>
            </a:pPr>
            <a:r>
              <a:rPr lang="en-US" altLang="zh-TW" sz="2400" dirty="0"/>
              <a:t>For each ATM, find the inter-quartile range of the waiting times of the customers.</a:t>
            </a:r>
          </a:p>
          <a:p>
            <a:pPr marL="457200" indent="-457200" eaLnBrk="1" hangingPunct="1">
              <a:spcBef>
                <a:spcPct val="20000"/>
              </a:spcBef>
              <a:buFontTx/>
              <a:buAutoNum type="alphaLcParenBoth"/>
              <a:defRPr/>
            </a:pPr>
            <a:r>
              <a:rPr lang="en-US" altLang="zh-HK" sz="2400" dirty="0"/>
              <a:t>Based on the results in (a), which ATM’s waiting times have a greater dispersion?</a:t>
            </a:r>
            <a:endParaRPr lang="en-US" altLang="zh-TW" sz="2400" dirty="0"/>
          </a:p>
        </p:txBody>
      </p:sp>
      <p:sp>
        <p:nvSpPr>
          <p:cNvPr id="17" name="Rectangle 14">
            <a:extLst>
              <a:ext uri="{FF2B5EF4-FFF2-40B4-BE49-F238E27FC236}">
                <a16:creationId xmlns:a16="http://schemas.microsoft.com/office/drawing/2014/main" id="{92EC232B-EEB9-FE86-AA21-7D79BDB46E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4724400"/>
            <a:ext cx="7777163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66FF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(a)   Inter-quartile range of the waiting times for ATM </a:t>
            </a:r>
            <a:r>
              <a:rPr lang="en-US" altLang="zh-TW" sz="2400" i="1">
                <a:latin typeface="Arial" panose="020B0604020202020204" pitchFamily="34" charset="0"/>
              </a:rPr>
              <a:t>A</a:t>
            </a:r>
          </a:p>
        </p:txBody>
      </p:sp>
      <p:graphicFrame>
        <p:nvGraphicFramePr>
          <p:cNvPr id="4" name="物件 3">
            <a:extLst>
              <a:ext uri="{FF2B5EF4-FFF2-40B4-BE49-F238E27FC236}">
                <a16:creationId xmlns:a16="http://schemas.microsoft.com/office/drawing/2014/main" id="{2E576623-4205-C38C-1B76-93664D0D312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00113" y="5189538"/>
          <a:ext cx="4087812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2" imgW="2044700" imgH="431800" progId="Equation.3">
                  <p:embed/>
                </p:oleObj>
              </mc:Choice>
              <mc:Fallback>
                <p:oleObj name="方程式" r:id="rId2" imgW="2044700" imgH="431800" progId="Equation.3">
                  <p:embed/>
                  <p:pic>
                    <p:nvPicPr>
                      <p:cNvPr id="0" name="物件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5189538"/>
                        <a:ext cx="4087812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物件 4">
            <a:extLst>
              <a:ext uri="{FF2B5EF4-FFF2-40B4-BE49-F238E27FC236}">
                <a16:creationId xmlns:a16="http://schemas.microsoft.com/office/drawing/2014/main" id="{326E6F09-83CE-287F-FA01-F9CC8921000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00113" y="6073775"/>
          <a:ext cx="1598612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4" imgW="800100" imgH="279400" progId="Equation.3">
                  <p:embed/>
                </p:oleObj>
              </mc:Choice>
              <mc:Fallback>
                <p:oleObj name="方程式" r:id="rId4" imgW="800100" imgH="279400" progId="Equation.3">
                  <p:embed/>
                  <p:pic>
                    <p:nvPicPr>
                      <p:cNvPr id="0" name="物件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6073775"/>
                        <a:ext cx="1598612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群組 6">
            <a:extLst>
              <a:ext uri="{FF2B5EF4-FFF2-40B4-BE49-F238E27FC236}">
                <a16:creationId xmlns:a16="http://schemas.microsoft.com/office/drawing/2014/main" id="{32BFAF4E-B127-EE51-4E51-4EB178A865C6}"/>
              </a:ext>
            </a:extLst>
          </p:cNvPr>
          <p:cNvGrpSpPr>
            <a:grpSpLocks/>
          </p:cNvGrpSpPr>
          <p:nvPr/>
        </p:nvGrpSpPr>
        <p:grpSpPr bwMode="auto">
          <a:xfrm>
            <a:off x="4956175" y="5403850"/>
            <a:ext cx="4103688" cy="954088"/>
            <a:chOff x="4955486" y="5056837"/>
            <a:chExt cx="4104456" cy="954127"/>
          </a:xfrm>
        </p:grpSpPr>
        <p:sp>
          <p:nvSpPr>
            <p:cNvPr id="39944" name="Text Box 24">
              <a:extLst>
                <a:ext uri="{FF2B5EF4-FFF2-40B4-BE49-F238E27FC236}">
                  <a16:creationId xmlns:a16="http://schemas.microsoft.com/office/drawing/2014/main" id="{92F86B29-6704-ECBD-BCB2-C3D70E8789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55486" y="5056837"/>
              <a:ext cx="4104456" cy="9541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361950" algn="l"/>
                </a:tabLst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361950" algn="l"/>
                </a:tabLst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361950" algn="l"/>
                </a:tabLs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36195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tabLst>
                  <a:tab pos="36195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36195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36195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36195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36195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000">
                  <a:solidFill>
                    <a:srgbClr val="333399"/>
                  </a:solidFill>
                  <a:latin typeface="Arial" panose="020B0604020202020204" pitchFamily="34" charset="0"/>
                  <a:cs typeface="Times New Roman" panose="02020603050405020304" pitchFamily="18" charset="0"/>
                </a:rPr>
                <a:t>◄ </a:t>
              </a:r>
              <a:r>
                <a:rPr lang="en-US" altLang="zh-TW" sz="1800">
                  <a:solidFill>
                    <a:srgbClr val="333399"/>
                  </a:solidFill>
                  <a:latin typeface="Arial" panose="020B0604020202020204" pitchFamily="34" charset="0"/>
                  <a:cs typeface="Times New Roman" panose="02020603050405020304" pitchFamily="18" charset="0"/>
                </a:rPr>
                <a:t>1.9,</a:t>
              </a:r>
              <a:r>
                <a:rPr lang="zh-TW" altLang="en-US" sz="1800">
                  <a:solidFill>
                    <a:srgbClr val="333399"/>
                  </a:solidFill>
                  <a:latin typeface="Arial" panose="020B060402020202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altLang="zh-TW" sz="1800">
                  <a:solidFill>
                    <a:srgbClr val="333399"/>
                  </a:solidFill>
                  <a:latin typeface="Arial" panose="020B0604020202020204" pitchFamily="34" charset="0"/>
                  <a:cs typeface="Times New Roman" panose="02020603050405020304" pitchFamily="18" charset="0"/>
                </a:rPr>
                <a:t>3.8,</a:t>
              </a:r>
              <a:r>
                <a:rPr lang="zh-TW" altLang="en-US" sz="1800">
                  <a:solidFill>
                    <a:srgbClr val="333399"/>
                  </a:solidFill>
                  <a:latin typeface="Arial" panose="020B060402020202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altLang="zh-TW" sz="1800">
                  <a:solidFill>
                    <a:srgbClr val="333399"/>
                  </a:solidFill>
                  <a:latin typeface="Arial" panose="020B0604020202020204" pitchFamily="34" charset="0"/>
                  <a:cs typeface="Times New Roman" panose="02020603050405020304" pitchFamily="18" charset="0"/>
                </a:rPr>
                <a:t>5.3,</a:t>
              </a:r>
              <a:r>
                <a:rPr lang="zh-TW" altLang="en-US" sz="1800">
                  <a:solidFill>
                    <a:srgbClr val="333399"/>
                  </a:solidFill>
                  <a:latin typeface="Arial" panose="020B060402020202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altLang="zh-TW" sz="1800">
                  <a:solidFill>
                    <a:srgbClr val="333399"/>
                  </a:solidFill>
                  <a:latin typeface="Arial" panose="020B0604020202020204" pitchFamily="34" charset="0"/>
                  <a:cs typeface="Times New Roman" panose="02020603050405020304" pitchFamily="18" charset="0"/>
                </a:rPr>
                <a:t>5.8,</a:t>
              </a:r>
              <a:r>
                <a:rPr lang="zh-TW" altLang="en-US" sz="1800">
                  <a:solidFill>
                    <a:srgbClr val="333399"/>
                  </a:solidFill>
                  <a:latin typeface="Arial" panose="020B060402020202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altLang="zh-TW" sz="1800">
                  <a:solidFill>
                    <a:srgbClr val="333399"/>
                  </a:solidFill>
                  <a:latin typeface="Arial" panose="020B0604020202020204" pitchFamily="34" charset="0"/>
                  <a:cs typeface="Times New Roman" panose="02020603050405020304" pitchFamily="18" charset="0"/>
                </a:rPr>
                <a:t>6.5,</a:t>
              </a:r>
              <a:r>
                <a:rPr lang="zh-TW" altLang="en-US" sz="1800">
                  <a:solidFill>
                    <a:srgbClr val="333399"/>
                  </a:solidFill>
                  <a:latin typeface="Arial" panose="020B060402020202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altLang="zh-TW" sz="1800">
                  <a:solidFill>
                    <a:srgbClr val="333399"/>
                  </a:solidFill>
                  <a:latin typeface="Arial" panose="020B0604020202020204" pitchFamily="34" charset="0"/>
                  <a:cs typeface="Times New Roman" panose="02020603050405020304" pitchFamily="18" charset="0"/>
                </a:rPr>
                <a:t>8.3,</a:t>
              </a:r>
              <a:r>
                <a:rPr lang="zh-TW" altLang="en-US" sz="1800">
                  <a:solidFill>
                    <a:srgbClr val="333399"/>
                  </a:solidFill>
                  <a:latin typeface="Arial" panose="020B060402020202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altLang="zh-TW" sz="1800">
                  <a:solidFill>
                    <a:srgbClr val="333399"/>
                  </a:solidFill>
                  <a:latin typeface="Arial" panose="020B0604020202020204" pitchFamily="34" charset="0"/>
                  <a:cs typeface="Times New Roman" panose="02020603050405020304" pitchFamily="18" charset="0"/>
                </a:rPr>
                <a:t>13.9,</a:t>
              </a:r>
              <a:r>
                <a:rPr lang="zh-TW" altLang="en-US" sz="1800">
                  <a:solidFill>
                    <a:srgbClr val="333399"/>
                  </a:solidFill>
                  <a:latin typeface="Arial" panose="020B060402020202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altLang="zh-TW" sz="1800">
                  <a:solidFill>
                    <a:srgbClr val="333399"/>
                  </a:solidFill>
                  <a:latin typeface="Arial" panose="020B0604020202020204" pitchFamily="34" charset="0"/>
                  <a:cs typeface="Times New Roman" panose="02020603050405020304" pitchFamily="18" charset="0"/>
                </a:rPr>
                <a:t>15.3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zh-TW" sz="1800">
                <a:solidFill>
                  <a:srgbClr val="333399"/>
                </a:solidFill>
                <a:latin typeface="Arial" panose="020B0604020202020204" pitchFamily="34" charset="0"/>
                <a:cs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TW" altLang="en-US" sz="1800">
                  <a:solidFill>
                    <a:srgbClr val="333399"/>
                  </a:solidFill>
                  <a:latin typeface="Arial" panose="020B0604020202020204" pitchFamily="34" charset="0"/>
                  <a:cs typeface="Times New Roman" panose="02020603050405020304" pitchFamily="18" charset="0"/>
                </a:rPr>
                <a:t>        </a:t>
              </a:r>
              <a:r>
                <a:rPr lang="en-US" altLang="zh-TW" sz="1800">
                  <a:solidFill>
                    <a:srgbClr val="333399"/>
                  </a:solidFill>
                  <a:latin typeface="Arial" panose="020B0604020202020204" pitchFamily="34" charset="0"/>
                  <a:cs typeface="Times New Roman" panose="02020603050405020304" pitchFamily="18" charset="0"/>
                </a:rPr>
                <a:t>lower half</a:t>
              </a:r>
              <a:r>
                <a:rPr lang="zh-TW" altLang="en-US" sz="1800">
                  <a:solidFill>
                    <a:srgbClr val="333399"/>
                  </a:solidFill>
                  <a:latin typeface="Arial" panose="020B0604020202020204" pitchFamily="34" charset="0"/>
                  <a:cs typeface="Times New Roman" panose="02020603050405020304" pitchFamily="18" charset="0"/>
                </a:rPr>
                <a:t>               </a:t>
              </a:r>
              <a:r>
                <a:rPr lang="en-US" altLang="zh-TW" sz="1800">
                  <a:solidFill>
                    <a:srgbClr val="333399"/>
                  </a:solidFill>
                  <a:latin typeface="Arial" panose="020B0604020202020204" pitchFamily="34" charset="0"/>
                  <a:cs typeface="Times New Roman" panose="02020603050405020304" pitchFamily="18" charset="0"/>
                </a:rPr>
                <a:t>upper half</a:t>
              </a:r>
            </a:p>
          </p:txBody>
        </p:sp>
        <p:sp>
          <p:nvSpPr>
            <p:cNvPr id="9" name="左大括弧 8">
              <a:extLst>
                <a:ext uri="{FF2B5EF4-FFF2-40B4-BE49-F238E27FC236}">
                  <a16:creationId xmlns:a16="http://schemas.microsoft.com/office/drawing/2014/main" id="{3538EA19-AE30-5590-6F08-FFEFB7390563}"/>
                </a:ext>
              </a:extLst>
            </p:cNvPr>
            <p:cNvSpPr/>
            <p:nvPr/>
          </p:nvSpPr>
          <p:spPr>
            <a:xfrm rot="16200000">
              <a:off x="5939941" y="4737621"/>
              <a:ext cx="288937" cy="1584622"/>
            </a:xfrm>
            <a:prstGeom prst="leftBrace">
              <a:avLst/>
            </a:prstGeom>
            <a:ln>
              <a:solidFill>
                <a:srgbClr val="3333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HK" altLang="en-US"/>
            </a:p>
          </p:txBody>
        </p:sp>
        <p:sp>
          <p:nvSpPr>
            <p:cNvPr id="10" name="左大括弧 9">
              <a:extLst>
                <a:ext uri="{FF2B5EF4-FFF2-40B4-BE49-F238E27FC236}">
                  <a16:creationId xmlns:a16="http://schemas.microsoft.com/office/drawing/2014/main" id="{77B3F6DB-9114-13CA-2A62-15229D917453}"/>
                </a:ext>
              </a:extLst>
            </p:cNvPr>
            <p:cNvSpPr/>
            <p:nvPr/>
          </p:nvSpPr>
          <p:spPr>
            <a:xfrm rot="16200000">
              <a:off x="7848473" y="4629651"/>
              <a:ext cx="288937" cy="1800562"/>
            </a:xfrm>
            <a:prstGeom prst="leftBrace">
              <a:avLst/>
            </a:prstGeom>
            <a:ln>
              <a:solidFill>
                <a:srgbClr val="3333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HK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4">
            <a:extLst>
              <a:ext uri="{FF2B5EF4-FFF2-40B4-BE49-F238E27FC236}">
                <a16:creationId xmlns:a16="http://schemas.microsoft.com/office/drawing/2014/main" id="{5034B901-3A90-072A-773C-6011E6C731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549275"/>
            <a:ext cx="43211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b="1">
                <a:latin typeface="Arial" panose="020B0604020202020204" pitchFamily="34" charset="0"/>
              </a:rPr>
              <a:t>Follow-up question</a:t>
            </a:r>
          </a:p>
        </p:txBody>
      </p:sp>
      <p:sp>
        <p:nvSpPr>
          <p:cNvPr id="24579" name="Text Box 5">
            <a:extLst>
              <a:ext uri="{FF2B5EF4-FFF2-40B4-BE49-F238E27FC236}">
                <a16:creationId xmlns:a16="http://schemas.microsoft.com/office/drawing/2014/main" id="{1CCA731E-FE85-7B33-56E7-E26029F49E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1133475"/>
            <a:ext cx="8713788" cy="3341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>
              <a:defRPr/>
            </a:pPr>
            <a:r>
              <a:rPr lang="en-US" altLang="zh-HK" sz="2400" dirty="0"/>
              <a:t>The waiting times (in min) of customers for bank services along two queues in front of two ATM machines are recorded below.</a:t>
            </a:r>
            <a:endParaRPr lang="zh-TW" altLang="zh-HK" sz="2400" dirty="0"/>
          </a:p>
          <a:p>
            <a:pPr eaLnBrk="1" hangingPunct="1">
              <a:spcBef>
                <a:spcPct val="20000"/>
              </a:spcBef>
              <a:defRPr/>
            </a:pPr>
            <a:r>
              <a:rPr lang="en-US" altLang="zh-TW" sz="2400" dirty="0"/>
              <a:t>ATM </a:t>
            </a:r>
            <a:r>
              <a:rPr lang="en-US" altLang="zh-TW" sz="2400" i="1" dirty="0"/>
              <a:t>A</a:t>
            </a:r>
            <a:r>
              <a:rPr lang="en-US" altLang="zh-TW" sz="2400" dirty="0"/>
              <a:t>: 3.8, 6.5, 8.3, 15.3, 1.9, 5.8, 5.3, 13.9</a:t>
            </a:r>
          </a:p>
          <a:p>
            <a:pPr eaLnBrk="1" hangingPunct="1">
              <a:spcBef>
                <a:spcPct val="20000"/>
              </a:spcBef>
              <a:defRPr/>
            </a:pPr>
            <a:r>
              <a:rPr lang="en-US" altLang="zh-TW" sz="2400" dirty="0"/>
              <a:t>ATM </a:t>
            </a:r>
            <a:r>
              <a:rPr lang="en-US" altLang="zh-TW" sz="2400" i="1" dirty="0"/>
              <a:t>B</a:t>
            </a:r>
            <a:r>
              <a:rPr lang="en-US" altLang="zh-TW" sz="2400" dirty="0"/>
              <a:t>: 6.7, 13.6, 4.7, 5.5, 9.1, 8.5, 7.6, 4.8</a:t>
            </a:r>
          </a:p>
          <a:p>
            <a:pPr marL="457200" indent="-457200" eaLnBrk="1" hangingPunct="1">
              <a:spcBef>
                <a:spcPct val="20000"/>
              </a:spcBef>
              <a:buFontTx/>
              <a:buAutoNum type="alphaLcParenBoth"/>
              <a:defRPr/>
            </a:pPr>
            <a:r>
              <a:rPr lang="en-US" altLang="zh-TW" sz="2400" dirty="0"/>
              <a:t>For each ATM, find the inter-quartile range of the waiting times of the customers.</a:t>
            </a:r>
          </a:p>
          <a:p>
            <a:pPr marL="457200" indent="-457200" eaLnBrk="1" hangingPunct="1">
              <a:spcBef>
                <a:spcPct val="20000"/>
              </a:spcBef>
              <a:buFontTx/>
              <a:buAutoNum type="alphaLcParenBoth"/>
              <a:defRPr/>
            </a:pPr>
            <a:r>
              <a:rPr lang="en-US" altLang="zh-HK" sz="2400" dirty="0"/>
              <a:t>Based on the results in (a), which ATM’s waiting times have a greater dispersion?</a:t>
            </a:r>
            <a:endParaRPr lang="en-US" altLang="zh-TW" sz="2400" dirty="0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F83D148E-B02D-8850-5749-916DBC5DB1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4724400"/>
            <a:ext cx="835342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66FF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       </a:t>
            </a:r>
            <a:r>
              <a:rPr lang="en-US" altLang="zh-TW" sz="900">
                <a:latin typeface="Arial" panose="020B0604020202020204" pitchFamily="34" charset="0"/>
              </a:rPr>
              <a:t> </a:t>
            </a:r>
            <a:r>
              <a:rPr lang="en-US" altLang="zh-TW" sz="2400">
                <a:latin typeface="Arial" panose="020B0604020202020204" pitchFamily="34" charset="0"/>
              </a:rPr>
              <a:t>Inter-quartile range of the waiting times for ATM </a:t>
            </a:r>
            <a:r>
              <a:rPr lang="en-US" altLang="zh-TW" sz="2400" i="1">
                <a:latin typeface="Arial" panose="020B0604020202020204" pitchFamily="34" charset="0"/>
              </a:rPr>
              <a:t>B</a:t>
            </a:r>
          </a:p>
        </p:txBody>
      </p:sp>
      <p:sp>
        <p:nvSpPr>
          <p:cNvPr id="8" name="Rectangle 15">
            <a:extLst>
              <a:ext uri="{FF2B5EF4-FFF2-40B4-BE49-F238E27FC236}">
                <a16:creationId xmlns:a16="http://schemas.microsoft.com/office/drawing/2014/main" id="{900F2F32-4012-5E73-EEEA-237B145243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538" y="4373563"/>
            <a:ext cx="18272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rgbClr val="0066FF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(a)   (cont’d)</a:t>
            </a:r>
          </a:p>
        </p:txBody>
      </p:sp>
      <p:graphicFrame>
        <p:nvGraphicFramePr>
          <p:cNvPr id="9" name="物件 8">
            <a:extLst>
              <a:ext uri="{FF2B5EF4-FFF2-40B4-BE49-F238E27FC236}">
                <a16:creationId xmlns:a16="http://schemas.microsoft.com/office/drawing/2014/main" id="{56A70C98-726F-9E52-C636-7658C5E358E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2813" y="5165725"/>
          <a:ext cx="3884612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2" imgW="1943100" imgH="431800" progId="Equation.3">
                  <p:embed/>
                </p:oleObj>
              </mc:Choice>
              <mc:Fallback>
                <p:oleObj name="方程式" r:id="rId2" imgW="1943100" imgH="431800" progId="Equation.3">
                  <p:embed/>
                  <p:pic>
                    <p:nvPicPr>
                      <p:cNvPr id="0" name="物件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2813" y="5165725"/>
                        <a:ext cx="3884612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物件 9">
            <a:extLst>
              <a:ext uri="{FF2B5EF4-FFF2-40B4-BE49-F238E27FC236}">
                <a16:creationId xmlns:a16="http://schemas.microsoft.com/office/drawing/2014/main" id="{5F47A9AD-3652-585A-3E14-CDE3C5835E2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2813" y="6049963"/>
          <a:ext cx="1573212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4" imgW="787400" imgH="279400" progId="Equation.3">
                  <p:embed/>
                </p:oleObj>
              </mc:Choice>
              <mc:Fallback>
                <p:oleObj name="方程式" r:id="rId4" imgW="787400" imgH="279400" progId="Equation.3">
                  <p:embed/>
                  <p:pic>
                    <p:nvPicPr>
                      <p:cNvPr id="0" name="物件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2813" y="6049963"/>
                        <a:ext cx="1573212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" name="群組 10">
            <a:extLst>
              <a:ext uri="{FF2B5EF4-FFF2-40B4-BE49-F238E27FC236}">
                <a16:creationId xmlns:a16="http://schemas.microsoft.com/office/drawing/2014/main" id="{B22CE0A3-BE40-B799-7A26-F8CCEF93CE0F}"/>
              </a:ext>
            </a:extLst>
          </p:cNvPr>
          <p:cNvGrpSpPr>
            <a:grpSpLocks/>
          </p:cNvGrpSpPr>
          <p:nvPr/>
        </p:nvGrpSpPr>
        <p:grpSpPr bwMode="auto">
          <a:xfrm>
            <a:off x="4859338" y="5373688"/>
            <a:ext cx="4105275" cy="954087"/>
            <a:chOff x="4955486" y="5056837"/>
            <a:chExt cx="4104456" cy="954107"/>
          </a:xfrm>
        </p:grpSpPr>
        <p:sp>
          <p:nvSpPr>
            <p:cNvPr id="40969" name="Text Box 24">
              <a:extLst>
                <a:ext uri="{FF2B5EF4-FFF2-40B4-BE49-F238E27FC236}">
                  <a16:creationId xmlns:a16="http://schemas.microsoft.com/office/drawing/2014/main" id="{BB191543-33A6-854D-E85B-B2EB7539D5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55486" y="5056837"/>
              <a:ext cx="4104456" cy="9541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361950" algn="l"/>
                </a:tabLst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361950" algn="l"/>
                </a:tabLst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361950" algn="l"/>
                </a:tabLs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36195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tabLst>
                  <a:tab pos="36195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36195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36195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36195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36195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000">
                  <a:solidFill>
                    <a:srgbClr val="333399"/>
                  </a:solidFill>
                  <a:latin typeface="Arial" panose="020B0604020202020204" pitchFamily="34" charset="0"/>
                  <a:cs typeface="Times New Roman" panose="02020603050405020304" pitchFamily="18" charset="0"/>
                </a:rPr>
                <a:t>◄ 4.7</a:t>
              </a:r>
              <a:r>
                <a:rPr lang="en-US" altLang="zh-TW" sz="1800">
                  <a:solidFill>
                    <a:srgbClr val="333399"/>
                  </a:solidFill>
                  <a:latin typeface="Arial" panose="020B0604020202020204" pitchFamily="34" charset="0"/>
                  <a:cs typeface="Times New Roman" panose="02020603050405020304" pitchFamily="18" charset="0"/>
                </a:rPr>
                <a:t>,</a:t>
              </a:r>
              <a:r>
                <a:rPr lang="zh-TW" altLang="en-US" sz="1800">
                  <a:solidFill>
                    <a:srgbClr val="333399"/>
                  </a:solidFill>
                  <a:latin typeface="Arial" panose="020B060402020202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altLang="zh-TW" sz="1800">
                  <a:solidFill>
                    <a:srgbClr val="333399"/>
                  </a:solidFill>
                  <a:latin typeface="Arial" panose="020B0604020202020204" pitchFamily="34" charset="0"/>
                  <a:cs typeface="Times New Roman" panose="02020603050405020304" pitchFamily="18" charset="0"/>
                </a:rPr>
                <a:t>4.8,</a:t>
              </a:r>
              <a:r>
                <a:rPr lang="zh-TW" altLang="en-US" sz="1800">
                  <a:solidFill>
                    <a:srgbClr val="333399"/>
                  </a:solidFill>
                  <a:latin typeface="Arial" panose="020B060402020202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altLang="zh-TW" sz="1800">
                  <a:solidFill>
                    <a:srgbClr val="333399"/>
                  </a:solidFill>
                  <a:latin typeface="Arial" panose="020B0604020202020204" pitchFamily="34" charset="0"/>
                  <a:cs typeface="Times New Roman" panose="02020603050405020304" pitchFamily="18" charset="0"/>
                </a:rPr>
                <a:t>5.5,</a:t>
              </a:r>
              <a:r>
                <a:rPr lang="zh-TW" altLang="en-US" sz="1800">
                  <a:solidFill>
                    <a:srgbClr val="333399"/>
                  </a:solidFill>
                  <a:latin typeface="Arial" panose="020B060402020202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altLang="zh-TW" sz="1800">
                  <a:solidFill>
                    <a:srgbClr val="333399"/>
                  </a:solidFill>
                  <a:latin typeface="Arial" panose="020B0604020202020204" pitchFamily="34" charset="0"/>
                  <a:cs typeface="Times New Roman" panose="02020603050405020304" pitchFamily="18" charset="0"/>
                </a:rPr>
                <a:t>6.7,</a:t>
              </a:r>
              <a:r>
                <a:rPr lang="zh-TW" altLang="en-US" sz="1800">
                  <a:solidFill>
                    <a:srgbClr val="333399"/>
                  </a:solidFill>
                  <a:latin typeface="Arial" panose="020B060402020202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altLang="zh-TW" sz="1800">
                  <a:solidFill>
                    <a:srgbClr val="333399"/>
                  </a:solidFill>
                  <a:latin typeface="Arial" panose="020B0604020202020204" pitchFamily="34" charset="0"/>
                  <a:cs typeface="Times New Roman" panose="02020603050405020304" pitchFamily="18" charset="0"/>
                </a:rPr>
                <a:t>7.6,</a:t>
              </a:r>
              <a:r>
                <a:rPr lang="zh-TW" altLang="en-US" sz="1800">
                  <a:solidFill>
                    <a:srgbClr val="333399"/>
                  </a:solidFill>
                  <a:latin typeface="Arial" panose="020B060402020202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altLang="zh-TW" sz="1800">
                  <a:solidFill>
                    <a:srgbClr val="333399"/>
                  </a:solidFill>
                  <a:latin typeface="Arial" panose="020B0604020202020204" pitchFamily="34" charset="0"/>
                  <a:cs typeface="Times New Roman" panose="02020603050405020304" pitchFamily="18" charset="0"/>
                </a:rPr>
                <a:t>8.5,</a:t>
              </a:r>
              <a:r>
                <a:rPr lang="zh-TW" altLang="en-US" sz="1800">
                  <a:solidFill>
                    <a:srgbClr val="333399"/>
                  </a:solidFill>
                  <a:latin typeface="Arial" panose="020B060402020202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altLang="zh-TW" sz="1800">
                  <a:solidFill>
                    <a:srgbClr val="333399"/>
                  </a:solidFill>
                  <a:latin typeface="Arial" panose="020B0604020202020204" pitchFamily="34" charset="0"/>
                  <a:cs typeface="Times New Roman" panose="02020603050405020304" pitchFamily="18" charset="0"/>
                </a:rPr>
                <a:t>9.1,</a:t>
              </a:r>
              <a:r>
                <a:rPr lang="zh-TW" altLang="en-US" sz="1800">
                  <a:solidFill>
                    <a:srgbClr val="333399"/>
                  </a:solidFill>
                  <a:latin typeface="Arial" panose="020B060402020202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altLang="zh-TW" sz="1800">
                  <a:solidFill>
                    <a:srgbClr val="333399"/>
                  </a:solidFill>
                  <a:latin typeface="Arial" panose="020B0604020202020204" pitchFamily="34" charset="0"/>
                  <a:cs typeface="Times New Roman" panose="02020603050405020304" pitchFamily="18" charset="0"/>
                </a:rPr>
                <a:t>13.6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zh-TW" sz="1800">
                <a:solidFill>
                  <a:srgbClr val="333399"/>
                </a:solidFill>
                <a:latin typeface="Arial" panose="020B0604020202020204" pitchFamily="34" charset="0"/>
                <a:cs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TW" altLang="en-US" sz="1800">
                  <a:solidFill>
                    <a:srgbClr val="333399"/>
                  </a:solidFill>
                  <a:latin typeface="Arial" panose="020B0604020202020204" pitchFamily="34" charset="0"/>
                  <a:cs typeface="Times New Roman" panose="02020603050405020304" pitchFamily="18" charset="0"/>
                </a:rPr>
                <a:t>         </a:t>
              </a:r>
              <a:r>
                <a:rPr lang="en-US" altLang="zh-TW" sz="1800">
                  <a:solidFill>
                    <a:srgbClr val="333399"/>
                  </a:solidFill>
                  <a:latin typeface="Arial" panose="020B0604020202020204" pitchFamily="34" charset="0"/>
                  <a:cs typeface="Times New Roman" panose="02020603050405020304" pitchFamily="18" charset="0"/>
                </a:rPr>
                <a:t>lower half</a:t>
              </a:r>
              <a:r>
                <a:rPr lang="zh-TW" altLang="en-US" sz="1800">
                  <a:solidFill>
                    <a:srgbClr val="333399"/>
                  </a:solidFill>
                  <a:latin typeface="Arial" panose="020B0604020202020204" pitchFamily="34" charset="0"/>
                  <a:cs typeface="Times New Roman" panose="02020603050405020304" pitchFamily="18" charset="0"/>
                </a:rPr>
                <a:t>               </a:t>
              </a:r>
              <a:r>
                <a:rPr lang="en-US" altLang="zh-TW" sz="1800">
                  <a:solidFill>
                    <a:srgbClr val="333399"/>
                  </a:solidFill>
                  <a:latin typeface="Arial" panose="020B0604020202020204" pitchFamily="34" charset="0"/>
                  <a:cs typeface="Times New Roman" panose="02020603050405020304" pitchFamily="18" charset="0"/>
                </a:rPr>
                <a:t>upper half</a:t>
              </a:r>
            </a:p>
          </p:txBody>
        </p:sp>
        <p:sp>
          <p:nvSpPr>
            <p:cNvPr id="13" name="左大括弧 12">
              <a:extLst>
                <a:ext uri="{FF2B5EF4-FFF2-40B4-BE49-F238E27FC236}">
                  <a16:creationId xmlns:a16="http://schemas.microsoft.com/office/drawing/2014/main" id="{4D537855-0383-86BA-56E4-9BC9D7EB6D38}"/>
                </a:ext>
              </a:extLst>
            </p:cNvPr>
            <p:cNvSpPr/>
            <p:nvPr/>
          </p:nvSpPr>
          <p:spPr>
            <a:xfrm rot="16200000">
              <a:off x="5939508" y="4737917"/>
              <a:ext cx="288931" cy="1584009"/>
            </a:xfrm>
            <a:prstGeom prst="leftBrace">
              <a:avLst/>
            </a:prstGeom>
            <a:ln>
              <a:solidFill>
                <a:srgbClr val="3333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HK" altLang="en-US"/>
            </a:p>
          </p:txBody>
        </p:sp>
        <p:sp>
          <p:nvSpPr>
            <p:cNvPr id="14" name="左大括弧 13">
              <a:extLst>
                <a:ext uri="{FF2B5EF4-FFF2-40B4-BE49-F238E27FC236}">
                  <a16:creationId xmlns:a16="http://schemas.microsoft.com/office/drawing/2014/main" id="{CE23146D-5EB3-912A-3E46-D3CCF959EB34}"/>
                </a:ext>
              </a:extLst>
            </p:cNvPr>
            <p:cNvSpPr/>
            <p:nvPr/>
          </p:nvSpPr>
          <p:spPr>
            <a:xfrm rot="16200000">
              <a:off x="7811590" y="4665700"/>
              <a:ext cx="288931" cy="1728442"/>
            </a:xfrm>
            <a:prstGeom prst="leftBrace">
              <a:avLst/>
            </a:prstGeom>
            <a:ln>
              <a:solidFill>
                <a:srgbClr val="3333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HK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ext Box 4">
            <a:extLst>
              <a:ext uri="{FF2B5EF4-FFF2-40B4-BE49-F238E27FC236}">
                <a16:creationId xmlns:a16="http://schemas.microsoft.com/office/drawing/2014/main" id="{06B6E00D-B96B-4E76-115A-A3208F3624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549275"/>
            <a:ext cx="43211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b="1">
                <a:latin typeface="Arial" panose="020B0604020202020204" pitchFamily="34" charset="0"/>
              </a:rPr>
              <a:t>Follow-up question</a:t>
            </a:r>
          </a:p>
        </p:txBody>
      </p:sp>
      <p:sp>
        <p:nvSpPr>
          <p:cNvPr id="24579" name="Text Box 5">
            <a:extLst>
              <a:ext uri="{FF2B5EF4-FFF2-40B4-BE49-F238E27FC236}">
                <a16:creationId xmlns:a16="http://schemas.microsoft.com/office/drawing/2014/main" id="{F7C91760-DFDC-8D00-BE7F-713C9E1B60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1133475"/>
            <a:ext cx="8713788" cy="3341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>
              <a:defRPr/>
            </a:pPr>
            <a:r>
              <a:rPr lang="en-US" altLang="zh-HK" sz="2400" dirty="0"/>
              <a:t>The waiting times (in min) of customers for bank services along two queues in front of two ATM machines are recorded below.</a:t>
            </a:r>
            <a:endParaRPr lang="zh-TW" altLang="zh-HK" sz="2400" dirty="0"/>
          </a:p>
          <a:p>
            <a:pPr eaLnBrk="1" hangingPunct="1">
              <a:spcBef>
                <a:spcPct val="20000"/>
              </a:spcBef>
              <a:defRPr/>
            </a:pPr>
            <a:r>
              <a:rPr lang="en-US" altLang="zh-TW" sz="2400" dirty="0"/>
              <a:t>ATM </a:t>
            </a:r>
            <a:r>
              <a:rPr lang="en-US" altLang="zh-TW" sz="2400" i="1" dirty="0"/>
              <a:t>A</a:t>
            </a:r>
            <a:r>
              <a:rPr lang="en-US" altLang="zh-TW" sz="2400" dirty="0"/>
              <a:t>: 3.8, 6.5, 8.3, 15.3, 1.9, 5.8, 5.3, 13.9</a:t>
            </a:r>
          </a:p>
          <a:p>
            <a:pPr eaLnBrk="1" hangingPunct="1">
              <a:spcBef>
                <a:spcPct val="20000"/>
              </a:spcBef>
              <a:defRPr/>
            </a:pPr>
            <a:r>
              <a:rPr lang="en-US" altLang="zh-TW" sz="2400" dirty="0"/>
              <a:t>ATM </a:t>
            </a:r>
            <a:r>
              <a:rPr lang="en-US" altLang="zh-TW" sz="2400" i="1" dirty="0"/>
              <a:t>B</a:t>
            </a:r>
            <a:r>
              <a:rPr lang="en-US" altLang="zh-TW" sz="2400" dirty="0"/>
              <a:t>: 6.7, 13.6, 4.7, 5.5, 9.1, 8.5, 7.6, 4.8</a:t>
            </a:r>
          </a:p>
          <a:p>
            <a:pPr marL="457200" indent="-457200" eaLnBrk="1" hangingPunct="1">
              <a:spcBef>
                <a:spcPct val="20000"/>
              </a:spcBef>
              <a:buFontTx/>
              <a:buAutoNum type="alphaLcParenBoth"/>
              <a:defRPr/>
            </a:pPr>
            <a:r>
              <a:rPr lang="en-US" altLang="zh-TW" sz="2400" dirty="0"/>
              <a:t>For each ATM, find the inter-quartile range of the waiting times of the customers.</a:t>
            </a:r>
          </a:p>
          <a:p>
            <a:pPr marL="457200" indent="-457200" eaLnBrk="1" hangingPunct="1">
              <a:spcBef>
                <a:spcPct val="20000"/>
              </a:spcBef>
              <a:buFontTx/>
              <a:buAutoNum type="alphaLcParenBoth"/>
              <a:defRPr/>
            </a:pPr>
            <a:r>
              <a:rPr lang="en-US" altLang="zh-HK" sz="2400" dirty="0"/>
              <a:t>Based on the results in (a), which ATM’s waiting times have a greater dispersion?</a:t>
            </a:r>
            <a:endParaRPr lang="en-US" altLang="zh-TW" sz="2400" dirty="0"/>
          </a:p>
        </p:txBody>
      </p:sp>
      <p:sp>
        <p:nvSpPr>
          <p:cNvPr id="11" name="Rectangle 13">
            <a:extLst>
              <a:ext uri="{FF2B5EF4-FFF2-40B4-BE49-F238E27FC236}">
                <a16:creationId xmlns:a16="http://schemas.microsoft.com/office/drawing/2014/main" id="{9F753A7D-010F-A60D-2AD2-EAB1B87BDF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475" y="4729163"/>
            <a:ext cx="5584825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rgbClr val="0066FF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(b)   </a:t>
            </a:r>
            <a:r>
              <a:rPr lang="en-US" altLang="zh-TW" sz="2400">
                <a:latin typeface="新細明體" panose="02020500000000000000" pitchFamily="18" charset="-120"/>
              </a:rPr>
              <a:t>∵  </a:t>
            </a:r>
            <a:r>
              <a:rPr lang="en-US" altLang="zh-TW" sz="2400">
                <a:latin typeface="Arial" panose="020B0604020202020204" pitchFamily="34" charset="0"/>
              </a:rPr>
              <a:t>IQR for ATM </a:t>
            </a:r>
            <a:r>
              <a:rPr lang="en-US" altLang="zh-TW" sz="2400" i="1">
                <a:latin typeface="Arial" panose="020B0604020202020204" pitchFamily="34" charset="0"/>
              </a:rPr>
              <a:t>A</a:t>
            </a:r>
            <a:r>
              <a:rPr lang="en-US" altLang="zh-TW" sz="2400">
                <a:latin typeface="Arial" panose="020B0604020202020204" pitchFamily="34" charset="0"/>
              </a:rPr>
              <a:t> &gt; IQR for ATM </a:t>
            </a:r>
            <a:r>
              <a:rPr lang="en-US" altLang="zh-TW" sz="2400" i="1">
                <a:latin typeface="Arial" panose="020B0604020202020204" pitchFamily="34" charset="0"/>
              </a:rPr>
              <a:t>B</a:t>
            </a:r>
            <a:endParaRPr lang="en-US" altLang="zh-TW" sz="2400">
              <a:latin typeface="Arial" panose="020B0604020202020204" pitchFamily="34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C1F5E8E-E564-3BD9-A385-EEBD9D4ACF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5189538"/>
            <a:ext cx="7704137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solidFill>
                  <a:srgbClr val="000000"/>
                </a:solidFill>
                <a:latin typeface="新細明體" panose="02020500000000000000" pitchFamily="18" charset="-120"/>
              </a:rPr>
              <a:t>∴  </a:t>
            </a: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</a:rPr>
              <a:t>Based on the inter-quartile range, the waiting times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</a:rPr>
              <a:t>      for ATM </a:t>
            </a:r>
            <a:r>
              <a:rPr lang="en-US" altLang="zh-TW" sz="2400" i="1">
                <a:solidFill>
                  <a:srgbClr val="000000"/>
                </a:solidFill>
                <a:latin typeface="Arial" panose="020B0604020202020204" pitchFamily="34" charset="0"/>
              </a:rPr>
              <a:t>A</a:t>
            </a: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</a:rPr>
              <a:t> have a greater dispersion.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D2EC93B9-9402-72BD-4A5F-BF6829F5823D}"/>
              </a:ext>
            </a:extLst>
          </p:cNvPr>
          <p:cNvSpPr/>
          <p:nvPr/>
        </p:nvSpPr>
        <p:spPr>
          <a:xfrm>
            <a:off x="455613" y="3517900"/>
            <a:ext cx="647700" cy="431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HK" altLang="en-US"/>
          </a:p>
        </p:txBody>
      </p:sp>
      <p:sp>
        <p:nvSpPr>
          <p:cNvPr id="307217" name="Text Box 17">
            <a:extLst>
              <a:ext uri="{FF2B5EF4-FFF2-40B4-BE49-F238E27FC236}">
                <a16:creationId xmlns:a16="http://schemas.microsoft.com/office/drawing/2014/main" id="{A4E00017-1FB4-A480-5F32-AD623AC99A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800" y="3068638"/>
            <a:ext cx="7793038" cy="133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25% of the total frequency</a:t>
            </a:r>
          </a:p>
          <a:p>
            <a:pPr eaLnBrk="1" hangingPunct="1"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= 200   </a:t>
            </a:r>
            <a:r>
              <a:rPr lang="en-US" altLang="zh-TW" sz="1200">
                <a:latin typeface="Arial" panose="020B0604020202020204" pitchFamily="34" charset="0"/>
              </a:rPr>
              <a:t>  </a:t>
            </a:r>
            <a:r>
              <a:rPr lang="en-US" altLang="zh-TW" sz="2400">
                <a:latin typeface="Arial" panose="020B0604020202020204" pitchFamily="34" charset="0"/>
              </a:rPr>
              <a:t>25%</a:t>
            </a:r>
          </a:p>
          <a:p>
            <a:pPr eaLnBrk="1" hangingPunct="1"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= 50</a:t>
            </a:r>
          </a:p>
        </p:txBody>
      </p:sp>
      <p:graphicFrame>
        <p:nvGraphicFramePr>
          <p:cNvPr id="307220" name="Object 20">
            <a:extLst>
              <a:ext uri="{FF2B5EF4-FFF2-40B4-BE49-F238E27FC236}">
                <a16:creationId xmlns:a16="http://schemas.microsoft.com/office/drawing/2014/main" id="{363F7A2A-F9D9-37E3-2A94-B672F79506A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03313" y="3629025"/>
          <a:ext cx="233362" cy="252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2" imgW="114102" imgH="126780" progId="Equation.3">
                  <p:embed/>
                </p:oleObj>
              </mc:Choice>
              <mc:Fallback>
                <p:oleObj name="方程式" r:id="rId2" imgW="114102" imgH="12678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3313" y="3629025"/>
                        <a:ext cx="233362" cy="252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18" name="Text Box 18">
            <a:extLst>
              <a:ext uri="{FF2B5EF4-FFF2-40B4-BE49-F238E27FC236}">
                <a16:creationId xmlns:a16="http://schemas.microsoft.com/office/drawing/2014/main" id="{A2F166FF-CBBC-3D98-8CA7-4466341E93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800" y="4410075"/>
            <a:ext cx="48895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From the graph, the lower quartile (</a:t>
            </a:r>
            <a:r>
              <a:rPr lang="en-US" altLang="zh-TW" sz="2400" i="1">
                <a:latin typeface="Arial" panose="020B0604020202020204" pitchFamily="34" charset="0"/>
              </a:rPr>
              <a:t>Q</a:t>
            </a:r>
            <a:r>
              <a:rPr lang="en-US" altLang="zh-TW" sz="2400" baseline="-25000">
                <a:latin typeface="Arial" panose="020B0604020202020204" pitchFamily="34" charset="0"/>
              </a:rPr>
              <a:t>1</a:t>
            </a:r>
            <a:r>
              <a:rPr lang="en-US" altLang="zh-TW" sz="2400">
                <a:latin typeface="Arial" panose="020B0604020202020204" pitchFamily="34" charset="0"/>
              </a:rPr>
              <a:t>) is 30.</a:t>
            </a:r>
          </a:p>
        </p:txBody>
      </p:sp>
      <p:sp>
        <p:nvSpPr>
          <p:cNvPr id="43014" name="Text Box 4">
            <a:extLst>
              <a:ext uri="{FF2B5EF4-FFF2-40B4-BE49-F238E27FC236}">
                <a16:creationId xmlns:a16="http://schemas.microsoft.com/office/drawing/2014/main" id="{E5B952DE-7ED0-B2F2-7F0A-6DB70F09BA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800" y="606425"/>
            <a:ext cx="8642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800" b="1">
                <a:solidFill>
                  <a:schemeClr val="tx2"/>
                </a:solidFill>
                <a:latin typeface="Arial" panose="020B0604020202020204" pitchFamily="34" charset="0"/>
              </a:rPr>
              <a:t>Inter-quartile Range of Grouped Data</a:t>
            </a:r>
          </a:p>
        </p:txBody>
      </p:sp>
      <p:sp>
        <p:nvSpPr>
          <p:cNvPr id="307205" name="Text Box 5">
            <a:extLst>
              <a:ext uri="{FF2B5EF4-FFF2-40B4-BE49-F238E27FC236}">
                <a16:creationId xmlns:a16="http://schemas.microsoft.com/office/drawing/2014/main" id="{F40CA4C1-231B-BF3C-EB4E-7FF95507BF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513" y="1125538"/>
            <a:ext cx="5673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For grouped data, we also have:</a:t>
            </a:r>
            <a:endParaRPr lang="en-US" altLang="zh-TW" sz="2400">
              <a:latin typeface="Times New Roman" panose="02020603050405020304" pitchFamily="18" charset="0"/>
            </a:endParaRPr>
          </a:p>
        </p:txBody>
      </p:sp>
      <p:sp>
        <p:nvSpPr>
          <p:cNvPr id="307206" name="Text Box 6">
            <a:extLst>
              <a:ext uri="{FF2B5EF4-FFF2-40B4-BE49-F238E27FC236}">
                <a16:creationId xmlns:a16="http://schemas.microsoft.com/office/drawing/2014/main" id="{48842970-7FAE-7FA8-DE9F-5A518BC28A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413" y="1685925"/>
            <a:ext cx="4464050" cy="592138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18800" bIns="118800" anchor="ctr" anchorCtr="1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inter-quartile range = </a:t>
            </a:r>
            <a:r>
              <a:rPr lang="en-US" altLang="zh-TW" sz="2400" i="1">
                <a:latin typeface="Arial" panose="020B0604020202020204" pitchFamily="34" charset="0"/>
              </a:rPr>
              <a:t>Q</a:t>
            </a:r>
            <a:r>
              <a:rPr lang="en-US" altLang="zh-TW" sz="2400" baseline="-25000">
                <a:latin typeface="Arial" panose="020B0604020202020204" pitchFamily="34" charset="0"/>
              </a:rPr>
              <a:t>3</a:t>
            </a:r>
            <a:r>
              <a:rPr lang="en-US" altLang="zh-TW" sz="2400">
                <a:latin typeface="Arial" panose="020B0604020202020204" pitchFamily="34" charset="0"/>
              </a:rPr>
              <a:t> </a:t>
            </a:r>
            <a:r>
              <a:rPr lang="en-US" altLang="zh-TW" sz="2400">
                <a:latin typeface="Arial" panose="020B0604020202020204" pitchFamily="34" charset="0"/>
                <a:cs typeface="Times New Roman" panose="02020603050405020304" pitchFamily="18" charset="0"/>
              </a:rPr>
              <a:t>– </a:t>
            </a:r>
            <a:r>
              <a:rPr lang="en-US" altLang="zh-TW" sz="2400" i="1">
                <a:latin typeface="Arial" panose="020B0604020202020204" pitchFamily="34" charset="0"/>
                <a:cs typeface="Times New Roman" panose="02020603050405020304" pitchFamily="18" charset="0"/>
              </a:rPr>
              <a:t>Q</a:t>
            </a:r>
            <a:r>
              <a:rPr lang="en-US" altLang="zh-TW" sz="2400" baseline="-25000">
                <a:latin typeface="Arial" panose="020B0604020202020204" pitchFamily="34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307207" name="Text Box 7">
            <a:extLst>
              <a:ext uri="{FF2B5EF4-FFF2-40B4-BE49-F238E27FC236}">
                <a16:creationId xmlns:a16="http://schemas.microsoft.com/office/drawing/2014/main" id="{6A61B7D9-224F-67D7-1566-D4FF37E3AA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513" y="2420938"/>
            <a:ext cx="77930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Consider the cumulative frequency curve below:</a:t>
            </a:r>
            <a:endParaRPr lang="en-US" altLang="zh-TW" sz="2400">
              <a:latin typeface="Times New Roman" panose="02020603050405020304" pitchFamily="18" charset="0"/>
            </a:endParaRPr>
          </a:p>
        </p:txBody>
      </p:sp>
      <p:pic>
        <p:nvPicPr>
          <p:cNvPr id="307208" name="Picture 8">
            <a:extLst>
              <a:ext uri="{FF2B5EF4-FFF2-40B4-BE49-F238E27FC236}">
                <a16:creationId xmlns:a16="http://schemas.microsoft.com/office/drawing/2014/main" id="{BE73BA29-BD89-E8D8-C10A-BAF4BA8A9A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81" t="10699" r="5487" b="10136"/>
          <a:stretch>
            <a:fillRect/>
          </a:stretch>
        </p:blipFill>
        <p:spPr bwMode="auto">
          <a:xfrm>
            <a:off x="5292725" y="2924175"/>
            <a:ext cx="3543300" cy="2678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rgbClr val="0066FF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EBA090AD-8D9D-3A10-1713-3D8527C87F60}"/>
              </a:ext>
            </a:extLst>
          </p:cNvPr>
          <p:cNvSpPr/>
          <p:nvPr/>
        </p:nvSpPr>
        <p:spPr>
          <a:xfrm>
            <a:off x="5491163" y="3141663"/>
            <a:ext cx="377825" cy="3111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HK" altLang="en-US"/>
          </a:p>
        </p:txBody>
      </p:sp>
      <p:sp>
        <p:nvSpPr>
          <p:cNvPr id="307210" name="Line 10">
            <a:extLst>
              <a:ext uri="{FF2B5EF4-FFF2-40B4-BE49-F238E27FC236}">
                <a16:creationId xmlns:a16="http://schemas.microsoft.com/office/drawing/2014/main" id="{B599BDDC-6C51-E546-EBD6-2BD6FBCE9260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3600" y="4800600"/>
            <a:ext cx="779463" cy="0"/>
          </a:xfrm>
          <a:prstGeom prst="line">
            <a:avLst/>
          </a:prstGeom>
          <a:noFill/>
          <a:ln w="15875">
            <a:solidFill>
              <a:srgbClr val="0066F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307211" name="Line 11">
            <a:extLst>
              <a:ext uri="{FF2B5EF4-FFF2-40B4-BE49-F238E27FC236}">
                <a16:creationId xmlns:a16="http://schemas.microsoft.com/office/drawing/2014/main" id="{94F91E05-100A-500E-40C2-EF4DDE0466CF}"/>
              </a:ext>
            </a:extLst>
          </p:cNvPr>
          <p:cNvSpPr>
            <a:spLocks noChangeShapeType="1"/>
          </p:cNvSpPr>
          <p:nvPr/>
        </p:nvSpPr>
        <p:spPr bwMode="auto">
          <a:xfrm>
            <a:off x="6694488" y="4799013"/>
            <a:ext cx="0" cy="504825"/>
          </a:xfrm>
          <a:prstGeom prst="line">
            <a:avLst/>
          </a:prstGeom>
          <a:noFill/>
          <a:ln w="15875">
            <a:solidFill>
              <a:srgbClr val="0066FF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307215" name="Text Box 15">
            <a:extLst>
              <a:ext uri="{FF2B5EF4-FFF2-40B4-BE49-F238E27FC236}">
                <a16:creationId xmlns:a16="http://schemas.microsoft.com/office/drawing/2014/main" id="{3E0B2169-7FF1-B11E-9313-640D2C7A97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10300" y="5278438"/>
            <a:ext cx="936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rgbClr val="0066FF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TW" sz="2000" i="1">
                <a:solidFill>
                  <a:srgbClr val="0066FF"/>
                </a:solidFill>
                <a:latin typeface="Arial" panose="020B0604020202020204" pitchFamily="34" charset="0"/>
              </a:rPr>
              <a:t>Q</a:t>
            </a:r>
            <a:r>
              <a:rPr lang="en-US" altLang="zh-TW" sz="2000" baseline="-25000">
                <a:solidFill>
                  <a:srgbClr val="0066FF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2C9E5548-5B94-F6F5-2F46-5FA8A4F3F142}"/>
              </a:ext>
            </a:extLst>
          </p:cNvPr>
          <p:cNvSpPr/>
          <p:nvPr/>
        </p:nvSpPr>
        <p:spPr>
          <a:xfrm>
            <a:off x="455613" y="3978275"/>
            <a:ext cx="466725" cy="431800"/>
          </a:xfrm>
          <a:prstGeom prst="rect">
            <a:avLst/>
          </a:prstGeom>
          <a:noFill/>
          <a:ln>
            <a:solidFill>
              <a:srgbClr val="33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HK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287087F1-A4ED-E9F4-6EA5-1491BB872F1F}"/>
              </a:ext>
            </a:extLst>
          </p:cNvPr>
          <p:cNvSpPr/>
          <p:nvPr/>
        </p:nvSpPr>
        <p:spPr>
          <a:xfrm>
            <a:off x="5616575" y="4652963"/>
            <a:ext cx="252413" cy="311150"/>
          </a:xfrm>
          <a:prstGeom prst="rect">
            <a:avLst/>
          </a:prstGeom>
          <a:noFill/>
          <a:ln>
            <a:solidFill>
              <a:srgbClr val="33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HK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07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07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07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072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072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07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35" presetClass="emph" presetSubtype="0" repeatCount="4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35" presetClass="emph" presetSubtype="0" repeatCount="4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072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35" presetClass="emph" presetSubtype="0" repeatCount="4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35" presetClass="emph" presetSubtype="0" repeatCount="4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62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4" dur="500"/>
                                        <p:tgtEl>
                                          <p:spTgt spid="307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7" dur="500"/>
                                        <p:tgtEl>
                                          <p:spTgt spid="307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73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5" dur="500"/>
                                        <p:tgtEl>
                                          <p:spTgt spid="307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7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307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2" grpId="2" animBg="1"/>
      <p:bldP spid="307218" grpId="0"/>
      <p:bldP spid="307205" grpId="0"/>
      <p:bldP spid="307206" grpId="0" animBg="1"/>
      <p:bldP spid="307207" grpId="0"/>
      <p:bldP spid="14" grpId="0" animBg="1"/>
      <p:bldP spid="14" grpId="1" animBg="1"/>
      <p:bldP spid="14" grpId="2" animBg="1"/>
      <p:bldP spid="307215" grpId="0"/>
      <p:bldP spid="15" grpId="0" animBg="1"/>
      <p:bldP spid="15" grpId="1" animBg="1"/>
      <p:bldP spid="15" grpId="2" animBg="1"/>
      <p:bldP spid="16" grpId="0" animBg="1"/>
      <p:bldP spid="16" grpId="1" animBg="1"/>
      <p:bldP spid="16" grpId="2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9" name="Text Box 19">
            <a:extLst>
              <a:ext uri="{FF2B5EF4-FFF2-40B4-BE49-F238E27FC236}">
                <a16:creationId xmlns:a16="http://schemas.microsoft.com/office/drawing/2014/main" id="{046DC0C6-4517-DF79-D311-A561308FE3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800" y="3068638"/>
            <a:ext cx="7793038" cy="133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75% of the total frequency</a:t>
            </a:r>
          </a:p>
          <a:p>
            <a:pPr eaLnBrk="1" hangingPunct="1"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= 200    75%</a:t>
            </a:r>
          </a:p>
          <a:p>
            <a:pPr eaLnBrk="1" hangingPunct="1"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= 150</a:t>
            </a:r>
          </a:p>
        </p:txBody>
      </p:sp>
      <p:graphicFrame>
        <p:nvGraphicFramePr>
          <p:cNvPr id="307220" name="Object 20">
            <a:extLst>
              <a:ext uri="{FF2B5EF4-FFF2-40B4-BE49-F238E27FC236}">
                <a16:creationId xmlns:a16="http://schemas.microsoft.com/office/drawing/2014/main" id="{9ED82257-7137-9449-8C6A-83180166065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03313" y="3629025"/>
          <a:ext cx="233362" cy="252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2" imgW="114102" imgH="126780" progId="Equation.3">
                  <p:embed/>
                </p:oleObj>
              </mc:Choice>
              <mc:Fallback>
                <p:oleObj name="方程式" r:id="rId2" imgW="114102" imgH="12678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3313" y="3629025"/>
                        <a:ext cx="233362" cy="252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22" name="Text Box 22">
            <a:extLst>
              <a:ext uri="{FF2B5EF4-FFF2-40B4-BE49-F238E27FC236}">
                <a16:creationId xmlns:a16="http://schemas.microsoft.com/office/drawing/2014/main" id="{765B9C67-B9F6-7AD4-3672-99C0EF6FD7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800" y="4408488"/>
            <a:ext cx="48895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From the graph, the upper quartile (</a:t>
            </a:r>
            <a:r>
              <a:rPr lang="en-US" altLang="zh-TW" sz="2400" i="1">
                <a:latin typeface="Arial" panose="020B0604020202020204" pitchFamily="34" charset="0"/>
              </a:rPr>
              <a:t>Q</a:t>
            </a:r>
            <a:r>
              <a:rPr lang="en-US" altLang="zh-TW" sz="2400" baseline="-25000">
                <a:latin typeface="Arial" panose="020B0604020202020204" pitchFamily="34" charset="0"/>
              </a:rPr>
              <a:t>3</a:t>
            </a:r>
            <a:r>
              <a:rPr lang="en-US" altLang="zh-TW" sz="2400">
                <a:latin typeface="Arial" panose="020B0604020202020204" pitchFamily="34" charset="0"/>
              </a:rPr>
              <a:t>) is 72.</a:t>
            </a:r>
          </a:p>
        </p:txBody>
      </p:sp>
      <p:sp>
        <p:nvSpPr>
          <p:cNvPr id="44037" name="Text Box 4">
            <a:extLst>
              <a:ext uri="{FF2B5EF4-FFF2-40B4-BE49-F238E27FC236}">
                <a16:creationId xmlns:a16="http://schemas.microsoft.com/office/drawing/2014/main" id="{CF05B97C-7F06-E5B9-A51B-509552875A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800" y="606425"/>
            <a:ext cx="8642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800" b="1">
                <a:solidFill>
                  <a:schemeClr val="tx2"/>
                </a:solidFill>
                <a:latin typeface="Arial" panose="020B0604020202020204" pitchFamily="34" charset="0"/>
              </a:rPr>
              <a:t>Inter-quartile Range of Grouped Data</a:t>
            </a:r>
          </a:p>
        </p:txBody>
      </p:sp>
      <p:sp>
        <p:nvSpPr>
          <p:cNvPr id="44038" name="Text Box 5">
            <a:extLst>
              <a:ext uri="{FF2B5EF4-FFF2-40B4-BE49-F238E27FC236}">
                <a16:creationId xmlns:a16="http://schemas.microsoft.com/office/drawing/2014/main" id="{D529A0AF-B351-99F6-436E-7731C1B78A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513" y="1125538"/>
            <a:ext cx="5673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For grouped data, we also have:</a:t>
            </a:r>
            <a:endParaRPr lang="en-US" altLang="zh-TW" sz="2400">
              <a:latin typeface="Times New Roman" panose="02020603050405020304" pitchFamily="18" charset="0"/>
            </a:endParaRPr>
          </a:p>
        </p:txBody>
      </p:sp>
      <p:sp>
        <p:nvSpPr>
          <p:cNvPr id="44039" name="Text Box 6">
            <a:extLst>
              <a:ext uri="{FF2B5EF4-FFF2-40B4-BE49-F238E27FC236}">
                <a16:creationId xmlns:a16="http://schemas.microsoft.com/office/drawing/2014/main" id="{F966540C-C025-3862-3714-61CD798B56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413" y="1685925"/>
            <a:ext cx="4464050" cy="592138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18800" bIns="118800" anchor="ctr" anchorCtr="1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inter-quartile range = </a:t>
            </a:r>
            <a:r>
              <a:rPr lang="en-US" altLang="zh-TW" sz="2400" i="1">
                <a:latin typeface="Arial" panose="020B0604020202020204" pitchFamily="34" charset="0"/>
              </a:rPr>
              <a:t>Q</a:t>
            </a:r>
            <a:r>
              <a:rPr lang="en-US" altLang="zh-TW" sz="2400" baseline="-25000">
                <a:latin typeface="Arial" panose="020B0604020202020204" pitchFamily="34" charset="0"/>
              </a:rPr>
              <a:t>3</a:t>
            </a:r>
            <a:r>
              <a:rPr lang="en-US" altLang="zh-TW" sz="2400">
                <a:latin typeface="Arial" panose="020B0604020202020204" pitchFamily="34" charset="0"/>
              </a:rPr>
              <a:t> </a:t>
            </a:r>
            <a:r>
              <a:rPr lang="en-US" altLang="zh-TW" sz="2400">
                <a:latin typeface="Arial" panose="020B0604020202020204" pitchFamily="34" charset="0"/>
                <a:cs typeface="Times New Roman" panose="02020603050405020304" pitchFamily="18" charset="0"/>
              </a:rPr>
              <a:t>– </a:t>
            </a:r>
            <a:r>
              <a:rPr lang="en-US" altLang="zh-TW" sz="2400" i="1">
                <a:latin typeface="Arial" panose="020B0604020202020204" pitchFamily="34" charset="0"/>
                <a:cs typeface="Times New Roman" panose="02020603050405020304" pitchFamily="18" charset="0"/>
              </a:rPr>
              <a:t>Q</a:t>
            </a:r>
            <a:r>
              <a:rPr lang="en-US" altLang="zh-TW" sz="2400" baseline="-25000">
                <a:latin typeface="Arial" panose="020B0604020202020204" pitchFamily="34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44040" name="Text Box 7">
            <a:extLst>
              <a:ext uri="{FF2B5EF4-FFF2-40B4-BE49-F238E27FC236}">
                <a16:creationId xmlns:a16="http://schemas.microsoft.com/office/drawing/2014/main" id="{3761A8E0-7201-6C88-33AF-0F8B16DA04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513" y="2420938"/>
            <a:ext cx="77930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Consider the cumulative frequency curve below:</a:t>
            </a:r>
            <a:endParaRPr lang="en-US" altLang="zh-TW" sz="2400">
              <a:latin typeface="Times New Roman" panose="02020603050405020304" pitchFamily="18" charset="0"/>
            </a:endParaRPr>
          </a:p>
        </p:txBody>
      </p:sp>
      <p:pic>
        <p:nvPicPr>
          <p:cNvPr id="44041" name="Picture 8">
            <a:extLst>
              <a:ext uri="{FF2B5EF4-FFF2-40B4-BE49-F238E27FC236}">
                <a16:creationId xmlns:a16="http://schemas.microsoft.com/office/drawing/2014/main" id="{EC578376-B76B-6E2B-1A3C-CE295B83D3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81" t="10699" r="5487" b="10136"/>
          <a:stretch>
            <a:fillRect/>
          </a:stretch>
        </p:blipFill>
        <p:spPr bwMode="auto">
          <a:xfrm>
            <a:off x="5292725" y="2924175"/>
            <a:ext cx="3543300" cy="2678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rgbClr val="0066FF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7213" name="Line 13">
            <a:extLst>
              <a:ext uri="{FF2B5EF4-FFF2-40B4-BE49-F238E27FC236}">
                <a16:creationId xmlns:a16="http://schemas.microsoft.com/office/drawing/2014/main" id="{69E56D45-79A9-9DAD-F0E5-3FE208C223AA}"/>
              </a:ext>
            </a:extLst>
          </p:cNvPr>
          <p:cNvSpPr>
            <a:spLocks noChangeShapeType="1"/>
          </p:cNvSpPr>
          <p:nvPr/>
        </p:nvSpPr>
        <p:spPr bwMode="auto">
          <a:xfrm>
            <a:off x="5934075" y="3786188"/>
            <a:ext cx="1814513" cy="0"/>
          </a:xfrm>
          <a:prstGeom prst="line">
            <a:avLst/>
          </a:prstGeom>
          <a:noFill/>
          <a:ln w="15875">
            <a:solidFill>
              <a:srgbClr val="0066F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307214" name="Line 14">
            <a:extLst>
              <a:ext uri="{FF2B5EF4-FFF2-40B4-BE49-F238E27FC236}">
                <a16:creationId xmlns:a16="http://schemas.microsoft.com/office/drawing/2014/main" id="{F956EB43-20C8-1DFB-A64B-0AC17EE3E2B2}"/>
              </a:ext>
            </a:extLst>
          </p:cNvPr>
          <p:cNvSpPr>
            <a:spLocks noChangeShapeType="1"/>
          </p:cNvSpPr>
          <p:nvPr/>
        </p:nvSpPr>
        <p:spPr bwMode="auto">
          <a:xfrm>
            <a:off x="7753350" y="3814763"/>
            <a:ext cx="0" cy="1492250"/>
          </a:xfrm>
          <a:prstGeom prst="line">
            <a:avLst/>
          </a:prstGeom>
          <a:noFill/>
          <a:ln w="15875">
            <a:solidFill>
              <a:srgbClr val="0066FF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HK" altLang="en-US"/>
          </a:p>
        </p:txBody>
      </p:sp>
      <p:grpSp>
        <p:nvGrpSpPr>
          <p:cNvPr id="44044" name="群組 1">
            <a:extLst>
              <a:ext uri="{FF2B5EF4-FFF2-40B4-BE49-F238E27FC236}">
                <a16:creationId xmlns:a16="http://schemas.microsoft.com/office/drawing/2014/main" id="{091D502C-AA62-9478-B100-961E6D7C6A1A}"/>
              </a:ext>
            </a:extLst>
          </p:cNvPr>
          <p:cNvGrpSpPr>
            <a:grpSpLocks/>
          </p:cNvGrpSpPr>
          <p:nvPr/>
        </p:nvGrpSpPr>
        <p:grpSpPr bwMode="auto">
          <a:xfrm>
            <a:off x="5943600" y="4799013"/>
            <a:ext cx="1203325" cy="876300"/>
            <a:chOff x="5943600" y="4799013"/>
            <a:chExt cx="1203325" cy="876300"/>
          </a:xfrm>
        </p:grpSpPr>
        <p:sp>
          <p:nvSpPr>
            <p:cNvPr id="44049" name="Line 10">
              <a:extLst>
                <a:ext uri="{FF2B5EF4-FFF2-40B4-BE49-F238E27FC236}">
                  <a16:creationId xmlns:a16="http://schemas.microsoft.com/office/drawing/2014/main" id="{2F8C66A6-B2E2-F64D-0668-D61C4762AA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43600" y="4800600"/>
              <a:ext cx="779463" cy="0"/>
            </a:xfrm>
            <a:prstGeom prst="line">
              <a:avLst/>
            </a:prstGeom>
            <a:noFill/>
            <a:ln w="15875">
              <a:solidFill>
                <a:srgbClr val="0066FF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44050" name="Line 11">
              <a:extLst>
                <a:ext uri="{FF2B5EF4-FFF2-40B4-BE49-F238E27FC236}">
                  <a16:creationId xmlns:a16="http://schemas.microsoft.com/office/drawing/2014/main" id="{A0524F50-E051-87BC-6D4F-08AF462FF1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694488" y="4799013"/>
              <a:ext cx="0" cy="504825"/>
            </a:xfrm>
            <a:prstGeom prst="line">
              <a:avLst/>
            </a:prstGeom>
            <a:noFill/>
            <a:ln w="15875">
              <a:solidFill>
                <a:srgbClr val="0066FF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44051" name="Text Box 15">
              <a:extLst>
                <a:ext uri="{FF2B5EF4-FFF2-40B4-BE49-F238E27FC236}">
                  <a16:creationId xmlns:a16="http://schemas.microsoft.com/office/drawing/2014/main" id="{0B6CD635-2F35-B006-780A-C7D5798FEB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10300" y="5278438"/>
              <a:ext cx="936625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 algn="ctr">
                  <a:solidFill>
                    <a:srgbClr val="0066FF"/>
                  </a:solidFill>
                  <a:prstDash val="dash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TW" sz="2000" i="1">
                  <a:solidFill>
                    <a:srgbClr val="0066FF"/>
                  </a:solidFill>
                  <a:latin typeface="Arial" panose="020B0604020202020204" pitchFamily="34" charset="0"/>
                </a:rPr>
                <a:t>Q</a:t>
              </a:r>
              <a:r>
                <a:rPr lang="en-US" altLang="zh-TW" sz="2000" baseline="-25000">
                  <a:solidFill>
                    <a:srgbClr val="0066FF"/>
                  </a:solidFill>
                  <a:latin typeface="Arial" panose="020B0604020202020204" pitchFamily="34" charset="0"/>
                </a:rPr>
                <a:t>1</a:t>
              </a:r>
            </a:p>
          </p:txBody>
        </p:sp>
      </p:grpSp>
      <p:sp>
        <p:nvSpPr>
          <p:cNvPr id="307216" name="Text Box 16">
            <a:extLst>
              <a:ext uri="{FF2B5EF4-FFF2-40B4-BE49-F238E27FC236}">
                <a16:creationId xmlns:a16="http://schemas.microsoft.com/office/drawing/2014/main" id="{1E5B22CB-9BDA-1032-3D54-90DA7F0624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43763" y="5278438"/>
            <a:ext cx="936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rgbClr val="0066FF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TW" sz="2000" i="1">
                <a:solidFill>
                  <a:srgbClr val="0066FF"/>
                </a:solidFill>
                <a:latin typeface="Arial" panose="020B0604020202020204" pitchFamily="34" charset="0"/>
              </a:rPr>
              <a:t>Q</a:t>
            </a:r>
            <a:r>
              <a:rPr lang="en-US" altLang="zh-TW" sz="2000" baseline="-25000">
                <a:solidFill>
                  <a:srgbClr val="0066FF"/>
                </a:solidFill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44046" name="Rectangle 21">
            <a:extLst>
              <a:ext uri="{FF2B5EF4-FFF2-40B4-BE49-F238E27FC236}">
                <a16:creationId xmlns:a16="http://schemas.microsoft.com/office/drawing/2014/main" id="{E5FE8CCD-9AC2-FC3B-29A4-9319D2B569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582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rgbClr val="0066FF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HK" altLang="en-US" sz="2800">
              <a:latin typeface="Arial" panose="020B0604020202020204" pitchFamily="34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C5D0AD5D-AF70-FA00-B404-DE02BFDB6823}"/>
              </a:ext>
            </a:extLst>
          </p:cNvPr>
          <p:cNvSpPr/>
          <p:nvPr/>
        </p:nvSpPr>
        <p:spPr>
          <a:xfrm>
            <a:off x="455613" y="3949700"/>
            <a:ext cx="647700" cy="431800"/>
          </a:xfrm>
          <a:prstGeom prst="rect">
            <a:avLst/>
          </a:prstGeom>
          <a:noFill/>
          <a:ln>
            <a:solidFill>
              <a:srgbClr val="33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HK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D5665C7E-D582-EF23-5CCB-A20AD9CD776A}"/>
              </a:ext>
            </a:extLst>
          </p:cNvPr>
          <p:cNvSpPr/>
          <p:nvPr/>
        </p:nvSpPr>
        <p:spPr>
          <a:xfrm>
            <a:off x="5491163" y="3573463"/>
            <a:ext cx="377825" cy="309562"/>
          </a:xfrm>
          <a:prstGeom prst="rect">
            <a:avLst/>
          </a:prstGeom>
          <a:noFill/>
          <a:ln>
            <a:solidFill>
              <a:srgbClr val="33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HK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07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07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07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35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35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1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307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307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42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4" dur="500"/>
                                        <p:tgtEl>
                                          <p:spTgt spid="307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4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307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22" grpId="0"/>
      <p:bldP spid="307216" grpId="0"/>
      <p:bldP spid="18" grpId="0" animBg="1"/>
      <p:bldP spid="18" grpId="1" animBg="1"/>
      <p:bldP spid="18" grpId="2" animBg="1"/>
      <p:bldP spid="19" grpId="0" animBg="1"/>
      <p:bldP spid="19" grpId="1" animBg="1"/>
      <p:bldP spid="19" grpId="2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8" name="Rectangle 28">
            <a:extLst>
              <a:ext uri="{FF2B5EF4-FFF2-40B4-BE49-F238E27FC236}">
                <a16:creationId xmlns:a16="http://schemas.microsoft.com/office/drawing/2014/main" id="{87D13511-6F3C-D09D-C425-D3FC7DEE08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213" y="4178300"/>
            <a:ext cx="39608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rgbClr val="0066FF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∴  IQR = 72 </a:t>
            </a:r>
            <a:r>
              <a:rPr lang="en-US" altLang="zh-TW" sz="2400">
                <a:latin typeface="Arial" panose="020B0604020202020204" pitchFamily="34" charset="0"/>
                <a:cs typeface="Times New Roman" panose="02020603050405020304" pitchFamily="18" charset="0"/>
              </a:rPr>
              <a:t>– 30 = 42</a:t>
            </a:r>
          </a:p>
        </p:txBody>
      </p:sp>
      <p:sp>
        <p:nvSpPr>
          <p:cNvPr id="45059" name="Text Box 4">
            <a:extLst>
              <a:ext uri="{FF2B5EF4-FFF2-40B4-BE49-F238E27FC236}">
                <a16:creationId xmlns:a16="http://schemas.microsoft.com/office/drawing/2014/main" id="{B85760E1-206D-EC43-AB05-7D5FB23805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800" y="606425"/>
            <a:ext cx="8642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800" b="1">
                <a:solidFill>
                  <a:schemeClr val="tx2"/>
                </a:solidFill>
                <a:latin typeface="Arial" panose="020B0604020202020204" pitchFamily="34" charset="0"/>
              </a:rPr>
              <a:t>Inter-quartile Range of Grouped Data</a:t>
            </a:r>
          </a:p>
        </p:txBody>
      </p:sp>
      <p:sp>
        <p:nvSpPr>
          <p:cNvPr id="45060" name="Text Box 5">
            <a:extLst>
              <a:ext uri="{FF2B5EF4-FFF2-40B4-BE49-F238E27FC236}">
                <a16:creationId xmlns:a16="http://schemas.microsoft.com/office/drawing/2014/main" id="{B60D8DC8-6DF1-C267-3753-3D8AA69B94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513" y="1125538"/>
            <a:ext cx="5673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For grouped data, we also have:</a:t>
            </a:r>
            <a:endParaRPr lang="en-US" altLang="zh-TW" sz="2400">
              <a:latin typeface="Times New Roman" panose="02020603050405020304" pitchFamily="18" charset="0"/>
            </a:endParaRPr>
          </a:p>
        </p:txBody>
      </p:sp>
      <p:sp>
        <p:nvSpPr>
          <p:cNvPr id="45061" name="Text Box 6">
            <a:extLst>
              <a:ext uri="{FF2B5EF4-FFF2-40B4-BE49-F238E27FC236}">
                <a16:creationId xmlns:a16="http://schemas.microsoft.com/office/drawing/2014/main" id="{F96E91CD-B758-A97E-6EBE-342CB705BB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413" y="1685925"/>
            <a:ext cx="4464050" cy="592138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18800" bIns="118800" anchor="ctr" anchorCtr="1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inter-quartile range = </a:t>
            </a:r>
            <a:r>
              <a:rPr lang="en-US" altLang="zh-TW" sz="2400" i="1">
                <a:latin typeface="Arial" panose="020B0604020202020204" pitchFamily="34" charset="0"/>
              </a:rPr>
              <a:t>Q</a:t>
            </a:r>
            <a:r>
              <a:rPr lang="en-US" altLang="zh-TW" sz="2400" baseline="-25000">
                <a:latin typeface="Arial" panose="020B0604020202020204" pitchFamily="34" charset="0"/>
              </a:rPr>
              <a:t>3</a:t>
            </a:r>
            <a:r>
              <a:rPr lang="en-US" altLang="zh-TW" sz="2400">
                <a:latin typeface="Arial" panose="020B0604020202020204" pitchFamily="34" charset="0"/>
              </a:rPr>
              <a:t> </a:t>
            </a:r>
            <a:r>
              <a:rPr lang="en-US" altLang="zh-TW" sz="2400">
                <a:latin typeface="Arial" panose="020B0604020202020204" pitchFamily="34" charset="0"/>
                <a:cs typeface="Times New Roman" panose="02020603050405020304" pitchFamily="18" charset="0"/>
              </a:rPr>
              <a:t>– </a:t>
            </a:r>
            <a:r>
              <a:rPr lang="en-US" altLang="zh-TW" sz="2400" i="1">
                <a:latin typeface="Arial" panose="020B0604020202020204" pitchFamily="34" charset="0"/>
                <a:cs typeface="Times New Roman" panose="02020603050405020304" pitchFamily="18" charset="0"/>
              </a:rPr>
              <a:t>Q</a:t>
            </a:r>
            <a:r>
              <a:rPr lang="en-US" altLang="zh-TW" sz="2400" baseline="-25000">
                <a:latin typeface="Arial" panose="020B0604020202020204" pitchFamily="34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45062" name="Text Box 7">
            <a:extLst>
              <a:ext uri="{FF2B5EF4-FFF2-40B4-BE49-F238E27FC236}">
                <a16:creationId xmlns:a16="http://schemas.microsoft.com/office/drawing/2014/main" id="{C8020627-178E-2C3A-B2AE-B0181F7561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513" y="2420938"/>
            <a:ext cx="77930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Consider the cumulative frequency curve below:</a:t>
            </a:r>
            <a:endParaRPr lang="en-US" altLang="zh-TW" sz="2400">
              <a:latin typeface="Times New Roman" panose="02020603050405020304" pitchFamily="18" charset="0"/>
            </a:endParaRPr>
          </a:p>
        </p:txBody>
      </p:sp>
      <p:grpSp>
        <p:nvGrpSpPr>
          <p:cNvPr id="45063" name="群組 1">
            <a:extLst>
              <a:ext uri="{FF2B5EF4-FFF2-40B4-BE49-F238E27FC236}">
                <a16:creationId xmlns:a16="http://schemas.microsoft.com/office/drawing/2014/main" id="{EF01C11B-9BD0-8C3F-0B73-F877868F08D6}"/>
              </a:ext>
            </a:extLst>
          </p:cNvPr>
          <p:cNvGrpSpPr>
            <a:grpSpLocks/>
          </p:cNvGrpSpPr>
          <p:nvPr/>
        </p:nvGrpSpPr>
        <p:grpSpPr bwMode="auto">
          <a:xfrm>
            <a:off x="5292725" y="2924175"/>
            <a:ext cx="3543300" cy="2751138"/>
            <a:chOff x="5292725" y="2924175"/>
            <a:chExt cx="3543300" cy="2751138"/>
          </a:xfrm>
        </p:grpSpPr>
        <p:pic>
          <p:nvPicPr>
            <p:cNvPr id="45072" name="Picture 8">
              <a:extLst>
                <a:ext uri="{FF2B5EF4-FFF2-40B4-BE49-F238E27FC236}">
                  <a16:creationId xmlns:a16="http://schemas.microsoft.com/office/drawing/2014/main" id="{388CB702-A68F-23C2-06EC-14BE1049994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81" t="10699" r="5487" b="10136"/>
            <a:stretch>
              <a:fillRect/>
            </a:stretch>
          </p:blipFill>
          <p:spPr bwMode="auto">
            <a:xfrm>
              <a:off x="5292725" y="2924175"/>
              <a:ext cx="3543300" cy="2678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 algn="ctr">
                  <a:solidFill>
                    <a:srgbClr val="0066FF"/>
                  </a:solidFill>
                  <a:prstDash val="dash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5073" name="Line 10">
              <a:extLst>
                <a:ext uri="{FF2B5EF4-FFF2-40B4-BE49-F238E27FC236}">
                  <a16:creationId xmlns:a16="http://schemas.microsoft.com/office/drawing/2014/main" id="{FE4BA541-726E-6EF3-1403-B4177B409B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43600" y="4800600"/>
              <a:ext cx="779463" cy="0"/>
            </a:xfrm>
            <a:prstGeom prst="line">
              <a:avLst/>
            </a:prstGeom>
            <a:noFill/>
            <a:ln w="15875">
              <a:solidFill>
                <a:srgbClr val="0066FF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45074" name="Line 11">
              <a:extLst>
                <a:ext uri="{FF2B5EF4-FFF2-40B4-BE49-F238E27FC236}">
                  <a16:creationId xmlns:a16="http://schemas.microsoft.com/office/drawing/2014/main" id="{4C020893-4C45-8D40-7B37-43B4C34C67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694488" y="4799013"/>
              <a:ext cx="0" cy="504825"/>
            </a:xfrm>
            <a:prstGeom prst="line">
              <a:avLst/>
            </a:prstGeom>
            <a:noFill/>
            <a:ln w="15875">
              <a:solidFill>
                <a:srgbClr val="0066FF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45075" name="Line 13">
              <a:extLst>
                <a:ext uri="{FF2B5EF4-FFF2-40B4-BE49-F238E27FC236}">
                  <a16:creationId xmlns:a16="http://schemas.microsoft.com/office/drawing/2014/main" id="{832D878D-2D34-6038-F201-BEA0B50DAC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34075" y="3786188"/>
              <a:ext cx="1814513" cy="0"/>
            </a:xfrm>
            <a:prstGeom prst="line">
              <a:avLst/>
            </a:prstGeom>
            <a:noFill/>
            <a:ln w="15875">
              <a:solidFill>
                <a:srgbClr val="0066FF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45076" name="Line 14">
              <a:extLst>
                <a:ext uri="{FF2B5EF4-FFF2-40B4-BE49-F238E27FC236}">
                  <a16:creationId xmlns:a16="http://schemas.microsoft.com/office/drawing/2014/main" id="{A29992B3-9217-AE44-7524-95F941D8AD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53350" y="3814763"/>
              <a:ext cx="0" cy="1492250"/>
            </a:xfrm>
            <a:prstGeom prst="line">
              <a:avLst/>
            </a:prstGeom>
            <a:noFill/>
            <a:ln w="15875">
              <a:solidFill>
                <a:srgbClr val="0066FF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45077" name="Text Box 15">
              <a:extLst>
                <a:ext uri="{FF2B5EF4-FFF2-40B4-BE49-F238E27FC236}">
                  <a16:creationId xmlns:a16="http://schemas.microsoft.com/office/drawing/2014/main" id="{E441A0B6-5453-A49E-E420-D1909CD7C5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10300" y="5278438"/>
              <a:ext cx="936625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 algn="ctr">
                  <a:solidFill>
                    <a:srgbClr val="0066FF"/>
                  </a:solidFill>
                  <a:prstDash val="dash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TW" sz="2000" i="1">
                  <a:solidFill>
                    <a:srgbClr val="0066FF"/>
                  </a:solidFill>
                  <a:latin typeface="Arial" panose="020B0604020202020204" pitchFamily="34" charset="0"/>
                </a:rPr>
                <a:t>Q</a:t>
              </a:r>
              <a:r>
                <a:rPr lang="en-US" altLang="zh-TW" sz="2000" baseline="-25000">
                  <a:solidFill>
                    <a:srgbClr val="0066FF"/>
                  </a:solidFill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45078" name="Text Box 16">
              <a:extLst>
                <a:ext uri="{FF2B5EF4-FFF2-40B4-BE49-F238E27FC236}">
                  <a16:creationId xmlns:a16="http://schemas.microsoft.com/office/drawing/2014/main" id="{E10D774B-2C4F-52DB-1DA2-DC1DD0F9C0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43763" y="5278438"/>
              <a:ext cx="936625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 algn="ctr">
                  <a:solidFill>
                    <a:srgbClr val="0066FF"/>
                  </a:solidFill>
                  <a:prstDash val="dash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TW" sz="2000" i="1">
                  <a:solidFill>
                    <a:srgbClr val="0066FF"/>
                  </a:solidFill>
                  <a:latin typeface="Arial" panose="020B0604020202020204" pitchFamily="34" charset="0"/>
                </a:rPr>
                <a:t>Q</a:t>
              </a:r>
              <a:r>
                <a:rPr lang="en-US" altLang="zh-TW" sz="2000" baseline="-25000">
                  <a:solidFill>
                    <a:srgbClr val="0066FF"/>
                  </a:solidFill>
                  <a:latin typeface="Arial" panose="020B0604020202020204" pitchFamily="34" charset="0"/>
                </a:rPr>
                <a:t>3</a:t>
              </a:r>
            </a:p>
          </p:txBody>
        </p:sp>
      </p:grpSp>
      <p:sp>
        <p:nvSpPr>
          <p:cNvPr id="45064" name="Rectangle 21">
            <a:extLst>
              <a:ext uri="{FF2B5EF4-FFF2-40B4-BE49-F238E27FC236}">
                <a16:creationId xmlns:a16="http://schemas.microsoft.com/office/drawing/2014/main" id="{56259CD5-AF06-3A88-8DF1-1066C9098A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582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rgbClr val="0066FF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HK" altLang="en-US" sz="2800">
              <a:latin typeface="Arial" panose="020B0604020202020204" pitchFamily="34" charset="0"/>
            </a:endParaRPr>
          </a:p>
        </p:txBody>
      </p:sp>
      <p:sp>
        <p:nvSpPr>
          <p:cNvPr id="307226" name="Text Box 26">
            <a:extLst>
              <a:ext uri="{FF2B5EF4-FFF2-40B4-BE49-F238E27FC236}">
                <a16:creationId xmlns:a16="http://schemas.microsoft.com/office/drawing/2014/main" id="{995E9870-A23F-22CC-4F75-BF06558D56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7963" y="3113088"/>
            <a:ext cx="1943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rgbClr val="0066FF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400" i="1">
                <a:latin typeface="Arial" panose="020B0604020202020204" pitchFamily="34" charset="0"/>
              </a:rPr>
              <a:t>Q</a:t>
            </a:r>
            <a:r>
              <a:rPr lang="en-US" altLang="zh-TW" sz="2400" baseline="-25000">
                <a:latin typeface="Arial" panose="020B0604020202020204" pitchFamily="34" charset="0"/>
              </a:rPr>
              <a:t>1 </a:t>
            </a:r>
            <a:r>
              <a:rPr lang="en-US" altLang="zh-TW" sz="2400">
                <a:latin typeface="Arial" panose="020B0604020202020204" pitchFamily="34" charset="0"/>
              </a:rPr>
              <a:t>= 30</a:t>
            </a:r>
          </a:p>
        </p:txBody>
      </p:sp>
      <p:sp>
        <p:nvSpPr>
          <p:cNvPr id="307227" name="Text Box 27">
            <a:extLst>
              <a:ext uri="{FF2B5EF4-FFF2-40B4-BE49-F238E27FC236}">
                <a16:creationId xmlns:a16="http://schemas.microsoft.com/office/drawing/2014/main" id="{32CF201A-9587-30A2-120D-212E892E2A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7963" y="3636963"/>
            <a:ext cx="1943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rgbClr val="0066FF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400" i="1">
                <a:latin typeface="Arial" panose="020B0604020202020204" pitchFamily="34" charset="0"/>
              </a:rPr>
              <a:t>Q</a:t>
            </a:r>
            <a:r>
              <a:rPr lang="en-US" altLang="zh-TW" sz="2400" baseline="-25000">
                <a:latin typeface="Arial" panose="020B0604020202020204" pitchFamily="34" charset="0"/>
              </a:rPr>
              <a:t>3 </a:t>
            </a:r>
            <a:r>
              <a:rPr lang="en-US" altLang="zh-TW" sz="2400">
                <a:latin typeface="Arial" panose="020B0604020202020204" pitchFamily="34" charset="0"/>
              </a:rPr>
              <a:t>= 72</a:t>
            </a:r>
          </a:p>
        </p:txBody>
      </p:sp>
      <p:grpSp>
        <p:nvGrpSpPr>
          <p:cNvPr id="26" name="Group 32">
            <a:extLst>
              <a:ext uri="{FF2B5EF4-FFF2-40B4-BE49-F238E27FC236}">
                <a16:creationId xmlns:a16="http://schemas.microsoft.com/office/drawing/2014/main" id="{55E59414-0775-3A78-1287-752C00630049}"/>
              </a:ext>
            </a:extLst>
          </p:cNvPr>
          <p:cNvGrpSpPr>
            <a:grpSpLocks/>
          </p:cNvGrpSpPr>
          <p:nvPr/>
        </p:nvGrpSpPr>
        <p:grpSpPr bwMode="auto">
          <a:xfrm>
            <a:off x="2987675" y="4559300"/>
            <a:ext cx="320675" cy="42863"/>
            <a:chOff x="1882" y="2872"/>
            <a:chExt cx="202" cy="27"/>
          </a:xfrm>
        </p:grpSpPr>
        <p:sp>
          <p:nvSpPr>
            <p:cNvPr id="45070" name="Line 29">
              <a:extLst>
                <a:ext uri="{FF2B5EF4-FFF2-40B4-BE49-F238E27FC236}">
                  <a16:creationId xmlns:a16="http://schemas.microsoft.com/office/drawing/2014/main" id="{52BF5661-0628-87FC-D908-1864DC0A24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82" y="2872"/>
              <a:ext cx="20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45071" name="Line 31">
              <a:extLst>
                <a:ext uri="{FF2B5EF4-FFF2-40B4-BE49-F238E27FC236}">
                  <a16:creationId xmlns:a16="http://schemas.microsoft.com/office/drawing/2014/main" id="{A22961A8-D43E-A13D-0BD0-6836AF177A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82" y="2899"/>
              <a:ext cx="20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</p:grpSp>
      <p:pic>
        <p:nvPicPr>
          <p:cNvPr id="29" name="Picture 45">
            <a:hlinkClick r:id="rId3" action="ppaction://hlinkpres?slideindex=1&amp;slidetitle="/>
            <a:extLst>
              <a:ext uri="{FF2B5EF4-FFF2-40B4-BE49-F238E27FC236}">
                <a16:creationId xmlns:a16="http://schemas.microsoft.com/office/drawing/2014/main" id="{12CEC85D-F1DF-7C43-5C3B-CCAB4477CB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0" y="6329363"/>
            <a:ext cx="2951163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" name="Picture 13">
            <a:hlinkClick r:id="rId5" action="ppaction://hlinkpres?slideindex=1&amp;slidetitle="/>
            <a:extLst>
              <a:ext uri="{FF2B5EF4-FFF2-40B4-BE49-F238E27FC236}">
                <a16:creationId xmlns:a16="http://schemas.microsoft.com/office/drawing/2014/main" id="{64661300-437A-9CE7-4B6F-B5789CBE4C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5175" y="6329363"/>
            <a:ext cx="1914525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07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07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28" grpId="0"/>
      <p:bldP spid="307226" grpId="0"/>
      <p:bldP spid="30722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AutoShape 65">
            <a:extLst>
              <a:ext uri="{FF2B5EF4-FFF2-40B4-BE49-F238E27FC236}">
                <a16:creationId xmlns:a16="http://schemas.microsoft.com/office/drawing/2014/main" id="{936F1CAE-4E32-E8B5-26F7-E3F6D3BB52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4075" y="1749425"/>
            <a:ext cx="6184900" cy="2935288"/>
          </a:xfrm>
          <a:prstGeom prst="cloudCallout">
            <a:avLst>
              <a:gd name="adj1" fmla="val -57829"/>
              <a:gd name="adj2" fmla="val -18361"/>
            </a:avLst>
          </a:prstGeom>
          <a:gradFill rotWithShape="1">
            <a:gsLst>
              <a:gs pos="0">
                <a:schemeClr val="bg1"/>
              </a:gs>
              <a:gs pos="100000">
                <a:srgbClr val="66CCFF"/>
              </a:gs>
            </a:gsLst>
            <a:lin ang="18900000" scaled="1"/>
          </a:gra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 anchor="ctr" anchorCtr="1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endParaRPr lang="zh-HK" altLang="zh-HK" sz="2800" b="1" i="1">
              <a:solidFill>
                <a:srgbClr val="FF0000"/>
              </a:solidFill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  <p:sp>
        <p:nvSpPr>
          <p:cNvPr id="296052" name="Rectangle 116">
            <a:extLst>
              <a:ext uri="{FF2B5EF4-FFF2-40B4-BE49-F238E27FC236}">
                <a16:creationId xmlns:a16="http://schemas.microsoft.com/office/drawing/2014/main" id="{2B2CDC63-258F-5E5D-4A27-0E0B87A856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3375" y="2116138"/>
            <a:ext cx="4608513" cy="1373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800">
                <a:latin typeface="Arial" panose="020B0604020202020204" pitchFamily="34" charset="0"/>
              </a:rPr>
              <a:t>Good! The commonly used averages include the mean, the median and the mode.</a:t>
            </a:r>
          </a:p>
        </p:txBody>
      </p:sp>
      <p:sp>
        <p:nvSpPr>
          <p:cNvPr id="18436" name="Rectangle 26">
            <a:extLst>
              <a:ext uri="{FF2B5EF4-FFF2-40B4-BE49-F238E27FC236}">
                <a16:creationId xmlns:a16="http://schemas.microsoft.com/office/drawing/2014/main" id="{3EB4A6DB-77E6-AD31-0DA6-325ACE87EB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66FF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HK" altLang="en-US" sz="2800">
              <a:latin typeface="Arial" panose="020B0604020202020204" pitchFamily="34" charset="0"/>
            </a:endParaRPr>
          </a:p>
        </p:txBody>
      </p:sp>
      <p:sp>
        <p:nvSpPr>
          <p:cNvPr id="18437" name="Text Box 4">
            <a:extLst>
              <a:ext uri="{FF2B5EF4-FFF2-40B4-BE49-F238E27FC236}">
                <a16:creationId xmlns:a16="http://schemas.microsoft.com/office/drawing/2014/main" id="{2BA31CDE-DF9F-27A3-46E6-752FBD20B6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8138" y="620713"/>
            <a:ext cx="66103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800">
                <a:latin typeface="Arial" panose="020B0604020202020204" pitchFamily="34" charset="0"/>
              </a:rPr>
              <a:t>Consider the two sets of numbers:</a:t>
            </a:r>
            <a:endParaRPr lang="en-US" altLang="zh-TW" sz="1800">
              <a:latin typeface="Times New Roman" panose="02020603050405020304" pitchFamily="18" charset="0"/>
            </a:endParaRPr>
          </a:p>
        </p:txBody>
      </p:sp>
      <p:sp>
        <p:nvSpPr>
          <p:cNvPr id="18438" name="Text Box 5">
            <a:extLst>
              <a:ext uri="{FF2B5EF4-FFF2-40B4-BE49-F238E27FC236}">
                <a16:creationId xmlns:a16="http://schemas.microsoft.com/office/drawing/2014/main" id="{68BCBD68-5CD2-F73F-A2AE-4A3485CC9B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8138" y="1173163"/>
            <a:ext cx="88058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TW" sz="2800">
                <a:latin typeface="Arial" panose="020B0604020202020204" pitchFamily="34" charset="0"/>
              </a:rPr>
              <a:t>Set </a:t>
            </a:r>
            <a:r>
              <a:rPr lang="en-US" altLang="zh-TW" sz="2800" i="1">
                <a:latin typeface="Arial" panose="020B0604020202020204" pitchFamily="34" charset="0"/>
              </a:rPr>
              <a:t>A</a:t>
            </a:r>
            <a:r>
              <a:rPr lang="en-US" altLang="zh-TW" sz="2800">
                <a:latin typeface="Arial" panose="020B0604020202020204" pitchFamily="34" charset="0"/>
              </a:rPr>
              <a:t> = {1, 3, 5, 5, 7, 9}	Set</a:t>
            </a:r>
            <a:r>
              <a:rPr lang="en-US" altLang="zh-TW" sz="2800" i="1">
                <a:latin typeface="Arial" panose="020B0604020202020204" pitchFamily="34" charset="0"/>
              </a:rPr>
              <a:t> B</a:t>
            </a:r>
            <a:r>
              <a:rPr lang="en-US" altLang="zh-TW" sz="2800">
                <a:latin typeface="Arial" panose="020B0604020202020204" pitchFamily="34" charset="0"/>
              </a:rPr>
              <a:t> = {4, 5, 5, 5, 5, 6}</a:t>
            </a:r>
            <a:endParaRPr lang="en-US" altLang="zh-TW" sz="1800">
              <a:latin typeface="Times New Roman" panose="02020603050405020304" pitchFamily="18" charset="0"/>
            </a:endParaRPr>
          </a:p>
        </p:txBody>
      </p:sp>
      <p:sp>
        <p:nvSpPr>
          <p:cNvPr id="18439" name="Rectangle 8">
            <a:extLst>
              <a:ext uri="{FF2B5EF4-FFF2-40B4-BE49-F238E27FC236}">
                <a16:creationId xmlns:a16="http://schemas.microsoft.com/office/drawing/2014/main" id="{4B322506-9A21-1A38-D615-50CA94404A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66FF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HK" altLang="en-US" sz="2800">
              <a:latin typeface="Arial" panose="020B0604020202020204" pitchFamily="34" charset="0"/>
            </a:endParaRPr>
          </a:p>
        </p:txBody>
      </p:sp>
      <p:pic>
        <p:nvPicPr>
          <p:cNvPr id="18440" name="Picture 56">
            <a:extLst>
              <a:ext uri="{FF2B5EF4-FFF2-40B4-BE49-F238E27FC236}">
                <a16:creationId xmlns:a16="http://schemas.microsoft.com/office/drawing/2014/main" id="{53B2C8AA-94CD-F469-1556-AA1258FBD3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5463" y="4238625"/>
            <a:ext cx="1692275" cy="207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41" name="AutoShape 57">
            <a:extLst>
              <a:ext uri="{FF2B5EF4-FFF2-40B4-BE49-F238E27FC236}">
                <a16:creationId xmlns:a16="http://schemas.microsoft.com/office/drawing/2014/main" id="{692D13DA-9808-0564-BB0E-E5990BF2D4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725" y="4848225"/>
            <a:ext cx="6534150" cy="1403350"/>
          </a:xfrm>
          <a:prstGeom prst="cloudCallout">
            <a:avLst>
              <a:gd name="adj1" fmla="val 52602"/>
              <a:gd name="adj2" fmla="val -46495"/>
            </a:avLst>
          </a:prstGeom>
          <a:gradFill rotWithShape="1">
            <a:gsLst>
              <a:gs pos="0">
                <a:schemeClr val="bg1"/>
              </a:gs>
              <a:gs pos="100000">
                <a:srgbClr val="66CCFF"/>
              </a:gs>
            </a:gsLst>
            <a:lin ang="18900000" scaled="1"/>
          </a:gra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 anchor="ctr" anchorCtr="1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endParaRPr lang="zh-HK" altLang="zh-HK" sz="2800" b="1" i="1">
              <a:solidFill>
                <a:srgbClr val="FF0000"/>
              </a:solidFill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  <p:sp>
        <p:nvSpPr>
          <p:cNvPr id="18442" name="Text Box 58">
            <a:extLst>
              <a:ext uri="{FF2B5EF4-FFF2-40B4-BE49-F238E27FC236}">
                <a16:creationId xmlns:a16="http://schemas.microsoft.com/office/drawing/2014/main" id="{378D2DFB-480E-B119-8618-58D0F78D99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8850" y="5130800"/>
            <a:ext cx="530225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TW" sz="2800">
                <a:latin typeface="Arial" panose="020B0604020202020204" pitchFamily="34" charset="0"/>
              </a:rPr>
              <a:t>We can use an average to measure.</a:t>
            </a:r>
          </a:p>
        </p:txBody>
      </p:sp>
      <p:pic>
        <p:nvPicPr>
          <p:cNvPr id="18443" name="Picture 115">
            <a:extLst>
              <a:ext uri="{FF2B5EF4-FFF2-40B4-BE49-F238E27FC236}">
                <a16:creationId xmlns:a16="http://schemas.microsoft.com/office/drawing/2014/main" id="{2CB9B7D4-0484-F626-3E33-6BDE393DD8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63" y="1946275"/>
            <a:ext cx="2381250" cy="267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6053" name="Rectangle 117">
            <a:extLst>
              <a:ext uri="{FF2B5EF4-FFF2-40B4-BE49-F238E27FC236}">
                <a16:creationId xmlns:a16="http://schemas.microsoft.com/office/drawing/2014/main" id="{10E66301-73D8-1C28-9749-926E4AF6AD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8763" y="3392488"/>
            <a:ext cx="4608512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800">
                <a:latin typeface="Arial" panose="020B0604020202020204" pitchFamily="34" charset="0"/>
              </a:rPr>
              <a:t>Try to find them for each set of numbers.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96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96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052" grpId="0"/>
      <p:bldP spid="29605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2" name="Picture 4">
            <a:extLst>
              <a:ext uri="{FF2B5EF4-FFF2-40B4-BE49-F238E27FC236}">
                <a16:creationId xmlns:a16="http://schemas.microsoft.com/office/drawing/2014/main" id="{05625A5B-9EFD-7CB8-7713-BF5AD0FB8D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725" y="1274763"/>
            <a:ext cx="3371850" cy="3667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66FF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083" name="Text Box 5">
            <a:extLst>
              <a:ext uri="{FF2B5EF4-FFF2-40B4-BE49-F238E27FC236}">
                <a16:creationId xmlns:a16="http://schemas.microsoft.com/office/drawing/2014/main" id="{1AE9244A-4920-D24B-68E3-3267E65127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" y="1125538"/>
            <a:ext cx="5673725" cy="356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The cumulative frequency polygon </a:t>
            </a:r>
          </a:p>
          <a:p>
            <a:pPr eaLnBrk="1" hangingPunct="1"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on the right shows the heights of </a:t>
            </a:r>
          </a:p>
          <a:p>
            <a:pPr eaLnBrk="1" hangingPunct="1"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40 students.</a:t>
            </a:r>
          </a:p>
          <a:p>
            <a:pPr eaLnBrk="1" hangingPunct="1"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(a)   Find the lower quartile and the </a:t>
            </a:r>
          </a:p>
          <a:p>
            <a:pPr eaLnBrk="1" hangingPunct="1"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       </a:t>
            </a:r>
            <a:r>
              <a:rPr lang="en-US" altLang="zh-TW" sz="1200">
                <a:latin typeface="Arial" panose="020B0604020202020204" pitchFamily="34" charset="0"/>
              </a:rPr>
              <a:t> </a:t>
            </a:r>
            <a:r>
              <a:rPr lang="en-US" altLang="zh-TW" sz="2400">
                <a:latin typeface="Arial" panose="020B0604020202020204" pitchFamily="34" charset="0"/>
              </a:rPr>
              <a:t>upper quartile of the heights</a:t>
            </a:r>
          </a:p>
          <a:p>
            <a:pPr eaLnBrk="1" hangingPunct="1"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       </a:t>
            </a:r>
            <a:r>
              <a:rPr lang="en-US" altLang="zh-TW" sz="1200">
                <a:latin typeface="Arial" panose="020B0604020202020204" pitchFamily="34" charset="0"/>
              </a:rPr>
              <a:t> </a:t>
            </a:r>
            <a:r>
              <a:rPr lang="en-US" altLang="zh-TW" sz="2400">
                <a:latin typeface="Arial" panose="020B0604020202020204" pitchFamily="34" charset="0"/>
              </a:rPr>
              <a:t>of the students.</a:t>
            </a:r>
          </a:p>
          <a:p>
            <a:pPr eaLnBrk="1" hangingPunct="1"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(b)   Find the inter-quartile range of</a:t>
            </a:r>
          </a:p>
          <a:p>
            <a:pPr eaLnBrk="1" hangingPunct="1"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       </a:t>
            </a:r>
            <a:r>
              <a:rPr lang="en-US" altLang="zh-TW" sz="1200">
                <a:latin typeface="Arial" panose="020B0604020202020204" pitchFamily="34" charset="0"/>
              </a:rPr>
              <a:t> </a:t>
            </a:r>
            <a:r>
              <a:rPr lang="en-US" altLang="zh-TW" sz="2400">
                <a:latin typeface="Arial" panose="020B0604020202020204" pitchFamily="34" charset="0"/>
              </a:rPr>
              <a:t>the heights of the students.</a:t>
            </a:r>
          </a:p>
        </p:txBody>
      </p:sp>
      <p:sp>
        <p:nvSpPr>
          <p:cNvPr id="46084" name="Text Box 6">
            <a:extLst>
              <a:ext uri="{FF2B5EF4-FFF2-40B4-BE49-F238E27FC236}">
                <a16:creationId xmlns:a16="http://schemas.microsoft.com/office/drawing/2014/main" id="{CA669CC4-C48B-CCE7-C3BB-0A22D8B1DC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549275"/>
            <a:ext cx="43211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b="1">
                <a:latin typeface="Arial" panose="020B0604020202020204" pitchFamily="34" charset="0"/>
              </a:rPr>
              <a:t>Follow-up question</a:t>
            </a:r>
          </a:p>
        </p:txBody>
      </p:sp>
      <p:sp>
        <p:nvSpPr>
          <p:cNvPr id="299016" name="Rectangle 8">
            <a:extLst>
              <a:ext uri="{FF2B5EF4-FFF2-40B4-BE49-F238E27FC236}">
                <a16:creationId xmlns:a16="http://schemas.microsoft.com/office/drawing/2014/main" id="{B3F2F278-9B58-74EC-BF4A-F866B14441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875" y="4740275"/>
            <a:ext cx="5094288" cy="144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66FF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623888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623888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623888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6238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6238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238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238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238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238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(a)   From the graph,</a:t>
            </a:r>
          </a:p>
          <a:p>
            <a:pPr eaLnBrk="1" hangingPunct="1"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       </a:t>
            </a:r>
            <a:r>
              <a:rPr lang="en-US" altLang="zh-TW" sz="1200">
                <a:latin typeface="Arial" panose="020B0604020202020204" pitchFamily="34" charset="0"/>
              </a:rPr>
              <a:t> </a:t>
            </a:r>
            <a:r>
              <a:rPr lang="en-US" altLang="zh-TW" sz="2400">
                <a:latin typeface="Arial" panose="020B0604020202020204" pitchFamily="34" charset="0"/>
              </a:rPr>
              <a:t>lower quartile </a:t>
            </a:r>
            <a:r>
              <a:rPr lang="en-US" altLang="zh-TW" sz="2400" i="1">
                <a:latin typeface="Arial" panose="020B0604020202020204" pitchFamily="34" charset="0"/>
              </a:rPr>
              <a:t>Q</a:t>
            </a:r>
            <a:r>
              <a:rPr lang="en-US" altLang="zh-TW" sz="2400" baseline="-25000">
                <a:latin typeface="Arial" panose="020B0604020202020204" pitchFamily="34" charset="0"/>
              </a:rPr>
              <a:t>1</a:t>
            </a:r>
            <a:r>
              <a:rPr lang="en-US" altLang="zh-TW" sz="2400">
                <a:latin typeface="Arial" panose="020B0604020202020204" pitchFamily="34" charset="0"/>
              </a:rPr>
              <a:t> = 157 cm</a:t>
            </a:r>
          </a:p>
          <a:p>
            <a:pPr eaLnBrk="1" hangingPunct="1">
              <a:buFontTx/>
              <a:buNone/>
            </a:pPr>
            <a:endParaRPr lang="en-US" altLang="zh-TW" sz="500">
              <a:latin typeface="Arial" panose="020B0604020202020204" pitchFamily="34" charset="0"/>
            </a:endParaRPr>
          </a:p>
          <a:p>
            <a:pPr eaLnBrk="1" hangingPunct="1"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       </a:t>
            </a:r>
            <a:r>
              <a:rPr lang="en-US" altLang="zh-TW" sz="1200">
                <a:latin typeface="Arial" panose="020B0604020202020204" pitchFamily="34" charset="0"/>
              </a:rPr>
              <a:t> </a:t>
            </a:r>
            <a:r>
              <a:rPr lang="en-US" altLang="zh-TW" sz="2400">
                <a:latin typeface="Arial" panose="020B0604020202020204" pitchFamily="34" charset="0"/>
              </a:rPr>
              <a:t>upper quartile </a:t>
            </a:r>
            <a:r>
              <a:rPr lang="en-US" altLang="zh-TW" sz="2400" i="1">
                <a:latin typeface="Arial" panose="020B0604020202020204" pitchFamily="34" charset="0"/>
              </a:rPr>
              <a:t>Q</a:t>
            </a:r>
            <a:r>
              <a:rPr lang="en-US" altLang="zh-TW" sz="2400" baseline="-25000">
                <a:latin typeface="Arial" panose="020B0604020202020204" pitchFamily="34" charset="0"/>
              </a:rPr>
              <a:t>3</a:t>
            </a:r>
            <a:r>
              <a:rPr lang="en-US" altLang="zh-TW" sz="2400">
                <a:latin typeface="Arial" panose="020B0604020202020204" pitchFamily="34" charset="0"/>
              </a:rPr>
              <a:t> = 175 cm</a:t>
            </a:r>
          </a:p>
        </p:txBody>
      </p:sp>
      <p:grpSp>
        <p:nvGrpSpPr>
          <p:cNvPr id="299018" name="Group 10">
            <a:extLst>
              <a:ext uri="{FF2B5EF4-FFF2-40B4-BE49-F238E27FC236}">
                <a16:creationId xmlns:a16="http://schemas.microsoft.com/office/drawing/2014/main" id="{F086AB47-46DC-9598-8330-D21789E119A9}"/>
              </a:ext>
            </a:extLst>
          </p:cNvPr>
          <p:cNvGrpSpPr>
            <a:grpSpLocks/>
          </p:cNvGrpSpPr>
          <p:nvPr/>
        </p:nvGrpSpPr>
        <p:grpSpPr bwMode="auto">
          <a:xfrm>
            <a:off x="3659188" y="6084888"/>
            <a:ext cx="971550" cy="38100"/>
            <a:chOff x="775" y="1307"/>
            <a:chExt cx="521" cy="24"/>
          </a:xfrm>
        </p:grpSpPr>
        <p:sp>
          <p:nvSpPr>
            <p:cNvPr id="46098" name="Line 11">
              <a:extLst>
                <a:ext uri="{FF2B5EF4-FFF2-40B4-BE49-F238E27FC236}">
                  <a16:creationId xmlns:a16="http://schemas.microsoft.com/office/drawing/2014/main" id="{83026379-54EA-A8AD-F46C-8E96C77682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5" y="1307"/>
              <a:ext cx="521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46099" name="Line 12">
              <a:extLst>
                <a:ext uri="{FF2B5EF4-FFF2-40B4-BE49-F238E27FC236}">
                  <a16:creationId xmlns:a16="http://schemas.microsoft.com/office/drawing/2014/main" id="{0AB7CBAA-C552-2BC8-7E8E-45B9F2AD48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5" y="1331"/>
              <a:ext cx="521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</p:grpSp>
      <p:grpSp>
        <p:nvGrpSpPr>
          <p:cNvPr id="9" name="Group 10">
            <a:extLst>
              <a:ext uri="{FF2B5EF4-FFF2-40B4-BE49-F238E27FC236}">
                <a16:creationId xmlns:a16="http://schemas.microsoft.com/office/drawing/2014/main" id="{F963B899-BBF2-35BF-36C5-120158E12663}"/>
              </a:ext>
            </a:extLst>
          </p:cNvPr>
          <p:cNvGrpSpPr>
            <a:grpSpLocks/>
          </p:cNvGrpSpPr>
          <p:nvPr/>
        </p:nvGrpSpPr>
        <p:grpSpPr bwMode="auto">
          <a:xfrm>
            <a:off x="3624263" y="5581650"/>
            <a:ext cx="971550" cy="38100"/>
            <a:chOff x="775" y="1307"/>
            <a:chExt cx="521" cy="24"/>
          </a:xfrm>
        </p:grpSpPr>
        <p:sp>
          <p:nvSpPr>
            <p:cNvPr id="46096" name="Line 11">
              <a:extLst>
                <a:ext uri="{FF2B5EF4-FFF2-40B4-BE49-F238E27FC236}">
                  <a16:creationId xmlns:a16="http://schemas.microsoft.com/office/drawing/2014/main" id="{7185C7EE-6479-2C4D-90B9-3BBC74FB86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5" y="1307"/>
              <a:ext cx="521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46097" name="Line 12">
              <a:extLst>
                <a:ext uri="{FF2B5EF4-FFF2-40B4-BE49-F238E27FC236}">
                  <a16:creationId xmlns:a16="http://schemas.microsoft.com/office/drawing/2014/main" id="{43914091-B41A-9180-C91D-D121AD963E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5" y="1331"/>
              <a:ext cx="521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</p:grpSp>
      <p:grpSp>
        <p:nvGrpSpPr>
          <p:cNvPr id="12" name="Group 13">
            <a:extLst>
              <a:ext uri="{FF2B5EF4-FFF2-40B4-BE49-F238E27FC236}">
                <a16:creationId xmlns:a16="http://schemas.microsoft.com/office/drawing/2014/main" id="{F4502AA3-4682-F1E5-3FF5-BD8478E5B740}"/>
              </a:ext>
            </a:extLst>
          </p:cNvPr>
          <p:cNvGrpSpPr>
            <a:grpSpLocks/>
          </p:cNvGrpSpPr>
          <p:nvPr/>
        </p:nvGrpSpPr>
        <p:grpSpPr bwMode="auto">
          <a:xfrm>
            <a:off x="6127750" y="3670300"/>
            <a:ext cx="647700" cy="547688"/>
            <a:chOff x="3860" y="3036"/>
            <a:chExt cx="408" cy="345"/>
          </a:xfrm>
        </p:grpSpPr>
        <p:sp>
          <p:nvSpPr>
            <p:cNvPr id="46094" name="Line 7">
              <a:extLst>
                <a:ext uri="{FF2B5EF4-FFF2-40B4-BE49-F238E27FC236}">
                  <a16:creationId xmlns:a16="http://schemas.microsoft.com/office/drawing/2014/main" id="{B69C8F50-9D23-DB8A-67A0-C4DA6759B2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60" y="3040"/>
              <a:ext cx="408" cy="0"/>
            </a:xfrm>
            <a:prstGeom prst="line">
              <a:avLst/>
            </a:prstGeom>
            <a:noFill/>
            <a:ln w="15875">
              <a:solidFill>
                <a:srgbClr val="0066FF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46095" name="Line 10">
              <a:extLst>
                <a:ext uri="{FF2B5EF4-FFF2-40B4-BE49-F238E27FC236}">
                  <a16:creationId xmlns:a16="http://schemas.microsoft.com/office/drawing/2014/main" id="{F7D6BF8E-E332-7379-A6A4-ECFDE00C9F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62" y="3036"/>
              <a:ext cx="0" cy="345"/>
            </a:xfrm>
            <a:prstGeom prst="line">
              <a:avLst/>
            </a:prstGeom>
            <a:noFill/>
            <a:ln w="15875">
              <a:solidFill>
                <a:srgbClr val="0066FF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5EDB913-3D4C-E634-1A72-77C3C6A57DB8}"/>
              </a:ext>
            </a:extLst>
          </p:cNvPr>
          <p:cNvGrpSpPr>
            <a:grpSpLocks/>
          </p:cNvGrpSpPr>
          <p:nvPr/>
        </p:nvGrpSpPr>
        <p:grpSpPr bwMode="auto">
          <a:xfrm>
            <a:off x="6134100" y="2587625"/>
            <a:ext cx="1614488" cy="1622425"/>
            <a:chOff x="3864" y="2354"/>
            <a:chExt cx="1017" cy="1022"/>
          </a:xfrm>
        </p:grpSpPr>
        <p:sp>
          <p:nvSpPr>
            <p:cNvPr id="46092" name="Line 11">
              <a:extLst>
                <a:ext uri="{FF2B5EF4-FFF2-40B4-BE49-F238E27FC236}">
                  <a16:creationId xmlns:a16="http://schemas.microsoft.com/office/drawing/2014/main" id="{95C6DE78-929A-E2E8-6EFC-C15A42AF5D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64" y="2354"/>
              <a:ext cx="1003" cy="0"/>
            </a:xfrm>
            <a:prstGeom prst="line">
              <a:avLst/>
            </a:prstGeom>
            <a:noFill/>
            <a:ln w="15875">
              <a:solidFill>
                <a:srgbClr val="0066FF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46093" name="Line 12">
              <a:extLst>
                <a:ext uri="{FF2B5EF4-FFF2-40B4-BE49-F238E27FC236}">
                  <a16:creationId xmlns:a16="http://schemas.microsoft.com/office/drawing/2014/main" id="{FB7A15AD-DB14-020A-1FE6-50A4A46C09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81" y="2359"/>
              <a:ext cx="0" cy="1017"/>
            </a:xfrm>
            <a:prstGeom prst="line">
              <a:avLst/>
            </a:prstGeom>
            <a:noFill/>
            <a:ln w="15875">
              <a:solidFill>
                <a:srgbClr val="0066FF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</p:grpSp>
      <p:sp>
        <p:nvSpPr>
          <p:cNvPr id="18" name="Rectangle 24">
            <a:extLst>
              <a:ext uri="{FF2B5EF4-FFF2-40B4-BE49-F238E27FC236}">
                <a16:creationId xmlns:a16="http://schemas.microsoft.com/office/drawing/2014/main" id="{9BC38738-1D3E-4F45-208B-E1FA61A2B4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0813" y="4191000"/>
            <a:ext cx="44608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rgbClr val="0066FF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TW" sz="1800" i="1">
                <a:solidFill>
                  <a:srgbClr val="0066FF"/>
                </a:solidFill>
                <a:latin typeface="Arial" panose="020B0604020202020204" pitchFamily="34" charset="0"/>
              </a:rPr>
              <a:t>Q</a:t>
            </a:r>
            <a:r>
              <a:rPr lang="en-US" altLang="zh-TW" sz="1800" baseline="-25000">
                <a:solidFill>
                  <a:srgbClr val="0066FF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19" name="Rectangle 25">
            <a:extLst>
              <a:ext uri="{FF2B5EF4-FFF2-40B4-BE49-F238E27FC236}">
                <a16:creationId xmlns:a16="http://schemas.microsoft.com/office/drawing/2014/main" id="{B3147B2C-C04E-089C-2ACC-0390A8D1B1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0625" y="4191000"/>
            <a:ext cx="4460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rgbClr val="0066FF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TW" sz="1800" i="1">
                <a:solidFill>
                  <a:srgbClr val="0066FF"/>
                </a:solidFill>
                <a:latin typeface="Arial" panose="020B0604020202020204" pitchFamily="34" charset="0"/>
              </a:rPr>
              <a:t>Q</a:t>
            </a:r>
            <a:r>
              <a:rPr lang="en-US" altLang="zh-TW" sz="1800" baseline="-25000">
                <a:solidFill>
                  <a:srgbClr val="0066FF"/>
                </a:solidFill>
                <a:latin typeface="Arial" panose="020B0604020202020204" pitchFamily="34" charset="0"/>
              </a:rPr>
              <a:t>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90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990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990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99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6" name="Picture 4">
            <a:extLst>
              <a:ext uri="{FF2B5EF4-FFF2-40B4-BE49-F238E27FC236}">
                <a16:creationId xmlns:a16="http://schemas.microsoft.com/office/drawing/2014/main" id="{EB6BC748-B648-8F55-8272-004476077F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725" y="1274763"/>
            <a:ext cx="3371850" cy="3667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66FF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107" name="Text Box 5">
            <a:extLst>
              <a:ext uri="{FF2B5EF4-FFF2-40B4-BE49-F238E27FC236}">
                <a16:creationId xmlns:a16="http://schemas.microsoft.com/office/drawing/2014/main" id="{7691F0A2-C5ED-3D63-AD11-A2447ADE09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" y="1125538"/>
            <a:ext cx="5673725" cy="356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The cumulative frequency polygon </a:t>
            </a:r>
          </a:p>
          <a:p>
            <a:pPr eaLnBrk="1" hangingPunct="1"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on the right shows the heights of </a:t>
            </a:r>
          </a:p>
          <a:p>
            <a:pPr eaLnBrk="1" hangingPunct="1"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40 students.</a:t>
            </a:r>
          </a:p>
          <a:p>
            <a:pPr eaLnBrk="1" hangingPunct="1"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(a)   Find the lower quartile and the </a:t>
            </a:r>
          </a:p>
          <a:p>
            <a:pPr eaLnBrk="1" hangingPunct="1"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       </a:t>
            </a:r>
            <a:r>
              <a:rPr lang="en-US" altLang="zh-TW" sz="1200">
                <a:latin typeface="Arial" panose="020B0604020202020204" pitchFamily="34" charset="0"/>
              </a:rPr>
              <a:t> </a:t>
            </a:r>
            <a:r>
              <a:rPr lang="en-US" altLang="zh-TW" sz="2400">
                <a:latin typeface="Arial" panose="020B0604020202020204" pitchFamily="34" charset="0"/>
              </a:rPr>
              <a:t>upper quartile of the heights</a:t>
            </a:r>
          </a:p>
          <a:p>
            <a:pPr eaLnBrk="1" hangingPunct="1"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       </a:t>
            </a:r>
            <a:r>
              <a:rPr lang="en-US" altLang="zh-TW" sz="1200">
                <a:latin typeface="Arial" panose="020B0604020202020204" pitchFamily="34" charset="0"/>
              </a:rPr>
              <a:t> </a:t>
            </a:r>
            <a:r>
              <a:rPr lang="en-US" altLang="zh-TW" sz="2400">
                <a:latin typeface="Arial" panose="020B0604020202020204" pitchFamily="34" charset="0"/>
              </a:rPr>
              <a:t>of the students.</a:t>
            </a:r>
          </a:p>
          <a:p>
            <a:pPr eaLnBrk="1" hangingPunct="1"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(b)   Find the inter-quartile range of</a:t>
            </a:r>
          </a:p>
          <a:p>
            <a:pPr eaLnBrk="1" hangingPunct="1"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       </a:t>
            </a:r>
            <a:r>
              <a:rPr lang="en-US" altLang="zh-TW" sz="1200">
                <a:latin typeface="Arial" panose="020B0604020202020204" pitchFamily="34" charset="0"/>
              </a:rPr>
              <a:t> </a:t>
            </a:r>
            <a:r>
              <a:rPr lang="en-US" altLang="zh-TW" sz="2400">
                <a:latin typeface="Arial" panose="020B0604020202020204" pitchFamily="34" charset="0"/>
              </a:rPr>
              <a:t>the heights of the students.</a:t>
            </a:r>
          </a:p>
        </p:txBody>
      </p:sp>
      <p:sp>
        <p:nvSpPr>
          <p:cNvPr id="47108" name="Text Box 6">
            <a:extLst>
              <a:ext uri="{FF2B5EF4-FFF2-40B4-BE49-F238E27FC236}">
                <a16:creationId xmlns:a16="http://schemas.microsoft.com/office/drawing/2014/main" id="{19E99A36-126E-832C-DA0F-7D5CA3A03E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549275"/>
            <a:ext cx="43211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b="1">
                <a:latin typeface="Arial" panose="020B0604020202020204" pitchFamily="34" charset="0"/>
              </a:rPr>
              <a:t>Follow-up question</a:t>
            </a:r>
          </a:p>
        </p:txBody>
      </p:sp>
      <p:grpSp>
        <p:nvGrpSpPr>
          <p:cNvPr id="47109" name="Group 13">
            <a:extLst>
              <a:ext uri="{FF2B5EF4-FFF2-40B4-BE49-F238E27FC236}">
                <a16:creationId xmlns:a16="http://schemas.microsoft.com/office/drawing/2014/main" id="{81DEE195-1255-39A9-46F3-BEEE093F319B}"/>
              </a:ext>
            </a:extLst>
          </p:cNvPr>
          <p:cNvGrpSpPr>
            <a:grpSpLocks/>
          </p:cNvGrpSpPr>
          <p:nvPr/>
        </p:nvGrpSpPr>
        <p:grpSpPr bwMode="auto">
          <a:xfrm>
            <a:off x="6127750" y="3670300"/>
            <a:ext cx="647700" cy="547688"/>
            <a:chOff x="3860" y="3036"/>
            <a:chExt cx="408" cy="345"/>
          </a:xfrm>
        </p:grpSpPr>
        <p:sp>
          <p:nvSpPr>
            <p:cNvPr id="47119" name="Line 7">
              <a:extLst>
                <a:ext uri="{FF2B5EF4-FFF2-40B4-BE49-F238E27FC236}">
                  <a16:creationId xmlns:a16="http://schemas.microsoft.com/office/drawing/2014/main" id="{13874F08-EC37-41C1-D5B1-CFAC7B2240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60" y="3040"/>
              <a:ext cx="408" cy="0"/>
            </a:xfrm>
            <a:prstGeom prst="line">
              <a:avLst/>
            </a:prstGeom>
            <a:noFill/>
            <a:ln w="15875">
              <a:solidFill>
                <a:srgbClr val="0066FF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47120" name="Line 10">
              <a:extLst>
                <a:ext uri="{FF2B5EF4-FFF2-40B4-BE49-F238E27FC236}">
                  <a16:creationId xmlns:a16="http://schemas.microsoft.com/office/drawing/2014/main" id="{20284B91-2E17-A5E7-98BE-43294201E1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62" y="3036"/>
              <a:ext cx="0" cy="345"/>
            </a:xfrm>
            <a:prstGeom prst="line">
              <a:avLst/>
            </a:prstGeom>
            <a:noFill/>
            <a:ln w="15875">
              <a:solidFill>
                <a:srgbClr val="0066FF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</p:grpSp>
      <p:grpSp>
        <p:nvGrpSpPr>
          <p:cNvPr id="47110" name="Group 14">
            <a:extLst>
              <a:ext uri="{FF2B5EF4-FFF2-40B4-BE49-F238E27FC236}">
                <a16:creationId xmlns:a16="http://schemas.microsoft.com/office/drawing/2014/main" id="{470D2917-608E-F92B-8AE8-3718AA78EF7E}"/>
              </a:ext>
            </a:extLst>
          </p:cNvPr>
          <p:cNvGrpSpPr>
            <a:grpSpLocks/>
          </p:cNvGrpSpPr>
          <p:nvPr/>
        </p:nvGrpSpPr>
        <p:grpSpPr bwMode="auto">
          <a:xfrm>
            <a:off x="6134100" y="2587625"/>
            <a:ext cx="1614488" cy="1622425"/>
            <a:chOff x="3864" y="2354"/>
            <a:chExt cx="1017" cy="1022"/>
          </a:xfrm>
        </p:grpSpPr>
        <p:sp>
          <p:nvSpPr>
            <p:cNvPr id="47117" name="Line 11">
              <a:extLst>
                <a:ext uri="{FF2B5EF4-FFF2-40B4-BE49-F238E27FC236}">
                  <a16:creationId xmlns:a16="http://schemas.microsoft.com/office/drawing/2014/main" id="{308BFD92-5832-9847-19AC-03E7591164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64" y="2354"/>
              <a:ext cx="1003" cy="0"/>
            </a:xfrm>
            <a:prstGeom prst="line">
              <a:avLst/>
            </a:prstGeom>
            <a:noFill/>
            <a:ln w="15875">
              <a:solidFill>
                <a:srgbClr val="0066FF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47118" name="Line 12">
              <a:extLst>
                <a:ext uri="{FF2B5EF4-FFF2-40B4-BE49-F238E27FC236}">
                  <a16:creationId xmlns:a16="http://schemas.microsoft.com/office/drawing/2014/main" id="{1E7EFE6E-F114-0914-EF8A-277CB8014F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81" y="2359"/>
              <a:ext cx="0" cy="1017"/>
            </a:xfrm>
            <a:prstGeom prst="line">
              <a:avLst/>
            </a:prstGeom>
            <a:noFill/>
            <a:ln w="15875">
              <a:solidFill>
                <a:srgbClr val="0066FF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</p:grpSp>
      <p:sp>
        <p:nvSpPr>
          <p:cNvPr id="47111" name="Rectangle 24">
            <a:extLst>
              <a:ext uri="{FF2B5EF4-FFF2-40B4-BE49-F238E27FC236}">
                <a16:creationId xmlns:a16="http://schemas.microsoft.com/office/drawing/2014/main" id="{978C3953-B070-7ED5-AD2A-F48D86B93D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0813" y="4191000"/>
            <a:ext cx="44608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rgbClr val="0066FF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TW" sz="1800" i="1">
                <a:solidFill>
                  <a:srgbClr val="0066FF"/>
                </a:solidFill>
                <a:latin typeface="Arial" panose="020B0604020202020204" pitchFamily="34" charset="0"/>
              </a:rPr>
              <a:t>Q</a:t>
            </a:r>
            <a:r>
              <a:rPr lang="en-US" altLang="zh-TW" sz="1800" baseline="-25000">
                <a:solidFill>
                  <a:srgbClr val="0066FF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47112" name="Rectangle 25">
            <a:extLst>
              <a:ext uri="{FF2B5EF4-FFF2-40B4-BE49-F238E27FC236}">
                <a16:creationId xmlns:a16="http://schemas.microsoft.com/office/drawing/2014/main" id="{DD91CD98-FE69-B81D-869A-CBE474A911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0625" y="4191000"/>
            <a:ext cx="4460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rgbClr val="0066FF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TW" sz="1800" i="1">
                <a:solidFill>
                  <a:srgbClr val="0066FF"/>
                </a:solidFill>
                <a:latin typeface="Arial" panose="020B0604020202020204" pitchFamily="34" charset="0"/>
              </a:rPr>
              <a:t>Q</a:t>
            </a:r>
            <a:r>
              <a:rPr lang="en-US" altLang="zh-TW" sz="1800" baseline="-25000">
                <a:solidFill>
                  <a:srgbClr val="0066FF"/>
                </a:solidFill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20" name="Rectangle 6">
            <a:extLst>
              <a:ext uri="{FF2B5EF4-FFF2-40B4-BE49-F238E27FC236}">
                <a16:creationId xmlns:a16="http://schemas.microsoft.com/office/drawing/2014/main" id="{CE12B3E0-0FFB-CBC8-009E-42A48D8B28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875" y="4722813"/>
            <a:ext cx="3471863" cy="179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66FF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(b)</a:t>
            </a:r>
            <a:r>
              <a:rPr lang="zh-TW" altLang="en-US" sz="2400">
                <a:latin typeface="Arial" panose="020B0604020202020204" pitchFamily="34" charset="0"/>
              </a:rPr>
              <a:t>　</a:t>
            </a:r>
            <a:r>
              <a:rPr lang="en-US" altLang="zh-TW" sz="2400">
                <a:latin typeface="Arial" panose="020B0604020202020204" pitchFamily="34" charset="0"/>
              </a:rPr>
              <a:t>Inter-quartile range</a:t>
            </a:r>
          </a:p>
          <a:p>
            <a:pPr eaLnBrk="1" hangingPunct="1"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       </a:t>
            </a:r>
            <a:r>
              <a:rPr lang="en-US" altLang="zh-TW" sz="800">
                <a:latin typeface="Arial" panose="020B0604020202020204" pitchFamily="34" charset="0"/>
              </a:rPr>
              <a:t> </a:t>
            </a:r>
            <a:r>
              <a:rPr lang="en-US" altLang="zh-TW" sz="2400">
                <a:latin typeface="Arial" panose="020B0604020202020204" pitchFamily="34" charset="0"/>
              </a:rPr>
              <a:t>= </a:t>
            </a:r>
            <a:r>
              <a:rPr lang="en-US" altLang="zh-TW" sz="2400" i="1">
                <a:latin typeface="Arial" panose="020B0604020202020204" pitchFamily="34" charset="0"/>
              </a:rPr>
              <a:t>Q</a:t>
            </a:r>
            <a:r>
              <a:rPr lang="en-US" altLang="zh-TW" sz="2400" baseline="-25000">
                <a:latin typeface="Arial" panose="020B0604020202020204" pitchFamily="34" charset="0"/>
              </a:rPr>
              <a:t>3</a:t>
            </a:r>
            <a:r>
              <a:rPr lang="en-US" altLang="zh-TW" sz="2400">
                <a:latin typeface="Arial" panose="020B0604020202020204" pitchFamily="34" charset="0"/>
              </a:rPr>
              <a:t> </a:t>
            </a:r>
            <a:r>
              <a:rPr lang="en-US" altLang="zh-TW" sz="2400">
                <a:latin typeface="Arial" panose="020B0604020202020204" pitchFamily="34" charset="0"/>
                <a:cs typeface="Times New Roman" panose="02020603050405020304" pitchFamily="18" charset="0"/>
              </a:rPr>
              <a:t>– </a:t>
            </a:r>
            <a:r>
              <a:rPr lang="en-US" altLang="zh-TW" sz="2400" i="1">
                <a:latin typeface="Arial" panose="020B0604020202020204" pitchFamily="34" charset="0"/>
                <a:cs typeface="Times New Roman" panose="02020603050405020304" pitchFamily="18" charset="0"/>
              </a:rPr>
              <a:t>Q</a:t>
            </a:r>
            <a:r>
              <a:rPr lang="en-US" altLang="zh-TW" sz="2400" baseline="-25000">
                <a:latin typeface="Arial" panose="020B0604020202020204" pitchFamily="34" charset="0"/>
                <a:cs typeface="Times New Roman" panose="02020603050405020304" pitchFamily="18" charset="0"/>
              </a:rPr>
              <a:t>1</a:t>
            </a:r>
          </a:p>
          <a:p>
            <a:pPr eaLnBrk="1" hangingPunct="1"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       </a:t>
            </a:r>
            <a:r>
              <a:rPr lang="en-US" altLang="zh-TW" sz="800">
                <a:latin typeface="Arial" panose="020B0604020202020204" pitchFamily="34" charset="0"/>
              </a:rPr>
              <a:t> </a:t>
            </a:r>
            <a:r>
              <a:rPr lang="en-US" altLang="zh-TW" sz="2400">
                <a:latin typeface="Arial" panose="020B0604020202020204" pitchFamily="34" charset="0"/>
              </a:rPr>
              <a:t>= (175 </a:t>
            </a:r>
            <a:r>
              <a:rPr lang="en-US" altLang="zh-TW" sz="2400">
                <a:latin typeface="Arial" panose="020B0604020202020204" pitchFamily="34" charset="0"/>
                <a:cs typeface="Times New Roman" panose="02020603050405020304" pitchFamily="18" charset="0"/>
              </a:rPr>
              <a:t>– 157) cm</a:t>
            </a:r>
          </a:p>
          <a:p>
            <a:pPr eaLnBrk="1" hangingPunct="1">
              <a:buFontTx/>
              <a:buNone/>
            </a:pPr>
            <a:r>
              <a:rPr lang="en-US" altLang="zh-TW" sz="2400">
                <a:latin typeface="Arial" panose="020B0604020202020204" pitchFamily="34" charset="0"/>
                <a:cs typeface="Times New Roman" panose="02020603050405020304" pitchFamily="18" charset="0"/>
              </a:rPr>
              <a:t>       </a:t>
            </a:r>
            <a:r>
              <a:rPr lang="en-US" altLang="zh-TW" sz="800"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TW" sz="2400">
                <a:latin typeface="Arial" panose="020B0604020202020204" pitchFamily="34" charset="0"/>
                <a:cs typeface="Times New Roman" panose="02020603050405020304" pitchFamily="18" charset="0"/>
              </a:rPr>
              <a:t>= 18 cm</a:t>
            </a:r>
          </a:p>
        </p:txBody>
      </p:sp>
      <p:grpSp>
        <p:nvGrpSpPr>
          <p:cNvPr id="21" name="Group 18">
            <a:extLst>
              <a:ext uri="{FF2B5EF4-FFF2-40B4-BE49-F238E27FC236}">
                <a16:creationId xmlns:a16="http://schemas.microsoft.com/office/drawing/2014/main" id="{CF9810D3-C8B4-B3F6-9A55-D0391BF81D98}"/>
              </a:ext>
            </a:extLst>
          </p:cNvPr>
          <p:cNvGrpSpPr>
            <a:grpSpLocks/>
          </p:cNvGrpSpPr>
          <p:nvPr/>
        </p:nvGrpSpPr>
        <p:grpSpPr bwMode="auto">
          <a:xfrm>
            <a:off x="1258888" y="6450013"/>
            <a:ext cx="827087" cy="38100"/>
            <a:chOff x="775" y="1307"/>
            <a:chExt cx="521" cy="24"/>
          </a:xfrm>
        </p:grpSpPr>
        <p:sp>
          <p:nvSpPr>
            <p:cNvPr id="47115" name="Line 19">
              <a:extLst>
                <a:ext uri="{FF2B5EF4-FFF2-40B4-BE49-F238E27FC236}">
                  <a16:creationId xmlns:a16="http://schemas.microsoft.com/office/drawing/2014/main" id="{EF306723-6E2A-1892-1A91-211E150599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5" y="1307"/>
              <a:ext cx="521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47116" name="Line 20">
              <a:extLst>
                <a:ext uri="{FF2B5EF4-FFF2-40B4-BE49-F238E27FC236}">
                  <a16:creationId xmlns:a16="http://schemas.microsoft.com/office/drawing/2014/main" id="{53772061-56D9-A79C-F4A4-DB8FBCC757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5" y="1331"/>
              <a:ext cx="521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224" name="Rectangle 96">
            <a:extLst>
              <a:ext uri="{FF2B5EF4-FFF2-40B4-BE49-F238E27FC236}">
                <a16:creationId xmlns:a16="http://schemas.microsoft.com/office/drawing/2014/main" id="{3A0D97BD-53BC-605F-1F95-2ACD04EED5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5813" y="1196975"/>
            <a:ext cx="676275" cy="431800"/>
          </a:xfrm>
          <a:prstGeom prst="rect">
            <a:avLst/>
          </a:prstGeom>
          <a:noFill/>
          <a:ln w="15875" algn="ctr">
            <a:solidFill>
              <a:srgbClr val="FF00FF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HK" altLang="en-US" sz="2800">
              <a:latin typeface="Arial" panose="020B0604020202020204" pitchFamily="34" charset="0"/>
            </a:endParaRPr>
          </a:p>
        </p:txBody>
      </p:sp>
      <p:sp>
        <p:nvSpPr>
          <p:cNvPr id="304227" name="Rectangle 99">
            <a:extLst>
              <a:ext uri="{FF2B5EF4-FFF2-40B4-BE49-F238E27FC236}">
                <a16:creationId xmlns:a16="http://schemas.microsoft.com/office/drawing/2014/main" id="{44406E61-94E2-F8FF-37CD-4429CC4997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5813" y="1190625"/>
            <a:ext cx="303212" cy="4318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 algn="ctr">
                <a:solidFill>
                  <a:srgbClr val="FFFF99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HK" altLang="en-US" sz="2800">
              <a:latin typeface="Arial" panose="020B0604020202020204" pitchFamily="34" charset="0"/>
            </a:endParaRPr>
          </a:p>
        </p:txBody>
      </p:sp>
      <p:sp>
        <p:nvSpPr>
          <p:cNvPr id="304228" name="Rectangle 100">
            <a:extLst>
              <a:ext uri="{FF2B5EF4-FFF2-40B4-BE49-F238E27FC236}">
                <a16:creationId xmlns:a16="http://schemas.microsoft.com/office/drawing/2014/main" id="{5483820F-51ED-4CEA-15B9-616878E42B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42113" y="1190625"/>
            <a:ext cx="303212" cy="4318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 algn="ctr">
                <a:solidFill>
                  <a:srgbClr val="FFFF99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HK" altLang="en-US" sz="2800">
              <a:latin typeface="Arial" panose="020B0604020202020204" pitchFamily="34" charset="0"/>
            </a:endParaRPr>
          </a:p>
        </p:txBody>
      </p:sp>
      <p:sp>
        <p:nvSpPr>
          <p:cNvPr id="304230" name="Rectangle 102">
            <a:extLst>
              <a:ext uri="{FF2B5EF4-FFF2-40B4-BE49-F238E27FC236}">
                <a16:creationId xmlns:a16="http://schemas.microsoft.com/office/drawing/2014/main" id="{5895DBF5-A3DC-8F7B-9BAE-0164E0E39A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16863" y="1189038"/>
            <a:ext cx="303212" cy="4318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 algn="ctr">
                <a:solidFill>
                  <a:srgbClr val="FFFF99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HK" altLang="en-US" sz="2800">
              <a:latin typeface="Arial" panose="020B0604020202020204" pitchFamily="34" charset="0"/>
            </a:endParaRPr>
          </a:p>
        </p:txBody>
      </p:sp>
      <p:sp>
        <p:nvSpPr>
          <p:cNvPr id="304231" name="Rectangle 103">
            <a:extLst>
              <a:ext uri="{FF2B5EF4-FFF2-40B4-BE49-F238E27FC236}">
                <a16:creationId xmlns:a16="http://schemas.microsoft.com/office/drawing/2014/main" id="{12516406-BFB3-D78D-FFE2-EE49A0A578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3163" y="1189038"/>
            <a:ext cx="303212" cy="4318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 algn="ctr">
                <a:solidFill>
                  <a:srgbClr val="FFFF99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HK" altLang="en-US" sz="2800">
              <a:latin typeface="Arial" panose="020B0604020202020204" pitchFamily="34" charset="0"/>
            </a:endParaRPr>
          </a:p>
        </p:txBody>
      </p:sp>
      <p:sp>
        <p:nvSpPr>
          <p:cNvPr id="304226" name="Rectangle 98">
            <a:extLst>
              <a:ext uri="{FF2B5EF4-FFF2-40B4-BE49-F238E27FC236}">
                <a16:creationId xmlns:a16="http://schemas.microsoft.com/office/drawing/2014/main" id="{F4EC0104-071B-1BB2-20EC-8A3EDC04B4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9575" y="1192213"/>
            <a:ext cx="303213" cy="4318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 algn="ctr">
                <a:solidFill>
                  <a:srgbClr val="FFFF99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HK" altLang="en-US" sz="2800">
              <a:latin typeface="Arial" panose="020B0604020202020204" pitchFamily="34" charset="0"/>
            </a:endParaRPr>
          </a:p>
        </p:txBody>
      </p:sp>
      <p:sp>
        <p:nvSpPr>
          <p:cNvPr id="304225" name="Rectangle 97">
            <a:extLst>
              <a:ext uri="{FF2B5EF4-FFF2-40B4-BE49-F238E27FC236}">
                <a16:creationId xmlns:a16="http://schemas.microsoft.com/office/drawing/2014/main" id="{148EC469-33CA-91C1-163F-A5F9165ACA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5875" y="1192213"/>
            <a:ext cx="303213" cy="4318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 algn="ctr">
                <a:solidFill>
                  <a:srgbClr val="FFFF99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HK" altLang="en-US" sz="2800">
              <a:latin typeface="Arial" panose="020B0604020202020204" pitchFamily="34" charset="0"/>
            </a:endParaRPr>
          </a:p>
        </p:txBody>
      </p:sp>
      <p:sp>
        <p:nvSpPr>
          <p:cNvPr id="304132" name="Text Box 4">
            <a:extLst>
              <a:ext uri="{FF2B5EF4-FFF2-40B4-BE49-F238E27FC236}">
                <a16:creationId xmlns:a16="http://schemas.microsoft.com/office/drawing/2014/main" id="{03DC7D01-1497-EF45-73CA-0A593B48E4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8138" y="620713"/>
            <a:ext cx="66103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800">
                <a:latin typeface="Arial" panose="020B0604020202020204" pitchFamily="34" charset="0"/>
              </a:rPr>
              <a:t>Consider the two sets of numbers:</a:t>
            </a:r>
            <a:endParaRPr lang="en-US" altLang="zh-TW" sz="1800">
              <a:latin typeface="Times New Roman" panose="02020603050405020304" pitchFamily="18" charset="0"/>
            </a:endParaRPr>
          </a:p>
        </p:txBody>
      </p:sp>
      <p:sp>
        <p:nvSpPr>
          <p:cNvPr id="304134" name="Line 6">
            <a:extLst>
              <a:ext uri="{FF2B5EF4-FFF2-40B4-BE49-F238E27FC236}">
                <a16:creationId xmlns:a16="http://schemas.microsoft.com/office/drawing/2014/main" id="{A9F8E44E-78CD-0FC9-1724-0F90C977E83D}"/>
              </a:ext>
            </a:extLst>
          </p:cNvPr>
          <p:cNvSpPr>
            <a:spLocks noChangeShapeType="1"/>
          </p:cNvSpPr>
          <p:nvPr/>
        </p:nvSpPr>
        <p:spPr bwMode="auto">
          <a:xfrm>
            <a:off x="4500563" y="1268413"/>
            <a:ext cx="0" cy="4856162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304135" name="Text Box 7">
            <a:extLst>
              <a:ext uri="{FF2B5EF4-FFF2-40B4-BE49-F238E27FC236}">
                <a16:creationId xmlns:a16="http://schemas.microsoft.com/office/drawing/2014/main" id="{D4DD5505-E76C-3DEC-A32F-C5CC573D08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2047875"/>
            <a:ext cx="4089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TW" sz="2800">
                <a:latin typeface="Arial" panose="020B0604020202020204" pitchFamily="34" charset="0"/>
              </a:rPr>
              <a:t>Mean of </a:t>
            </a:r>
            <a:r>
              <a:rPr lang="en-US" altLang="zh-TW" sz="2800" i="1">
                <a:latin typeface="Arial" panose="020B0604020202020204" pitchFamily="34" charset="0"/>
              </a:rPr>
              <a:t>A</a:t>
            </a:r>
            <a:r>
              <a:rPr lang="en-US" altLang="zh-TW" sz="2800">
                <a:latin typeface="Arial" panose="020B0604020202020204" pitchFamily="34" charset="0"/>
              </a:rPr>
              <a:t> 			</a:t>
            </a:r>
          </a:p>
        </p:txBody>
      </p:sp>
      <p:grpSp>
        <p:nvGrpSpPr>
          <p:cNvPr id="304136" name="Group 8">
            <a:extLst>
              <a:ext uri="{FF2B5EF4-FFF2-40B4-BE49-F238E27FC236}">
                <a16:creationId xmlns:a16="http://schemas.microsoft.com/office/drawing/2014/main" id="{6C966763-AA6B-8584-E124-3BB1108DD037}"/>
              </a:ext>
            </a:extLst>
          </p:cNvPr>
          <p:cNvGrpSpPr>
            <a:grpSpLocks/>
          </p:cNvGrpSpPr>
          <p:nvPr/>
        </p:nvGrpSpPr>
        <p:grpSpPr bwMode="auto">
          <a:xfrm>
            <a:off x="323850" y="2616200"/>
            <a:ext cx="3279775" cy="957263"/>
            <a:chOff x="1292" y="1561"/>
            <a:chExt cx="2066" cy="603"/>
          </a:xfrm>
        </p:grpSpPr>
        <p:grpSp>
          <p:nvGrpSpPr>
            <p:cNvPr id="19513" name="Group 9">
              <a:extLst>
                <a:ext uri="{FF2B5EF4-FFF2-40B4-BE49-F238E27FC236}">
                  <a16:creationId xmlns:a16="http://schemas.microsoft.com/office/drawing/2014/main" id="{9989F3E2-ED13-70BC-E7D2-DC763A62E8A8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519" y="1561"/>
              <a:ext cx="1839" cy="603"/>
              <a:chOff x="1519" y="1515"/>
              <a:chExt cx="1839" cy="603"/>
            </a:xfrm>
          </p:grpSpPr>
          <p:sp>
            <p:nvSpPr>
              <p:cNvPr id="19515" name="AutoShape 10">
                <a:extLst>
                  <a:ext uri="{FF2B5EF4-FFF2-40B4-BE49-F238E27FC236}">
                    <a16:creationId xmlns:a16="http://schemas.microsoft.com/office/drawing/2014/main" id="{C1E136D1-5713-19A7-B4F6-EE3B1DD0CAE5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1519" y="1526"/>
                <a:ext cx="1839" cy="5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  <p:sp>
            <p:nvSpPr>
              <p:cNvPr id="19516" name="Line 11">
                <a:extLst>
                  <a:ext uri="{FF2B5EF4-FFF2-40B4-BE49-F238E27FC236}">
                    <a16:creationId xmlns:a16="http://schemas.microsoft.com/office/drawing/2014/main" id="{BB503213-133F-11FC-E9E7-0EDA75CAD7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56" y="1821"/>
                <a:ext cx="1751" cy="0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  <p:sp>
            <p:nvSpPr>
              <p:cNvPr id="19517" name="Rectangle 12">
                <a:extLst>
                  <a:ext uri="{FF2B5EF4-FFF2-40B4-BE49-F238E27FC236}">
                    <a16:creationId xmlns:a16="http://schemas.microsoft.com/office/drawing/2014/main" id="{63F4C100-2C88-9FB0-31FF-BB9C7A4371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21" y="1849"/>
                <a:ext cx="125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TW" sz="2800">
                    <a:solidFill>
                      <a:srgbClr val="000000"/>
                    </a:solidFill>
                    <a:latin typeface="Arial" panose="020B0604020202020204" pitchFamily="34" charset="0"/>
                  </a:rPr>
                  <a:t>6</a:t>
                </a:r>
                <a:endParaRPr lang="en-US" altLang="zh-TW" sz="2800">
                  <a:latin typeface="Arial" panose="020B0604020202020204" pitchFamily="34" charset="0"/>
                </a:endParaRPr>
              </a:p>
            </p:txBody>
          </p:sp>
          <p:sp>
            <p:nvSpPr>
              <p:cNvPr id="19518" name="Rectangle 13">
                <a:extLst>
                  <a:ext uri="{FF2B5EF4-FFF2-40B4-BE49-F238E27FC236}">
                    <a16:creationId xmlns:a16="http://schemas.microsoft.com/office/drawing/2014/main" id="{AC3D2B98-5310-71B0-CA88-FAE0E7324F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23" y="1537"/>
                <a:ext cx="125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TW" sz="2800">
                    <a:solidFill>
                      <a:srgbClr val="000000"/>
                    </a:solidFill>
                    <a:latin typeface="Arial" panose="020B0604020202020204" pitchFamily="34" charset="0"/>
                  </a:rPr>
                  <a:t>9</a:t>
                </a:r>
                <a:endParaRPr lang="en-US" altLang="zh-TW" sz="2800">
                  <a:latin typeface="Arial" panose="020B0604020202020204" pitchFamily="34" charset="0"/>
                </a:endParaRPr>
              </a:p>
            </p:txBody>
          </p:sp>
          <p:sp>
            <p:nvSpPr>
              <p:cNvPr id="19519" name="Rectangle 14">
                <a:extLst>
                  <a:ext uri="{FF2B5EF4-FFF2-40B4-BE49-F238E27FC236}">
                    <a16:creationId xmlns:a16="http://schemas.microsoft.com/office/drawing/2014/main" id="{720A19D6-338A-83F1-86F3-7C05146481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93" y="1537"/>
                <a:ext cx="125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TW" sz="2800">
                    <a:solidFill>
                      <a:srgbClr val="000000"/>
                    </a:solidFill>
                    <a:latin typeface="Arial" panose="020B0604020202020204" pitchFamily="34" charset="0"/>
                  </a:rPr>
                  <a:t>7</a:t>
                </a:r>
                <a:endParaRPr lang="en-US" altLang="zh-TW" sz="2800">
                  <a:latin typeface="Arial" panose="020B0604020202020204" pitchFamily="34" charset="0"/>
                </a:endParaRPr>
              </a:p>
            </p:txBody>
          </p:sp>
          <p:sp>
            <p:nvSpPr>
              <p:cNvPr id="19520" name="Rectangle 15">
                <a:extLst>
                  <a:ext uri="{FF2B5EF4-FFF2-40B4-BE49-F238E27FC236}">
                    <a16:creationId xmlns:a16="http://schemas.microsoft.com/office/drawing/2014/main" id="{870BAA04-3736-A04F-7A85-C45B2BE7D0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62" y="1537"/>
                <a:ext cx="125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TW" sz="2800">
                    <a:solidFill>
                      <a:srgbClr val="000000"/>
                    </a:solidFill>
                    <a:latin typeface="Arial" panose="020B0604020202020204" pitchFamily="34" charset="0"/>
                  </a:rPr>
                  <a:t>5</a:t>
                </a:r>
                <a:endParaRPr lang="en-US" altLang="zh-TW" sz="2800">
                  <a:latin typeface="Arial" panose="020B0604020202020204" pitchFamily="34" charset="0"/>
                </a:endParaRPr>
              </a:p>
            </p:txBody>
          </p:sp>
          <p:sp>
            <p:nvSpPr>
              <p:cNvPr id="19521" name="Rectangle 16">
                <a:extLst>
                  <a:ext uri="{FF2B5EF4-FFF2-40B4-BE49-F238E27FC236}">
                    <a16:creationId xmlns:a16="http://schemas.microsoft.com/office/drawing/2014/main" id="{7EFA5B97-9179-8B3D-074B-C99D6B35BC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31" y="1537"/>
                <a:ext cx="125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TW" sz="2800">
                    <a:solidFill>
                      <a:srgbClr val="000000"/>
                    </a:solidFill>
                    <a:latin typeface="Arial" panose="020B0604020202020204" pitchFamily="34" charset="0"/>
                  </a:rPr>
                  <a:t>5</a:t>
                </a:r>
                <a:endParaRPr lang="en-US" altLang="zh-TW" sz="2800">
                  <a:latin typeface="Arial" panose="020B0604020202020204" pitchFamily="34" charset="0"/>
                </a:endParaRPr>
              </a:p>
            </p:txBody>
          </p:sp>
          <p:sp>
            <p:nvSpPr>
              <p:cNvPr id="19522" name="Rectangle 17">
                <a:extLst>
                  <a:ext uri="{FF2B5EF4-FFF2-40B4-BE49-F238E27FC236}">
                    <a16:creationId xmlns:a16="http://schemas.microsoft.com/office/drawing/2014/main" id="{1AD749F9-D159-352D-5FD3-7961153AD5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00" y="1537"/>
                <a:ext cx="125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TW" sz="2800">
                    <a:solidFill>
                      <a:srgbClr val="000000"/>
                    </a:solidFill>
                    <a:latin typeface="Arial" panose="020B0604020202020204" pitchFamily="34" charset="0"/>
                  </a:rPr>
                  <a:t>3</a:t>
                </a:r>
                <a:endParaRPr lang="en-US" altLang="zh-TW" sz="2800">
                  <a:latin typeface="Arial" panose="020B0604020202020204" pitchFamily="34" charset="0"/>
                </a:endParaRPr>
              </a:p>
            </p:txBody>
          </p:sp>
          <p:sp>
            <p:nvSpPr>
              <p:cNvPr id="19523" name="Rectangle 18">
                <a:extLst>
                  <a:ext uri="{FF2B5EF4-FFF2-40B4-BE49-F238E27FC236}">
                    <a16:creationId xmlns:a16="http://schemas.microsoft.com/office/drawing/2014/main" id="{D2558A48-9414-B0FD-E474-1F27A8FC59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00" y="1537"/>
                <a:ext cx="125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TW" sz="2800">
                    <a:solidFill>
                      <a:srgbClr val="000000"/>
                    </a:solidFill>
                    <a:latin typeface="Arial" panose="020B0604020202020204" pitchFamily="34" charset="0"/>
                  </a:rPr>
                  <a:t>1</a:t>
                </a:r>
                <a:endParaRPr lang="en-US" altLang="zh-TW" sz="2800">
                  <a:latin typeface="Arial" panose="020B0604020202020204" pitchFamily="34" charset="0"/>
                </a:endParaRPr>
              </a:p>
            </p:txBody>
          </p:sp>
          <p:sp>
            <p:nvSpPr>
              <p:cNvPr id="19524" name="Rectangle 19">
                <a:extLst>
                  <a:ext uri="{FF2B5EF4-FFF2-40B4-BE49-F238E27FC236}">
                    <a16:creationId xmlns:a16="http://schemas.microsoft.com/office/drawing/2014/main" id="{8F83D183-5BED-2A22-27FE-AB415AF37E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78" y="1515"/>
                <a:ext cx="123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TW" sz="2800">
                    <a:solidFill>
                      <a:srgbClr val="000000"/>
                    </a:solidFill>
                    <a:latin typeface="Symbol" panose="05050102010706020507" pitchFamily="18" charset="2"/>
                  </a:rPr>
                  <a:t>+</a:t>
                </a:r>
                <a:endParaRPr lang="en-US" altLang="zh-TW" sz="2800">
                  <a:latin typeface="Arial" panose="020B0604020202020204" pitchFamily="34" charset="0"/>
                </a:endParaRPr>
              </a:p>
            </p:txBody>
          </p:sp>
          <p:sp>
            <p:nvSpPr>
              <p:cNvPr id="19525" name="Rectangle 20">
                <a:extLst>
                  <a:ext uri="{FF2B5EF4-FFF2-40B4-BE49-F238E27FC236}">
                    <a16:creationId xmlns:a16="http://schemas.microsoft.com/office/drawing/2014/main" id="{CAAEBD78-B3A7-CF9A-0379-01A4923DAE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7" y="1515"/>
                <a:ext cx="123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TW" sz="2800">
                    <a:solidFill>
                      <a:srgbClr val="000000"/>
                    </a:solidFill>
                    <a:latin typeface="Symbol" panose="05050102010706020507" pitchFamily="18" charset="2"/>
                  </a:rPr>
                  <a:t>+</a:t>
                </a:r>
                <a:endParaRPr lang="en-US" altLang="zh-TW" sz="2800">
                  <a:latin typeface="Arial" panose="020B0604020202020204" pitchFamily="34" charset="0"/>
                </a:endParaRPr>
              </a:p>
            </p:txBody>
          </p:sp>
          <p:sp>
            <p:nvSpPr>
              <p:cNvPr id="19526" name="Rectangle 21">
                <a:extLst>
                  <a:ext uri="{FF2B5EF4-FFF2-40B4-BE49-F238E27FC236}">
                    <a16:creationId xmlns:a16="http://schemas.microsoft.com/office/drawing/2014/main" id="{BDCEE0A6-D0D6-2DB5-838C-D0C3B24F3D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16" y="1515"/>
                <a:ext cx="123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TW" sz="2800">
                    <a:solidFill>
                      <a:srgbClr val="000000"/>
                    </a:solidFill>
                    <a:latin typeface="Symbol" panose="05050102010706020507" pitchFamily="18" charset="2"/>
                  </a:rPr>
                  <a:t>+</a:t>
                </a:r>
                <a:endParaRPr lang="en-US" altLang="zh-TW" sz="2800">
                  <a:latin typeface="Arial" panose="020B0604020202020204" pitchFamily="34" charset="0"/>
                </a:endParaRPr>
              </a:p>
            </p:txBody>
          </p:sp>
          <p:sp>
            <p:nvSpPr>
              <p:cNvPr id="19527" name="Rectangle 22">
                <a:extLst>
                  <a:ext uri="{FF2B5EF4-FFF2-40B4-BE49-F238E27FC236}">
                    <a16:creationId xmlns:a16="http://schemas.microsoft.com/office/drawing/2014/main" id="{5B26736A-DA31-34D7-B0CA-EDC7286915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85" y="1515"/>
                <a:ext cx="123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TW" sz="2800">
                    <a:solidFill>
                      <a:srgbClr val="000000"/>
                    </a:solidFill>
                    <a:latin typeface="Symbol" panose="05050102010706020507" pitchFamily="18" charset="2"/>
                  </a:rPr>
                  <a:t>+</a:t>
                </a:r>
                <a:endParaRPr lang="en-US" altLang="zh-TW" sz="2800">
                  <a:latin typeface="Arial" panose="020B0604020202020204" pitchFamily="34" charset="0"/>
                </a:endParaRPr>
              </a:p>
            </p:txBody>
          </p:sp>
          <p:sp>
            <p:nvSpPr>
              <p:cNvPr id="19528" name="Rectangle 23">
                <a:extLst>
                  <a:ext uri="{FF2B5EF4-FFF2-40B4-BE49-F238E27FC236}">
                    <a16:creationId xmlns:a16="http://schemas.microsoft.com/office/drawing/2014/main" id="{31DFA7EC-6082-7895-083A-67157BA68C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54" y="1515"/>
                <a:ext cx="123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TW" sz="2800">
                    <a:solidFill>
                      <a:srgbClr val="000000"/>
                    </a:solidFill>
                    <a:latin typeface="Symbol" panose="05050102010706020507" pitchFamily="18" charset="2"/>
                  </a:rPr>
                  <a:t>+</a:t>
                </a:r>
                <a:endParaRPr lang="en-US" altLang="zh-TW" sz="280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19514" name="Rectangle 24">
              <a:extLst>
                <a:ext uri="{FF2B5EF4-FFF2-40B4-BE49-F238E27FC236}">
                  <a16:creationId xmlns:a16="http://schemas.microsoft.com/office/drawing/2014/main" id="{15D1370A-56E8-0E90-C6CD-B247B70AFA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2" y="1706"/>
              <a:ext cx="24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66FF"/>
                  </a:solidFill>
                  <a:prstDash val="dash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800">
                  <a:latin typeface="Arial" panose="020B0604020202020204" pitchFamily="34" charset="0"/>
                </a:rPr>
                <a:t>=</a:t>
              </a:r>
            </a:p>
          </p:txBody>
        </p:sp>
      </p:grpSp>
      <p:sp>
        <p:nvSpPr>
          <p:cNvPr id="304153" name="Rectangle 25">
            <a:extLst>
              <a:ext uri="{FF2B5EF4-FFF2-40B4-BE49-F238E27FC236}">
                <a16:creationId xmlns:a16="http://schemas.microsoft.com/office/drawing/2014/main" id="{8D32C6F0-66EC-8040-5D76-7020098040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3500438"/>
            <a:ext cx="6889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rgbClr val="0066FF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800">
                <a:latin typeface="Arial" panose="020B0604020202020204" pitchFamily="34" charset="0"/>
              </a:rPr>
              <a:t>= 5</a:t>
            </a:r>
          </a:p>
        </p:txBody>
      </p:sp>
      <p:sp>
        <p:nvSpPr>
          <p:cNvPr id="304154" name="Rectangle 26">
            <a:extLst>
              <a:ext uri="{FF2B5EF4-FFF2-40B4-BE49-F238E27FC236}">
                <a16:creationId xmlns:a16="http://schemas.microsoft.com/office/drawing/2014/main" id="{CB191CAD-C77A-39BE-2DD9-825736550E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138" y="4133850"/>
            <a:ext cx="20843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66FF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800">
                <a:latin typeface="Arial" panose="020B0604020202020204" pitchFamily="34" charset="0"/>
              </a:rPr>
              <a:t>Median of </a:t>
            </a:r>
            <a:r>
              <a:rPr lang="en-US" altLang="zh-TW" sz="2800" i="1">
                <a:latin typeface="Arial" panose="020B0604020202020204" pitchFamily="34" charset="0"/>
              </a:rPr>
              <a:t>A</a:t>
            </a:r>
            <a:endParaRPr lang="en-US" altLang="zh-TW" sz="2800">
              <a:latin typeface="Arial" panose="020B0604020202020204" pitchFamily="34" charset="0"/>
            </a:endParaRPr>
          </a:p>
        </p:txBody>
      </p:sp>
      <p:grpSp>
        <p:nvGrpSpPr>
          <p:cNvPr id="304172" name="Group 44">
            <a:extLst>
              <a:ext uri="{FF2B5EF4-FFF2-40B4-BE49-F238E27FC236}">
                <a16:creationId xmlns:a16="http://schemas.microsoft.com/office/drawing/2014/main" id="{70C3AD04-9C2A-4A6D-28FB-CAB200E853E6}"/>
              </a:ext>
            </a:extLst>
          </p:cNvPr>
          <p:cNvGrpSpPr>
            <a:grpSpLocks/>
          </p:cNvGrpSpPr>
          <p:nvPr/>
        </p:nvGrpSpPr>
        <p:grpSpPr bwMode="auto">
          <a:xfrm>
            <a:off x="2400300" y="3930650"/>
            <a:ext cx="1141413" cy="957263"/>
            <a:chOff x="3285" y="1933"/>
            <a:chExt cx="719" cy="603"/>
          </a:xfrm>
        </p:grpSpPr>
        <p:sp>
          <p:nvSpPr>
            <p:cNvPr id="19507" name="Line 30">
              <a:extLst>
                <a:ext uri="{FF2B5EF4-FFF2-40B4-BE49-F238E27FC236}">
                  <a16:creationId xmlns:a16="http://schemas.microsoft.com/office/drawing/2014/main" id="{A0641D66-C252-7A3A-BAE0-FA3FEC8666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48" y="2239"/>
              <a:ext cx="456" cy="0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19508" name="Rectangle 31">
              <a:extLst>
                <a:ext uri="{FF2B5EF4-FFF2-40B4-BE49-F238E27FC236}">
                  <a16:creationId xmlns:a16="http://schemas.microsoft.com/office/drawing/2014/main" id="{11A1A866-B9F6-A544-0249-CF48F190D2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7" y="2267"/>
              <a:ext cx="125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800">
                  <a:solidFill>
                    <a:srgbClr val="000000"/>
                  </a:solidFill>
                  <a:latin typeface="Arial" panose="020B0604020202020204" pitchFamily="34" charset="0"/>
                </a:rPr>
                <a:t>2</a:t>
              </a:r>
              <a:endParaRPr lang="en-US" altLang="zh-TW" sz="2800">
                <a:latin typeface="Arial" panose="020B0604020202020204" pitchFamily="34" charset="0"/>
              </a:endParaRPr>
            </a:p>
          </p:txBody>
        </p:sp>
        <p:sp>
          <p:nvSpPr>
            <p:cNvPr id="19509" name="Rectangle 34">
              <a:extLst>
                <a:ext uri="{FF2B5EF4-FFF2-40B4-BE49-F238E27FC236}">
                  <a16:creationId xmlns:a16="http://schemas.microsoft.com/office/drawing/2014/main" id="{8205C0BA-A3F3-A661-0150-C9BF57B75C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8" y="1955"/>
              <a:ext cx="125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800">
                  <a:solidFill>
                    <a:srgbClr val="000000"/>
                  </a:solidFill>
                  <a:latin typeface="Arial" panose="020B0604020202020204" pitchFamily="34" charset="0"/>
                </a:rPr>
                <a:t>5</a:t>
              </a:r>
              <a:endParaRPr lang="en-US" altLang="zh-TW" sz="2800">
                <a:latin typeface="Arial" panose="020B0604020202020204" pitchFamily="34" charset="0"/>
              </a:endParaRPr>
            </a:p>
          </p:txBody>
        </p:sp>
        <p:sp>
          <p:nvSpPr>
            <p:cNvPr id="19510" name="Rectangle 35">
              <a:extLst>
                <a:ext uri="{FF2B5EF4-FFF2-40B4-BE49-F238E27FC236}">
                  <a16:creationId xmlns:a16="http://schemas.microsoft.com/office/drawing/2014/main" id="{60E45223-4EC8-D5D6-B190-C7E9CB1F5B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1" y="1955"/>
              <a:ext cx="156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1400">
                  <a:solidFill>
                    <a:srgbClr val="000000"/>
                  </a:solidFill>
                  <a:latin typeface="Arial" panose="020B0604020202020204" pitchFamily="34" charset="0"/>
                </a:rPr>
                <a:t> </a:t>
              </a:r>
              <a:r>
                <a:rPr lang="en-US" altLang="zh-TW" sz="2800">
                  <a:solidFill>
                    <a:srgbClr val="000000"/>
                  </a:solidFill>
                  <a:latin typeface="Arial" panose="020B0604020202020204" pitchFamily="34" charset="0"/>
                </a:rPr>
                <a:t>5</a:t>
              </a:r>
              <a:endParaRPr lang="en-US" altLang="zh-TW" sz="2800">
                <a:latin typeface="Arial" panose="020B0604020202020204" pitchFamily="34" charset="0"/>
              </a:endParaRPr>
            </a:p>
          </p:txBody>
        </p:sp>
        <p:sp>
          <p:nvSpPr>
            <p:cNvPr id="19511" name="Rectangle 40">
              <a:extLst>
                <a:ext uri="{FF2B5EF4-FFF2-40B4-BE49-F238E27FC236}">
                  <a16:creationId xmlns:a16="http://schemas.microsoft.com/office/drawing/2014/main" id="{1F5C0A19-63B1-6555-B92C-9C9C914059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2" y="1933"/>
              <a:ext cx="123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800">
                  <a:solidFill>
                    <a:srgbClr val="000000"/>
                  </a:solidFill>
                  <a:latin typeface="Symbol" panose="05050102010706020507" pitchFamily="18" charset="2"/>
                </a:rPr>
                <a:t>+</a:t>
              </a:r>
              <a:endParaRPr lang="en-US" altLang="zh-TW" sz="2800">
                <a:latin typeface="Arial" panose="020B0604020202020204" pitchFamily="34" charset="0"/>
              </a:endParaRPr>
            </a:p>
          </p:txBody>
        </p:sp>
        <p:sp>
          <p:nvSpPr>
            <p:cNvPr id="19512" name="Rectangle 43">
              <a:extLst>
                <a:ext uri="{FF2B5EF4-FFF2-40B4-BE49-F238E27FC236}">
                  <a16:creationId xmlns:a16="http://schemas.microsoft.com/office/drawing/2014/main" id="{7650646D-F4FA-79D6-5A38-7155480865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5" y="2078"/>
              <a:ext cx="24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66FF"/>
                  </a:solidFill>
                  <a:prstDash val="dash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800">
                  <a:latin typeface="Arial" panose="020B0604020202020204" pitchFamily="34" charset="0"/>
                </a:rPr>
                <a:t>=</a:t>
              </a:r>
            </a:p>
          </p:txBody>
        </p:sp>
      </p:grpSp>
      <p:sp>
        <p:nvSpPr>
          <p:cNvPr id="304173" name="Rectangle 45">
            <a:extLst>
              <a:ext uri="{FF2B5EF4-FFF2-40B4-BE49-F238E27FC236}">
                <a16:creationId xmlns:a16="http://schemas.microsoft.com/office/drawing/2014/main" id="{08AD105F-EC46-4337-0C26-18DB7A282C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97125" y="4949825"/>
            <a:ext cx="6889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rgbClr val="0066FF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800">
                <a:latin typeface="Arial" panose="020B0604020202020204" pitchFamily="34" charset="0"/>
              </a:rPr>
              <a:t>= 5</a:t>
            </a:r>
          </a:p>
        </p:txBody>
      </p:sp>
      <p:sp>
        <p:nvSpPr>
          <p:cNvPr id="304174" name="Rectangle 46">
            <a:extLst>
              <a:ext uri="{FF2B5EF4-FFF2-40B4-BE49-F238E27FC236}">
                <a16:creationId xmlns:a16="http://schemas.microsoft.com/office/drawing/2014/main" id="{0CB25E5F-053B-6A38-245F-9044E0A8B6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5545138"/>
            <a:ext cx="18065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66FF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800">
                <a:latin typeface="Arial" panose="020B0604020202020204" pitchFamily="34" charset="0"/>
              </a:rPr>
              <a:t>Mode of </a:t>
            </a:r>
            <a:r>
              <a:rPr lang="en-US" altLang="zh-TW" sz="2800" i="1">
                <a:latin typeface="Arial" panose="020B0604020202020204" pitchFamily="34" charset="0"/>
              </a:rPr>
              <a:t>A</a:t>
            </a:r>
            <a:endParaRPr lang="en-US" altLang="zh-TW" sz="2800">
              <a:latin typeface="Arial" panose="020B0604020202020204" pitchFamily="34" charset="0"/>
            </a:endParaRPr>
          </a:p>
        </p:txBody>
      </p:sp>
      <p:sp>
        <p:nvSpPr>
          <p:cNvPr id="304175" name="Rectangle 47">
            <a:extLst>
              <a:ext uri="{FF2B5EF4-FFF2-40B4-BE49-F238E27FC236}">
                <a16:creationId xmlns:a16="http://schemas.microsoft.com/office/drawing/2014/main" id="{A5DBAE9F-350E-1F1C-C135-C37E2B2757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1050" y="5545138"/>
            <a:ext cx="6889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rgbClr val="0066FF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800">
                <a:latin typeface="Arial" panose="020B0604020202020204" pitchFamily="34" charset="0"/>
              </a:rPr>
              <a:t>= 5</a:t>
            </a:r>
          </a:p>
        </p:txBody>
      </p:sp>
      <p:sp>
        <p:nvSpPr>
          <p:cNvPr id="304176" name="Text Box 48">
            <a:extLst>
              <a:ext uri="{FF2B5EF4-FFF2-40B4-BE49-F238E27FC236}">
                <a16:creationId xmlns:a16="http://schemas.microsoft.com/office/drawing/2014/main" id="{A227A543-E067-8DD6-9602-A2CE8648BE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46650" y="2060575"/>
            <a:ext cx="4089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TW" sz="2800">
                <a:latin typeface="Arial" panose="020B0604020202020204" pitchFamily="34" charset="0"/>
              </a:rPr>
              <a:t>Mean of </a:t>
            </a:r>
            <a:r>
              <a:rPr lang="en-US" altLang="zh-TW" sz="2800" i="1">
                <a:latin typeface="Arial" panose="020B0604020202020204" pitchFamily="34" charset="0"/>
              </a:rPr>
              <a:t>B</a:t>
            </a:r>
            <a:r>
              <a:rPr lang="en-US" altLang="zh-TW" sz="2800">
                <a:latin typeface="Arial" panose="020B0604020202020204" pitchFamily="34" charset="0"/>
              </a:rPr>
              <a:t> 			</a:t>
            </a:r>
          </a:p>
        </p:txBody>
      </p:sp>
      <p:sp>
        <p:nvSpPr>
          <p:cNvPr id="304194" name="Rectangle 66">
            <a:extLst>
              <a:ext uri="{FF2B5EF4-FFF2-40B4-BE49-F238E27FC236}">
                <a16:creationId xmlns:a16="http://schemas.microsoft.com/office/drawing/2014/main" id="{57E0A389-3220-5B91-74E6-90F5F1A352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6650" y="3498850"/>
            <a:ext cx="6889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rgbClr val="0066FF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800">
                <a:latin typeface="Arial" panose="020B0604020202020204" pitchFamily="34" charset="0"/>
              </a:rPr>
              <a:t>= 5</a:t>
            </a:r>
          </a:p>
        </p:txBody>
      </p:sp>
      <p:sp>
        <p:nvSpPr>
          <p:cNvPr id="304195" name="Rectangle 67">
            <a:extLst>
              <a:ext uri="{FF2B5EF4-FFF2-40B4-BE49-F238E27FC236}">
                <a16:creationId xmlns:a16="http://schemas.microsoft.com/office/drawing/2014/main" id="{C59E5C2F-7FE3-C80F-73B8-D8BAB555BA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0938" y="4146550"/>
            <a:ext cx="20843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66FF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800">
                <a:latin typeface="Arial" panose="020B0604020202020204" pitchFamily="34" charset="0"/>
              </a:rPr>
              <a:t>Median of </a:t>
            </a:r>
            <a:r>
              <a:rPr lang="en-US" altLang="zh-TW" sz="2800" i="1">
                <a:latin typeface="Arial" panose="020B0604020202020204" pitchFamily="34" charset="0"/>
              </a:rPr>
              <a:t>B</a:t>
            </a:r>
            <a:endParaRPr lang="en-US" altLang="zh-TW" sz="2800">
              <a:latin typeface="Arial" panose="020B0604020202020204" pitchFamily="34" charset="0"/>
            </a:endParaRPr>
          </a:p>
        </p:txBody>
      </p:sp>
      <p:grpSp>
        <p:nvGrpSpPr>
          <p:cNvPr id="304196" name="Group 68">
            <a:extLst>
              <a:ext uri="{FF2B5EF4-FFF2-40B4-BE49-F238E27FC236}">
                <a16:creationId xmlns:a16="http://schemas.microsoft.com/office/drawing/2014/main" id="{20478998-C9D6-3EDF-A9CA-7F8E77512C56}"/>
              </a:ext>
            </a:extLst>
          </p:cNvPr>
          <p:cNvGrpSpPr>
            <a:grpSpLocks/>
          </p:cNvGrpSpPr>
          <p:nvPr/>
        </p:nvGrpSpPr>
        <p:grpSpPr bwMode="auto">
          <a:xfrm>
            <a:off x="7007225" y="3929063"/>
            <a:ext cx="1141413" cy="957262"/>
            <a:chOff x="3285" y="1933"/>
            <a:chExt cx="719" cy="603"/>
          </a:xfrm>
        </p:grpSpPr>
        <p:sp>
          <p:nvSpPr>
            <p:cNvPr id="19501" name="Line 69">
              <a:extLst>
                <a:ext uri="{FF2B5EF4-FFF2-40B4-BE49-F238E27FC236}">
                  <a16:creationId xmlns:a16="http://schemas.microsoft.com/office/drawing/2014/main" id="{C5E6B778-006A-9D90-2831-EF1EE9A5BA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48" y="2239"/>
              <a:ext cx="456" cy="0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19502" name="Rectangle 70">
              <a:extLst>
                <a:ext uri="{FF2B5EF4-FFF2-40B4-BE49-F238E27FC236}">
                  <a16:creationId xmlns:a16="http://schemas.microsoft.com/office/drawing/2014/main" id="{F8D41162-E7F5-0FC3-C0F9-2C0877D7EF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7" y="2267"/>
              <a:ext cx="125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800">
                  <a:solidFill>
                    <a:srgbClr val="000000"/>
                  </a:solidFill>
                  <a:latin typeface="Arial" panose="020B0604020202020204" pitchFamily="34" charset="0"/>
                </a:rPr>
                <a:t>2</a:t>
              </a:r>
              <a:endParaRPr lang="en-US" altLang="zh-TW" sz="2800">
                <a:latin typeface="Arial" panose="020B0604020202020204" pitchFamily="34" charset="0"/>
              </a:endParaRPr>
            </a:p>
          </p:txBody>
        </p:sp>
        <p:sp>
          <p:nvSpPr>
            <p:cNvPr id="19503" name="Rectangle 71">
              <a:extLst>
                <a:ext uri="{FF2B5EF4-FFF2-40B4-BE49-F238E27FC236}">
                  <a16:creationId xmlns:a16="http://schemas.microsoft.com/office/drawing/2014/main" id="{C9A40848-553E-A92A-9308-1E46A0042F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8" y="1955"/>
              <a:ext cx="125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800">
                  <a:solidFill>
                    <a:srgbClr val="000000"/>
                  </a:solidFill>
                  <a:latin typeface="Arial" panose="020B0604020202020204" pitchFamily="34" charset="0"/>
                </a:rPr>
                <a:t>5</a:t>
              </a:r>
              <a:endParaRPr lang="en-US" altLang="zh-TW" sz="2800">
                <a:latin typeface="Arial" panose="020B0604020202020204" pitchFamily="34" charset="0"/>
              </a:endParaRPr>
            </a:p>
          </p:txBody>
        </p:sp>
        <p:sp>
          <p:nvSpPr>
            <p:cNvPr id="19504" name="Rectangle 72">
              <a:extLst>
                <a:ext uri="{FF2B5EF4-FFF2-40B4-BE49-F238E27FC236}">
                  <a16:creationId xmlns:a16="http://schemas.microsoft.com/office/drawing/2014/main" id="{1BEE43D5-5293-71F2-BEF9-744BB51A58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1" y="1955"/>
              <a:ext cx="156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1400">
                  <a:solidFill>
                    <a:srgbClr val="000000"/>
                  </a:solidFill>
                  <a:latin typeface="Arial" panose="020B0604020202020204" pitchFamily="34" charset="0"/>
                </a:rPr>
                <a:t> </a:t>
              </a:r>
              <a:r>
                <a:rPr lang="en-US" altLang="zh-TW" sz="2800">
                  <a:solidFill>
                    <a:srgbClr val="000000"/>
                  </a:solidFill>
                  <a:latin typeface="Arial" panose="020B0604020202020204" pitchFamily="34" charset="0"/>
                </a:rPr>
                <a:t>5</a:t>
              </a:r>
              <a:endParaRPr lang="en-US" altLang="zh-TW" sz="2800">
                <a:latin typeface="Arial" panose="020B0604020202020204" pitchFamily="34" charset="0"/>
              </a:endParaRPr>
            </a:p>
          </p:txBody>
        </p:sp>
        <p:sp>
          <p:nvSpPr>
            <p:cNvPr id="19505" name="Rectangle 73">
              <a:extLst>
                <a:ext uri="{FF2B5EF4-FFF2-40B4-BE49-F238E27FC236}">
                  <a16:creationId xmlns:a16="http://schemas.microsoft.com/office/drawing/2014/main" id="{AC2D0E4E-2247-8A33-B6CC-98349C02FC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2" y="1933"/>
              <a:ext cx="123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800">
                  <a:solidFill>
                    <a:srgbClr val="000000"/>
                  </a:solidFill>
                  <a:latin typeface="Symbol" panose="05050102010706020507" pitchFamily="18" charset="2"/>
                </a:rPr>
                <a:t>+</a:t>
              </a:r>
              <a:endParaRPr lang="en-US" altLang="zh-TW" sz="2800">
                <a:latin typeface="Arial" panose="020B0604020202020204" pitchFamily="34" charset="0"/>
              </a:endParaRPr>
            </a:p>
          </p:txBody>
        </p:sp>
        <p:sp>
          <p:nvSpPr>
            <p:cNvPr id="19506" name="Rectangle 74">
              <a:extLst>
                <a:ext uri="{FF2B5EF4-FFF2-40B4-BE49-F238E27FC236}">
                  <a16:creationId xmlns:a16="http://schemas.microsoft.com/office/drawing/2014/main" id="{3BF68AF2-B360-5628-47EB-C8FB555590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5" y="2078"/>
              <a:ext cx="24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66FF"/>
                  </a:solidFill>
                  <a:prstDash val="dash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800">
                  <a:latin typeface="Arial" panose="020B0604020202020204" pitchFamily="34" charset="0"/>
                </a:rPr>
                <a:t>=</a:t>
              </a:r>
            </a:p>
          </p:txBody>
        </p:sp>
      </p:grpSp>
      <p:sp>
        <p:nvSpPr>
          <p:cNvPr id="304203" name="Rectangle 75">
            <a:extLst>
              <a:ext uri="{FF2B5EF4-FFF2-40B4-BE49-F238E27FC236}">
                <a16:creationId xmlns:a16="http://schemas.microsoft.com/office/drawing/2014/main" id="{6BB0A8D8-17A5-BAC8-493C-EE6E5AEF42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4050" y="4946650"/>
            <a:ext cx="6889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rgbClr val="0066FF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800">
                <a:latin typeface="Arial" panose="020B0604020202020204" pitchFamily="34" charset="0"/>
              </a:rPr>
              <a:t>= 5</a:t>
            </a:r>
          </a:p>
        </p:txBody>
      </p:sp>
      <p:sp>
        <p:nvSpPr>
          <p:cNvPr id="304204" name="Rectangle 76">
            <a:extLst>
              <a:ext uri="{FF2B5EF4-FFF2-40B4-BE49-F238E27FC236}">
                <a16:creationId xmlns:a16="http://schemas.microsoft.com/office/drawing/2014/main" id="{D062068A-08AC-BA6D-F4D9-CEF7F1432E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6650" y="5543550"/>
            <a:ext cx="18065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66FF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800">
                <a:latin typeface="Arial" panose="020B0604020202020204" pitchFamily="34" charset="0"/>
              </a:rPr>
              <a:t>Mode of </a:t>
            </a:r>
            <a:r>
              <a:rPr lang="en-US" altLang="zh-TW" sz="2800" i="1">
                <a:latin typeface="Arial" panose="020B0604020202020204" pitchFamily="34" charset="0"/>
              </a:rPr>
              <a:t>B</a:t>
            </a:r>
            <a:endParaRPr lang="en-US" altLang="zh-TW" sz="2800">
              <a:latin typeface="Arial" panose="020B0604020202020204" pitchFamily="34" charset="0"/>
            </a:endParaRPr>
          </a:p>
        </p:txBody>
      </p:sp>
      <p:sp>
        <p:nvSpPr>
          <p:cNvPr id="304205" name="Rectangle 77">
            <a:extLst>
              <a:ext uri="{FF2B5EF4-FFF2-40B4-BE49-F238E27FC236}">
                <a16:creationId xmlns:a16="http://schemas.microsoft.com/office/drawing/2014/main" id="{A3BD733D-82AE-890C-5238-8FDB600AD5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5438" y="5543550"/>
            <a:ext cx="6889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rgbClr val="0066FF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800">
                <a:latin typeface="Arial" panose="020B0604020202020204" pitchFamily="34" charset="0"/>
              </a:rPr>
              <a:t>= 5</a:t>
            </a:r>
          </a:p>
        </p:txBody>
      </p:sp>
      <p:grpSp>
        <p:nvGrpSpPr>
          <p:cNvPr id="304206" name="Group 78">
            <a:extLst>
              <a:ext uri="{FF2B5EF4-FFF2-40B4-BE49-F238E27FC236}">
                <a16:creationId xmlns:a16="http://schemas.microsoft.com/office/drawing/2014/main" id="{F52F35EB-2B0C-92AE-4B81-85C9973D1A04}"/>
              </a:ext>
            </a:extLst>
          </p:cNvPr>
          <p:cNvGrpSpPr>
            <a:grpSpLocks/>
          </p:cNvGrpSpPr>
          <p:nvPr/>
        </p:nvGrpSpPr>
        <p:grpSpPr bwMode="auto">
          <a:xfrm>
            <a:off x="4946650" y="2616200"/>
            <a:ext cx="3363913" cy="957263"/>
            <a:chOff x="1310" y="2147"/>
            <a:chExt cx="2119" cy="603"/>
          </a:xfrm>
        </p:grpSpPr>
        <p:grpSp>
          <p:nvGrpSpPr>
            <p:cNvPr id="19485" name="Group 79">
              <a:extLst>
                <a:ext uri="{FF2B5EF4-FFF2-40B4-BE49-F238E27FC236}">
                  <a16:creationId xmlns:a16="http://schemas.microsoft.com/office/drawing/2014/main" id="{9E5DB1F8-72C0-726E-2B7A-1973E2BE40BA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534" y="2147"/>
              <a:ext cx="1895" cy="603"/>
              <a:chOff x="1973" y="2330"/>
              <a:chExt cx="1895" cy="603"/>
            </a:xfrm>
          </p:grpSpPr>
          <p:sp>
            <p:nvSpPr>
              <p:cNvPr id="19487" name="AutoShape 80">
                <a:extLst>
                  <a:ext uri="{FF2B5EF4-FFF2-40B4-BE49-F238E27FC236}">
                    <a16:creationId xmlns:a16="http://schemas.microsoft.com/office/drawing/2014/main" id="{5320A147-9659-CD73-1C43-C0A9D519068F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1973" y="2341"/>
                <a:ext cx="1895" cy="5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  <p:sp>
            <p:nvSpPr>
              <p:cNvPr id="19488" name="Line 81">
                <a:extLst>
                  <a:ext uri="{FF2B5EF4-FFF2-40B4-BE49-F238E27FC236}">
                    <a16:creationId xmlns:a16="http://schemas.microsoft.com/office/drawing/2014/main" id="{63356CF5-B807-7F35-A182-98717584B47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10" y="2636"/>
                <a:ext cx="1807" cy="0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  <p:sp>
            <p:nvSpPr>
              <p:cNvPr id="19489" name="Rectangle 82">
                <a:extLst>
                  <a:ext uri="{FF2B5EF4-FFF2-40B4-BE49-F238E27FC236}">
                    <a16:creationId xmlns:a16="http://schemas.microsoft.com/office/drawing/2014/main" id="{43F44D6A-45FF-CB1C-A9DE-AECDCAF8A4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03" y="2664"/>
                <a:ext cx="125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TW" sz="2800">
                    <a:solidFill>
                      <a:srgbClr val="000000"/>
                    </a:solidFill>
                    <a:latin typeface="Arial" panose="020B0604020202020204" pitchFamily="34" charset="0"/>
                  </a:rPr>
                  <a:t>6</a:t>
                </a:r>
                <a:endParaRPr lang="en-US" altLang="zh-TW" sz="2800">
                  <a:latin typeface="Arial" panose="020B0604020202020204" pitchFamily="34" charset="0"/>
                </a:endParaRPr>
              </a:p>
            </p:txBody>
          </p:sp>
          <p:sp>
            <p:nvSpPr>
              <p:cNvPr id="19490" name="Rectangle 83">
                <a:extLst>
                  <a:ext uri="{FF2B5EF4-FFF2-40B4-BE49-F238E27FC236}">
                    <a16:creationId xmlns:a16="http://schemas.microsoft.com/office/drawing/2014/main" id="{A1597BA9-64EC-5E32-2088-D3EF8BB2C5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33" y="2352"/>
                <a:ext cx="125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TW" sz="2800">
                    <a:solidFill>
                      <a:srgbClr val="000000"/>
                    </a:solidFill>
                    <a:latin typeface="Arial" panose="020B0604020202020204" pitchFamily="34" charset="0"/>
                  </a:rPr>
                  <a:t>6</a:t>
                </a:r>
                <a:endParaRPr lang="en-US" altLang="zh-TW" sz="2800">
                  <a:latin typeface="Arial" panose="020B0604020202020204" pitchFamily="34" charset="0"/>
                </a:endParaRPr>
              </a:p>
            </p:txBody>
          </p:sp>
          <p:sp>
            <p:nvSpPr>
              <p:cNvPr id="19491" name="Rectangle 84">
                <a:extLst>
                  <a:ext uri="{FF2B5EF4-FFF2-40B4-BE49-F238E27FC236}">
                    <a16:creationId xmlns:a16="http://schemas.microsoft.com/office/drawing/2014/main" id="{DAB2CEEB-9A76-D751-0AA1-9CF189C110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99" y="2352"/>
                <a:ext cx="125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TW" sz="2800">
                    <a:solidFill>
                      <a:srgbClr val="000000"/>
                    </a:solidFill>
                    <a:latin typeface="Arial" panose="020B0604020202020204" pitchFamily="34" charset="0"/>
                  </a:rPr>
                  <a:t>5</a:t>
                </a:r>
                <a:endParaRPr lang="en-US" altLang="zh-TW" sz="2800">
                  <a:latin typeface="Arial" panose="020B0604020202020204" pitchFamily="34" charset="0"/>
                </a:endParaRPr>
              </a:p>
            </p:txBody>
          </p:sp>
          <p:sp>
            <p:nvSpPr>
              <p:cNvPr id="19492" name="Rectangle 85">
                <a:extLst>
                  <a:ext uri="{FF2B5EF4-FFF2-40B4-BE49-F238E27FC236}">
                    <a16:creationId xmlns:a16="http://schemas.microsoft.com/office/drawing/2014/main" id="{07EF64DE-29F6-D1D0-CCBD-B5DCDBA8AA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68" y="2352"/>
                <a:ext cx="125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TW" sz="2800">
                    <a:solidFill>
                      <a:srgbClr val="000000"/>
                    </a:solidFill>
                    <a:latin typeface="Arial" panose="020B0604020202020204" pitchFamily="34" charset="0"/>
                  </a:rPr>
                  <a:t>5</a:t>
                </a:r>
                <a:endParaRPr lang="en-US" altLang="zh-TW" sz="2800">
                  <a:latin typeface="Arial" panose="020B0604020202020204" pitchFamily="34" charset="0"/>
                </a:endParaRPr>
              </a:p>
            </p:txBody>
          </p:sp>
          <p:sp>
            <p:nvSpPr>
              <p:cNvPr id="19493" name="Rectangle 86">
                <a:extLst>
                  <a:ext uri="{FF2B5EF4-FFF2-40B4-BE49-F238E27FC236}">
                    <a16:creationId xmlns:a16="http://schemas.microsoft.com/office/drawing/2014/main" id="{9C8A5A57-A5AB-6715-301E-FC516BF41B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37" y="2352"/>
                <a:ext cx="125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TW" sz="2800">
                    <a:solidFill>
                      <a:srgbClr val="000000"/>
                    </a:solidFill>
                    <a:latin typeface="Arial" panose="020B0604020202020204" pitchFamily="34" charset="0"/>
                  </a:rPr>
                  <a:t>5</a:t>
                </a:r>
                <a:endParaRPr lang="en-US" altLang="zh-TW" sz="2800">
                  <a:latin typeface="Arial" panose="020B0604020202020204" pitchFamily="34" charset="0"/>
                </a:endParaRPr>
              </a:p>
            </p:txBody>
          </p:sp>
          <p:sp>
            <p:nvSpPr>
              <p:cNvPr id="19494" name="Rectangle 87">
                <a:extLst>
                  <a:ext uri="{FF2B5EF4-FFF2-40B4-BE49-F238E27FC236}">
                    <a16:creationId xmlns:a16="http://schemas.microsoft.com/office/drawing/2014/main" id="{27C680D0-F218-C3F7-F53C-45979D80F6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6" y="2352"/>
                <a:ext cx="125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TW" sz="2800">
                    <a:solidFill>
                      <a:srgbClr val="000000"/>
                    </a:solidFill>
                    <a:latin typeface="Arial" panose="020B0604020202020204" pitchFamily="34" charset="0"/>
                  </a:rPr>
                  <a:t>5</a:t>
                </a:r>
                <a:endParaRPr lang="en-US" altLang="zh-TW" sz="2800">
                  <a:latin typeface="Arial" panose="020B0604020202020204" pitchFamily="34" charset="0"/>
                </a:endParaRPr>
              </a:p>
            </p:txBody>
          </p:sp>
          <p:sp>
            <p:nvSpPr>
              <p:cNvPr id="19495" name="Rectangle 88">
                <a:extLst>
                  <a:ext uri="{FF2B5EF4-FFF2-40B4-BE49-F238E27FC236}">
                    <a16:creationId xmlns:a16="http://schemas.microsoft.com/office/drawing/2014/main" id="{30A11F7E-C546-62BE-B77E-CF069166CF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75" y="2352"/>
                <a:ext cx="125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TW" sz="2800">
                    <a:solidFill>
                      <a:srgbClr val="000000"/>
                    </a:solidFill>
                    <a:latin typeface="Arial" panose="020B0604020202020204" pitchFamily="34" charset="0"/>
                  </a:rPr>
                  <a:t>4</a:t>
                </a:r>
                <a:endParaRPr lang="en-US" altLang="zh-TW" sz="2800">
                  <a:latin typeface="Arial" panose="020B0604020202020204" pitchFamily="34" charset="0"/>
                </a:endParaRPr>
              </a:p>
            </p:txBody>
          </p:sp>
          <p:sp>
            <p:nvSpPr>
              <p:cNvPr id="19496" name="Rectangle 89">
                <a:extLst>
                  <a:ext uri="{FF2B5EF4-FFF2-40B4-BE49-F238E27FC236}">
                    <a16:creationId xmlns:a16="http://schemas.microsoft.com/office/drawing/2014/main" id="{49EF030C-747D-B893-CB73-D3FF1E567E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84" y="2330"/>
                <a:ext cx="123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TW" sz="2800">
                    <a:solidFill>
                      <a:srgbClr val="000000"/>
                    </a:solidFill>
                    <a:latin typeface="Symbol" panose="05050102010706020507" pitchFamily="18" charset="2"/>
                  </a:rPr>
                  <a:t>+</a:t>
                </a:r>
                <a:endParaRPr lang="en-US" altLang="zh-TW" sz="2800">
                  <a:latin typeface="Arial" panose="020B0604020202020204" pitchFamily="34" charset="0"/>
                </a:endParaRPr>
              </a:p>
            </p:txBody>
          </p:sp>
          <p:sp>
            <p:nvSpPr>
              <p:cNvPr id="19497" name="Rectangle 90">
                <a:extLst>
                  <a:ext uri="{FF2B5EF4-FFF2-40B4-BE49-F238E27FC236}">
                    <a16:creationId xmlns:a16="http://schemas.microsoft.com/office/drawing/2014/main" id="{C484B751-3E3B-1EF8-915A-65D658651B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53" y="2330"/>
                <a:ext cx="123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TW" sz="2800">
                    <a:solidFill>
                      <a:srgbClr val="000000"/>
                    </a:solidFill>
                    <a:latin typeface="Symbol" panose="05050102010706020507" pitchFamily="18" charset="2"/>
                  </a:rPr>
                  <a:t>+</a:t>
                </a:r>
                <a:endParaRPr lang="en-US" altLang="zh-TW" sz="2800">
                  <a:latin typeface="Arial" panose="020B0604020202020204" pitchFamily="34" charset="0"/>
                </a:endParaRPr>
              </a:p>
            </p:txBody>
          </p:sp>
          <p:sp>
            <p:nvSpPr>
              <p:cNvPr id="19498" name="Rectangle 91">
                <a:extLst>
                  <a:ext uri="{FF2B5EF4-FFF2-40B4-BE49-F238E27FC236}">
                    <a16:creationId xmlns:a16="http://schemas.microsoft.com/office/drawing/2014/main" id="{594D95A8-2F95-7C3C-7AD8-FB607E9829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22" y="2330"/>
                <a:ext cx="123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TW" sz="2800">
                    <a:solidFill>
                      <a:srgbClr val="000000"/>
                    </a:solidFill>
                    <a:latin typeface="Symbol" panose="05050102010706020507" pitchFamily="18" charset="2"/>
                  </a:rPr>
                  <a:t>+</a:t>
                </a:r>
                <a:endParaRPr lang="en-US" altLang="zh-TW" sz="2800">
                  <a:latin typeface="Arial" panose="020B0604020202020204" pitchFamily="34" charset="0"/>
                </a:endParaRPr>
              </a:p>
            </p:txBody>
          </p:sp>
          <p:sp>
            <p:nvSpPr>
              <p:cNvPr id="19499" name="Rectangle 92">
                <a:extLst>
                  <a:ext uri="{FF2B5EF4-FFF2-40B4-BE49-F238E27FC236}">
                    <a16:creationId xmlns:a16="http://schemas.microsoft.com/office/drawing/2014/main" id="{62DA2B11-94EC-9CA8-8F7B-D2A90318C5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1" y="2330"/>
                <a:ext cx="123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TW" sz="2800">
                    <a:solidFill>
                      <a:srgbClr val="000000"/>
                    </a:solidFill>
                    <a:latin typeface="Symbol" panose="05050102010706020507" pitchFamily="18" charset="2"/>
                  </a:rPr>
                  <a:t>+</a:t>
                </a:r>
                <a:endParaRPr lang="en-US" altLang="zh-TW" sz="2800">
                  <a:latin typeface="Arial" panose="020B0604020202020204" pitchFamily="34" charset="0"/>
                </a:endParaRPr>
              </a:p>
            </p:txBody>
          </p:sp>
          <p:sp>
            <p:nvSpPr>
              <p:cNvPr id="19500" name="Rectangle 93">
                <a:extLst>
                  <a:ext uri="{FF2B5EF4-FFF2-40B4-BE49-F238E27FC236}">
                    <a16:creationId xmlns:a16="http://schemas.microsoft.com/office/drawing/2014/main" id="{C986F3DA-0D3F-4381-7DFF-00502C0FB8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60" y="2330"/>
                <a:ext cx="123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TW" sz="2800">
                    <a:solidFill>
                      <a:srgbClr val="000000"/>
                    </a:solidFill>
                    <a:latin typeface="Symbol" panose="05050102010706020507" pitchFamily="18" charset="2"/>
                  </a:rPr>
                  <a:t>+</a:t>
                </a:r>
                <a:endParaRPr lang="en-US" altLang="zh-TW" sz="280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19486" name="Rectangle 94">
              <a:extLst>
                <a:ext uri="{FF2B5EF4-FFF2-40B4-BE49-F238E27FC236}">
                  <a16:creationId xmlns:a16="http://schemas.microsoft.com/office/drawing/2014/main" id="{2B475D3A-E345-85D8-38E8-D55D8FC197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0" y="2287"/>
              <a:ext cx="25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66FF"/>
                  </a:solidFill>
                  <a:prstDash val="dash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800">
                  <a:latin typeface="Arial" panose="020B0604020202020204" pitchFamily="34" charset="0"/>
                </a:rPr>
                <a:t>=</a:t>
              </a:r>
            </a:p>
          </p:txBody>
        </p:sp>
      </p:grpSp>
      <p:sp>
        <p:nvSpPr>
          <p:cNvPr id="304223" name="Rectangle 95">
            <a:extLst>
              <a:ext uri="{FF2B5EF4-FFF2-40B4-BE49-F238E27FC236}">
                <a16:creationId xmlns:a16="http://schemas.microsoft.com/office/drawing/2014/main" id="{785946DF-490E-4A90-1E4E-509D9E01A8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5875" y="1196975"/>
            <a:ext cx="720725" cy="431800"/>
          </a:xfrm>
          <a:prstGeom prst="rect">
            <a:avLst/>
          </a:prstGeom>
          <a:noFill/>
          <a:ln w="15875" algn="ctr">
            <a:solidFill>
              <a:srgbClr val="FF00FF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HK" altLang="en-US" sz="2800">
              <a:latin typeface="Arial" panose="020B0604020202020204" pitchFamily="34" charset="0"/>
            </a:endParaRPr>
          </a:p>
        </p:txBody>
      </p:sp>
      <p:sp>
        <p:nvSpPr>
          <p:cNvPr id="304133" name="Text Box 5">
            <a:extLst>
              <a:ext uri="{FF2B5EF4-FFF2-40B4-BE49-F238E27FC236}">
                <a16:creationId xmlns:a16="http://schemas.microsoft.com/office/drawing/2014/main" id="{023B6E74-BB6E-637F-D0A5-522389EDA6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8138" y="1173163"/>
            <a:ext cx="88058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TW" sz="2800">
                <a:latin typeface="Arial" panose="020B0604020202020204" pitchFamily="34" charset="0"/>
              </a:rPr>
              <a:t>Set </a:t>
            </a:r>
            <a:r>
              <a:rPr lang="en-US" altLang="zh-TW" sz="2800" i="1">
                <a:latin typeface="Arial" panose="020B0604020202020204" pitchFamily="34" charset="0"/>
              </a:rPr>
              <a:t>A</a:t>
            </a:r>
            <a:r>
              <a:rPr lang="en-US" altLang="zh-TW" sz="2800">
                <a:latin typeface="Arial" panose="020B0604020202020204" pitchFamily="34" charset="0"/>
              </a:rPr>
              <a:t> = {1, 3, 5, 5, 7, 9}	Set</a:t>
            </a:r>
            <a:r>
              <a:rPr lang="en-US" altLang="zh-TW" sz="2800" i="1">
                <a:latin typeface="Arial" panose="020B0604020202020204" pitchFamily="34" charset="0"/>
              </a:rPr>
              <a:t> B</a:t>
            </a:r>
            <a:r>
              <a:rPr lang="en-US" altLang="zh-TW" sz="2800">
                <a:latin typeface="Arial" panose="020B0604020202020204" pitchFamily="34" charset="0"/>
              </a:rPr>
              <a:t> = {4, 5, 5, 5, 5, 6}</a:t>
            </a:r>
            <a:endParaRPr lang="en-US" altLang="zh-TW" sz="18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4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04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04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04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04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04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04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04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304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304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04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304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304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304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304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304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304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304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8" presetID="3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9" dur="500"/>
                                        <p:tgtEl>
                                          <p:spTgt spid="3042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4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2" dur="500"/>
                                        <p:tgtEl>
                                          <p:spTgt spid="3042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4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6" dur="500"/>
                                        <p:tgtEl>
                                          <p:spTgt spid="304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9" dur="500"/>
                                        <p:tgtEl>
                                          <p:spTgt spid="304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304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5" dur="500"/>
                                        <p:tgtEl>
                                          <p:spTgt spid="304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8" dur="500"/>
                                        <p:tgtEl>
                                          <p:spTgt spid="304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1" dur="500"/>
                                        <p:tgtEl>
                                          <p:spTgt spid="304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6" dur="500"/>
                                        <p:tgtEl>
                                          <p:spTgt spid="304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1" dur="500"/>
                                        <p:tgtEl>
                                          <p:spTgt spid="304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6" dur="500"/>
                                        <p:tgtEl>
                                          <p:spTgt spid="304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4224" grpId="0" animBg="1"/>
      <p:bldP spid="304224" grpId="1" animBg="1"/>
      <p:bldP spid="304227" grpId="0" animBg="1"/>
      <p:bldP spid="304228" grpId="0" animBg="1"/>
      <p:bldP spid="304230" grpId="0" animBg="1"/>
      <p:bldP spid="304231" grpId="0" animBg="1"/>
      <p:bldP spid="304226" grpId="0" animBg="1"/>
      <p:bldP spid="304225" grpId="0" animBg="1"/>
      <p:bldP spid="304132" grpId="0"/>
      <p:bldP spid="304135" grpId="0"/>
      <p:bldP spid="304153" grpId="0"/>
      <p:bldP spid="304154" grpId="0"/>
      <p:bldP spid="304173" grpId="0"/>
      <p:bldP spid="304174" grpId="0"/>
      <p:bldP spid="304175" grpId="0"/>
      <p:bldP spid="304176" grpId="0"/>
      <p:bldP spid="304194" grpId="0"/>
      <p:bldP spid="304195" grpId="0"/>
      <p:bldP spid="304203" grpId="0"/>
      <p:bldP spid="304204" grpId="0"/>
      <p:bldP spid="304205" grpId="0"/>
      <p:bldP spid="304223" grpId="0" animBg="1"/>
      <p:bldP spid="304223" grpId="1" animBg="1"/>
      <p:bldP spid="30413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4">
            <a:extLst>
              <a:ext uri="{FF2B5EF4-FFF2-40B4-BE49-F238E27FC236}">
                <a16:creationId xmlns:a16="http://schemas.microsoft.com/office/drawing/2014/main" id="{6ABC9474-D979-6BE1-C3B6-B1B78D32E7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8138" y="620713"/>
            <a:ext cx="66103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800">
                <a:latin typeface="Arial" panose="020B0604020202020204" pitchFamily="34" charset="0"/>
              </a:rPr>
              <a:t>Consider the two sets of numbers:</a:t>
            </a:r>
            <a:endParaRPr lang="en-US" altLang="zh-TW" sz="1800">
              <a:latin typeface="Times New Roman" panose="02020603050405020304" pitchFamily="18" charset="0"/>
            </a:endParaRPr>
          </a:p>
        </p:txBody>
      </p:sp>
      <p:sp>
        <p:nvSpPr>
          <p:cNvPr id="20483" name="Text Box 5">
            <a:extLst>
              <a:ext uri="{FF2B5EF4-FFF2-40B4-BE49-F238E27FC236}">
                <a16:creationId xmlns:a16="http://schemas.microsoft.com/office/drawing/2014/main" id="{1EF1AE19-58F3-80A3-0ACF-E9B4D811E5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8138" y="1173163"/>
            <a:ext cx="88058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TW" sz="2800">
                <a:latin typeface="Arial" panose="020B0604020202020204" pitchFamily="34" charset="0"/>
              </a:rPr>
              <a:t>Set </a:t>
            </a:r>
            <a:r>
              <a:rPr lang="en-US" altLang="zh-TW" sz="2800" i="1">
                <a:latin typeface="Arial" panose="020B0604020202020204" pitchFamily="34" charset="0"/>
              </a:rPr>
              <a:t>A</a:t>
            </a:r>
            <a:r>
              <a:rPr lang="en-US" altLang="zh-TW" sz="2800">
                <a:latin typeface="Arial" panose="020B0604020202020204" pitchFamily="34" charset="0"/>
              </a:rPr>
              <a:t> = {1, 3, 5, 5, 7, 9}	Set</a:t>
            </a:r>
            <a:r>
              <a:rPr lang="en-US" altLang="zh-TW" sz="2800" i="1">
                <a:latin typeface="Arial" panose="020B0604020202020204" pitchFamily="34" charset="0"/>
              </a:rPr>
              <a:t> B</a:t>
            </a:r>
            <a:r>
              <a:rPr lang="en-US" altLang="zh-TW" sz="2800">
                <a:latin typeface="Arial" panose="020B0604020202020204" pitchFamily="34" charset="0"/>
              </a:rPr>
              <a:t> = {4, 5, 5, 5, 5, 6}</a:t>
            </a:r>
            <a:endParaRPr lang="en-US" altLang="zh-TW" sz="1800">
              <a:latin typeface="Times New Roman" panose="02020603050405020304" pitchFamily="18" charset="0"/>
            </a:endParaRPr>
          </a:p>
        </p:txBody>
      </p:sp>
      <p:sp>
        <p:nvSpPr>
          <p:cNvPr id="304238" name="Rectangle 110">
            <a:extLst>
              <a:ext uri="{FF2B5EF4-FFF2-40B4-BE49-F238E27FC236}">
                <a16:creationId xmlns:a16="http://schemas.microsoft.com/office/drawing/2014/main" id="{6F4CF558-D23C-51D5-D86F-C64C8079CB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1773238"/>
            <a:ext cx="24098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rgbClr val="0066FF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800">
                <a:latin typeface="Arial" panose="020B0604020202020204" pitchFamily="34" charset="0"/>
              </a:rPr>
              <a:t>Mean of </a:t>
            </a:r>
            <a:r>
              <a:rPr lang="en-US" altLang="zh-TW" sz="2800" i="1">
                <a:latin typeface="Arial" panose="020B0604020202020204" pitchFamily="34" charset="0"/>
              </a:rPr>
              <a:t>A</a:t>
            </a:r>
            <a:r>
              <a:rPr lang="en-US" altLang="zh-TW" sz="2800">
                <a:latin typeface="Arial" panose="020B0604020202020204" pitchFamily="34" charset="0"/>
              </a:rPr>
              <a:t> = 5</a:t>
            </a:r>
          </a:p>
        </p:txBody>
      </p:sp>
      <p:sp>
        <p:nvSpPr>
          <p:cNvPr id="304239" name="Rectangle 111">
            <a:extLst>
              <a:ext uri="{FF2B5EF4-FFF2-40B4-BE49-F238E27FC236}">
                <a16:creationId xmlns:a16="http://schemas.microsoft.com/office/drawing/2014/main" id="{9336F9EF-B77E-79FD-3169-1FAAF6FBEC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2363" y="1773238"/>
            <a:ext cx="24098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rgbClr val="0066FF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800">
                <a:latin typeface="Arial" panose="020B0604020202020204" pitchFamily="34" charset="0"/>
              </a:rPr>
              <a:t>Mean of </a:t>
            </a:r>
            <a:r>
              <a:rPr lang="en-US" altLang="zh-TW" sz="2800" i="1">
                <a:latin typeface="Arial" panose="020B0604020202020204" pitchFamily="34" charset="0"/>
              </a:rPr>
              <a:t>B</a:t>
            </a:r>
            <a:r>
              <a:rPr lang="en-US" altLang="zh-TW" sz="2800">
                <a:latin typeface="Arial" panose="020B0604020202020204" pitchFamily="34" charset="0"/>
              </a:rPr>
              <a:t> = 5</a:t>
            </a:r>
          </a:p>
        </p:txBody>
      </p:sp>
      <p:sp>
        <p:nvSpPr>
          <p:cNvPr id="304240" name="Rectangle 112">
            <a:extLst>
              <a:ext uri="{FF2B5EF4-FFF2-40B4-BE49-F238E27FC236}">
                <a16:creationId xmlns:a16="http://schemas.microsoft.com/office/drawing/2014/main" id="{B6D0421E-3D56-2167-8392-EA961C5A02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2363" y="2406650"/>
            <a:ext cx="26876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66FF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800">
                <a:latin typeface="Arial" panose="020B0604020202020204" pitchFamily="34" charset="0"/>
              </a:rPr>
              <a:t>Median of </a:t>
            </a:r>
            <a:r>
              <a:rPr lang="en-US" altLang="zh-TW" sz="2800" i="1">
                <a:latin typeface="Arial" panose="020B0604020202020204" pitchFamily="34" charset="0"/>
              </a:rPr>
              <a:t>B</a:t>
            </a:r>
            <a:r>
              <a:rPr lang="en-US" altLang="zh-TW" sz="2800">
                <a:latin typeface="Arial" panose="020B0604020202020204" pitchFamily="34" charset="0"/>
              </a:rPr>
              <a:t> = 5</a:t>
            </a:r>
          </a:p>
        </p:txBody>
      </p:sp>
      <p:sp>
        <p:nvSpPr>
          <p:cNvPr id="304241" name="Rectangle 113">
            <a:extLst>
              <a:ext uri="{FF2B5EF4-FFF2-40B4-BE49-F238E27FC236}">
                <a16:creationId xmlns:a16="http://schemas.microsoft.com/office/drawing/2014/main" id="{FC25864F-8259-E326-3C1B-C67DFFDA39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2406650"/>
            <a:ext cx="26876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66FF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800">
                <a:latin typeface="Arial" panose="020B0604020202020204" pitchFamily="34" charset="0"/>
              </a:rPr>
              <a:t>Median of </a:t>
            </a:r>
            <a:r>
              <a:rPr lang="en-US" altLang="zh-TW" sz="2800" i="1">
                <a:latin typeface="Arial" panose="020B0604020202020204" pitchFamily="34" charset="0"/>
              </a:rPr>
              <a:t>A</a:t>
            </a:r>
            <a:r>
              <a:rPr lang="en-US" altLang="zh-TW" sz="2800">
                <a:latin typeface="Arial" panose="020B0604020202020204" pitchFamily="34" charset="0"/>
              </a:rPr>
              <a:t> = 5</a:t>
            </a:r>
          </a:p>
        </p:txBody>
      </p:sp>
      <p:sp>
        <p:nvSpPr>
          <p:cNvPr id="304242" name="Rectangle 114">
            <a:extLst>
              <a:ext uri="{FF2B5EF4-FFF2-40B4-BE49-F238E27FC236}">
                <a16:creationId xmlns:a16="http://schemas.microsoft.com/office/drawing/2014/main" id="{A3E689FF-78D9-2FC0-CCF5-D9B2398814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3027363"/>
            <a:ext cx="24098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66FF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800">
                <a:latin typeface="Arial" panose="020B0604020202020204" pitchFamily="34" charset="0"/>
              </a:rPr>
              <a:t>Mode of </a:t>
            </a:r>
            <a:r>
              <a:rPr lang="en-US" altLang="zh-TW" sz="2800" i="1">
                <a:latin typeface="Arial" panose="020B0604020202020204" pitchFamily="34" charset="0"/>
              </a:rPr>
              <a:t>A</a:t>
            </a:r>
            <a:r>
              <a:rPr lang="en-US" altLang="zh-TW" sz="2800">
                <a:latin typeface="Arial" panose="020B0604020202020204" pitchFamily="34" charset="0"/>
              </a:rPr>
              <a:t> = 5</a:t>
            </a:r>
          </a:p>
        </p:txBody>
      </p:sp>
      <p:sp>
        <p:nvSpPr>
          <p:cNvPr id="304243" name="Rectangle 115">
            <a:extLst>
              <a:ext uri="{FF2B5EF4-FFF2-40B4-BE49-F238E27FC236}">
                <a16:creationId xmlns:a16="http://schemas.microsoft.com/office/drawing/2014/main" id="{1945ACC8-5F9E-DA56-497B-897FDCDE23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0775" y="3027363"/>
            <a:ext cx="24098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66FF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800">
                <a:latin typeface="Arial" panose="020B0604020202020204" pitchFamily="34" charset="0"/>
              </a:rPr>
              <a:t>Mode of </a:t>
            </a:r>
            <a:r>
              <a:rPr lang="en-US" altLang="zh-TW" sz="2800" i="1">
                <a:latin typeface="Arial" panose="020B0604020202020204" pitchFamily="34" charset="0"/>
              </a:rPr>
              <a:t>B</a:t>
            </a:r>
            <a:r>
              <a:rPr lang="en-US" altLang="zh-TW" sz="2800">
                <a:latin typeface="Arial" panose="020B0604020202020204" pitchFamily="34" charset="0"/>
              </a:rPr>
              <a:t> = 5</a:t>
            </a:r>
          </a:p>
        </p:txBody>
      </p:sp>
      <p:sp>
        <p:nvSpPr>
          <p:cNvPr id="20490" name="Line 116">
            <a:extLst>
              <a:ext uri="{FF2B5EF4-FFF2-40B4-BE49-F238E27FC236}">
                <a16:creationId xmlns:a16="http://schemas.microsoft.com/office/drawing/2014/main" id="{7D287449-6925-9CD7-8AF4-722A75BC796B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7388" y="1266825"/>
            <a:ext cx="0" cy="23622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54" name="AutoShape 121">
            <a:extLst>
              <a:ext uri="{FF2B5EF4-FFF2-40B4-BE49-F238E27FC236}">
                <a16:creationId xmlns:a16="http://schemas.microsoft.com/office/drawing/2014/main" id="{F0A523D9-20E5-81B9-4778-A22AD2BA04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7088" y="3817938"/>
            <a:ext cx="6931025" cy="2603500"/>
          </a:xfrm>
          <a:prstGeom prst="cloudCallout">
            <a:avLst>
              <a:gd name="adj1" fmla="val -63204"/>
              <a:gd name="adj2" fmla="val -37111"/>
            </a:avLst>
          </a:prstGeom>
          <a:gradFill rotWithShape="1">
            <a:gsLst>
              <a:gs pos="0">
                <a:schemeClr val="bg1"/>
              </a:gs>
              <a:gs pos="100000">
                <a:srgbClr val="66CCFF"/>
              </a:gs>
            </a:gsLst>
            <a:lin ang="189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HK" altLang="zh-HK" sz="2800"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5" name="Rectangle 122">
            <a:extLst>
              <a:ext uri="{FF2B5EF4-FFF2-40B4-BE49-F238E27FC236}">
                <a16:creationId xmlns:a16="http://schemas.microsoft.com/office/drawing/2014/main" id="{0299D34F-25F7-DA61-CEE2-458BDB347C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7963" y="4179888"/>
            <a:ext cx="5886450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800">
                <a:latin typeface="Arial" panose="020B0604020202020204" pitchFamily="34" charset="0"/>
              </a:rPr>
              <a:t>Although two sets of numbers have the same measures of central tendency, the numbers of each set spread out differently.</a:t>
            </a:r>
          </a:p>
        </p:txBody>
      </p:sp>
      <p:pic>
        <p:nvPicPr>
          <p:cNvPr id="56" name="Picture 120">
            <a:extLst>
              <a:ext uri="{FF2B5EF4-FFF2-40B4-BE49-F238E27FC236}">
                <a16:creationId xmlns:a16="http://schemas.microsoft.com/office/drawing/2014/main" id="{2C5791A5-88C5-47AA-F87F-0F163AA8CA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7175" y="3810000"/>
            <a:ext cx="2536825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4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04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04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04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04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04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4238" grpId="0"/>
      <p:bldP spid="304239" grpId="0"/>
      <p:bldP spid="304240" grpId="0"/>
      <p:bldP spid="304241" grpId="0"/>
      <p:bldP spid="304242" grpId="0"/>
      <p:bldP spid="304243" grpId="0"/>
      <p:bldP spid="54" grpId="0" animBg="1"/>
      <p:bldP spid="5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4">
            <a:extLst>
              <a:ext uri="{FF2B5EF4-FFF2-40B4-BE49-F238E27FC236}">
                <a16:creationId xmlns:a16="http://schemas.microsoft.com/office/drawing/2014/main" id="{164ABCE8-8E1B-6366-0ACB-5E63096018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8138" y="620713"/>
            <a:ext cx="66103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800">
                <a:latin typeface="Arial" panose="020B0604020202020204" pitchFamily="34" charset="0"/>
              </a:rPr>
              <a:t>Consider the two sets of numbers:</a:t>
            </a:r>
            <a:endParaRPr lang="en-US" altLang="zh-TW" sz="1800">
              <a:latin typeface="Times New Roman" panose="02020603050405020304" pitchFamily="18" charset="0"/>
            </a:endParaRPr>
          </a:p>
        </p:txBody>
      </p:sp>
      <p:sp>
        <p:nvSpPr>
          <p:cNvPr id="21507" name="Text Box 5">
            <a:extLst>
              <a:ext uri="{FF2B5EF4-FFF2-40B4-BE49-F238E27FC236}">
                <a16:creationId xmlns:a16="http://schemas.microsoft.com/office/drawing/2014/main" id="{631AE506-6DAD-73BB-8275-73C00991C5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8138" y="1173163"/>
            <a:ext cx="88058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TW" sz="2800">
                <a:latin typeface="Arial" panose="020B0604020202020204" pitchFamily="34" charset="0"/>
              </a:rPr>
              <a:t>Set </a:t>
            </a:r>
            <a:r>
              <a:rPr lang="en-US" altLang="zh-TW" sz="2800" i="1">
                <a:latin typeface="Arial" panose="020B0604020202020204" pitchFamily="34" charset="0"/>
              </a:rPr>
              <a:t>A</a:t>
            </a:r>
            <a:r>
              <a:rPr lang="en-US" altLang="zh-TW" sz="2800">
                <a:latin typeface="Arial" panose="020B0604020202020204" pitchFamily="34" charset="0"/>
              </a:rPr>
              <a:t> = {1, 3, 5, 5, 7, 9}	Set</a:t>
            </a:r>
            <a:r>
              <a:rPr lang="en-US" altLang="zh-TW" sz="2800" i="1">
                <a:latin typeface="Arial" panose="020B0604020202020204" pitchFamily="34" charset="0"/>
              </a:rPr>
              <a:t> B</a:t>
            </a:r>
            <a:r>
              <a:rPr lang="en-US" altLang="zh-TW" sz="2800">
                <a:latin typeface="Arial" panose="020B0604020202020204" pitchFamily="34" charset="0"/>
              </a:rPr>
              <a:t> = {4, 5, 5, 5, 5, 6}</a:t>
            </a:r>
            <a:endParaRPr lang="en-US" altLang="zh-TW" sz="1800">
              <a:latin typeface="Times New Roman" panose="02020603050405020304" pitchFamily="18" charset="0"/>
            </a:endParaRPr>
          </a:p>
        </p:txBody>
      </p:sp>
      <p:sp>
        <p:nvSpPr>
          <p:cNvPr id="21508" name="Rectangle 110">
            <a:extLst>
              <a:ext uri="{FF2B5EF4-FFF2-40B4-BE49-F238E27FC236}">
                <a16:creationId xmlns:a16="http://schemas.microsoft.com/office/drawing/2014/main" id="{631BAC1D-3947-0C8C-4D68-21C76E559B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1773238"/>
            <a:ext cx="24098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rgbClr val="0066FF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800">
                <a:latin typeface="Arial" panose="020B0604020202020204" pitchFamily="34" charset="0"/>
              </a:rPr>
              <a:t>Mean of </a:t>
            </a:r>
            <a:r>
              <a:rPr lang="en-US" altLang="zh-TW" sz="2800" i="1">
                <a:latin typeface="Arial" panose="020B0604020202020204" pitchFamily="34" charset="0"/>
              </a:rPr>
              <a:t>A</a:t>
            </a:r>
            <a:r>
              <a:rPr lang="en-US" altLang="zh-TW" sz="2800">
                <a:latin typeface="Arial" panose="020B0604020202020204" pitchFamily="34" charset="0"/>
              </a:rPr>
              <a:t> = 5</a:t>
            </a:r>
          </a:p>
        </p:txBody>
      </p:sp>
      <p:sp>
        <p:nvSpPr>
          <p:cNvPr id="21509" name="Rectangle 111">
            <a:extLst>
              <a:ext uri="{FF2B5EF4-FFF2-40B4-BE49-F238E27FC236}">
                <a16:creationId xmlns:a16="http://schemas.microsoft.com/office/drawing/2014/main" id="{4DC668C7-E4A3-3D6C-C2F3-38316DEAEC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2363" y="1773238"/>
            <a:ext cx="24098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rgbClr val="0066FF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800">
                <a:latin typeface="Arial" panose="020B0604020202020204" pitchFamily="34" charset="0"/>
              </a:rPr>
              <a:t>Mean of </a:t>
            </a:r>
            <a:r>
              <a:rPr lang="en-US" altLang="zh-TW" sz="2800" i="1">
                <a:latin typeface="Arial" panose="020B0604020202020204" pitchFamily="34" charset="0"/>
              </a:rPr>
              <a:t>B</a:t>
            </a:r>
            <a:r>
              <a:rPr lang="en-US" altLang="zh-TW" sz="2800">
                <a:latin typeface="Arial" panose="020B0604020202020204" pitchFamily="34" charset="0"/>
              </a:rPr>
              <a:t> = 5</a:t>
            </a:r>
          </a:p>
        </p:txBody>
      </p:sp>
      <p:sp>
        <p:nvSpPr>
          <p:cNvPr id="21510" name="Rectangle 112">
            <a:extLst>
              <a:ext uri="{FF2B5EF4-FFF2-40B4-BE49-F238E27FC236}">
                <a16:creationId xmlns:a16="http://schemas.microsoft.com/office/drawing/2014/main" id="{2D1E3248-4E1C-BB86-38D4-0EDF8D32B6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2363" y="2406650"/>
            <a:ext cx="26876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66FF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800">
                <a:latin typeface="Arial" panose="020B0604020202020204" pitchFamily="34" charset="0"/>
              </a:rPr>
              <a:t>Median of </a:t>
            </a:r>
            <a:r>
              <a:rPr lang="en-US" altLang="zh-TW" sz="2800" i="1">
                <a:latin typeface="Arial" panose="020B0604020202020204" pitchFamily="34" charset="0"/>
              </a:rPr>
              <a:t>B</a:t>
            </a:r>
            <a:r>
              <a:rPr lang="en-US" altLang="zh-TW" sz="2800">
                <a:latin typeface="Arial" panose="020B0604020202020204" pitchFamily="34" charset="0"/>
              </a:rPr>
              <a:t> = 5</a:t>
            </a:r>
          </a:p>
        </p:txBody>
      </p:sp>
      <p:sp>
        <p:nvSpPr>
          <p:cNvPr id="21511" name="Rectangle 113">
            <a:extLst>
              <a:ext uri="{FF2B5EF4-FFF2-40B4-BE49-F238E27FC236}">
                <a16:creationId xmlns:a16="http://schemas.microsoft.com/office/drawing/2014/main" id="{74226B3D-732F-E8A2-C3BA-465A290060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2406650"/>
            <a:ext cx="26876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66FF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800">
                <a:latin typeface="Arial" panose="020B0604020202020204" pitchFamily="34" charset="0"/>
              </a:rPr>
              <a:t>Median of </a:t>
            </a:r>
            <a:r>
              <a:rPr lang="en-US" altLang="zh-TW" sz="2800" i="1">
                <a:latin typeface="Arial" panose="020B0604020202020204" pitchFamily="34" charset="0"/>
              </a:rPr>
              <a:t>A</a:t>
            </a:r>
            <a:r>
              <a:rPr lang="en-US" altLang="zh-TW" sz="2800">
                <a:latin typeface="Arial" panose="020B0604020202020204" pitchFamily="34" charset="0"/>
              </a:rPr>
              <a:t> = 5</a:t>
            </a:r>
          </a:p>
        </p:txBody>
      </p:sp>
      <p:sp>
        <p:nvSpPr>
          <p:cNvPr id="21512" name="Rectangle 114">
            <a:extLst>
              <a:ext uri="{FF2B5EF4-FFF2-40B4-BE49-F238E27FC236}">
                <a16:creationId xmlns:a16="http://schemas.microsoft.com/office/drawing/2014/main" id="{F1F03E3C-E30F-79D3-0829-EEF7E7E69C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3027363"/>
            <a:ext cx="24098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66FF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800">
                <a:latin typeface="Arial" panose="020B0604020202020204" pitchFamily="34" charset="0"/>
              </a:rPr>
              <a:t>Mode of </a:t>
            </a:r>
            <a:r>
              <a:rPr lang="en-US" altLang="zh-TW" sz="2800" i="1">
                <a:latin typeface="Arial" panose="020B0604020202020204" pitchFamily="34" charset="0"/>
              </a:rPr>
              <a:t>A</a:t>
            </a:r>
            <a:r>
              <a:rPr lang="en-US" altLang="zh-TW" sz="2800">
                <a:latin typeface="Arial" panose="020B0604020202020204" pitchFamily="34" charset="0"/>
              </a:rPr>
              <a:t> = 5</a:t>
            </a:r>
          </a:p>
        </p:txBody>
      </p:sp>
      <p:sp>
        <p:nvSpPr>
          <p:cNvPr id="21513" name="Rectangle 115">
            <a:extLst>
              <a:ext uri="{FF2B5EF4-FFF2-40B4-BE49-F238E27FC236}">
                <a16:creationId xmlns:a16="http://schemas.microsoft.com/office/drawing/2014/main" id="{7BE423A2-A9B1-3F58-5B22-D0832CC11D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0775" y="3027363"/>
            <a:ext cx="24098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66FF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800">
                <a:latin typeface="Arial" panose="020B0604020202020204" pitchFamily="34" charset="0"/>
              </a:rPr>
              <a:t>Mode of </a:t>
            </a:r>
            <a:r>
              <a:rPr lang="en-US" altLang="zh-TW" sz="2800" i="1">
                <a:latin typeface="Arial" panose="020B0604020202020204" pitchFamily="34" charset="0"/>
              </a:rPr>
              <a:t>B</a:t>
            </a:r>
            <a:r>
              <a:rPr lang="en-US" altLang="zh-TW" sz="2800">
                <a:latin typeface="Arial" panose="020B0604020202020204" pitchFamily="34" charset="0"/>
              </a:rPr>
              <a:t> = 5</a:t>
            </a:r>
          </a:p>
        </p:txBody>
      </p:sp>
      <p:sp>
        <p:nvSpPr>
          <p:cNvPr id="21514" name="Line 116">
            <a:extLst>
              <a:ext uri="{FF2B5EF4-FFF2-40B4-BE49-F238E27FC236}">
                <a16:creationId xmlns:a16="http://schemas.microsoft.com/office/drawing/2014/main" id="{1E107A5B-55CE-0FAD-4A0F-61B730F19674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7388" y="1266825"/>
            <a:ext cx="0" cy="23622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HK" altLang="en-US"/>
          </a:p>
        </p:txBody>
      </p: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96CD2856-E02D-46A9-E595-1DD092D54C13}"/>
              </a:ext>
            </a:extLst>
          </p:cNvPr>
          <p:cNvGrpSpPr>
            <a:grpSpLocks/>
          </p:cNvGrpSpPr>
          <p:nvPr/>
        </p:nvGrpSpPr>
        <p:grpSpPr bwMode="auto">
          <a:xfrm>
            <a:off x="654050" y="3860800"/>
            <a:ext cx="4062413" cy="1871663"/>
            <a:chOff x="653604" y="952749"/>
            <a:chExt cx="4062412" cy="1872208"/>
          </a:xfrm>
        </p:grpSpPr>
        <p:sp>
          <p:nvSpPr>
            <p:cNvPr id="21536" name="Oval 21">
              <a:extLst>
                <a:ext uri="{FF2B5EF4-FFF2-40B4-BE49-F238E27FC236}">
                  <a16:creationId xmlns:a16="http://schemas.microsoft.com/office/drawing/2014/main" id="{5052F9C2-EF2C-AC74-05C8-3779715780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1891" y="2098257"/>
              <a:ext cx="71437" cy="71438"/>
            </a:xfrm>
            <a:prstGeom prst="ellipse">
              <a:avLst/>
            </a:prstGeom>
            <a:solidFill>
              <a:srgbClr val="00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HK" altLang="en-US" sz="2800">
                <a:solidFill>
                  <a:srgbClr val="0066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1537" name="Oval 22">
              <a:extLst>
                <a:ext uri="{FF2B5EF4-FFF2-40B4-BE49-F238E27FC236}">
                  <a16:creationId xmlns:a16="http://schemas.microsoft.com/office/drawing/2014/main" id="{6235F4F8-E49C-3233-DB8D-143E021BB8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5918" y="2098257"/>
              <a:ext cx="71437" cy="71438"/>
            </a:xfrm>
            <a:prstGeom prst="ellipse">
              <a:avLst/>
            </a:prstGeom>
            <a:solidFill>
              <a:srgbClr val="00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HK" altLang="en-US" sz="2800">
                <a:solidFill>
                  <a:srgbClr val="0066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1538" name="Oval 23">
              <a:extLst>
                <a:ext uri="{FF2B5EF4-FFF2-40B4-BE49-F238E27FC236}">
                  <a16:creationId xmlns:a16="http://schemas.microsoft.com/office/drawing/2014/main" id="{6B0476C6-4EF3-EDD1-4986-5A817F9ED0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5918" y="1918870"/>
              <a:ext cx="71437" cy="71438"/>
            </a:xfrm>
            <a:prstGeom prst="ellipse">
              <a:avLst/>
            </a:prstGeom>
            <a:solidFill>
              <a:srgbClr val="00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HK" altLang="en-US" sz="2800">
                <a:solidFill>
                  <a:srgbClr val="0066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1539" name="Oval 24">
              <a:extLst>
                <a:ext uri="{FF2B5EF4-FFF2-40B4-BE49-F238E27FC236}">
                  <a16:creationId xmlns:a16="http://schemas.microsoft.com/office/drawing/2014/main" id="{D49DF18A-DF5B-31C8-8484-5E1FD78C2E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8966" y="2098257"/>
              <a:ext cx="71437" cy="71438"/>
            </a:xfrm>
            <a:prstGeom prst="ellipse">
              <a:avLst/>
            </a:prstGeom>
            <a:solidFill>
              <a:srgbClr val="00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HK" altLang="en-US" sz="2800">
                <a:solidFill>
                  <a:srgbClr val="0066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1540" name="Oval 26">
              <a:extLst>
                <a:ext uri="{FF2B5EF4-FFF2-40B4-BE49-F238E27FC236}">
                  <a16:creationId xmlns:a16="http://schemas.microsoft.com/office/drawing/2014/main" id="{DF5038F1-ED0F-9DDA-C2A8-5CB4B052F5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97259" y="2098257"/>
              <a:ext cx="71437" cy="71438"/>
            </a:xfrm>
            <a:prstGeom prst="ellipse">
              <a:avLst/>
            </a:prstGeom>
            <a:solidFill>
              <a:srgbClr val="00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HK" altLang="en-US" sz="2800">
                <a:solidFill>
                  <a:srgbClr val="006600"/>
                </a:solidFill>
                <a:latin typeface="Arial" panose="020B0604020202020204" pitchFamily="34" charset="0"/>
              </a:endParaRPr>
            </a:p>
          </p:txBody>
        </p:sp>
        <p:grpSp>
          <p:nvGrpSpPr>
            <p:cNvPr id="21541" name="Group 84">
              <a:extLst>
                <a:ext uri="{FF2B5EF4-FFF2-40B4-BE49-F238E27FC236}">
                  <a16:creationId xmlns:a16="http://schemas.microsoft.com/office/drawing/2014/main" id="{2B2AC4A1-256A-B2AF-02D3-66570255392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53604" y="2310607"/>
              <a:ext cx="4062412" cy="514350"/>
              <a:chOff x="295" y="2063"/>
              <a:chExt cx="2559" cy="324"/>
            </a:xfrm>
          </p:grpSpPr>
          <p:sp>
            <p:nvSpPr>
              <p:cNvPr id="21544" name="Line 7">
                <a:extLst>
                  <a:ext uri="{FF2B5EF4-FFF2-40B4-BE49-F238E27FC236}">
                    <a16:creationId xmlns:a16="http://schemas.microsoft.com/office/drawing/2014/main" id="{85619FBE-92E2-4DE7-DAB6-AB161483CA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5" y="2113"/>
                <a:ext cx="222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stealth" w="lg" len="lg"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  <p:sp>
            <p:nvSpPr>
              <p:cNvPr id="21545" name="Line 9">
                <a:extLst>
                  <a:ext uri="{FF2B5EF4-FFF2-40B4-BE49-F238E27FC236}">
                    <a16:creationId xmlns:a16="http://schemas.microsoft.com/office/drawing/2014/main" id="{3B663469-3F71-41B0-DC9C-ED8ADB363F3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2" y="2063"/>
                <a:ext cx="0" cy="9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  <p:sp>
            <p:nvSpPr>
              <p:cNvPr id="21546" name="Text Box 19">
                <a:extLst>
                  <a:ext uri="{FF2B5EF4-FFF2-40B4-BE49-F238E27FC236}">
                    <a16:creationId xmlns:a16="http://schemas.microsoft.com/office/drawing/2014/main" id="{404AB10C-64ED-039A-0599-A53C02BF38B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8" y="2156"/>
                <a:ext cx="254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TW" sz="1800">
                    <a:latin typeface="Arial" panose="020B0604020202020204" pitchFamily="34" charset="0"/>
                  </a:rPr>
                  <a:t>  1   </a:t>
                </a:r>
                <a:r>
                  <a:rPr lang="en-US" altLang="zh-TW" sz="1500">
                    <a:latin typeface="Arial" panose="020B0604020202020204" pitchFamily="34" charset="0"/>
                  </a:rPr>
                  <a:t> </a:t>
                </a:r>
                <a:r>
                  <a:rPr lang="en-US" altLang="zh-TW" sz="1800">
                    <a:latin typeface="Arial" panose="020B0604020202020204" pitchFamily="34" charset="0"/>
                  </a:rPr>
                  <a:t>2   </a:t>
                </a:r>
                <a:r>
                  <a:rPr lang="en-US" altLang="zh-TW" sz="1000">
                    <a:latin typeface="Arial" panose="020B0604020202020204" pitchFamily="34" charset="0"/>
                  </a:rPr>
                  <a:t> </a:t>
                </a:r>
                <a:r>
                  <a:rPr lang="en-US" altLang="zh-TW" sz="1800">
                    <a:latin typeface="Arial" panose="020B0604020202020204" pitchFamily="34" charset="0"/>
                  </a:rPr>
                  <a:t>3  </a:t>
                </a:r>
                <a:r>
                  <a:rPr lang="en-US" altLang="zh-TW" sz="200">
                    <a:latin typeface="Arial" panose="020B0604020202020204" pitchFamily="34" charset="0"/>
                  </a:rPr>
                  <a:t>  </a:t>
                </a:r>
                <a:r>
                  <a:rPr lang="en-US" altLang="zh-TW" sz="1200">
                    <a:latin typeface="Arial" panose="020B0604020202020204" pitchFamily="34" charset="0"/>
                  </a:rPr>
                  <a:t> </a:t>
                </a:r>
                <a:r>
                  <a:rPr lang="en-US" altLang="zh-TW" sz="1800">
                    <a:latin typeface="Arial" panose="020B0604020202020204" pitchFamily="34" charset="0"/>
                  </a:rPr>
                  <a:t> 4   </a:t>
                </a:r>
                <a:r>
                  <a:rPr lang="en-US" altLang="zh-TW" sz="200">
                    <a:latin typeface="Arial" panose="020B0604020202020204" pitchFamily="34" charset="0"/>
                  </a:rPr>
                  <a:t> </a:t>
                </a:r>
                <a:r>
                  <a:rPr lang="en-US" altLang="zh-TW" sz="1200">
                    <a:latin typeface="Arial" panose="020B0604020202020204" pitchFamily="34" charset="0"/>
                  </a:rPr>
                  <a:t> </a:t>
                </a:r>
                <a:r>
                  <a:rPr lang="en-US" altLang="zh-TW" sz="1800">
                    <a:latin typeface="Arial" panose="020B0604020202020204" pitchFamily="34" charset="0"/>
                  </a:rPr>
                  <a:t>5   </a:t>
                </a:r>
                <a:r>
                  <a:rPr lang="en-US" altLang="zh-TW" sz="200">
                    <a:latin typeface="Arial" panose="020B0604020202020204" pitchFamily="34" charset="0"/>
                  </a:rPr>
                  <a:t>  </a:t>
                </a:r>
                <a:r>
                  <a:rPr lang="en-US" altLang="zh-TW" sz="1200">
                    <a:latin typeface="Arial" panose="020B0604020202020204" pitchFamily="34" charset="0"/>
                  </a:rPr>
                  <a:t> </a:t>
                </a:r>
                <a:r>
                  <a:rPr lang="en-US" altLang="zh-TW" sz="1800">
                    <a:latin typeface="Arial" panose="020B0604020202020204" pitchFamily="34" charset="0"/>
                  </a:rPr>
                  <a:t>6   </a:t>
                </a:r>
                <a:r>
                  <a:rPr lang="en-US" altLang="zh-TW" sz="200">
                    <a:latin typeface="Arial" panose="020B0604020202020204" pitchFamily="34" charset="0"/>
                  </a:rPr>
                  <a:t>1  </a:t>
                </a:r>
                <a:r>
                  <a:rPr lang="en-US" altLang="zh-TW" sz="1800">
                    <a:latin typeface="Arial" panose="020B0604020202020204" pitchFamily="34" charset="0"/>
                  </a:rPr>
                  <a:t>7 </a:t>
                </a:r>
                <a:r>
                  <a:rPr lang="en-US" altLang="zh-TW" sz="200">
                    <a:latin typeface="Arial" panose="020B0604020202020204" pitchFamily="34" charset="0"/>
                  </a:rPr>
                  <a:t>    </a:t>
                </a:r>
                <a:r>
                  <a:rPr lang="en-US" altLang="zh-TW" sz="1800">
                    <a:latin typeface="Arial" panose="020B0604020202020204" pitchFamily="34" charset="0"/>
                  </a:rPr>
                  <a:t> </a:t>
                </a:r>
                <a:r>
                  <a:rPr lang="en-US" altLang="zh-TW" sz="400">
                    <a:latin typeface="Arial" panose="020B0604020202020204" pitchFamily="34" charset="0"/>
                  </a:rPr>
                  <a:t> </a:t>
                </a:r>
                <a:r>
                  <a:rPr lang="en-US" altLang="zh-TW" sz="1800">
                    <a:latin typeface="Arial" panose="020B0604020202020204" pitchFamily="34" charset="0"/>
                  </a:rPr>
                  <a:t> 8   </a:t>
                </a:r>
                <a:r>
                  <a:rPr lang="en-US" altLang="zh-TW" sz="1000">
                    <a:latin typeface="Arial" panose="020B0604020202020204" pitchFamily="34" charset="0"/>
                  </a:rPr>
                  <a:t> </a:t>
                </a:r>
                <a:r>
                  <a:rPr lang="en-US" altLang="zh-TW" sz="200">
                    <a:latin typeface="Arial" panose="020B0604020202020204" pitchFamily="34" charset="0"/>
                  </a:rPr>
                  <a:t>  </a:t>
                </a:r>
                <a:r>
                  <a:rPr lang="en-US" altLang="zh-TW" sz="1800">
                    <a:latin typeface="Arial" panose="020B0604020202020204" pitchFamily="34" charset="0"/>
                  </a:rPr>
                  <a:t>9</a:t>
                </a:r>
              </a:p>
            </p:txBody>
          </p:sp>
          <p:sp>
            <p:nvSpPr>
              <p:cNvPr id="21547" name="Line 32">
                <a:extLst>
                  <a:ext uri="{FF2B5EF4-FFF2-40B4-BE49-F238E27FC236}">
                    <a16:creationId xmlns:a16="http://schemas.microsoft.com/office/drawing/2014/main" id="{E2ED9ED8-DD07-680E-8EBF-DF0AC83C426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14" y="2063"/>
                <a:ext cx="0" cy="9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  <p:sp>
            <p:nvSpPr>
              <p:cNvPr id="21548" name="Line 33">
                <a:extLst>
                  <a:ext uri="{FF2B5EF4-FFF2-40B4-BE49-F238E27FC236}">
                    <a16:creationId xmlns:a16="http://schemas.microsoft.com/office/drawing/2014/main" id="{79FC1849-7227-85F6-605A-5F06CB5A89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45" y="2063"/>
                <a:ext cx="0" cy="9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  <p:sp>
            <p:nvSpPr>
              <p:cNvPr id="21549" name="Line 45">
                <a:extLst>
                  <a:ext uri="{FF2B5EF4-FFF2-40B4-BE49-F238E27FC236}">
                    <a16:creationId xmlns:a16="http://schemas.microsoft.com/office/drawing/2014/main" id="{C3B8C7DF-1921-3CE8-399B-310AA292BC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73" y="2063"/>
                <a:ext cx="0" cy="9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  <p:sp>
            <p:nvSpPr>
              <p:cNvPr id="21550" name="Line 46">
                <a:extLst>
                  <a:ext uri="{FF2B5EF4-FFF2-40B4-BE49-F238E27FC236}">
                    <a16:creationId xmlns:a16="http://schemas.microsoft.com/office/drawing/2014/main" id="{6E452000-8D06-E371-E154-DD1A821E5A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04" y="2063"/>
                <a:ext cx="0" cy="9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  <p:sp>
            <p:nvSpPr>
              <p:cNvPr id="21551" name="Line 47">
                <a:extLst>
                  <a:ext uri="{FF2B5EF4-FFF2-40B4-BE49-F238E27FC236}">
                    <a16:creationId xmlns:a16="http://schemas.microsoft.com/office/drawing/2014/main" id="{9D6743A2-8427-B1DF-C34F-940A6E5745D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32" y="2063"/>
                <a:ext cx="0" cy="9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  <p:sp>
            <p:nvSpPr>
              <p:cNvPr id="21552" name="Line 48">
                <a:extLst>
                  <a:ext uri="{FF2B5EF4-FFF2-40B4-BE49-F238E27FC236}">
                    <a16:creationId xmlns:a16="http://schemas.microsoft.com/office/drawing/2014/main" id="{7E66C9DC-CF06-9AE1-787D-3BD78236F5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60" y="2063"/>
                <a:ext cx="0" cy="9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  <p:sp>
            <p:nvSpPr>
              <p:cNvPr id="21553" name="Line 49">
                <a:extLst>
                  <a:ext uri="{FF2B5EF4-FFF2-40B4-BE49-F238E27FC236}">
                    <a16:creationId xmlns:a16="http://schemas.microsoft.com/office/drawing/2014/main" id="{80F476EF-60D1-6EFF-92A1-22F4A08A1A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79" y="2063"/>
                <a:ext cx="0" cy="9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  <p:sp>
            <p:nvSpPr>
              <p:cNvPr id="21554" name="Line 51">
                <a:extLst>
                  <a:ext uri="{FF2B5EF4-FFF2-40B4-BE49-F238E27FC236}">
                    <a16:creationId xmlns:a16="http://schemas.microsoft.com/office/drawing/2014/main" id="{DF6ADF5A-E8E7-D490-1E45-62F7F94A1D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10" y="2063"/>
                <a:ext cx="0" cy="9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</p:grpSp>
        <p:sp>
          <p:nvSpPr>
            <p:cNvPr id="21542" name="Text Box 53">
              <a:extLst>
                <a:ext uri="{FF2B5EF4-FFF2-40B4-BE49-F238E27FC236}">
                  <a16:creationId xmlns:a16="http://schemas.microsoft.com/office/drawing/2014/main" id="{8D7F9973-D80D-ED78-809A-F43EA0F857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51357" y="952749"/>
              <a:ext cx="2861707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TW" sz="1800">
                  <a:latin typeface="Arial" panose="020B0604020202020204" pitchFamily="34" charset="0"/>
                </a:rPr>
                <a:t>Distribution of set </a:t>
              </a:r>
              <a:r>
                <a:rPr lang="en-US" altLang="zh-TW" sz="1800" i="1">
                  <a:latin typeface="Arial" panose="020B0604020202020204" pitchFamily="34" charset="0"/>
                </a:rPr>
                <a:t>A</a:t>
              </a:r>
            </a:p>
          </p:txBody>
        </p:sp>
        <p:sp>
          <p:nvSpPr>
            <p:cNvPr id="21543" name="Oval 26">
              <a:extLst>
                <a:ext uri="{FF2B5EF4-FFF2-40B4-BE49-F238E27FC236}">
                  <a16:creationId xmlns:a16="http://schemas.microsoft.com/office/drawing/2014/main" id="{8ED2F3FC-4EFD-5132-2429-FF50CC31C8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05045" y="2098257"/>
              <a:ext cx="71437" cy="71438"/>
            </a:xfrm>
            <a:prstGeom prst="ellipse">
              <a:avLst/>
            </a:prstGeom>
            <a:solidFill>
              <a:srgbClr val="00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HK" altLang="en-US" sz="2800">
                <a:solidFill>
                  <a:srgbClr val="006600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34" name="群組 33">
            <a:extLst>
              <a:ext uri="{FF2B5EF4-FFF2-40B4-BE49-F238E27FC236}">
                <a16:creationId xmlns:a16="http://schemas.microsoft.com/office/drawing/2014/main" id="{1F626597-9CA4-1E86-D001-DAC51DBA0E33}"/>
              </a:ext>
            </a:extLst>
          </p:cNvPr>
          <p:cNvGrpSpPr>
            <a:grpSpLocks/>
          </p:cNvGrpSpPr>
          <p:nvPr/>
        </p:nvGrpSpPr>
        <p:grpSpPr bwMode="auto">
          <a:xfrm>
            <a:off x="4757738" y="3860800"/>
            <a:ext cx="4062412" cy="1871663"/>
            <a:chOff x="4758060" y="953080"/>
            <a:chExt cx="4062412" cy="1872208"/>
          </a:xfrm>
        </p:grpSpPr>
        <p:grpSp>
          <p:nvGrpSpPr>
            <p:cNvPr id="21517" name="Group 84">
              <a:extLst>
                <a:ext uri="{FF2B5EF4-FFF2-40B4-BE49-F238E27FC236}">
                  <a16:creationId xmlns:a16="http://schemas.microsoft.com/office/drawing/2014/main" id="{745CF2E1-2A3E-9A38-2689-32A6C8576F3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58060" y="2310938"/>
              <a:ext cx="4062412" cy="514350"/>
              <a:chOff x="295" y="2063"/>
              <a:chExt cx="2559" cy="324"/>
            </a:xfrm>
          </p:grpSpPr>
          <p:sp>
            <p:nvSpPr>
              <p:cNvPr id="21525" name="Line 7">
                <a:extLst>
                  <a:ext uri="{FF2B5EF4-FFF2-40B4-BE49-F238E27FC236}">
                    <a16:creationId xmlns:a16="http://schemas.microsoft.com/office/drawing/2014/main" id="{A7FD365B-7697-E30F-1F7F-0202B1EF3D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5" y="2113"/>
                <a:ext cx="222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stealth" w="lg" len="lg"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  <p:sp>
            <p:nvSpPr>
              <p:cNvPr id="21526" name="Line 9">
                <a:extLst>
                  <a:ext uri="{FF2B5EF4-FFF2-40B4-BE49-F238E27FC236}">
                    <a16:creationId xmlns:a16="http://schemas.microsoft.com/office/drawing/2014/main" id="{38A2B6FB-E116-4EDC-4140-BF6F364F4A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2" y="2063"/>
                <a:ext cx="0" cy="9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  <p:sp>
            <p:nvSpPr>
              <p:cNvPr id="21527" name="Text Box 19">
                <a:extLst>
                  <a:ext uri="{FF2B5EF4-FFF2-40B4-BE49-F238E27FC236}">
                    <a16:creationId xmlns:a16="http://schemas.microsoft.com/office/drawing/2014/main" id="{8A1B428B-D6F9-93DB-51FF-458B01EE24C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8" y="2156"/>
                <a:ext cx="254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TW" sz="1800">
                    <a:latin typeface="Arial" panose="020B0604020202020204" pitchFamily="34" charset="0"/>
                  </a:rPr>
                  <a:t>  1   </a:t>
                </a:r>
                <a:r>
                  <a:rPr lang="en-US" altLang="zh-TW" sz="1500">
                    <a:latin typeface="Arial" panose="020B0604020202020204" pitchFamily="34" charset="0"/>
                  </a:rPr>
                  <a:t> </a:t>
                </a:r>
                <a:r>
                  <a:rPr lang="en-US" altLang="zh-TW" sz="1800">
                    <a:latin typeface="Arial" panose="020B0604020202020204" pitchFamily="34" charset="0"/>
                  </a:rPr>
                  <a:t>2   </a:t>
                </a:r>
                <a:r>
                  <a:rPr lang="en-US" altLang="zh-TW" sz="1000">
                    <a:latin typeface="Arial" panose="020B0604020202020204" pitchFamily="34" charset="0"/>
                  </a:rPr>
                  <a:t> </a:t>
                </a:r>
                <a:r>
                  <a:rPr lang="en-US" altLang="zh-TW" sz="1800">
                    <a:latin typeface="Arial" panose="020B0604020202020204" pitchFamily="34" charset="0"/>
                  </a:rPr>
                  <a:t>3  </a:t>
                </a:r>
                <a:r>
                  <a:rPr lang="en-US" altLang="zh-TW" sz="200">
                    <a:latin typeface="Arial" panose="020B0604020202020204" pitchFamily="34" charset="0"/>
                  </a:rPr>
                  <a:t>  </a:t>
                </a:r>
                <a:r>
                  <a:rPr lang="en-US" altLang="zh-TW" sz="1200">
                    <a:latin typeface="Arial" panose="020B0604020202020204" pitchFamily="34" charset="0"/>
                  </a:rPr>
                  <a:t> </a:t>
                </a:r>
                <a:r>
                  <a:rPr lang="en-US" altLang="zh-TW" sz="1800">
                    <a:latin typeface="Arial" panose="020B0604020202020204" pitchFamily="34" charset="0"/>
                  </a:rPr>
                  <a:t> 4   </a:t>
                </a:r>
                <a:r>
                  <a:rPr lang="en-US" altLang="zh-TW" sz="200">
                    <a:latin typeface="Arial" panose="020B0604020202020204" pitchFamily="34" charset="0"/>
                  </a:rPr>
                  <a:t> </a:t>
                </a:r>
                <a:r>
                  <a:rPr lang="en-US" altLang="zh-TW" sz="1200">
                    <a:latin typeface="Arial" panose="020B0604020202020204" pitchFamily="34" charset="0"/>
                  </a:rPr>
                  <a:t> </a:t>
                </a:r>
                <a:r>
                  <a:rPr lang="en-US" altLang="zh-TW" sz="1800">
                    <a:latin typeface="Arial" panose="020B0604020202020204" pitchFamily="34" charset="0"/>
                  </a:rPr>
                  <a:t>5   </a:t>
                </a:r>
                <a:r>
                  <a:rPr lang="en-US" altLang="zh-TW" sz="200">
                    <a:latin typeface="Arial" panose="020B0604020202020204" pitchFamily="34" charset="0"/>
                  </a:rPr>
                  <a:t>  </a:t>
                </a:r>
                <a:r>
                  <a:rPr lang="en-US" altLang="zh-TW" sz="1200">
                    <a:latin typeface="Arial" panose="020B0604020202020204" pitchFamily="34" charset="0"/>
                  </a:rPr>
                  <a:t> </a:t>
                </a:r>
                <a:r>
                  <a:rPr lang="en-US" altLang="zh-TW" sz="1800">
                    <a:latin typeface="Arial" panose="020B0604020202020204" pitchFamily="34" charset="0"/>
                  </a:rPr>
                  <a:t>6   </a:t>
                </a:r>
                <a:r>
                  <a:rPr lang="en-US" altLang="zh-TW" sz="200">
                    <a:latin typeface="Arial" panose="020B0604020202020204" pitchFamily="34" charset="0"/>
                  </a:rPr>
                  <a:t>1  </a:t>
                </a:r>
                <a:r>
                  <a:rPr lang="en-US" altLang="zh-TW" sz="1800">
                    <a:latin typeface="Arial" panose="020B0604020202020204" pitchFamily="34" charset="0"/>
                  </a:rPr>
                  <a:t>7 </a:t>
                </a:r>
                <a:r>
                  <a:rPr lang="en-US" altLang="zh-TW" sz="200">
                    <a:latin typeface="Arial" panose="020B0604020202020204" pitchFamily="34" charset="0"/>
                  </a:rPr>
                  <a:t>    </a:t>
                </a:r>
                <a:r>
                  <a:rPr lang="en-US" altLang="zh-TW" sz="1800">
                    <a:latin typeface="Arial" panose="020B0604020202020204" pitchFamily="34" charset="0"/>
                  </a:rPr>
                  <a:t> </a:t>
                </a:r>
                <a:r>
                  <a:rPr lang="en-US" altLang="zh-TW" sz="400">
                    <a:latin typeface="Arial" panose="020B0604020202020204" pitchFamily="34" charset="0"/>
                  </a:rPr>
                  <a:t> </a:t>
                </a:r>
                <a:r>
                  <a:rPr lang="en-US" altLang="zh-TW" sz="1800">
                    <a:latin typeface="Arial" panose="020B0604020202020204" pitchFamily="34" charset="0"/>
                  </a:rPr>
                  <a:t> 8   </a:t>
                </a:r>
                <a:r>
                  <a:rPr lang="en-US" altLang="zh-TW" sz="1000">
                    <a:latin typeface="Arial" panose="020B0604020202020204" pitchFamily="34" charset="0"/>
                  </a:rPr>
                  <a:t> </a:t>
                </a:r>
                <a:r>
                  <a:rPr lang="en-US" altLang="zh-TW" sz="200">
                    <a:latin typeface="Arial" panose="020B0604020202020204" pitchFamily="34" charset="0"/>
                  </a:rPr>
                  <a:t>  </a:t>
                </a:r>
                <a:r>
                  <a:rPr lang="en-US" altLang="zh-TW" sz="1800">
                    <a:latin typeface="Arial" panose="020B0604020202020204" pitchFamily="34" charset="0"/>
                  </a:rPr>
                  <a:t>9</a:t>
                </a:r>
              </a:p>
            </p:txBody>
          </p:sp>
          <p:sp>
            <p:nvSpPr>
              <p:cNvPr id="21528" name="Line 32">
                <a:extLst>
                  <a:ext uri="{FF2B5EF4-FFF2-40B4-BE49-F238E27FC236}">
                    <a16:creationId xmlns:a16="http://schemas.microsoft.com/office/drawing/2014/main" id="{F273606D-A44F-4507-DD1B-A4DED8E0826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14" y="2063"/>
                <a:ext cx="0" cy="9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  <p:sp>
            <p:nvSpPr>
              <p:cNvPr id="21529" name="Line 33">
                <a:extLst>
                  <a:ext uri="{FF2B5EF4-FFF2-40B4-BE49-F238E27FC236}">
                    <a16:creationId xmlns:a16="http://schemas.microsoft.com/office/drawing/2014/main" id="{74E02196-7F16-5251-B87A-44D147917F6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45" y="2063"/>
                <a:ext cx="0" cy="9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  <p:sp>
            <p:nvSpPr>
              <p:cNvPr id="21530" name="Line 45">
                <a:extLst>
                  <a:ext uri="{FF2B5EF4-FFF2-40B4-BE49-F238E27FC236}">
                    <a16:creationId xmlns:a16="http://schemas.microsoft.com/office/drawing/2014/main" id="{81F46402-6B6F-8C08-8F19-5D19B2F0F9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73" y="2063"/>
                <a:ext cx="0" cy="9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  <p:sp>
            <p:nvSpPr>
              <p:cNvPr id="21531" name="Line 46">
                <a:extLst>
                  <a:ext uri="{FF2B5EF4-FFF2-40B4-BE49-F238E27FC236}">
                    <a16:creationId xmlns:a16="http://schemas.microsoft.com/office/drawing/2014/main" id="{5CE24296-8AFB-3D50-1DA4-AFF311FB4A2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04" y="2063"/>
                <a:ext cx="0" cy="9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  <p:sp>
            <p:nvSpPr>
              <p:cNvPr id="21532" name="Line 47">
                <a:extLst>
                  <a:ext uri="{FF2B5EF4-FFF2-40B4-BE49-F238E27FC236}">
                    <a16:creationId xmlns:a16="http://schemas.microsoft.com/office/drawing/2014/main" id="{2AE3F20E-498D-76C7-3D24-54A5BD736A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32" y="2063"/>
                <a:ext cx="0" cy="9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  <p:sp>
            <p:nvSpPr>
              <p:cNvPr id="21533" name="Line 48">
                <a:extLst>
                  <a:ext uri="{FF2B5EF4-FFF2-40B4-BE49-F238E27FC236}">
                    <a16:creationId xmlns:a16="http://schemas.microsoft.com/office/drawing/2014/main" id="{2F6E3B7D-B779-2A17-BA58-65ED00279B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60" y="2063"/>
                <a:ext cx="0" cy="9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  <p:sp>
            <p:nvSpPr>
              <p:cNvPr id="21534" name="Line 49">
                <a:extLst>
                  <a:ext uri="{FF2B5EF4-FFF2-40B4-BE49-F238E27FC236}">
                    <a16:creationId xmlns:a16="http://schemas.microsoft.com/office/drawing/2014/main" id="{537B42FE-7417-82C0-A439-40183BAEF7A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79" y="2063"/>
                <a:ext cx="0" cy="9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  <p:sp>
            <p:nvSpPr>
              <p:cNvPr id="21535" name="Line 51">
                <a:extLst>
                  <a:ext uri="{FF2B5EF4-FFF2-40B4-BE49-F238E27FC236}">
                    <a16:creationId xmlns:a16="http://schemas.microsoft.com/office/drawing/2014/main" id="{1721178D-A32C-B610-D0B6-872E0C6F39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10" y="2063"/>
                <a:ext cx="0" cy="9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</p:grpSp>
        <p:sp>
          <p:nvSpPr>
            <p:cNvPr id="21518" name="Text Box 53">
              <a:extLst>
                <a:ext uri="{FF2B5EF4-FFF2-40B4-BE49-F238E27FC236}">
                  <a16:creationId xmlns:a16="http://schemas.microsoft.com/office/drawing/2014/main" id="{4A183A0D-543F-E41F-9CA9-3209040E00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55813" y="953080"/>
              <a:ext cx="2861707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TW" sz="1800">
                  <a:latin typeface="Arial" panose="020B0604020202020204" pitchFamily="34" charset="0"/>
                </a:rPr>
                <a:t>Distribution of set </a:t>
              </a:r>
              <a:r>
                <a:rPr lang="en-US" altLang="zh-TW" sz="1800" i="1">
                  <a:latin typeface="Arial" panose="020B0604020202020204" pitchFamily="34" charset="0"/>
                </a:rPr>
                <a:t>B</a:t>
              </a:r>
            </a:p>
          </p:txBody>
        </p:sp>
        <p:sp>
          <p:nvSpPr>
            <p:cNvPr id="21519" name="Oval 22">
              <a:extLst>
                <a:ext uri="{FF2B5EF4-FFF2-40B4-BE49-F238E27FC236}">
                  <a16:creationId xmlns:a16="http://schemas.microsoft.com/office/drawing/2014/main" id="{33D502C0-E38A-8AF3-8DB4-BC926DACD2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25673" y="2096542"/>
              <a:ext cx="71437" cy="71438"/>
            </a:xfrm>
            <a:prstGeom prst="ellipse">
              <a:avLst/>
            </a:prstGeom>
            <a:solidFill>
              <a:srgbClr val="00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HK" altLang="en-US" sz="2800">
                <a:solidFill>
                  <a:srgbClr val="0066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1520" name="Oval 24">
              <a:extLst>
                <a:ext uri="{FF2B5EF4-FFF2-40B4-BE49-F238E27FC236}">
                  <a16:creationId xmlns:a16="http://schemas.microsoft.com/office/drawing/2014/main" id="{03F20189-8DA9-07E1-7979-4435B47B6C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81273" y="2096542"/>
              <a:ext cx="71437" cy="71438"/>
            </a:xfrm>
            <a:prstGeom prst="ellipse">
              <a:avLst/>
            </a:prstGeom>
            <a:solidFill>
              <a:srgbClr val="00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HK" altLang="en-US" sz="2800">
                <a:solidFill>
                  <a:srgbClr val="0066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1521" name="Oval 25">
              <a:extLst>
                <a:ext uri="{FF2B5EF4-FFF2-40B4-BE49-F238E27FC236}">
                  <a16:creationId xmlns:a16="http://schemas.microsoft.com/office/drawing/2014/main" id="{2F81D10A-59E1-0902-BF50-4EE594A5E7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81273" y="1917155"/>
              <a:ext cx="71437" cy="71438"/>
            </a:xfrm>
            <a:prstGeom prst="ellipse">
              <a:avLst/>
            </a:prstGeom>
            <a:solidFill>
              <a:srgbClr val="00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HK" altLang="en-US" sz="2800">
                <a:solidFill>
                  <a:srgbClr val="0066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1522" name="Oval 26">
              <a:extLst>
                <a:ext uri="{FF2B5EF4-FFF2-40B4-BE49-F238E27FC236}">
                  <a16:creationId xmlns:a16="http://schemas.microsoft.com/office/drawing/2014/main" id="{0F33E0C9-BA50-D750-63F6-ED914503F6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46398" y="2096542"/>
              <a:ext cx="71437" cy="71438"/>
            </a:xfrm>
            <a:prstGeom prst="ellipse">
              <a:avLst/>
            </a:prstGeom>
            <a:solidFill>
              <a:srgbClr val="00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HK" altLang="en-US" sz="2800">
                <a:solidFill>
                  <a:srgbClr val="0066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1523" name="Oval 27">
              <a:extLst>
                <a:ext uri="{FF2B5EF4-FFF2-40B4-BE49-F238E27FC236}">
                  <a16:creationId xmlns:a16="http://schemas.microsoft.com/office/drawing/2014/main" id="{7505AE32-CC1B-A1AB-4F22-B4D4619BBE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81273" y="1736180"/>
              <a:ext cx="71437" cy="71438"/>
            </a:xfrm>
            <a:prstGeom prst="ellipse">
              <a:avLst/>
            </a:prstGeom>
            <a:solidFill>
              <a:srgbClr val="00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HK" altLang="en-US" sz="2800">
                <a:solidFill>
                  <a:srgbClr val="0066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1524" name="Oval 28">
              <a:extLst>
                <a:ext uri="{FF2B5EF4-FFF2-40B4-BE49-F238E27FC236}">
                  <a16:creationId xmlns:a16="http://schemas.microsoft.com/office/drawing/2014/main" id="{3EA54BFC-5AAC-DD9A-67EB-C5F06A502E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81273" y="1556792"/>
              <a:ext cx="71437" cy="71438"/>
            </a:xfrm>
            <a:prstGeom prst="ellipse">
              <a:avLst/>
            </a:prstGeom>
            <a:solidFill>
              <a:srgbClr val="00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HK" altLang="en-US" sz="2800">
                <a:solidFill>
                  <a:srgbClr val="006600"/>
                </a:solidFill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254" name="AutoShape 126">
            <a:extLst>
              <a:ext uri="{FF2B5EF4-FFF2-40B4-BE49-F238E27FC236}">
                <a16:creationId xmlns:a16="http://schemas.microsoft.com/office/drawing/2014/main" id="{21A67BE5-A1D9-4ABE-AAF5-3F36892A6C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25" y="3557588"/>
            <a:ext cx="7021513" cy="3171825"/>
          </a:xfrm>
          <a:prstGeom prst="cloudCallout">
            <a:avLst>
              <a:gd name="adj1" fmla="val 58079"/>
              <a:gd name="adj2" fmla="val -34782"/>
            </a:avLst>
          </a:prstGeom>
          <a:gradFill rotWithShape="1">
            <a:gsLst>
              <a:gs pos="0">
                <a:schemeClr val="bg1"/>
              </a:gs>
              <a:gs pos="100000">
                <a:srgbClr val="66CCFF"/>
              </a:gs>
            </a:gsLst>
            <a:lin ang="18900000" scaled="1"/>
          </a:gra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 anchor="ctr" anchorCtr="1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endParaRPr lang="zh-HK" altLang="zh-HK" sz="2800"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  <p:sp>
        <p:nvSpPr>
          <p:cNvPr id="304255" name="Rectangle 127">
            <a:extLst>
              <a:ext uri="{FF2B5EF4-FFF2-40B4-BE49-F238E27FC236}">
                <a16:creationId xmlns:a16="http://schemas.microsoft.com/office/drawing/2014/main" id="{9EC1E28C-445F-110E-6EA0-378B4B7DA1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188" y="3970338"/>
            <a:ext cx="5905500" cy="2138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rgbClr val="0066FF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TW" sz="2800">
                <a:latin typeface="Arial" panose="020B0604020202020204" pitchFamily="34" charset="0"/>
                <a:sym typeface="Symbol" panose="05050102010706020507" pitchFamily="18" charset="2"/>
              </a:rPr>
              <a:t>To measure how spread out or how dispersed the data are, we need some measures of </a:t>
            </a:r>
            <a:r>
              <a:rPr lang="en-US" altLang="zh-TW" sz="2800" b="1">
                <a:solidFill>
                  <a:srgbClr val="3939FF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dispersion</a:t>
            </a:r>
            <a:r>
              <a:rPr lang="en-US" altLang="zh-TW" sz="2800">
                <a:latin typeface="Arial" panose="020B0604020202020204" pitchFamily="34" charset="0"/>
                <a:sym typeface="Symbol" panose="05050102010706020507" pitchFamily="18" charset="2"/>
              </a:rPr>
              <a:t>. </a:t>
            </a:r>
            <a:r>
              <a:rPr lang="en-US" altLang="zh-TW" sz="2800" b="1">
                <a:solidFill>
                  <a:srgbClr val="3939FF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Range</a:t>
            </a:r>
            <a:r>
              <a:rPr lang="en-US" altLang="zh-TW" sz="2800">
                <a:latin typeface="Arial" panose="020B0604020202020204" pitchFamily="34" charset="0"/>
                <a:sym typeface="Symbol" panose="05050102010706020507" pitchFamily="18" charset="2"/>
              </a:rPr>
              <a:t> and </a:t>
            </a:r>
            <a:r>
              <a:rPr lang="en-US" altLang="zh-TW" sz="2800" b="1">
                <a:solidFill>
                  <a:srgbClr val="3939FF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inter-quartile range</a:t>
            </a:r>
            <a:r>
              <a:rPr lang="en-US" altLang="zh-TW" sz="2800">
                <a:latin typeface="Arial" panose="020B0604020202020204" pitchFamily="34" charset="0"/>
                <a:sym typeface="Symbol" panose="05050102010706020507" pitchFamily="18" charset="2"/>
              </a:rPr>
              <a:t> are two commonly used ones.</a:t>
            </a:r>
          </a:p>
        </p:txBody>
      </p:sp>
      <p:pic>
        <p:nvPicPr>
          <p:cNvPr id="304253" name="Picture 125">
            <a:extLst>
              <a:ext uri="{FF2B5EF4-FFF2-40B4-BE49-F238E27FC236}">
                <a16:creationId xmlns:a16="http://schemas.microsoft.com/office/drawing/2014/main" id="{394A5EF5-378E-7C21-AEDF-64729EF154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9088" y="3806825"/>
            <a:ext cx="2579687" cy="2363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3" name="Text Box 4">
            <a:extLst>
              <a:ext uri="{FF2B5EF4-FFF2-40B4-BE49-F238E27FC236}">
                <a16:creationId xmlns:a16="http://schemas.microsoft.com/office/drawing/2014/main" id="{645CA67E-E4BF-C48F-C5A4-E75293F2C7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8138" y="620713"/>
            <a:ext cx="66103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800">
                <a:latin typeface="Arial" panose="020B0604020202020204" pitchFamily="34" charset="0"/>
              </a:rPr>
              <a:t>Consider the two sets of numbers:</a:t>
            </a:r>
            <a:endParaRPr lang="en-US" altLang="zh-TW" sz="1800">
              <a:latin typeface="Times New Roman" panose="02020603050405020304" pitchFamily="18" charset="0"/>
            </a:endParaRPr>
          </a:p>
        </p:txBody>
      </p:sp>
      <p:sp>
        <p:nvSpPr>
          <p:cNvPr id="22534" name="Text Box 5">
            <a:extLst>
              <a:ext uri="{FF2B5EF4-FFF2-40B4-BE49-F238E27FC236}">
                <a16:creationId xmlns:a16="http://schemas.microsoft.com/office/drawing/2014/main" id="{12FDFC48-5039-99F0-4CBF-C48B6A9E2E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8138" y="1173163"/>
            <a:ext cx="88058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TW" sz="2800">
                <a:latin typeface="Arial" panose="020B0604020202020204" pitchFamily="34" charset="0"/>
              </a:rPr>
              <a:t>Set </a:t>
            </a:r>
            <a:r>
              <a:rPr lang="en-US" altLang="zh-TW" sz="2800" i="1">
                <a:latin typeface="Arial" panose="020B0604020202020204" pitchFamily="34" charset="0"/>
              </a:rPr>
              <a:t>A</a:t>
            </a:r>
            <a:r>
              <a:rPr lang="en-US" altLang="zh-TW" sz="2800">
                <a:latin typeface="Arial" panose="020B0604020202020204" pitchFamily="34" charset="0"/>
              </a:rPr>
              <a:t> = {1, 3, 5, 5, 7, 9}	Set</a:t>
            </a:r>
            <a:r>
              <a:rPr lang="en-US" altLang="zh-TW" sz="2800" i="1">
                <a:latin typeface="Arial" panose="020B0604020202020204" pitchFamily="34" charset="0"/>
              </a:rPr>
              <a:t> B</a:t>
            </a:r>
            <a:r>
              <a:rPr lang="en-US" altLang="zh-TW" sz="2800">
                <a:latin typeface="Arial" panose="020B0604020202020204" pitchFamily="34" charset="0"/>
              </a:rPr>
              <a:t> = {4, 5, 5, 5, 5, 6}</a:t>
            </a:r>
            <a:endParaRPr lang="en-US" altLang="zh-TW" sz="1800">
              <a:latin typeface="Times New Roman" panose="02020603050405020304" pitchFamily="18" charset="0"/>
            </a:endParaRPr>
          </a:p>
        </p:txBody>
      </p:sp>
      <p:sp>
        <p:nvSpPr>
          <p:cNvPr id="22535" name="Rectangle 110">
            <a:extLst>
              <a:ext uri="{FF2B5EF4-FFF2-40B4-BE49-F238E27FC236}">
                <a16:creationId xmlns:a16="http://schemas.microsoft.com/office/drawing/2014/main" id="{558ED489-E575-F1FD-E9E8-E209BBA7EA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1773238"/>
            <a:ext cx="24098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rgbClr val="0066FF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800">
                <a:latin typeface="Arial" panose="020B0604020202020204" pitchFamily="34" charset="0"/>
              </a:rPr>
              <a:t>Mean of </a:t>
            </a:r>
            <a:r>
              <a:rPr lang="en-US" altLang="zh-TW" sz="2800" i="1">
                <a:latin typeface="Arial" panose="020B0604020202020204" pitchFamily="34" charset="0"/>
              </a:rPr>
              <a:t>A</a:t>
            </a:r>
            <a:r>
              <a:rPr lang="en-US" altLang="zh-TW" sz="2800">
                <a:latin typeface="Arial" panose="020B0604020202020204" pitchFamily="34" charset="0"/>
              </a:rPr>
              <a:t> = 5</a:t>
            </a:r>
          </a:p>
        </p:txBody>
      </p:sp>
      <p:sp>
        <p:nvSpPr>
          <p:cNvPr id="22536" name="Rectangle 111">
            <a:extLst>
              <a:ext uri="{FF2B5EF4-FFF2-40B4-BE49-F238E27FC236}">
                <a16:creationId xmlns:a16="http://schemas.microsoft.com/office/drawing/2014/main" id="{B52C6FCD-E5DD-D925-C8AD-A63BB92087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2363" y="1773238"/>
            <a:ext cx="24098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rgbClr val="0066FF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800">
                <a:latin typeface="Arial" panose="020B0604020202020204" pitchFamily="34" charset="0"/>
              </a:rPr>
              <a:t>Mean of </a:t>
            </a:r>
            <a:r>
              <a:rPr lang="en-US" altLang="zh-TW" sz="2800" i="1">
                <a:latin typeface="Arial" panose="020B0604020202020204" pitchFamily="34" charset="0"/>
              </a:rPr>
              <a:t>B</a:t>
            </a:r>
            <a:r>
              <a:rPr lang="en-US" altLang="zh-TW" sz="2800">
                <a:latin typeface="Arial" panose="020B0604020202020204" pitchFamily="34" charset="0"/>
              </a:rPr>
              <a:t> = 5</a:t>
            </a:r>
          </a:p>
        </p:txBody>
      </p:sp>
      <p:sp>
        <p:nvSpPr>
          <p:cNvPr id="22537" name="Rectangle 112">
            <a:extLst>
              <a:ext uri="{FF2B5EF4-FFF2-40B4-BE49-F238E27FC236}">
                <a16:creationId xmlns:a16="http://schemas.microsoft.com/office/drawing/2014/main" id="{AB598378-0AF1-22FF-C8DF-D555D7C1AB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2363" y="2406650"/>
            <a:ext cx="26876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66FF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800">
                <a:latin typeface="Arial" panose="020B0604020202020204" pitchFamily="34" charset="0"/>
              </a:rPr>
              <a:t>Median of </a:t>
            </a:r>
            <a:r>
              <a:rPr lang="en-US" altLang="zh-TW" sz="2800" i="1">
                <a:latin typeface="Arial" panose="020B0604020202020204" pitchFamily="34" charset="0"/>
              </a:rPr>
              <a:t>B</a:t>
            </a:r>
            <a:r>
              <a:rPr lang="en-US" altLang="zh-TW" sz="2800">
                <a:latin typeface="Arial" panose="020B0604020202020204" pitchFamily="34" charset="0"/>
              </a:rPr>
              <a:t> = 5</a:t>
            </a:r>
          </a:p>
        </p:txBody>
      </p:sp>
      <p:sp>
        <p:nvSpPr>
          <p:cNvPr id="22538" name="Rectangle 113">
            <a:extLst>
              <a:ext uri="{FF2B5EF4-FFF2-40B4-BE49-F238E27FC236}">
                <a16:creationId xmlns:a16="http://schemas.microsoft.com/office/drawing/2014/main" id="{3FC0633A-7AD0-A606-7D75-5519415F42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2406650"/>
            <a:ext cx="26876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66FF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800">
                <a:latin typeface="Arial" panose="020B0604020202020204" pitchFamily="34" charset="0"/>
              </a:rPr>
              <a:t>Median of </a:t>
            </a:r>
            <a:r>
              <a:rPr lang="en-US" altLang="zh-TW" sz="2800" i="1">
                <a:latin typeface="Arial" panose="020B0604020202020204" pitchFamily="34" charset="0"/>
              </a:rPr>
              <a:t>A</a:t>
            </a:r>
            <a:r>
              <a:rPr lang="en-US" altLang="zh-TW" sz="2800">
                <a:latin typeface="Arial" panose="020B0604020202020204" pitchFamily="34" charset="0"/>
              </a:rPr>
              <a:t> = 5</a:t>
            </a:r>
          </a:p>
        </p:txBody>
      </p:sp>
      <p:sp>
        <p:nvSpPr>
          <p:cNvPr id="22539" name="Rectangle 114">
            <a:extLst>
              <a:ext uri="{FF2B5EF4-FFF2-40B4-BE49-F238E27FC236}">
                <a16:creationId xmlns:a16="http://schemas.microsoft.com/office/drawing/2014/main" id="{1B5DA3BA-E670-8A76-5393-DE24E04204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3027363"/>
            <a:ext cx="24098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66FF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800">
                <a:latin typeface="Arial" panose="020B0604020202020204" pitchFamily="34" charset="0"/>
              </a:rPr>
              <a:t>Mode of </a:t>
            </a:r>
            <a:r>
              <a:rPr lang="en-US" altLang="zh-TW" sz="2800" i="1">
                <a:latin typeface="Arial" panose="020B0604020202020204" pitchFamily="34" charset="0"/>
              </a:rPr>
              <a:t>A</a:t>
            </a:r>
            <a:r>
              <a:rPr lang="en-US" altLang="zh-TW" sz="2800">
                <a:latin typeface="Arial" panose="020B0604020202020204" pitchFamily="34" charset="0"/>
              </a:rPr>
              <a:t> = 5</a:t>
            </a:r>
          </a:p>
        </p:txBody>
      </p:sp>
      <p:sp>
        <p:nvSpPr>
          <p:cNvPr id="22540" name="Rectangle 115">
            <a:extLst>
              <a:ext uri="{FF2B5EF4-FFF2-40B4-BE49-F238E27FC236}">
                <a16:creationId xmlns:a16="http://schemas.microsoft.com/office/drawing/2014/main" id="{B5D796A7-9B52-AED5-B111-54A90F70AB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0775" y="3027363"/>
            <a:ext cx="24098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66FF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800">
                <a:latin typeface="Arial" panose="020B0604020202020204" pitchFamily="34" charset="0"/>
              </a:rPr>
              <a:t>Mode of </a:t>
            </a:r>
            <a:r>
              <a:rPr lang="en-US" altLang="zh-TW" sz="2800" i="1">
                <a:latin typeface="Arial" panose="020B0604020202020204" pitchFamily="34" charset="0"/>
              </a:rPr>
              <a:t>B</a:t>
            </a:r>
            <a:r>
              <a:rPr lang="en-US" altLang="zh-TW" sz="2800">
                <a:latin typeface="Arial" panose="020B0604020202020204" pitchFamily="34" charset="0"/>
              </a:rPr>
              <a:t> = 5</a:t>
            </a:r>
          </a:p>
        </p:txBody>
      </p:sp>
      <p:sp>
        <p:nvSpPr>
          <p:cNvPr id="22541" name="Line 116">
            <a:extLst>
              <a:ext uri="{FF2B5EF4-FFF2-40B4-BE49-F238E27FC236}">
                <a16:creationId xmlns:a16="http://schemas.microsoft.com/office/drawing/2014/main" id="{1879A5D6-ADB8-266E-C764-D097835E4528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7388" y="1266825"/>
            <a:ext cx="0" cy="23622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HK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4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04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04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4254" grpId="0" animBg="1"/>
      <p:bldP spid="30425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4">
            <a:extLst>
              <a:ext uri="{FF2B5EF4-FFF2-40B4-BE49-F238E27FC236}">
                <a16:creationId xmlns:a16="http://schemas.microsoft.com/office/drawing/2014/main" id="{7F4A9CB1-9037-BC26-2A35-ADB6284BA9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263" y="606425"/>
            <a:ext cx="8642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800" b="1">
                <a:solidFill>
                  <a:schemeClr val="tx2"/>
                </a:solidFill>
                <a:latin typeface="Arial" panose="020B0604020202020204" pitchFamily="34" charset="0"/>
              </a:rPr>
              <a:t>Range of Ungrouped Data</a:t>
            </a:r>
          </a:p>
        </p:txBody>
      </p:sp>
      <p:sp>
        <p:nvSpPr>
          <p:cNvPr id="285716" name="Text Box 20">
            <a:extLst>
              <a:ext uri="{FF2B5EF4-FFF2-40B4-BE49-F238E27FC236}">
                <a16:creationId xmlns:a16="http://schemas.microsoft.com/office/drawing/2014/main" id="{10E9C5B2-FB63-FA29-6071-439D00D60C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8138" y="1138238"/>
            <a:ext cx="56737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800">
                <a:latin typeface="Arial" panose="020B0604020202020204" pitchFamily="34" charset="0"/>
              </a:rPr>
              <a:t>For ungrouped data:</a:t>
            </a:r>
            <a:endParaRPr lang="en-US" altLang="zh-TW" sz="1800">
              <a:latin typeface="Times New Roman" panose="02020603050405020304" pitchFamily="18" charset="0"/>
            </a:endParaRPr>
          </a:p>
        </p:txBody>
      </p:sp>
      <p:sp>
        <p:nvSpPr>
          <p:cNvPr id="285717" name="Text Box 21">
            <a:extLst>
              <a:ext uri="{FF2B5EF4-FFF2-40B4-BE49-F238E27FC236}">
                <a16:creationId xmlns:a16="http://schemas.microsoft.com/office/drawing/2014/main" id="{DC7A5CFB-899D-14F2-8EC2-D247AA13E9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613" y="1773238"/>
            <a:ext cx="6154737" cy="647700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18800" bIns="118800" anchor="ctr" anchorCtr="1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altLang="zh-TW" sz="2800" i="1">
                <a:latin typeface="Arial" panose="020B0604020202020204" pitchFamily="34" charset="0"/>
              </a:rPr>
              <a:t> </a:t>
            </a:r>
            <a:r>
              <a:rPr lang="en-US" altLang="zh-TW" sz="2600">
                <a:latin typeface="Arial" panose="020B0604020202020204" pitchFamily="34" charset="0"/>
              </a:rPr>
              <a:t>range = largest datum </a:t>
            </a:r>
            <a:r>
              <a:rPr lang="en-US" altLang="zh-TW" sz="2600">
                <a:latin typeface="Arial" panose="020B0604020202020204" pitchFamily="34" charset="0"/>
                <a:cs typeface="Times New Roman" panose="02020603050405020304" pitchFamily="18" charset="0"/>
              </a:rPr>
              <a:t>– smallest datum</a:t>
            </a:r>
            <a:endParaRPr lang="en-US" altLang="zh-TW" sz="2600">
              <a:solidFill>
                <a:srgbClr val="0033CC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5" name="AutoShape 49">
            <a:extLst>
              <a:ext uri="{FF2B5EF4-FFF2-40B4-BE49-F238E27FC236}">
                <a16:creationId xmlns:a16="http://schemas.microsoft.com/office/drawing/2014/main" id="{FFF85319-17E8-361C-26A9-E277C3D87C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163" y="2781300"/>
            <a:ext cx="7005637" cy="2808288"/>
          </a:xfrm>
          <a:prstGeom prst="cloudCallout">
            <a:avLst>
              <a:gd name="adj1" fmla="val 54171"/>
              <a:gd name="adj2" fmla="val -11199"/>
            </a:avLst>
          </a:prstGeom>
          <a:gradFill rotWithShape="1">
            <a:gsLst>
              <a:gs pos="0">
                <a:schemeClr val="bg1"/>
              </a:gs>
              <a:gs pos="100000">
                <a:srgbClr val="66CCFF"/>
              </a:gs>
            </a:gsLst>
            <a:lin ang="18900000" scaled="1"/>
          </a:gra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 anchor="ctr" anchorCtr="1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TW" sz="2800">
                <a:latin typeface="Arial" panose="020B0604020202020204" pitchFamily="34" charset="0"/>
                <a:sym typeface="Symbol" panose="05050102010706020507" pitchFamily="18" charset="2"/>
              </a:rPr>
              <a:t>In general, the greater the range, the greater is the dispersion of the set of data.</a:t>
            </a:r>
          </a:p>
        </p:txBody>
      </p:sp>
      <p:pic>
        <p:nvPicPr>
          <p:cNvPr id="31" name="Picture 59">
            <a:extLst>
              <a:ext uri="{FF2B5EF4-FFF2-40B4-BE49-F238E27FC236}">
                <a16:creationId xmlns:a16="http://schemas.microsoft.com/office/drawing/2014/main" id="{DBD9400A-552D-102E-9671-A13770C665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9888" y="3178175"/>
            <a:ext cx="2424112" cy="320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5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85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5716" grpId="0"/>
      <p:bldP spid="285717" grpId="0" animBg="1"/>
      <p:bldP spid="2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734" name="Text Box 38">
            <a:extLst>
              <a:ext uri="{FF2B5EF4-FFF2-40B4-BE49-F238E27FC236}">
                <a16:creationId xmlns:a16="http://schemas.microsoft.com/office/drawing/2014/main" id="{0DA6B790-B444-2DC1-EE1B-FA40FA0F34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8138" y="2508250"/>
            <a:ext cx="81946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800">
                <a:latin typeface="Arial" panose="020B0604020202020204" pitchFamily="34" charset="0"/>
              </a:rPr>
              <a:t>Consider the data sets in the previous example.</a:t>
            </a:r>
            <a:endParaRPr lang="en-US" altLang="zh-TW" sz="1800">
              <a:latin typeface="Times New Roman" panose="02020603050405020304" pitchFamily="18" charset="0"/>
            </a:endParaRPr>
          </a:p>
        </p:txBody>
      </p:sp>
      <p:sp>
        <p:nvSpPr>
          <p:cNvPr id="24579" name="Text Box 4">
            <a:extLst>
              <a:ext uri="{FF2B5EF4-FFF2-40B4-BE49-F238E27FC236}">
                <a16:creationId xmlns:a16="http://schemas.microsoft.com/office/drawing/2014/main" id="{E037594C-1067-3DE2-4709-F02D2CD855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263" y="606425"/>
            <a:ext cx="8642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800" b="1">
                <a:solidFill>
                  <a:schemeClr val="tx2"/>
                </a:solidFill>
                <a:latin typeface="Arial" panose="020B0604020202020204" pitchFamily="34" charset="0"/>
              </a:rPr>
              <a:t>Range of Ungrouped Data</a:t>
            </a:r>
          </a:p>
        </p:txBody>
      </p:sp>
      <p:sp>
        <p:nvSpPr>
          <p:cNvPr id="24580" name="Text Box 20">
            <a:extLst>
              <a:ext uri="{FF2B5EF4-FFF2-40B4-BE49-F238E27FC236}">
                <a16:creationId xmlns:a16="http://schemas.microsoft.com/office/drawing/2014/main" id="{7E9581D5-1615-2925-5F07-574C2EB38B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8138" y="1138238"/>
            <a:ext cx="56737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800">
                <a:latin typeface="Arial" panose="020B0604020202020204" pitchFamily="34" charset="0"/>
              </a:rPr>
              <a:t>For ungrouped data:</a:t>
            </a:r>
            <a:endParaRPr lang="en-US" altLang="zh-TW" sz="1800">
              <a:latin typeface="Times New Roman" panose="02020603050405020304" pitchFamily="18" charset="0"/>
            </a:endParaRPr>
          </a:p>
        </p:txBody>
      </p:sp>
      <p:sp>
        <p:nvSpPr>
          <p:cNvPr id="24581" name="Text Box 21">
            <a:extLst>
              <a:ext uri="{FF2B5EF4-FFF2-40B4-BE49-F238E27FC236}">
                <a16:creationId xmlns:a16="http://schemas.microsoft.com/office/drawing/2014/main" id="{85F33148-7B35-C0EC-AA47-30C945BE56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613" y="1773238"/>
            <a:ext cx="6154737" cy="647700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18800" bIns="118800" anchor="ctr" anchorCtr="1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altLang="zh-TW" sz="2800" i="1">
                <a:latin typeface="Arial" panose="020B0604020202020204" pitchFamily="34" charset="0"/>
              </a:rPr>
              <a:t> </a:t>
            </a:r>
            <a:r>
              <a:rPr lang="en-US" altLang="zh-TW" sz="2600">
                <a:latin typeface="Arial" panose="020B0604020202020204" pitchFamily="34" charset="0"/>
              </a:rPr>
              <a:t>range = largest datum </a:t>
            </a:r>
            <a:r>
              <a:rPr lang="en-US" altLang="zh-TW" sz="2600">
                <a:latin typeface="Arial" panose="020B0604020202020204" pitchFamily="34" charset="0"/>
                <a:cs typeface="Times New Roman" panose="02020603050405020304" pitchFamily="18" charset="0"/>
              </a:rPr>
              <a:t>– smallest datum</a:t>
            </a:r>
            <a:endParaRPr lang="en-US" altLang="zh-TW" sz="2600">
              <a:solidFill>
                <a:srgbClr val="0033CC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85735" name="Text Box 39">
            <a:extLst>
              <a:ext uri="{FF2B5EF4-FFF2-40B4-BE49-F238E27FC236}">
                <a16:creationId xmlns:a16="http://schemas.microsoft.com/office/drawing/2014/main" id="{52E432FD-910D-FB93-A4CA-F4C2333BBD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8138" y="3060700"/>
            <a:ext cx="6610350" cy="103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TW" sz="2800">
                <a:latin typeface="Arial" panose="020B0604020202020204" pitchFamily="34" charset="0"/>
              </a:rPr>
              <a:t>Set </a:t>
            </a:r>
            <a:r>
              <a:rPr lang="en-US" altLang="zh-TW" sz="2800" i="1">
                <a:latin typeface="Arial" panose="020B0604020202020204" pitchFamily="34" charset="0"/>
              </a:rPr>
              <a:t>A</a:t>
            </a:r>
            <a:r>
              <a:rPr lang="en-US" altLang="zh-TW" sz="2800">
                <a:latin typeface="Arial" panose="020B0604020202020204" pitchFamily="34" charset="0"/>
              </a:rPr>
              <a:t> = {1, 3, 5, 5, 7, 9}</a:t>
            </a:r>
          </a:p>
          <a:p>
            <a:pPr eaLnBrk="1" hangingPunct="1">
              <a:buFontTx/>
              <a:buNone/>
            </a:pPr>
            <a:r>
              <a:rPr lang="en-US" altLang="zh-TW" sz="2800">
                <a:latin typeface="Arial" panose="020B0604020202020204" pitchFamily="34" charset="0"/>
              </a:rPr>
              <a:t>Set</a:t>
            </a:r>
            <a:r>
              <a:rPr lang="en-US" altLang="zh-TW" sz="2800" i="1">
                <a:latin typeface="Arial" panose="020B0604020202020204" pitchFamily="34" charset="0"/>
              </a:rPr>
              <a:t> B</a:t>
            </a:r>
            <a:r>
              <a:rPr lang="en-US" altLang="zh-TW" sz="2800">
                <a:latin typeface="Arial" panose="020B0604020202020204" pitchFamily="34" charset="0"/>
              </a:rPr>
              <a:t> = {4, 5, 5, 5, 5, 6}</a:t>
            </a:r>
            <a:endParaRPr lang="en-US" altLang="zh-TW" sz="1800">
              <a:latin typeface="Times New Roman" panose="02020603050405020304" pitchFamily="18" charset="0"/>
            </a:endParaRPr>
          </a:p>
        </p:txBody>
      </p:sp>
      <p:sp>
        <p:nvSpPr>
          <p:cNvPr id="285736" name="Rectangle 40">
            <a:extLst>
              <a:ext uri="{FF2B5EF4-FFF2-40B4-BE49-F238E27FC236}">
                <a16:creationId xmlns:a16="http://schemas.microsoft.com/office/drawing/2014/main" id="{5BFC8449-F46A-B21C-936B-A567BDEFB0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550" y="4092575"/>
            <a:ext cx="2063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66FF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800">
                <a:latin typeface="Arial" panose="020B0604020202020204" pitchFamily="34" charset="0"/>
              </a:rPr>
              <a:t>Range of </a:t>
            </a:r>
            <a:r>
              <a:rPr lang="en-US" altLang="zh-TW" sz="2800" i="1">
                <a:latin typeface="Arial" panose="020B0604020202020204" pitchFamily="34" charset="0"/>
              </a:rPr>
              <a:t>A</a:t>
            </a:r>
            <a:r>
              <a:rPr lang="en-US" altLang="zh-TW" sz="2800"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285737" name="Rectangle 41">
            <a:extLst>
              <a:ext uri="{FF2B5EF4-FFF2-40B4-BE49-F238E27FC236}">
                <a16:creationId xmlns:a16="http://schemas.microsoft.com/office/drawing/2014/main" id="{F83BAC40-D3AA-626C-F1BD-18B3B96712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5200" y="4092575"/>
            <a:ext cx="42084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66FF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800">
                <a:latin typeface="Arial" panose="020B0604020202020204" pitchFamily="34" charset="0"/>
              </a:rPr>
              <a:t>= 9 </a:t>
            </a:r>
            <a:r>
              <a:rPr lang="en-US" altLang="zh-TW" sz="2800">
                <a:latin typeface="Arial" panose="020B0604020202020204" pitchFamily="34" charset="0"/>
                <a:cs typeface="Times New Roman" panose="02020603050405020304" pitchFamily="18" charset="0"/>
              </a:rPr>
              <a:t>– 1 </a:t>
            </a:r>
            <a:endParaRPr lang="en-US" altLang="en-US" sz="2800"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85738" name="Rectangle 42">
            <a:extLst>
              <a:ext uri="{FF2B5EF4-FFF2-40B4-BE49-F238E27FC236}">
                <a16:creationId xmlns:a16="http://schemas.microsoft.com/office/drawing/2014/main" id="{9B10DE53-3516-7AA9-0DD8-28FF081E3F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9475" y="4092575"/>
            <a:ext cx="44656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66FF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800">
                <a:latin typeface="Arial" panose="020B0604020202020204" pitchFamily="34" charset="0"/>
                <a:cs typeface="Times New Roman" panose="02020603050405020304" pitchFamily="18" charset="0"/>
              </a:rPr>
              <a:t>= 8</a:t>
            </a:r>
          </a:p>
        </p:txBody>
      </p:sp>
      <p:sp>
        <p:nvSpPr>
          <p:cNvPr id="285739" name="Rectangle 43">
            <a:extLst>
              <a:ext uri="{FF2B5EF4-FFF2-40B4-BE49-F238E27FC236}">
                <a16:creationId xmlns:a16="http://schemas.microsoft.com/office/drawing/2014/main" id="{6A7C8875-AFEA-437B-EDF8-E2EE5D5CC3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7663" y="4654550"/>
            <a:ext cx="2063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66FF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800">
                <a:latin typeface="Arial" panose="020B0604020202020204" pitchFamily="34" charset="0"/>
              </a:rPr>
              <a:t>Range of </a:t>
            </a:r>
            <a:r>
              <a:rPr lang="en-US" altLang="zh-TW" sz="2800" i="1">
                <a:latin typeface="Arial" panose="020B0604020202020204" pitchFamily="34" charset="0"/>
              </a:rPr>
              <a:t>B</a:t>
            </a:r>
            <a:r>
              <a:rPr lang="en-US" altLang="zh-TW" sz="2800"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285740" name="Rectangle 44">
            <a:extLst>
              <a:ext uri="{FF2B5EF4-FFF2-40B4-BE49-F238E27FC236}">
                <a16:creationId xmlns:a16="http://schemas.microsoft.com/office/drawing/2014/main" id="{EB2D1F8F-766A-CBE9-90E4-5A8AB0BF5F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5200" y="4654550"/>
            <a:ext cx="42084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66FF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800">
                <a:latin typeface="Arial" panose="020B0604020202020204" pitchFamily="34" charset="0"/>
              </a:rPr>
              <a:t>= 6 </a:t>
            </a:r>
            <a:r>
              <a:rPr lang="en-US" altLang="zh-TW" sz="2800">
                <a:latin typeface="Arial" panose="020B0604020202020204" pitchFamily="34" charset="0"/>
                <a:cs typeface="Times New Roman" panose="02020603050405020304" pitchFamily="18" charset="0"/>
              </a:rPr>
              <a:t>– 4 </a:t>
            </a:r>
            <a:endParaRPr lang="en-US" altLang="en-US" sz="2800"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85741" name="Rectangle 45">
            <a:extLst>
              <a:ext uri="{FF2B5EF4-FFF2-40B4-BE49-F238E27FC236}">
                <a16:creationId xmlns:a16="http://schemas.microsoft.com/office/drawing/2014/main" id="{D1F8FD8D-B8AC-C76F-1E2C-713DAF5C46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088" y="5229225"/>
            <a:ext cx="630872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66FF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800">
                <a:latin typeface="Arial" panose="020B0604020202020204" pitchFamily="34" charset="0"/>
              </a:rPr>
              <a:t>Since the range of </a:t>
            </a:r>
            <a:r>
              <a:rPr lang="en-US" altLang="zh-TW" sz="2800" i="1">
                <a:latin typeface="Arial" panose="020B0604020202020204" pitchFamily="34" charset="0"/>
              </a:rPr>
              <a:t>A</a:t>
            </a:r>
            <a:r>
              <a:rPr lang="en-US" altLang="zh-TW" sz="2800">
                <a:latin typeface="Arial" panose="020B0604020202020204" pitchFamily="34" charset="0"/>
              </a:rPr>
              <a:t> &gt; the range of </a:t>
            </a:r>
            <a:r>
              <a:rPr lang="en-US" altLang="zh-TW" sz="2800" i="1">
                <a:latin typeface="Arial" panose="020B0604020202020204" pitchFamily="34" charset="0"/>
              </a:rPr>
              <a:t>B</a:t>
            </a:r>
            <a:r>
              <a:rPr lang="en-US" altLang="zh-TW" sz="2800">
                <a:latin typeface="Arial" panose="020B0604020202020204" pitchFamily="34" charset="0"/>
              </a:rPr>
              <a:t>,</a:t>
            </a:r>
          </a:p>
        </p:txBody>
      </p:sp>
      <p:sp>
        <p:nvSpPr>
          <p:cNvPr id="285742" name="Rectangle 46">
            <a:extLst>
              <a:ext uri="{FF2B5EF4-FFF2-40B4-BE49-F238E27FC236}">
                <a16:creationId xmlns:a16="http://schemas.microsoft.com/office/drawing/2014/main" id="{54F90F45-408F-8DCD-3E9D-DF94959D36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325" y="5776913"/>
            <a:ext cx="6081713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66FF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800">
                <a:latin typeface="Arial" panose="020B0604020202020204" pitchFamily="34" charset="0"/>
              </a:rPr>
              <a:t>the data in set </a:t>
            </a:r>
            <a:r>
              <a:rPr lang="en-US" altLang="zh-TW" sz="2800" i="1">
                <a:latin typeface="Arial" panose="020B0604020202020204" pitchFamily="34" charset="0"/>
              </a:rPr>
              <a:t>A</a:t>
            </a:r>
            <a:r>
              <a:rPr lang="en-US" altLang="zh-TW" sz="2800">
                <a:latin typeface="Arial" panose="020B0604020202020204" pitchFamily="34" charset="0"/>
              </a:rPr>
              <a:t> are more dispersed.</a:t>
            </a:r>
            <a:endParaRPr lang="en-US" altLang="zh-TW" sz="2800" i="1">
              <a:latin typeface="Arial" panose="020B0604020202020204" pitchFamily="34" charset="0"/>
            </a:endParaRPr>
          </a:p>
        </p:txBody>
      </p:sp>
      <p:sp>
        <p:nvSpPr>
          <p:cNvPr id="285743" name="Rectangle 47">
            <a:extLst>
              <a:ext uri="{FF2B5EF4-FFF2-40B4-BE49-F238E27FC236}">
                <a16:creationId xmlns:a16="http://schemas.microsoft.com/office/drawing/2014/main" id="{EA0E68D8-81ED-E213-AFD9-61E2C7EDAB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9475" y="4654550"/>
            <a:ext cx="6889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66FF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800">
                <a:latin typeface="Arial" panose="020B0604020202020204" pitchFamily="34" charset="0"/>
              </a:rPr>
              <a:t>= 2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BDED0714-BA4B-16C8-9AA7-44519F2261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000" y="4092575"/>
            <a:ext cx="3857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800">
                <a:solidFill>
                  <a:srgbClr val="FF0000"/>
                </a:solidFill>
                <a:latin typeface="Arial" panose="020B0604020202020204" pitchFamily="34" charset="0"/>
              </a:rPr>
              <a:t>9</a:t>
            </a:r>
            <a:endParaRPr lang="zh-HK" altLang="en-US" sz="280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C84BFB47-0CA8-B84E-4DBF-3038ECA97F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8400" y="3055938"/>
            <a:ext cx="384175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800">
                <a:solidFill>
                  <a:srgbClr val="FF0000"/>
                </a:solidFill>
                <a:latin typeface="Arial" panose="020B0604020202020204" pitchFamily="34" charset="0"/>
              </a:rPr>
              <a:t>9</a:t>
            </a:r>
            <a:endParaRPr lang="zh-HK" altLang="en-US" sz="280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01EAB35-F73E-D66D-CEE5-3673278790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2138" y="4089400"/>
            <a:ext cx="384175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800">
                <a:solidFill>
                  <a:srgbClr val="3939FF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1</a:t>
            </a:r>
            <a:endParaRPr lang="zh-HK" altLang="en-US" sz="2800">
              <a:solidFill>
                <a:srgbClr val="3939FF"/>
              </a:solidFill>
              <a:latin typeface="Arial" panose="020B0604020202020204" pitchFamily="34" charset="0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C522A9C0-3A75-2DA2-4394-BED92518AB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8313" y="3057525"/>
            <a:ext cx="385762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800">
                <a:solidFill>
                  <a:srgbClr val="3939FF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1</a:t>
            </a:r>
            <a:endParaRPr lang="zh-HK" altLang="en-US" sz="2800">
              <a:solidFill>
                <a:srgbClr val="3939FF"/>
              </a:solidFill>
              <a:latin typeface="Arial" panose="020B0604020202020204" pitchFamily="34" charset="0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4538C01E-1102-2CE6-AC68-99B3FA0954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8400" y="3576638"/>
            <a:ext cx="3841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800">
                <a:solidFill>
                  <a:srgbClr val="FF0000"/>
                </a:solidFill>
                <a:latin typeface="Arial" panose="020B0604020202020204" pitchFamily="34" charset="0"/>
              </a:rPr>
              <a:t>6</a:t>
            </a:r>
            <a:endParaRPr lang="zh-HK" altLang="en-US" sz="280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3DAC68C3-480F-8B7F-539E-49BC5DF3B1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32063" y="4657725"/>
            <a:ext cx="385762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800">
                <a:solidFill>
                  <a:srgbClr val="FF0000"/>
                </a:solidFill>
                <a:latin typeface="Arial" panose="020B0604020202020204" pitchFamily="34" charset="0"/>
              </a:rPr>
              <a:t>6</a:t>
            </a:r>
            <a:endParaRPr lang="zh-HK" altLang="en-US" sz="280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9E029EE7-90A3-F320-AF98-9BA4D3E88B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2138" y="4657725"/>
            <a:ext cx="384175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800">
                <a:solidFill>
                  <a:srgbClr val="3939FF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4</a:t>
            </a:r>
            <a:endParaRPr lang="zh-HK" altLang="en-US" sz="2800">
              <a:solidFill>
                <a:srgbClr val="3939FF"/>
              </a:solidFill>
              <a:latin typeface="Arial" panose="020B0604020202020204" pitchFamily="34" charset="0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E8895752-E0CC-0BCA-86C1-132CE7A8B0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8313" y="3573463"/>
            <a:ext cx="385762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800">
                <a:solidFill>
                  <a:srgbClr val="3939FF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4</a:t>
            </a:r>
            <a:endParaRPr lang="zh-HK" altLang="en-US" sz="2800">
              <a:solidFill>
                <a:srgbClr val="3939FF"/>
              </a:solidFill>
              <a:latin typeface="Arial" panose="020B0604020202020204" pitchFamily="34" charset="0"/>
            </a:endParaRPr>
          </a:p>
        </p:txBody>
      </p:sp>
      <p:pic>
        <p:nvPicPr>
          <p:cNvPr id="23" name="Picture 45">
            <a:hlinkClick r:id="rId2" action="ppaction://hlinkpres?slideindex=1&amp;slidetitle="/>
            <a:extLst>
              <a:ext uri="{FF2B5EF4-FFF2-40B4-BE49-F238E27FC236}">
                <a16:creationId xmlns:a16="http://schemas.microsoft.com/office/drawing/2014/main" id="{2A9D14E6-487E-00A6-AF7C-44F266CB0D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0" y="6329363"/>
            <a:ext cx="2951163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" name="Picture 13">
            <a:hlinkClick r:id="rId4" action="ppaction://hlinkpres?slideindex=1&amp;slidetitle="/>
            <a:extLst>
              <a:ext uri="{FF2B5EF4-FFF2-40B4-BE49-F238E27FC236}">
                <a16:creationId xmlns:a16="http://schemas.microsoft.com/office/drawing/2014/main" id="{CCD8D427-7A35-EA57-2902-9783469737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5175" y="6329363"/>
            <a:ext cx="1914525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5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85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85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85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85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35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35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35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discrete" valueType="str">
                                      <p:cBhvr>
                                        <p:cTn id="3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35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discrete" valueType="str">
                                      <p:cBhvr>
                                        <p:cTn id="4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285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285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285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35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discrete" valueType="str">
                                      <p:cBhvr>
                                        <p:cTn id="6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35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discrete" valueType="str">
                                      <p:cBhvr>
                                        <p:cTn id="7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35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35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285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6" dur="500"/>
                                        <p:tgtEl>
                                          <p:spTgt spid="285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5734" grpId="0"/>
      <p:bldP spid="285735" grpId="0"/>
      <p:bldP spid="285736" grpId="0"/>
      <p:bldP spid="285737" grpId="0"/>
      <p:bldP spid="285738" grpId="0"/>
      <p:bldP spid="285740" grpId="0"/>
      <p:bldP spid="285741" grpId="0"/>
      <p:bldP spid="285742" grpId="0"/>
      <p:bldP spid="285743" grpId="0"/>
      <p:bldP spid="2" grpId="0"/>
      <p:bldP spid="2" grpId="1"/>
      <p:bldP spid="2" grpId="2"/>
      <p:bldP spid="24" grpId="0"/>
      <p:bldP spid="24" grpId="1"/>
      <p:bldP spid="24" grpId="2"/>
      <p:bldP spid="3" grpId="0"/>
      <p:bldP spid="3" grpId="1"/>
      <p:bldP spid="3" grpId="2"/>
      <p:bldP spid="26" grpId="0"/>
      <p:bldP spid="26" grpId="1"/>
      <p:bldP spid="26" grpId="2"/>
      <p:bldP spid="27" grpId="0"/>
      <p:bldP spid="27" grpId="1"/>
      <p:bldP spid="27" grpId="2"/>
      <p:bldP spid="28" grpId="0"/>
      <p:bldP spid="28" grpId="1"/>
      <p:bldP spid="28" grpId="2"/>
      <p:bldP spid="29" grpId="0"/>
      <p:bldP spid="29" grpId="1"/>
      <p:bldP spid="29" grpId="2"/>
      <p:bldP spid="30" grpId="0"/>
      <p:bldP spid="30" grpId="1"/>
      <p:bldP spid="30" grpId="2"/>
    </p:bldLst>
  </p:timing>
</p:sld>
</file>

<file path=ppt/theme/theme1.xml><?xml version="1.0" encoding="utf-8"?>
<a:theme xmlns:a="http://schemas.openxmlformats.org/drawingml/2006/main" name="佈景主題1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預設簡報設計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自訂設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5621</TotalTime>
  <Words>2334</Words>
  <Application>Microsoft Office PowerPoint</Application>
  <PresentationFormat>如螢幕大小 (4:3)</PresentationFormat>
  <Paragraphs>369</Paragraphs>
  <Slides>31</Slides>
  <Notes>1</Notes>
  <HiddenSlides>0</HiddenSlides>
  <MMClips>0</MMClips>
  <ScaleCrop>false</ScaleCrop>
  <HeadingPairs>
    <vt:vector size="8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2</vt:i4>
      </vt:variant>
      <vt:variant>
        <vt:lpstr>內嵌 OLE 伺服程式</vt:lpstr>
      </vt:variant>
      <vt:variant>
        <vt:i4>2</vt:i4>
      </vt:variant>
      <vt:variant>
        <vt:lpstr>投影片標題</vt:lpstr>
      </vt:variant>
      <vt:variant>
        <vt:i4>31</vt:i4>
      </vt:variant>
    </vt:vector>
  </HeadingPairs>
  <TitlesOfParts>
    <vt:vector size="41" baseType="lpstr">
      <vt:lpstr>Arial</vt:lpstr>
      <vt:lpstr>新細明體</vt:lpstr>
      <vt:lpstr>Calibri</vt:lpstr>
      <vt:lpstr>Arial Black</vt:lpstr>
      <vt:lpstr>Symbol</vt:lpstr>
      <vt:lpstr>Times New Roman</vt:lpstr>
      <vt:lpstr>佈景主題1</vt:lpstr>
      <vt:lpstr>自訂設計</vt:lpstr>
      <vt:lpstr>Microsoft 方程式編輯器 3.0</vt:lpstr>
      <vt:lpstr>方程式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Pearson Education Asia Limited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5-Minute Lecture (TE)</dc:title>
  <dc:creator>Pearson Education Asia Limited</dc:creator>
  <cp:lastModifiedBy>Lee Perseus Robin</cp:lastModifiedBy>
  <cp:revision>277</cp:revision>
  <dcterms:created xsi:type="dcterms:W3CDTF">2008-10-21T01:19:13Z</dcterms:created>
  <dcterms:modified xsi:type="dcterms:W3CDTF">2024-12-07T15:27:46Z</dcterms:modified>
</cp:coreProperties>
</file>