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350" r:id="rId3"/>
    <p:sldId id="419" r:id="rId4"/>
    <p:sldId id="428" r:id="rId5"/>
    <p:sldId id="438" r:id="rId6"/>
    <p:sldId id="439" r:id="rId7"/>
    <p:sldId id="440" r:id="rId8"/>
    <p:sldId id="430" r:id="rId9"/>
    <p:sldId id="421" r:id="rId10"/>
    <p:sldId id="422" r:id="rId11"/>
    <p:sldId id="415" r:id="rId12"/>
    <p:sldId id="412" r:id="rId13"/>
    <p:sldId id="441" r:id="rId14"/>
    <p:sldId id="431" r:id="rId15"/>
    <p:sldId id="451" r:id="rId16"/>
    <p:sldId id="452" r:id="rId17"/>
    <p:sldId id="453" r:id="rId18"/>
    <p:sldId id="454" r:id="rId19"/>
    <p:sldId id="455" r:id="rId20"/>
    <p:sldId id="446" r:id="rId21"/>
    <p:sldId id="449" r:id="rId22"/>
    <p:sldId id="450" r:id="rId23"/>
    <p:sldId id="424" r:id="rId24"/>
    <p:sldId id="448" r:id="rId25"/>
    <p:sldId id="425" r:id="rId26"/>
    <p:sldId id="427" r:id="rId27"/>
    <p:sldId id="426" r:id="rId28"/>
  </p:sldIdLst>
  <p:sldSz cx="9144000" cy="6858000" type="screen4x3"/>
  <p:notesSz cx="6881813" cy="92964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2880">
          <p15:clr>
            <a:srgbClr val="A4A3A4"/>
          </p15:clr>
        </p15:guide>
        <p15:guide id="4" pos="5375">
          <p15:clr>
            <a:srgbClr val="A4A3A4"/>
          </p15:clr>
        </p15:guide>
        <p15:guide id="5" pos="2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CC33"/>
    <a:srgbClr val="008000"/>
    <a:srgbClr val="0066FF"/>
    <a:srgbClr val="3399FF"/>
    <a:srgbClr val="A3FFFF"/>
    <a:srgbClr val="66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9" autoAdjust="0"/>
    <p:restoredTop sz="99828" autoAdjust="0"/>
  </p:normalViewPr>
  <p:slideViewPr>
    <p:cSldViewPr>
      <p:cViewPr>
        <p:scale>
          <a:sx n="75" d="100"/>
          <a:sy n="75" d="100"/>
        </p:scale>
        <p:origin x="-396" y="-810"/>
      </p:cViewPr>
      <p:guideLst>
        <p:guide orient="horz" pos="2160"/>
        <p:guide orient="horz" pos="754"/>
        <p:guide pos="2880"/>
        <p:guide pos="5375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9BCFD01A-1DE1-341C-AE04-CB1B676BC6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F98CD2E-77FB-320C-8A25-CF4B70395E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07A4EA0E-2CA7-75A8-506C-32435E3952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5AE663F9-ADDD-C4FE-568A-19190F5F15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86C6B8D-8B6D-40A2-8E91-75317DEE8C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9F8E08-525D-995E-4F7F-221675B1F0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EB1A030-8A41-4329-AD3F-F214B25A2E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D109CE5-4CC2-F332-2E5C-0BAC3DA5E00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D1E3531-6983-278D-0725-103A868FA6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2E32B22-9785-1065-95B2-D577135CB2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6052E46-315C-0713-ACFD-2779F35CF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4636B60F-E3FC-4E47-9A94-441A90DE02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D2938FC-392B-E5E6-26A8-388389027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6F87C4-3D1D-4173-A473-25DA93BB9704}" type="slidenum">
              <a:rPr lang="en-US" altLang="zh-TW"/>
              <a:pPr algn="r"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9CACB2B-8F3D-76A9-F4D0-0590119BCF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0958A2E-9A86-A93D-2625-30B43B864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58F074E-5FD0-FB58-F522-BD04D4F8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5B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9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42D61-5ED3-3C38-26C2-EB54182BA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3C084-2490-E77A-304A-810CC051F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A2961-4C90-F5C7-BDA2-D655AD2B0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2DA71-6071-4FA0-9DDA-B450952E66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0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27B50A-D3A2-0DA3-1674-2AD8AE285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E9F81D-DE07-8D56-CCEA-771B7307E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8A2EB1-AC75-EC6D-26A1-51DDD3FC5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458CC-17FA-49AD-9943-B56D0D39C5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7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C8FD93-A187-C9D8-29F8-2538E5057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381417-560F-3041-09DA-B5507A798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DDEFC4-3FB7-B0E4-25F8-7FBAD2395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90DB-3E95-4838-AC44-614B1A2BB1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96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B69DC0-D2F1-3CF3-170D-2319E6CD90C3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2CA607A-4E5C-078E-E2EE-9C8B1CB3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092-CECD-4339-8FBC-06352896AEC0}" type="datetimeFigureOut">
              <a:rPr lang="zh-HK" altLang="en-US"/>
              <a:pPr>
                <a:defRPr/>
              </a:pPr>
              <a:t>7/12/2024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896086A-6294-F087-CC87-AB40FAB6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C393065-BDBF-C89C-987B-EE2DF0DD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D2204-7007-46F6-B9CB-C09D5F94393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528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CA4043-8A7A-13D7-1B8F-9FDF90869987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10BE940-0DF9-B1EF-3223-7947B428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0DB39-D5FD-4AEE-B855-4FE8C399656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4618B0E-BD0D-6061-A71E-FE13906E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4F90692-EDC1-15E0-E4C2-19F1096F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36F1-F1E3-4ED2-82CB-9879B240D54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674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C528C0-CF47-3D78-D1E1-5054DDB0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9062E-3837-41A0-8C5B-2C325AE187D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2C671-DF32-8491-DED1-5E75E075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110ED-62A5-4FE2-55F4-A17F68B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6A139-67E6-4ED1-803C-F4F20F07DEF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19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2E8FD70-F223-2A3F-14FD-86DBC574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E7771-8F22-46E2-8E95-1E35103A8FB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7CF12A6-4E92-DB65-E2EF-04825E16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AE7F95B-D633-9A30-BBC8-E28BB593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4BDF0-53EA-460B-B549-BAA9936C21D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990B6CEF-8DC8-D546-C782-17CE26B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B880F-05F9-4192-A39D-46C7F10E055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BF55C6F6-F6A3-5C8A-9C55-ADAECD3A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A9DD704-B7AD-D4B4-C0B6-2F1E0C99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56E67-449F-4B44-8E79-D02D5FA8FB6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5571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32E8BA7-96CC-6D6B-780B-9146A2B4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DBEA0-B95C-406C-968C-7C8C036D581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15DA7E10-7E3E-EEE4-A562-1D8E2D08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B017796-84B2-BBD7-04BD-69F5CCD2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BC4C2-8996-42AF-9181-D86F19EE024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2479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60E5E1AB-9352-64B4-CE39-6B4DCA7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0B01E-A9D4-4701-82D0-89BB4CB2533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C0662D5E-0566-236F-2D12-72F96921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63E7FF24-80A5-23D9-69B2-1422941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1EF8-E087-41A8-8019-B11B103843B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305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37CE199-174E-BB97-C6F4-B7A195EE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1BBC6-8228-43F3-A4BD-E0AE85D4646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AE42DC0-475D-6FA7-C1C1-2AE1E6DC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E19011A-EAEB-DC78-CD26-3C8B0F8C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9C85B-0B56-4E5A-95F4-439DD3B00A8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32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4B5797-A794-404F-E3FA-2B940F38E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78BA12-AEAA-B5E0-B6F4-4952313DC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F259D0-CF4A-51C2-8C60-0133AA0D7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AB652-0AB4-4BF1-8F92-64F253C4FC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1048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AA0781A-8EDC-80C6-BD9C-02ED2C7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78767-27F7-4CD9-ABF2-88EC7F21EF1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FC120F9-1AA4-B6C9-75FA-B9C0EBB4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5774C9A-F41A-34C0-8224-5637CF87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5F5AC-4049-4EDD-BEB3-F14578A9435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019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F7ECAD-8A3D-9028-FE5A-B9D2CDE4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1DFC1-748C-471F-9D69-B892F034C67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D5A47-32C0-5E7F-5B7B-656A2B8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BC8D4F-0A5B-E4AA-1FA5-2EDEF6A4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60424-69AF-4929-BAF6-49EF4CE5697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463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863ED-549D-E2FD-F8AD-48F7AC75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E5C2B-5453-438B-916E-AEACD86A334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FA4BE-CE1D-1E52-024F-02DA81E4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9D1F9-A69A-0703-46C4-F3F45EF5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109E1-9721-4C92-AB2B-075AB67154D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455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FD5E-E183-869C-6FC6-07B3B6E6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65A1BD-A06F-801E-03ED-43D04B22C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4E9ADC-99A9-B093-C1A0-77F43ABE0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B3F39-510D-4971-851D-E846DD8377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2B7D2-B94C-75AC-362A-6009A2886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D7CBA-F251-5A58-0F4A-E6D0AE9F6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874CA2-7CD9-E7C4-F977-BE4F4C4CE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427D5-2FDC-46B1-BA51-141FD56BD3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977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931DE4-3D69-2B05-28FB-D770C4F86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8D0C7D-8109-BB55-E8EC-EDDF039E6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17C259-AEDE-7C2E-6C43-8758677B3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5855B-65CA-491E-B32B-EEE7D3C9B8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60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449157-4A48-B403-BB7F-6B5E9F040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11354F-228A-7126-206C-171344CC2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753C49-781A-DDC3-D8AB-632743F72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24AE1-C614-41C4-A1DE-F7E506600D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04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680512-4D45-2B64-7A74-FFA365690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91BE64-1FF4-BDC5-2648-DACB6619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91D54C-3C2C-B527-7313-C3035E4A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AB1EB-A940-43E1-BCBE-43D010E783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10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4CD06-D038-4DA9-CA60-72CC80264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0C04C-9FCC-AF6C-5ACC-4512557AC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160D4-9FB9-155E-C529-465A01756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22E40-86BD-46BD-8E8B-4367FD83F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C50A2-1CC1-55BF-5178-E13AFA3F3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F7389-7ADF-4AB2-FBE8-3CC7D8E948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6E5F2-D888-721C-755B-96FD84F31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02976-FE01-4F23-903A-6EAABB5A81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4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6ACCCA-6E86-9FCA-9389-1C5C420E9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70E27B-725C-546D-D66A-DE41FB1CE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0D1360-005D-C6CD-4BF4-667E10E276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5CA18C-BE0F-51F9-E3BA-3615B8BED3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B501A83-42BB-6347-EC83-5B4D369FDC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0511BB-C9E5-467C-B30E-4A343F5809A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3E85DBC-5902-67F1-3D2C-54EF4446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F13627-FFAD-8B9E-556A-DB7149BD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FEDFD4-DF40-784A-D4EE-8013CFCC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C6B76C-143F-3547-F7C4-92617400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B35303-4B54-6E82-2F6F-30B2A5FB56FE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2F839B-896A-EAE2-0AE1-B049DC0093A7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4B6876-A044-8C57-FFD2-C54BC1623BA9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89340EB0-24C4-A2DA-6CD1-DF819A973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ACEBA95-8A28-FD41-3CA7-56B8B49C7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432E17-31EC-FCC8-E4EE-12782AAD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694A80-02F1-CD7F-49B6-75C342D8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7C7280AC-5118-E933-7687-F9569DE9F0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FA42D91F-C223-548D-0B79-32D3AFEE22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54284-EB65-A2E5-860F-377784BFB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E4E0B473-C88A-4D3A-B328-FD3F1FAC514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BA453-99A0-AC47-9A72-E8656800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3E90E-6D8E-1803-F3E5-CCF727ACA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6AEA4A-59C9-4B84-85D8-1360C5150CEB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5C1923-7610-7C77-71E7-1E7A00195DB7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287BF0D-AD05-0F87-E81C-116E6014FEFC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C5F495-BE3D-8E75-0D80-2A194568649A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B6AE0E-2C17-E468-763D-27E8C8024B7C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hyperlink" Target="5B09_TE_03e_01.pp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hyperlink" Target="Example_09/Example_09_03e_01.ppt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834BF3-6AE6-92F9-B696-DAA6AF6B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3068638"/>
            <a:ext cx="589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Box-and-Whisker Diagram</a:t>
            </a:r>
            <a:endParaRPr lang="en-US" altLang="zh-TW" sz="3600" b="1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>
            <a:extLst>
              <a:ext uri="{FF2B5EF4-FFF2-40B4-BE49-F238E27FC236}">
                <a16:creationId xmlns:a16="http://schemas.microsoft.com/office/drawing/2014/main" id="{6CFF4D15-FE0B-5762-198F-E72F64F1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620713"/>
            <a:ext cx="7834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the box-and-whisker diagram below: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pic>
        <p:nvPicPr>
          <p:cNvPr id="296980" name="Picture 20" descr="16-02-10">
            <a:extLst>
              <a:ext uri="{FF2B5EF4-FFF2-40B4-BE49-F238E27FC236}">
                <a16:creationId xmlns:a16="http://schemas.microsoft.com/office/drawing/2014/main" id="{4F2E21F7-DE55-B55E-0802-3A905888A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36713"/>
            <a:ext cx="56165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8" name="Text Box 58">
            <a:extLst>
              <a:ext uri="{FF2B5EF4-FFF2-40B4-BE49-F238E27FC236}">
                <a16:creationId xmlns:a16="http://schemas.microsoft.com/office/drawing/2014/main" id="{C2602D73-B368-8AE0-499B-B628FE36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97200"/>
            <a:ext cx="66103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04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04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04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0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Minimum = 12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Maximum = 20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Range = 20 – 12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	= 8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97019" name="Line 59">
            <a:extLst>
              <a:ext uri="{FF2B5EF4-FFF2-40B4-BE49-F238E27FC236}">
                <a16:creationId xmlns:a16="http://schemas.microsoft.com/office/drawing/2014/main" id="{1E5F043B-4CCA-B8E8-CF0F-ED8F75486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500438"/>
            <a:ext cx="0" cy="2633662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7020" name="Text Box 60">
            <a:extLst>
              <a:ext uri="{FF2B5EF4-FFF2-40B4-BE49-F238E27FC236}">
                <a16:creationId xmlns:a16="http://schemas.microsoft.com/office/drawing/2014/main" id="{92BC530F-E928-C28F-C6A2-6E388C85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86150"/>
            <a:ext cx="66103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Lower quartile (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) = 15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Median (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) = 16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Upper quartile (</a:t>
            </a:r>
            <a:r>
              <a:rPr lang="en-US" altLang="zh-TW" sz="2800" i="1">
                <a:latin typeface="Arial" panose="020B0604020202020204" pitchFamily="34" charset="0"/>
              </a:rPr>
              <a:t>Q</a:t>
            </a:r>
            <a:r>
              <a:rPr lang="en-US" altLang="zh-TW" sz="2800" baseline="-25000">
                <a:latin typeface="Arial" panose="020B0604020202020204" pitchFamily="34" charset="0"/>
              </a:rPr>
              <a:t>3</a:t>
            </a:r>
            <a:r>
              <a:rPr lang="en-US" altLang="zh-TW" sz="2800">
                <a:latin typeface="Arial" panose="020B0604020202020204" pitchFamily="34" charset="0"/>
              </a:rPr>
              <a:t>) = 18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  <a:cs typeface="Times New Roman" panose="02020603050405020304" pitchFamily="18" charset="0"/>
              </a:rPr>
              <a:t>IQR =</a:t>
            </a:r>
          </a:p>
        </p:txBody>
      </p:sp>
      <p:sp>
        <p:nvSpPr>
          <p:cNvPr id="297022" name="Line 62">
            <a:extLst>
              <a:ext uri="{FF2B5EF4-FFF2-40B4-BE49-F238E27FC236}">
                <a16:creationId xmlns:a16="http://schemas.microsoft.com/office/drawing/2014/main" id="{F1838031-9CA4-24F3-599E-74621E4B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150" y="2171700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7025" name="Line 65">
            <a:extLst>
              <a:ext uri="{FF2B5EF4-FFF2-40B4-BE49-F238E27FC236}">
                <a16:creationId xmlns:a16="http://schemas.microsoft.com/office/drawing/2014/main" id="{68A7BB11-257D-8172-5CFE-FA30ACC1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338" y="2171700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7026" name="Text Box 66">
            <a:extLst>
              <a:ext uri="{FF2B5EF4-FFF2-40B4-BE49-F238E27FC236}">
                <a16:creationId xmlns:a16="http://schemas.microsoft.com/office/drawing/2014/main" id="{FC35F56A-CCA4-96BA-BCF9-8E822DBC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032125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Min.</a:t>
            </a:r>
          </a:p>
        </p:txBody>
      </p:sp>
      <p:sp>
        <p:nvSpPr>
          <p:cNvPr id="297027" name="Text Box 67">
            <a:extLst>
              <a:ext uri="{FF2B5EF4-FFF2-40B4-BE49-F238E27FC236}">
                <a16:creationId xmlns:a16="http://schemas.microsoft.com/office/drawing/2014/main" id="{2065AFD1-FB46-9681-55FD-DA557335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032125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Max.</a:t>
            </a:r>
          </a:p>
        </p:txBody>
      </p:sp>
      <p:sp>
        <p:nvSpPr>
          <p:cNvPr id="297028" name="Text Box 68">
            <a:extLst>
              <a:ext uri="{FF2B5EF4-FFF2-40B4-BE49-F238E27FC236}">
                <a16:creationId xmlns:a16="http://schemas.microsoft.com/office/drawing/2014/main" id="{42F5D195-691C-9A08-603B-D62979AE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3032125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029" name="Text Box 69">
            <a:extLst>
              <a:ext uri="{FF2B5EF4-FFF2-40B4-BE49-F238E27FC236}">
                <a16:creationId xmlns:a16="http://schemas.microsoft.com/office/drawing/2014/main" id="{6136E2EA-9215-795B-2D22-9D509E34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32125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030" name="Text Box 70">
            <a:extLst>
              <a:ext uri="{FF2B5EF4-FFF2-40B4-BE49-F238E27FC236}">
                <a16:creationId xmlns:a16="http://schemas.microsoft.com/office/drawing/2014/main" id="{E1749D2A-4BD6-F8EA-7A6E-0E7F3A46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032125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031" name="Line 71">
            <a:extLst>
              <a:ext uri="{FF2B5EF4-FFF2-40B4-BE49-F238E27FC236}">
                <a16:creationId xmlns:a16="http://schemas.microsoft.com/office/drawing/2014/main" id="{1CA83D28-5E13-F386-D078-A01AB06E1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2370138"/>
            <a:ext cx="0" cy="376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7032" name="Line 72">
            <a:extLst>
              <a:ext uri="{FF2B5EF4-FFF2-40B4-BE49-F238E27FC236}">
                <a16:creationId xmlns:a16="http://schemas.microsoft.com/office/drawing/2014/main" id="{B24FCFEE-1327-0721-8DF1-FDCB8BC59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2370138"/>
            <a:ext cx="0" cy="376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97034" name="Line 74">
            <a:extLst>
              <a:ext uri="{FF2B5EF4-FFF2-40B4-BE49-F238E27FC236}">
                <a16:creationId xmlns:a16="http://schemas.microsoft.com/office/drawing/2014/main" id="{14994496-DFB7-791C-2180-67ABB2604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384425"/>
            <a:ext cx="0" cy="376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297057" name="Group 97">
            <a:extLst>
              <a:ext uri="{FF2B5EF4-FFF2-40B4-BE49-F238E27FC236}">
                <a16:creationId xmlns:a16="http://schemas.microsoft.com/office/drawing/2014/main" id="{30389EE8-8837-7040-7915-932145B74BAB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1141413"/>
            <a:ext cx="4283075" cy="396875"/>
            <a:chOff x="1283" y="719"/>
            <a:chExt cx="2698" cy="250"/>
          </a:xfrm>
        </p:grpSpPr>
        <p:pic>
          <p:nvPicPr>
            <p:cNvPr id="25626" name="Picture 76">
              <a:extLst>
                <a:ext uri="{FF2B5EF4-FFF2-40B4-BE49-F238E27FC236}">
                  <a16:creationId xmlns:a16="http://schemas.microsoft.com/office/drawing/2014/main" id="{300D5A3E-76C6-309C-D9AB-914FD5FE37B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814"/>
              <a:ext cx="269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7" name="Text Box 77">
              <a:extLst>
                <a:ext uri="{FF2B5EF4-FFF2-40B4-BE49-F238E27FC236}">
                  <a16:creationId xmlns:a16="http://schemas.microsoft.com/office/drawing/2014/main" id="{BD2CF190-F09B-55A5-D5DE-08B8EC37B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719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Range</a:t>
              </a:r>
            </a:p>
          </p:txBody>
        </p:sp>
      </p:grpSp>
      <p:grpSp>
        <p:nvGrpSpPr>
          <p:cNvPr id="297058" name="Group 98">
            <a:extLst>
              <a:ext uri="{FF2B5EF4-FFF2-40B4-BE49-F238E27FC236}">
                <a16:creationId xmlns:a16="http://schemas.microsoft.com/office/drawing/2014/main" id="{83B6F913-E9A2-4151-2B41-8D0A07C20FAD}"/>
              </a:ext>
            </a:extLst>
          </p:cNvPr>
          <p:cNvGrpSpPr>
            <a:grpSpLocks/>
          </p:cNvGrpSpPr>
          <p:nvPr/>
        </p:nvGrpSpPr>
        <p:grpSpPr bwMode="auto">
          <a:xfrm>
            <a:off x="3411538" y="1519238"/>
            <a:ext cx="2106612" cy="396875"/>
            <a:chOff x="2149" y="992"/>
            <a:chExt cx="1327" cy="250"/>
          </a:xfrm>
        </p:grpSpPr>
        <p:pic>
          <p:nvPicPr>
            <p:cNvPr id="25623" name="Picture 92">
              <a:extLst>
                <a:ext uri="{FF2B5EF4-FFF2-40B4-BE49-F238E27FC236}">
                  <a16:creationId xmlns:a16="http://schemas.microsoft.com/office/drawing/2014/main" id="{96091429-3FD3-50C7-E2A0-9C79D28CC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92" b="-4826"/>
            <a:stretch>
              <a:fillRect/>
            </a:stretch>
          </p:blipFill>
          <p:spPr bwMode="auto">
            <a:xfrm>
              <a:off x="2149" y="1067"/>
              <a:ext cx="498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Rectangle 95">
              <a:extLst>
                <a:ext uri="{FF2B5EF4-FFF2-40B4-BE49-F238E27FC236}">
                  <a16:creationId xmlns:a16="http://schemas.microsoft.com/office/drawing/2014/main" id="{0E69EDAC-113E-A147-DE85-B225D049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99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IQR</a:t>
              </a:r>
            </a:p>
          </p:txBody>
        </p:sp>
        <p:pic>
          <p:nvPicPr>
            <p:cNvPr id="25625" name="Picture 96">
              <a:extLst>
                <a:ext uri="{FF2B5EF4-FFF2-40B4-BE49-F238E27FC236}">
                  <a16:creationId xmlns:a16="http://schemas.microsoft.com/office/drawing/2014/main" id="{9EB86F87-A534-73C6-B64E-233FDEAA8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2" t="-3448" r="1036" b="-690"/>
            <a:stretch>
              <a:fillRect/>
            </a:stretch>
          </p:blipFill>
          <p:spPr bwMode="auto">
            <a:xfrm>
              <a:off x="2979" y="1065"/>
              <a:ext cx="4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59" name="Rectangle 99">
            <a:extLst>
              <a:ext uri="{FF2B5EF4-FFF2-40B4-BE49-F238E27FC236}">
                <a16:creationId xmlns:a16="http://schemas.microsoft.com/office/drawing/2014/main" id="{0CDA29BD-12F1-00BC-CAD5-0D0BF178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5013325"/>
            <a:ext cx="197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18 – 15 = 3</a:t>
            </a:r>
          </a:p>
        </p:txBody>
      </p:sp>
      <p:sp>
        <p:nvSpPr>
          <p:cNvPr id="297060" name="AutoShape 100">
            <a:extLst>
              <a:ext uri="{FF2B5EF4-FFF2-40B4-BE49-F238E27FC236}">
                <a16:creationId xmlns:a16="http://schemas.microsoft.com/office/drawing/2014/main" id="{51E37344-E9CA-E2C9-D6D9-3CAC6C31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448300"/>
            <a:ext cx="2520950" cy="647700"/>
          </a:xfrm>
          <a:prstGeom prst="wedgeRoundRectCallout">
            <a:avLst>
              <a:gd name="adj1" fmla="val 48741"/>
              <a:gd name="adj2" fmla="val -71569"/>
              <a:gd name="adj3" fmla="val 16667"/>
            </a:avLst>
          </a:prstGeom>
          <a:gradFill rotWithShape="1">
            <a:gsLst>
              <a:gs pos="0">
                <a:srgbClr val="66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IQR = </a:t>
            </a:r>
            <a:r>
              <a:rPr lang="en-US" altLang="zh-TW" sz="2600" i="1">
                <a:latin typeface="Arial" panose="020B0604020202020204" pitchFamily="34" charset="0"/>
              </a:rPr>
              <a:t>Q</a:t>
            </a:r>
            <a:r>
              <a:rPr lang="en-US" altLang="zh-TW" sz="2600" baseline="-25000">
                <a:latin typeface="Arial" panose="020B0604020202020204" pitchFamily="34" charset="0"/>
              </a:rPr>
              <a:t>3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zh-TW" sz="2600" i="1">
                <a:latin typeface="Arial" panose="020B0604020202020204" pitchFamily="34" charset="0"/>
                <a:cs typeface="Times New Roman" panose="02020603050405020304" pitchFamily="18" charset="0"/>
              </a:rPr>
              <a:t>Q</a:t>
            </a:r>
            <a:r>
              <a:rPr lang="en-US" altLang="zh-TW" sz="2600" baseline="-25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0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380E0147-B7C1-18AC-2F11-0FED276B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44C57095-41FA-CB3D-CFF5-FECD7C29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97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9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97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7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7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7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97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6" grpId="0"/>
      <p:bldP spid="297026" grpId="1"/>
      <p:bldP spid="297027" grpId="0"/>
      <p:bldP spid="297027" grpId="1"/>
      <p:bldP spid="297028" grpId="0"/>
      <p:bldP spid="297029" grpId="0"/>
      <p:bldP spid="297030" grpId="0"/>
      <p:bldP spid="297059" grpId="0"/>
      <p:bldP spid="297060" grpId="0" animBg="1"/>
      <p:bldP spid="29706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2F985598-0C75-5E7A-C803-C1E0B388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93CE16DC-9EAB-DB3C-BAFB-3A35773B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76325"/>
            <a:ext cx="82819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box-and-whisker diagram below shows the distribution of the IQ scores of 30 children.</a:t>
            </a:r>
          </a:p>
        </p:txBody>
      </p:sp>
      <p:sp>
        <p:nvSpPr>
          <p:cNvPr id="26628" name="Rectangle 14">
            <a:extLst>
              <a:ext uri="{FF2B5EF4-FFF2-40B4-BE49-F238E27FC236}">
                <a16:creationId xmlns:a16="http://schemas.microsoft.com/office/drawing/2014/main" id="{B9EBB350-9B7B-1813-A904-1C3A2ED7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62325"/>
            <a:ext cx="770572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median IQ score of the children.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Find the range and the inter-quartile range of the 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0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IQ scores of the children. </a:t>
            </a:r>
          </a:p>
        </p:txBody>
      </p:sp>
      <p:grpSp>
        <p:nvGrpSpPr>
          <p:cNvPr id="293924" name="Group 36">
            <a:extLst>
              <a:ext uri="{FF2B5EF4-FFF2-40B4-BE49-F238E27FC236}">
                <a16:creationId xmlns:a16="http://schemas.microsoft.com/office/drawing/2014/main" id="{62B1D6E1-BF9F-E038-7680-012817A74CF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54563"/>
            <a:ext cx="3916363" cy="461962"/>
            <a:chOff x="158" y="3505"/>
            <a:chExt cx="2467" cy="291"/>
          </a:xfrm>
        </p:grpSpPr>
        <p:sp>
          <p:nvSpPr>
            <p:cNvPr id="26632" name="Rectangle 28">
              <a:extLst>
                <a:ext uri="{FF2B5EF4-FFF2-40B4-BE49-F238E27FC236}">
                  <a16:creationId xmlns:a16="http://schemas.microsoft.com/office/drawing/2014/main" id="{8643AA9A-129B-EE76-F1C0-642A643EE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505"/>
              <a:ext cx="24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(a)   Median IQ score = 115</a:t>
              </a:r>
            </a:p>
          </p:txBody>
        </p:sp>
        <p:sp>
          <p:nvSpPr>
            <p:cNvPr id="26633" name="Line 30">
              <a:extLst>
                <a:ext uri="{FF2B5EF4-FFF2-40B4-BE49-F238E27FC236}">
                  <a16:creationId xmlns:a16="http://schemas.microsoft.com/office/drawing/2014/main" id="{DAAD041C-51E7-EB1B-BA19-E06CBD7E5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3757"/>
              <a:ext cx="2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34" name="Line 32">
              <a:extLst>
                <a:ext uri="{FF2B5EF4-FFF2-40B4-BE49-F238E27FC236}">
                  <a16:creationId xmlns:a16="http://schemas.microsoft.com/office/drawing/2014/main" id="{A7F72B8B-96D2-FA5D-1020-B879BD4F7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3784"/>
              <a:ext cx="2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pic>
        <p:nvPicPr>
          <p:cNvPr id="26630" name="Picture 35">
            <a:extLst>
              <a:ext uri="{FF2B5EF4-FFF2-40B4-BE49-F238E27FC236}">
                <a16:creationId xmlns:a16="http://schemas.microsoft.com/office/drawing/2014/main" id="{16830A32-B6CE-2F4E-88E7-61EE6367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10393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925" name="Line 37">
            <a:extLst>
              <a:ext uri="{FF2B5EF4-FFF2-40B4-BE49-F238E27FC236}">
                <a16:creationId xmlns:a16="http://schemas.microsoft.com/office/drawing/2014/main" id="{969C265C-EB31-DC39-F775-1F64F7F26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420938"/>
            <a:ext cx="0" cy="376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62013CE5-1D2D-9775-9B14-46EB6D7D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7651" name="Rectangle 14">
            <a:extLst>
              <a:ext uri="{FF2B5EF4-FFF2-40B4-BE49-F238E27FC236}">
                <a16:creationId xmlns:a16="http://schemas.microsoft.com/office/drawing/2014/main" id="{2E0BDC6C-5BF8-6B2B-FA4B-32772A7D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62325"/>
            <a:ext cx="770572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   Find the median IQ score of the children.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Find the range and the inter-quartile range of the  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       </a:t>
            </a:r>
            <a:r>
              <a:rPr lang="en-US" altLang="zh-TW" sz="10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IQ scores of the children. </a:t>
            </a:r>
          </a:p>
        </p:txBody>
      </p:sp>
      <p:pic>
        <p:nvPicPr>
          <p:cNvPr id="27652" name="Picture 35">
            <a:extLst>
              <a:ext uri="{FF2B5EF4-FFF2-40B4-BE49-F238E27FC236}">
                <a16:creationId xmlns:a16="http://schemas.microsoft.com/office/drawing/2014/main" id="{32E707DE-CDF7-542A-967D-633299CB0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10393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F93885E-8977-5636-DA6D-639B7DAD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56150"/>
            <a:ext cx="7458075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   Range of the IQ score = 130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– 100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   		  	           </a:t>
            </a:r>
            <a:r>
              <a:rPr lang="en-US" altLang="zh-TW" sz="5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30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altLang="zh-TW" sz="1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Inter-quartile range </a:t>
            </a:r>
            <a:r>
              <a:rPr lang="en-US" altLang="zh-TW" sz="2400">
                <a:latin typeface="Arial" panose="020B0604020202020204" pitchFamily="34" charset="0"/>
              </a:rPr>
              <a:t>of the IQ scores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125 – 110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			                                </a:t>
            </a:r>
            <a:r>
              <a:rPr lang="en-US" altLang="zh-TW" sz="10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5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  <a:cs typeface="Times New Roman" panose="02020603050405020304" pitchFamily="18" charset="0"/>
              </a:rPr>
              <a:t>= 15</a:t>
            </a:r>
          </a:p>
        </p:txBody>
      </p:sp>
      <p:grpSp>
        <p:nvGrpSpPr>
          <p:cNvPr id="12" name="Group 29">
            <a:extLst>
              <a:ext uri="{FF2B5EF4-FFF2-40B4-BE49-F238E27FC236}">
                <a16:creationId xmlns:a16="http://schemas.microsoft.com/office/drawing/2014/main" id="{F91D7638-2C51-8B9C-3649-851E60051F5B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5584825"/>
            <a:ext cx="328613" cy="41275"/>
            <a:chOff x="2272" y="1862"/>
            <a:chExt cx="207" cy="26"/>
          </a:xfrm>
        </p:grpSpPr>
        <p:sp>
          <p:nvSpPr>
            <p:cNvPr id="27663" name="Line 9">
              <a:extLst>
                <a:ext uri="{FF2B5EF4-FFF2-40B4-BE49-F238E27FC236}">
                  <a16:creationId xmlns:a16="http://schemas.microsoft.com/office/drawing/2014/main" id="{554DDC72-D593-D932-271C-DD9B5AB8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862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64" name="Line 11">
              <a:extLst>
                <a:ext uri="{FF2B5EF4-FFF2-40B4-BE49-F238E27FC236}">
                  <a16:creationId xmlns:a16="http://schemas.microsoft.com/office/drawing/2014/main" id="{487F22A3-6FC3-EE5E-0574-18C0ED6E2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1888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3E430AE2-DD40-CF0C-8018-0D56AB232462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6543675"/>
            <a:ext cx="328613" cy="41275"/>
            <a:chOff x="2453" y="2466"/>
            <a:chExt cx="207" cy="26"/>
          </a:xfrm>
        </p:grpSpPr>
        <p:sp>
          <p:nvSpPr>
            <p:cNvPr id="27661" name="Line 12">
              <a:extLst>
                <a:ext uri="{FF2B5EF4-FFF2-40B4-BE49-F238E27FC236}">
                  <a16:creationId xmlns:a16="http://schemas.microsoft.com/office/drawing/2014/main" id="{3058A54A-10BA-BCD8-DF05-B0DB4A0E2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2466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7662" name="Line 13">
              <a:extLst>
                <a:ext uri="{FF2B5EF4-FFF2-40B4-BE49-F238E27FC236}">
                  <a16:creationId xmlns:a16="http://schemas.microsoft.com/office/drawing/2014/main" id="{4901CCF9-212B-70E8-912B-B9E27F82C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2492"/>
              <a:ext cx="2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8" name="Line 34">
            <a:extLst>
              <a:ext uri="{FF2B5EF4-FFF2-40B4-BE49-F238E27FC236}">
                <a16:creationId xmlns:a16="http://schemas.microsoft.com/office/drawing/2014/main" id="{B258BD1E-3C12-E56A-9217-56C8B0B80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6863" y="2476500"/>
            <a:ext cx="0" cy="376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274FF6C2-E5C2-F172-5BFB-0EB9212A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2476500"/>
            <a:ext cx="0" cy="3762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" name="Line 39">
            <a:extLst>
              <a:ext uri="{FF2B5EF4-FFF2-40B4-BE49-F238E27FC236}">
                <a16:creationId xmlns:a16="http://schemas.microsoft.com/office/drawing/2014/main" id="{D35B4F4E-2856-2D98-F8DC-FA852D919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88" y="2212975"/>
            <a:ext cx="0" cy="639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" name="Line 40">
            <a:extLst>
              <a:ext uri="{FF2B5EF4-FFF2-40B4-BE49-F238E27FC236}">
                <a16:creationId xmlns:a16="http://schemas.microsoft.com/office/drawing/2014/main" id="{284118C5-F2B8-28B0-56EE-19A9E0E85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2212975"/>
            <a:ext cx="0" cy="639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7660" name="Text Box 5">
            <a:extLst>
              <a:ext uri="{FF2B5EF4-FFF2-40B4-BE49-F238E27FC236}">
                <a16:creationId xmlns:a16="http://schemas.microsoft.com/office/drawing/2014/main" id="{EBFA92D9-47FA-F348-2235-5E3BA123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76325"/>
            <a:ext cx="82819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box-and-whisker diagram below shows the distribution of the IQ scores of 30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1">
            <a:extLst>
              <a:ext uri="{FF2B5EF4-FFF2-40B4-BE49-F238E27FC236}">
                <a16:creationId xmlns:a16="http://schemas.microsoft.com/office/drawing/2014/main" id="{EDC8FE13-B5AC-1302-1FDF-2A3D8DC39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16000"/>
            <a:ext cx="216217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>
            <a:extLst>
              <a:ext uri="{FF2B5EF4-FFF2-40B4-BE49-F238E27FC236}">
                <a16:creationId xmlns:a16="http://schemas.microsoft.com/office/drawing/2014/main" id="{76BF33C2-E4BE-A92D-D845-C17BB17C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727075"/>
            <a:ext cx="6184900" cy="2159000"/>
          </a:xfrm>
          <a:prstGeom prst="cloudCallout">
            <a:avLst>
              <a:gd name="adj1" fmla="val -65347"/>
              <a:gd name="adj2" fmla="val -1132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C4ED71-6508-F15A-2C56-BEED9870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077913"/>
            <a:ext cx="446405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How can we draw a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box-and-whisker diagram when a data set is given?</a:t>
            </a:r>
          </a:p>
        </p:txBody>
      </p:sp>
      <p:pic>
        <p:nvPicPr>
          <p:cNvPr id="26629" name="圖片 4">
            <a:extLst>
              <a:ext uri="{FF2B5EF4-FFF2-40B4-BE49-F238E27FC236}">
                <a16:creationId xmlns:a16="http://schemas.microsoft.com/office/drawing/2014/main" id="{D84B471A-863F-37CD-4388-3E425EDB7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679825"/>
            <a:ext cx="21605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0DD56C80-6FC1-33AA-A6B3-D4B26E3B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41688"/>
            <a:ext cx="4968875" cy="2206625"/>
          </a:xfrm>
          <a:prstGeom prst="cloudCallout">
            <a:avLst>
              <a:gd name="adj1" fmla="val 73171"/>
              <a:gd name="adj2" fmla="val -2776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0A278B-B6CD-52C7-B3F5-0914A93F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678238"/>
            <a:ext cx="44640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 us take the data set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1, 4, 6, 11, 17, 23, 31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as an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>
            <a:extLst>
              <a:ext uri="{FF2B5EF4-FFF2-40B4-BE49-F238E27FC236}">
                <a16:creationId xmlns:a16="http://schemas.microsoft.com/office/drawing/2014/main" id="{3270A4CD-0C27-8928-0C8E-1E0E151C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836613"/>
            <a:ext cx="588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set: 1, 4, 6, 11, 17, 23, 31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8766EA30-ED44-AC05-2087-25874313D517}"/>
              </a:ext>
            </a:extLst>
          </p:cNvPr>
          <p:cNvSpPr/>
          <p:nvPr/>
        </p:nvSpPr>
        <p:spPr>
          <a:xfrm>
            <a:off x="468313" y="18065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487CFA60-1261-EE1C-57E9-ECD8EA3D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825625"/>
            <a:ext cx="71278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Find the lower quartile, the upper quartile, the median, the maximum and the minimum values of the data set.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D35F1D8B-0E0F-02B2-6DC8-9E630EDE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152775"/>
            <a:ext cx="71278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Minimum =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Lower quartile = 4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Median = 11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Upper quartile = 23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7">
            <a:extLst>
              <a:ext uri="{FF2B5EF4-FFF2-40B4-BE49-F238E27FC236}">
                <a16:creationId xmlns:a16="http://schemas.microsoft.com/office/drawing/2014/main" id="{655B96C2-5B7B-2967-A220-837F05FC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823913"/>
            <a:ext cx="712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Minimum = 1                    Lower quartile = 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Median = 11                     Upper quartile =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61A40E03-067D-69E2-3B74-E82AC51C3669}"/>
              </a:ext>
            </a:extLst>
          </p:cNvPr>
          <p:cNvSpPr/>
          <p:nvPr/>
        </p:nvSpPr>
        <p:spPr>
          <a:xfrm>
            <a:off x="468313" y="20605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6AF0CC4E-24E5-C1FB-E46D-A703F2434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79625"/>
            <a:ext cx="71278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Draw a suitable number line covering the minimum and the maximum values.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A40C46-764C-8C54-3252-95E07E04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2325"/>
            <a:ext cx="195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Minimum = 1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A540B7-4682-3A58-5223-7DE3398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550988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D5252CF6-C039-41EA-CDAA-70D83703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229225"/>
            <a:ext cx="6972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7">
            <a:extLst>
              <a:ext uri="{FF2B5EF4-FFF2-40B4-BE49-F238E27FC236}">
                <a16:creationId xmlns:a16="http://schemas.microsoft.com/office/drawing/2014/main" id="{0F98B53A-EF65-21EB-1938-F22C062F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823913"/>
            <a:ext cx="712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Minimum = 1                    Lower quartile = 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Median = 11                     Upper quartile =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2CE4BB9A-EB7D-DD2E-0CE6-240B1BFC25DC}"/>
              </a:ext>
            </a:extLst>
          </p:cNvPr>
          <p:cNvSpPr/>
          <p:nvPr/>
        </p:nvSpPr>
        <p:spPr>
          <a:xfrm>
            <a:off x="468313" y="20605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38AAC945-6753-7E60-1DF1-F1D7C2AB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79625"/>
            <a:ext cx="71278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Draw a box with two vertical edges corresponding to the lower and the upper quartiles respectively.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BD6513-7B2A-6B62-A8C5-92848F40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822325"/>
            <a:ext cx="272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Lower quartile = 4 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FE95E0-EDDA-38F3-4390-F10490BB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196975"/>
            <a:ext cx="281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Upper quartile = 23</a:t>
            </a:r>
          </a:p>
        </p:txBody>
      </p:sp>
      <p:pic>
        <p:nvPicPr>
          <p:cNvPr id="31751" name="Picture 2">
            <a:extLst>
              <a:ext uri="{FF2B5EF4-FFF2-40B4-BE49-F238E27FC236}">
                <a16:creationId xmlns:a16="http://schemas.microsoft.com/office/drawing/2014/main" id="{5258F984-B95C-2C42-212A-11AD6FD3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229225"/>
            <a:ext cx="6972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D6FE663-DE34-B620-258B-248BF88CD452}"/>
              </a:ext>
            </a:extLst>
          </p:cNvPr>
          <p:cNvCxnSpPr/>
          <p:nvPr/>
        </p:nvCxnSpPr>
        <p:spPr>
          <a:xfrm flipV="1">
            <a:off x="5543550" y="4956175"/>
            <a:ext cx="0" cy="5032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37A4816-4E80-3103-92EA-A7DC91A94729}"/>
              </a:ext>
            </a:extLst>
          </p:cNvPr>
          <p:cNvCxnSpPr/>
          <p:nvPr/>
        </p:nvCxnSpPr>
        <p:spPr>
          <a:xfrm flipV="1">
            <a:off x="2266950" y="4956175"/>
            <a:ext cx="0" cy="5032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2E50E75-7A43-CA36-5CBD-064F8F4D200D}"/>
              </a:ext>
            </a:extLst>
          </p:cNvPr>
          <p:cNvCxnSpPr/>
          <p:nvPr/>
        </p:nvCxnSpPr>
        <p:spPr>
          <a:xfrm flipV="1">
            <a:off x="2266950" y="5459413"/>
            <a:ext cx="0" cy="490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2BB48F-C21D-11AC-8F04-08BE4668C4CA}"/>
              </a:ext>
            </a:extLst>
          </p:cNvPr>
          <p:cNvCxnSpPr/>
          <p:nvPr/>
        </p:nvCxnSpPr>
        <p:spPr>
          <a:xfrm flipV="1">
            <a:off x="5543550" y="5449888"/>
            <a:ext cx="0" cy="488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D771283-8914-7682-90C7-A5901BFB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5949950"/>
            <a:ext cx="229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Lower quartile = 4 </a:t>
            </a:r>
            <a:endParaRPr lang="zh-HK" altLang="en-US" sz="200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7FD26-85A0-0927-5ECB-78F05600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5949950"/>
            <a:ext cx="237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Upper quartile = 23</a:t>
            </a: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AB3042E1-91B8-C461-88B4-5B1E9577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554538"/>
            <a:ext cx="3273425" cy="449262"/>
          </a:xfrm>
          <a:prstGeom prst="rect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  <p:bldP spid="9" grpId="0"/>
      <p:bldP spid="16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7">
            <a:extLst>
              <a:ext uri="{FF2B5EF4-FFF2-40B4-BE49-F238E27FC236}">
                <a16:creationId xmlns:a16="http://schemas.microsoft.com/office/drawing/2014/main" id="{AA2B5579-6545-705B-3F70-33F38952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823913"/>
            <a:ext cx="712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Minimum = 1                    Lower quartile = 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Median = 11                     Upper quartile =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1B34CF1A-06AB-1A84-64E5-1A279F098128}"/>
              </a:ext>
            </a:extLst>
          </p:cNvPr>
          <p:cNvSpPr/>
          <p:nvPr/>
        </p:nvSpPr>
        <p:spPr>
          <a:xfrm>
            <a:off x="468313" y="20605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2176B02A-F883-0014-0C51-37156540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79625"/>
            <a:ext cx="71278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Draw a vertical line segment across the box at the median.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FDB95-4597-84D5-2A69-0DF365A8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190625"/>
            <a:ext cx="1865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Median = 11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C63F9774-605C-8C4B-DCAD-C6D2348E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229225"/>
            <a:ext cx="6972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接點 10">
            <a:extLst>
              <a:ext uri="{FF2B5EF4-FFF2-40B4-BE49-F238E27FC236}">
                <a16:creationId xmlns:a16="http://schemas.microsoft.com/office/drawing/2014/main" id="{D7D10982-52A1-5C22-217F-5050A60B1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3925" y="4554538"/>
            <a:ext cx="0" cy="449262"/>
          </a:xfrm>
          <a:prstGeom prst="line">
            <a:avLst/>
          </a:prstGeom>
          <a:noFill/>
          <a:ln w="2222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6" name="矩形 4">
            <a:extLst>
              <a:ext uri="{FF2B5EF4-FFF2-40B4-BE49-F238E27FC236}">
                <a16:creationId xmlns:a16="http://schemas.microsoft.com/office/drawing/2014/main" id="{ED2B89AD-8AC5-A79F-2F56-91523AF5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554538"/>
            <a:ext cx="3273425" cy="449262"/>
          </a:xfrm>
          <a:prstGeom prst="rect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18B3D88-78EC-2410-D50B-DFF781F0D57D}"/>
              </a:ext>
            </a:extLst>
          </p:cNvPr>
          <p:cNvCxnSpPr/>
          <p:nvPr/>
        </p:nvCxnSpPr>
        <p:spPr>
          <a:xfrm flipV="1">
            <a:off x="3463925" y="4991100"/>
            <a:ext cx="0" cy="431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D30EEC5-5D27-B233-FB74-8073528F04EF}"/>
              </a:ext>
            </a:extLst>
          </p:cNvPr>
          <p:cNvCxnSpPr/>
          <p:nvPr/>
        </p:nvCxnSpPr>
        <p:spPr>
          <a:xfrm flipV="1">
            <a:off x="3465513" y="5459413"/>
            <a:ext cx="0" cy="490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CF51BF-814C-55A2-F6FE-E50C848C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949950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Median = 11</a:t>
            </a:r>
            <a:endParaRPr lang="zh-HK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7">
            <a:extLst>
              <a:ext uri="{FF2B5EF4-FFF2-40B4-BE49-F238E27FC236}">
                <a16:creationId xmlns:a16="http://schemas.microsoft.com/office/drawing/2014/main" id="{ACB6D1AF-04EC-CB3F-B0C6-233D9980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823913"/>
            <a:ext cx="712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Minimum = 1                    Lower quartile = 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Median = 11                     Upper quartile = 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sp>
        <p:nvSpPr>
          <p:cNvPr id="3" name="五邊形 2">
            <a:extLst>
              <a:ext uri="{FF2B5EF4-FFF2-40B4-BE49-F238E27FC236}">
                <a16:creationId xmlns:a16="http://schemas.microsoft.com/office/drawing/2014/main" id="{6D671481-F385-CEF2-9065-2927126E33FD}"/>
              </a:ext>
            </a:extLst>
          </p:cNvPr>
          <p:cNvSpPr/>
          <p:nvPr/>
        </p:nvSpPr>
        <p:spPr>
          <a:xfrm>
            <a:off x="468313" y="2060575"/>
            <a:ext cx="1331912" cy="5048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HK" sz="2600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  <a:endParaRPr lang="zh-HK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65EEF11A-CAA2-B980-0378-7D5D972C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79625"/>
            <a:ext cx="71278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Draw two horizontal line segments, one extending from the left edge of the box to the minimum value,</a:t>
            </a: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8B44DE8B-BBC3-E146-20EA-B9A12DA5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229225"/>
            <a:ext cx="6972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086C0AC-8AF4-BB3A-6EE4-D82D1AEED975}"/>
              </a:ext>
            </a:extLst>
          </p:cNvPr>
          <p:cNvCxnSpPr/>
          <p:nvPr/>
        </p:nvCxnSpPr>
        <p:spPr>
          <a:xfrm flipV="1">
            <a:off x="6924675" y="4365625"/>
            <a:ext cx="0" cy="10937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2826E2E-723A-AA05-6D9E-75F3D30C972A}"/>
              </a:ext>
            </a:extLst>
          </p:cNvPr>
          <p:cNvCxnSpPr/>
          <p:nvPr/>
        </p:nvCxnSpPr>
        <p:spPr>
          <a:xfrm flipV="1">
            <a:off x="1743075" y="4365625"/>
            <a:ext cx="6350" cy="10937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E549613-E788-9113-C6B3-25F15FE661C3}"/>
              </a:ext>
            </a:extLst>
          </p:cNvPr>
          <p:cNvCxnSpPr/>
          <p:nvPr/>
        </p:nvCxnSpPr>
        <p:spPr>
          <a:xfrm flipV="1">
            <a:off x="1743075" y="5459413"/>
            <a:ext cx="0" cy="490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AB6DA2-1CF4-A3FC-D00B-29C56EE2C17A}"/>
              </a:ext>
            </a:extLst>
          </p:cNvPr>
          <p:cNvCxnSpPr/>
          <p:nvPr/>
        </p:nvCxnSpPr>
        <p:spPr>
          <a:xfrm flipV="1">
            <a:off x="6924675" y="5449888"/>
            <a:ext cx="0" cy="488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3FFFC72-ADF4-13F7-5522-B0D28A58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949950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Minimum = 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2C479B-AF60-BBD5-B909-BD552CF8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5949950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sp>
        <p:nvSpPr>
          <p:cNvPr id="33804" name="矩形 4">
            <a:extLst>
              <a:ext uri="{FF2B5EF4-FFF2-40B4-BE49-F238E27FC236}">
                <a16:creationId xmlns:a16="http://schemas.microsoft.com/office/drawing/2014/main" id="{405A54B1-0DD9-8F28-B581-C6CF8BA6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554538"/>
            <a:ext cx="3273425" cy="449262"/>
          </a:xfrm>
          <a:prstGeom prst="rect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0B9770-0B98-3C2D-6BFA-CD993107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822325"/>
            <a:ext cx="195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Minimum = 1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670291-AFE6-CC52-5EED-CEFEA83D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550988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Maximum = 31</a:t>
            </a:r>
          </a:p>
        </p:txBody>
      </p:sp>
      <p:cxnSp>
        <p:nvCxnSpPr>
          <p:cNvPr id="33807" name="直線接點 10">
            <a:extLst>
              <a:ext uri="{FF2B5EF4-FFF2-40B4-BE49-F238E27FC236}">
                <a16:creationId xmlns:a16="http://schemas.microsoft.com/office/drawing/2014/main" id="{497AD51E-B3A2-8FD0-CEF8-5C2AFC105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3925" y="4554538"/>
            <a:ext cx="0" cy="449262"/>
          </a:xfrm>
          <a:prstGeom prst="line">
            <a:avLst/>
          </a:prstGeom>
          <a:noFill/>
          <a:ln w="2222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FBBEA26-9622-7C86-EC96-B4A4B45512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3550" y="4770438"/>
            <a:ext cx="138112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689F8BF-62ED-875E-FD51-DB98967F34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6725" y="4770438"/>
            <a:ext cx="539750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矩形 7">
            <a:extLst>
              <a:ext uri="{FF2B5EF4-FFF2-40B4-BE49-F238E27FC236}">
                <a16:creationId xmlns:a16="http://schemas.microsoft.com/office/drawing/2014/main" id="{748FD8AD-12C6-711A-933E-F19D275E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878138"/>
            <a:ext cx="70564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                         and the other extending from the right edge of the box to the maximum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9" grpId="1"/>
      <p:bldP spid="16" grpId="0"/>
      <p:bldP spid="16" grpId="1"/>
      <p:bldP spid="17" grpId="0"/>
      <p:bldP spid="17" grpId="1"/>
      <p:bldP spid="18" grpId="0"/>
      <p:bldP spid="18" grpId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4">
            <a:extLst>
              <a:ext uri="{FF2B5EF4-FFF2-40B4-BE49-F238E27FC236}">
                <a16:creationId xmlns:a16="http://schemas.microsoft.com/office/drawing/2014/main" id="{D91662D7-F726-0B54-68AB-4622BDCB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61766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EC761996-E82E-E6F1-6CA9-3B0DAE1B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463"/>
            <a:ext cx="7667625" cy="3756025"/>
          </a:xfrm>
          <a:prstGeom prst="cloudCallout">
            <a:avLst>
              <a:gd name="adj1" fmla="val 58014"/>
              <a:gd name="adj2" fmla="val -201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7D35AB-6937-0804-E67C-3A1FD384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1827213"/>
            <a:ext cx="62150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Sometimes, a box-and-whisker diagram may look like these.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BFF2503-AF83-2930-142E-25F1A454F7AB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673600"/>
            <a:ext cx="4176713" cy="449263"/>
            <a:chOff x="2636694" y="3573016"/>
            <a:chExt cx="4105275" cy="449262"/>
          </a:xfrm>
        </p:grpSpPr>
        <p:grpSp>
          <p:nvGrpSpPr>
            <p:cNvPr id="34830" name="群組 5">
              <a:extLst>
                <a:ext uri="{FF2B5EF4-FFF2-40B4-BE49-F238E27FC236}">
                  <a16:creationId xmlns:a16="http://schemas.microsoft.com/office/drawing/2014/main" id="{EB710FCE-1C6B-D98C-C3AC-C9CC0FA95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694" y="3573016"/>
              <a:ext cx="1897062" cy="449262"/>
              <a:chOff x="3357562" y="4554388"/>
              <a:chExt cx="1897063" cy="449263"/>
            </a:xfrm>
          </p:grpSpPr>
          <p:cxnSp>
            <p:nvCxnSpPr>
              <p:cNvPr id="34832" name="直線接點 10">
                <a:extLst>
                  <a:ext uri="{FF2B5EF4-FFF2-40B4-BE49-F238E27FC236}">
                    <a16:creationId xmlns:a16="http://schemas.microsoft.com/office/drawing/2014/main" id="{475BD100-F08D-EAF4-4242-F8627F1817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4833" name="矩形 4">
                <a:extLst>
                  <a:ext uri="{FF2B5EF4-FFF2-40B4-BE49-F238E27FC236}">
                    <a16:creationId xmlns:a16="http://schemas.microsoft.com/office/drawing/2014/main" id="{12B2C588-A001-2EC0-193A-2331CFBD3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831" name="直線接點 8">
              <a:extLst>
                <a:ext uri="{FF2B5EF4-FFF2-40B4-BE49-F238E27FC236}">
                  <a16:creationId xmlns:a16="http://schemas.microsoft.com/office/drawing/2014/main" id="{299C135D-2393-6396-796F-1BD57B84B2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46456" y="3796853"/>
              <a:ext cx="2195513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12644D2-6B6F-3307-070B-42AFDB25577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334000"/>
            <a:ext cx="3959225" cy="449263"/>
            <a:chOff x="1384869" y="4293096"/>
            <a:chExt cx="3162300" cy="449262"/>
          </a:xfrm>
        </p:grpSpPr>
        <p:grpSp>
          <p:nvGrpSpPr>
            <p:cNvPr id="34826" name="群組 10">
              <a:extLst>
                <a:ext uri="{FF2B5EF4-FFF2-40B4-BE49-F238E27FC236}">
                  <a16:creationId xmlns:a16="http://schemas.microsoft.com/office/drawing/2014/main" id="{8528F1AD-4FAB-6251-4028-85C47F481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107" y="4293096"/>
              <a:ext cx="1897062" cy="449262"/>
              <a:chOff x="3357562" y="4554388"/>
              <a:chExt cx="1897063" cy="449263"/>
            </a:xfrm>
          </p:grpSpPr>
          <p:cxnSp>
            <p:nvCxnSpPr>
              <p:cNvPr id="34828" name="直線接點 10">
                <a:extLst>
                  <a:ext uri="{FF2B5EF4-FFF2-40B4-BE49-F238E27FC236}">
                    <a16:creationId xmlns:a16="http://schemas.microsoft.com/office/drawing/2014/main" id="{0E640314-FDD6-12B8-51FC-BC666DD687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4829" name="矩形 4">
                <a:extLst>
                  <a:ext uri="{FF2B5EF4-FFF2-40B4-BE49-F238E27FC236}">
                    <a16:creationId xmlns:a16="http://schemas.microsoft.com/office/drawing/2014/main" id="{FCCA138F-0133-5956-930D-369F234CE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827" name="直線接點 14">
              <a:extLst>
                <a:ext uri="{FF2B5EF4-FFF2-40B4-BE49-F238E27FC236}">
                  <a16:creationId xmlns:a16="http://schemas.microsoft.com/office/drawing/2014/main" id="{33BA0EC4-C47C-5E66-4F0F-9DBEBA7B73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84869" y="4508996"/>
              <a:ext cx="1260475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7E246E81-96EC-BE89-5095-F16DB79EB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069013"/>
            <a:ext cx="50403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393CB14-E161-F7DF-8AFD-A0378ABA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4581525"/>
            <a:ext cx="2555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3738B86-9FB3-3F92-F33E-B18417E8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249863"/>
            <a:ext cx="2555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>
            <a:extLst>
              <a:ext uri="{FF2B5EF4-FFF2-40B4-BE49-F238E27FC236}">
                <a16:creationId xmlns:a16="http://schemas.microsoft.com/office/drawing/2014/main" id="{32443E23-C454-1BCA-C404-CCA40655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grpSp>
        <p:nvGrpSpPr>
          <p:cNvPr id="301094" name="Group 38">
            <a:extLst>
              <a:ext uri="{FF2B5EF4-FFF2-40B4-BE49-F238E27FC236}">
                <a16:creationId xmlns:a16="http://schemas.microsoft.com/office/drawing/2014/main" id="{68CD592D-A6FE-E83F-5F49-90187BC40863}"/>
              </a:ext>
            </a:extLst>
          </p:cNvPr>
          <p:cNvGrpSpPr>
            <a:grpSpLocks/>
          </p:cNvGrpSpPr>
          <p:nvPr/>
        </p:nvGrpSpPr>
        <p:grpSpPr bwMode="auto">
          <a:xfrm>
            <a:off x="68263" y="981075"/>
            <a:ext cx="8896350" cy="3024188"/>
            <a:chOff x="43" y="618"/>
            <a:chExt cx="5604" cy="1905"/>
          </a:xfrm>
        </p:grpSpPr>
        <p:sp>
          <p:nvSpPr>
            <p:cNvPr id="17412" name="AutoShape 7">
              <a:extLst>
                <a:ext uri="{FF2B5EF4-FFF2-40B4-BE49-F238E27FC236}">
                  <a16:creationId xmlns:a16="http://schemas.microsoft.com/office/drawing/2014/main" id="{1E78026A-3478-BD23-C8E8-F98A52F5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663"/>
              <a:ext cx="3896" cy="1860"/>
            </a:xfrm>
            <a:prstGeom prst="cloudCallout">
              <a:avLst>
                <a:gd name="adj1" fmla="val -66986"/>
                <a:gd name="adj2" fmla="val -29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HK" altLang="zh-HK" sz="2800" b="1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13" name="Rectangle 8">
              <a:extLst>
                <a:ext uri="{FF2B5EF4-FFF2-40B4-BE49-F238E27FC236}">
                  <a16:creationId xmlns:a16="http://schemas.microsoft.com/office/drawing/2014/main" id="{36E95052-4F83-39B5-FD02-DAD8564E1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1016"/>
              <a:ext cx="3039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1">
                  <a:solidFill>
                    <a:srgbClr val="3939FF"/>
                  </a:solidFill>
                  <a:latin typeface="Arial" panose="020B0604020202020204" pitchFamily="34" charset="0"/>
                </a:rPr>
                <a:t>Box-and-whisker diagram</a:t>
              </a:r>
              <a:r>
                <a:rPr lang="en-US" altLang="zh-TW" sz="2800">
                  <a:latin typeface="Arial" panose="020B0604020202020204" pitchFamily="34" charset="0"/>
                </a:rPr>
                <a:t> is an effective way to present  important information about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a data set. </a:t>
              </a:r>
            </a:p>
          </p:txBody>
        </p:sp>
        <p:pic>
          <p:nvPicPr>
            <p:cNvPr id="17414" name="Picture 37">
              <a:extLst>
                <a:ext uri="{FF2B5EF4-FFF2-40B4-BE49-F238E27FC236}">
                  <a16:creationId xmlns:a16="http://schemas.microsoft.com/office/drawing/2014/main" id="{1F4BA3D4-A5A8-8D10-5040-8F097C020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" y="618"/>
              <a:ext cx="150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圖片 4">
            <a:extLst>
              <a:ext uri="{FF2B5EF4-FFF2-40B4-BE49-F238E27FC236}">
                <a16:creationId xmlns:a16="http://schemas.microsoft.com/office/drawing/2014/main" id="{31D47169-86E1-DB5A-52CB-89DBEBAF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61766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AutoShape 6">
            <a:extLst>
              <a:ext uri="{FF2B5EF4-FFF2-40B4-BE49-F238E27FC236}">
                <a16:creationId xmlns:a16="http://schemas.microsoft.com/office/drawing/2014/main" id="{43379262-17D2-7B04-D585-78D17A1E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463"/>
            <a:ext cx="7667625" cy="3756025"/>
          </a:xfrm>
          <a:prstGeom prst="cloudCallout">
            <a:avLst>
              <a:gd name="adj1" fmla="val 58014"/>
              <a:gd name="adj2" fmla="val -201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844" name="群組 1">
            <a:extLst>
              <a:ext uri="{FF2B5EF4-FFF2-40B4-BE49-F238E27FC236}">
                <a16:creationId xmlns:a16="http://schemas.microsoft.com/office/drawing/2014/main" id="{67887BA8-71AE-C10A-8AC6-C6CBAE73717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673600"/>
            <a:ext cx="4176713" cy="449263"/>
            <a:chOff x="2636694" y="3573016"/>
            <a:chExt cx="4105275" cy="449262"/>
          </a:xfrm>
        </p:grpSpPr>
        <p:grpSp>
          <p:nvGrpSpPr>
            <p:cNvPr id="35857" name="群組 5">
              <a:extLst>
                <a:ext uri="{FF2B5EF4-FFF2-40B4-BE49-F238E27FC236}">
                  <a16:creationId xmlns:a16="http://schemas.microsoft.com/office/drawing/2014/main" id="{DEEC9373-0B76-170E-1B9A-CAB67D454D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694" y="3573016"/>
              <a:ext cx="1897062" cy="449262"/>
              <a:chOff x="3357562" y="4554388"/>
              <a:chExt cx="1897063" cy="449263"/>
            </a:xfrm>
          </p:grpSpPr>
          <p:cxnSp>
            <p:nvCxnSpPr>
              <p:cNvPr id="35859" name="直線接點 10">
                <a:extLst>
                  <a:ext uri="{FF2B5EF4-FFF2-40B4-BE49-F238E27FC236}">
                    <a16:creationId xmlns:a16="http://schemas.microsoft.com/office/drawing/2014/main" id="{A8179183-A62F-0C18-D982-E0DDD99743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860" name="矩形 4">
                <a:extLst>
                  <a:ext uri="{FF2B5EF4-FFF2-40B4-BE49-F238E27FC236}">
                    <a16:creationId xmlns:a16="http://schemas.microsoft.com/office/drawing/2014/main" id="{82226597-D713-99E2-5FBB-284B23418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5858" name="直線接點 8">
              <a:extLst>
                <a:ext uri="{FF2B5EF4-FFF2-40B4-BE49-F238E27FC236}">
                  <a16:creationId xmlns:a16="http://schemas.microsoft.com/office/drawing/2014/main" id="{5B0E017D-157A-DADB-2F6B-3E94211398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46456" y="3796853"/>
              <a:ext cx="2195513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5845" name="群組 20">
            <a:extLst>
              <a:ext uri="{FF2B5EF4-FFF2-40B4-BE49-F238E27FC236}">
                <a16:creationId xmlns:a16="http://schemas.microsoft.com/office/drawing/2014/main" id="{0D9F6EF5-3482-C284-29B6-E658229ADB74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334000"/>
            <a:ext cx="3959225" cy="449263"/>
            <a:chOff x="1384869" y="4293096"/>
            <a:chExt cx="3162300" cy="449262"/>
          </a:xfrm>
        </p:grpSpPr>
        <p:grpSp>
          <p:nvGrpSpPr>
            <p:cNvPr id="35853" name="群組 10">
              <a:extLst>
                <a:ext uri="{FF2B5EF4-FFF2-40B4-BE49-F238E27FC236}">
                  <a16:creationId xmlns:a16="http://schemas.microsoft.com/office/drawing/2014/main" id="{BB20C43E-83AD-89EC-7595-55A7A7761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107" y="4293096"/>
              <a:ext cx="1897062" cy="449262"/>
              <a:chOff x="3357562" y="4554388"/>
              <a:chExt cx="1897063" cy="449263"/>
            </a:xfrm>
          </p:grpSpPr>
          <p:cxnSp>
            <p:nvCxnSpPr>
              <p:cNvPr id="35855" name="直線接點 10">
                <a:extLst>
                  <a:ext uri="{FF2B5EF4-FFF2-40B4-BE49-F238E27FC236}">
                    <a16:creationId xmlns:a16="http://schemas.microsoft.com/office/drawing/2014/main" id="{C722393B-40AE-0FF1-615D-3F2934BE12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856" name="矩形 4">
                <a:extLst>
                  <a:ext uri="{FF2B5EF4-FFF2-40B4-BE49-F238E27FC236}">
                    <a16:creationId xmlns:a16="http://schemas.microsoft.com/office/drawing/2014/main" id="{49C2F636-4641-D022-50ED-C1DA7F86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5854" name="直線接點 14">
              <a:extLst>
                <a:ext uri="{FF2B5EF4-FFF2-40B4-BE49-F238E27FC236}">
                  <a16:creationId xmlns:a16="http://schemas.microsoft.com/office/drawing/2014/main" id="{2197250A-58E2-B8D0-F084-2DB0ED50C4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84869" y="4508996"/>
              <a:ext cx="1260475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5846" name="Line 9">
            <a:extLst>
              <a:ext uri="{FF2B5EF4-FFF2-40B4-BE49-F238E27FC236}">
                <a16:creationId xmlns:a16="http://schemas.microsoft.com/office/drawing/2014/main" id="{5A011598-CD23-C2EC-C7F2-F553D7E9C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069013"/>
            <a:ext cx="50403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000D46C3-B939-5A1D-ABB9-D96667AC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4581525"/>
            <a:ext cx="2555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2CFBE83B-371F-F500-F938-497C12AF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249863"/>
            <a:ext cx="2555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5146CD2-8AAD-0C78-8DCA-4FE84799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908050"/>
            <a:ext cx="635952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, since there is no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left whisker in the box-and-whisker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diagram,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B6500157-E03C-8AD9-829B-A10E31FB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768475"/>
            <a:ext cx="635952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</a:t>
            </a:r>
            <a:r>
              <a:rPr lang="en-US" altLang="zh-TW" sz="18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this means that the minimum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and the lower quartile of 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equal.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513A7A55-74C7-4ACC-9A6A-FAE853C5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619375"/>
            <a:ext cx="635952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In other words, the smallest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25% of data of 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are all equal.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7490CA-C2D3-D84F-69ED-B4549B3FA36C}"/>
              </a:ext>
            </a:extLst>
          </p:cNvPr>
          <p:cNvSpPr/>
          <p:nvPr/>
        </p:nvSpPr>
        <p:spPr>
          <a:xfrm>
            <a:off x="1403350" y="4505325"/>
            <a:ext cx="7200900" cy="72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圖片 4">
            <a:extLst>
              <a:ext uri="{FF2B5EF4-FFF2-40B4-BE49-F238E27FC236}">
                <a16:creationId xmlns:a16="http://schemas.microsoft.com/office/drawing/2014/main" id="{4F76271A-ADEF-EB6F-89E6-02624DC5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617663"/>
            <a:ext cx="216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AutoShape 6">
            <a:extLst>
              <a:ext uri="{FF2B5EF4-FFF2-40B4-BE49-F238E27FC236}">
                <a16:creationId xmlns:a16="http://schemas.microsoft.com/office/drawing/2014/main" id="{D5F23EBE-BD68-42C5-FA3B-A91D6440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463"/>
            <a:ext cx="7667625" cy="3756025"/>
          </a:xfrm>
          <a:prstGeom prst="cloudCallout">
            <a:avLst>
              <a:gd name="adj1" fmla="val 58014"/>
              <a:gd name="adj2" fmla="val -201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6868" name="群組 1">
            <a:extLst>
              <a:ext uri="{FF2B5EF4-FFF2-40B4-BE49-F238E27FC236}">
                <a16:creationId xmlns:a16="http://schemas.microsoft.com/office/drawing/2014/main" id="{2C56AE8B-7793-F719-7458-55012F6D90C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673600"/>
            <a:ext cx="4176713" cy="449263"/>
            <a:chOff x="2636694" y="3573016"/>
            <a:chExt cx="4105275" cy="449262"/>
          </a:xfrm>
        </p:grpSpPr>
        <p:grpSp>
          <p:nvGrpSpPr>
            <p:cNvPr id="36881" name="群組 5">
              <a:extLst>
                <a:ext uri="{FF2B5EF4-FFF2-40B4-BE49-F238E27FC236}">
                  <a16:creationId xmlns:a16="http://schemas.microsoft.com/office/drawing/2014/main" id="{ECA320F4-88A5-0D52-C63A-B5A66D0E2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694" y="3573016"/>
              <a:ext cx="1897062" cy="449262"/>
              <a:chOff x="3357562" y="4554388"/>
              <a:chExt cx="1897063" cy="449263"/>
            </a:xfrm>
          </p:grpSpPr>
          <p:cxnSp>
            <p:nvCxnSpPr>
              <p:cNvPr id="36883" name="直線接點 10">
                <a:extLst>
                  <a:ext uri="{FF2B5EF4-FFF2-40B4-BE49-F238E27FC236}">
                    <a16:creationId xmlns:a16="http://schemas.microsoft.com/office/drawing/2014/main" id="{E2696C8A-EBC6-AAB4-12EE-B0B14C6419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6884" name="矩形 4">
                <a:extLst>
                  <a:ext uri="{FF2B5EF4-FFF2-40B4-BE49-F238E27FC236}">
                    <a16:creationId xmlns:a16="http://schemas.microsoft.com/office/drawing/2014/main" id="{FC0744D4-AC18-91F1-257D-3EF7A1211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6882" name="直線接點 8">
              <a:extLst>
                <a:ext uri="{FF2B5EF4-FFF2-40B4-BE49-F238E27FC236}">
                  <a16:creationId xmlns:a16="http://schemas.microsoft.com/office/drawing/2014/main" id="{426B2A6B-5D1D-F331-5FD9-2043CDA404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46456" y="3796853"/>
              <a:ext cx="2195513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6869" name="群組 20">
            <a:extLst>
              <a:ext uri="{FF2B5EF4-FFF2-40B4-BE49-F238E27FC236}">
                <a16:creationId xmlns:a16="http://schemas.microsoft.com/office/drawing/2014/main" id="{2E9DBC2F-A979-D89C-F282-9F7C97781E5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5334000"/>
            <a:ext cx="3959225" cy="449263"/>
            <a:chOff x="1384869" y="4293096"/>
            <a:chExt cx="3162300" cy="449262"/>
          </a:xfrm>
        </p:grpSpPr>
        <p:grpSp>
          <p:nvGrpSpPr>
            <p:cNvPr id="36877" name="群組 10">
              <a:extLst>
                <a:ext uri="{FF2B5EF4-FFF2-40B4-BE49-F238E27FC236}">
                  <a16:creationId xmlns:a16="http://schemas.microsoft.com/office/drawing/2014/main" id="{4B1220C7-8F6E-6321-F5E5-2CB98F8DD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107" y="4293096"/>
              <a:ext cx="1897062" cy="449262"/>
              <a:chOff x="3357562" y="4554388"/>
              <a:chExt cx="1897063" cy="449263"/>
            </a:xfrm>
          </p:grpSpPr>
          <p:cxnSp>
            <p:nvCxnSpPr>
              <p:cNvPr id="36879" name="直線接點 10">
                <a:extLst>
                  <a:ext uri="{FF2B5EF4-FFF2-40B4-BE49-F238E27FC236}">
                    <a16:creationId xmlns:a16="http://schemas.microsoft.com/office/drawing/2014/main" id="{542077E8-1FA0-62D5-6822-5D90460B4B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24918" y="4554388"/>
                <a:ext cx="0" cy="449263"/>
              </a:xfrm>
              <a:prstGeom prst="line">
                <a:avLst/>
              </a:prstGeom>
              <a:noFill/>
              <a:ln w="22225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6880" name="矩形 4">
                <a:extLst>
                  <a:ext uri="{FF2B5EF4-FFF2-40B4-BE49-F238E27FC236}">
                    <a16:creationId xmlns:a16="http://schemas.microsoft.com/office/drawing/2014/main" id="{845A291D-E436-F7D2-ED42-E1BA2C3A0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2" y="4554388"/>
                <a:ext cx="1897063" cy="449263"/>
              </a:xfrm>
              <a:prstGeom prst="rect">
                <a:avLst/>
              </a:prstGeom>
              <a:noFill/>
              <a:ln w="22225" algn="ctr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6878" name="直線接點 14">
              <a:extLst>
                <a:ext uri="{FF2B5EF4-FFF2-40B4-BE49-F238E27FC236}">
                  <a16:creationId xmlns:a16="http://schemas.microsoft.com/office/drawing/2014/main" id="{BF44E6F4-9071-62EB-6EF8-D6F8C368D7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84869" y="4508996"/>
              <a:ext cx="1260475" cy="0"/>
            </a:xfrm>
            <a:prstGeom prst="line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Line 9">
            <a:extLst>
              <a:ext uri="{FF2B5EF4-FFF2-40B4-BE49-F238E27FC236}">
                <a16:creationId xmlns:a16="http://schemas.microsoft.com/office/drawing/2014/main" id="{2BAC56DE-4358-F5F3-07DD-04D56BB36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069013"/>
            <a:ext cx="50403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E4E5B954-E42E-50FC-A732-502FE55A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4581525"/>
            <a:ext cx="2555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A71E0DDD-E896-EA27-092B-070FD195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249863"/>
            <a:ext cx="25558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F9B10-0EE7-771F-0B5E-92A048D6F29B}"/>
              </a:ext>
            </a:extLst>
          </p:cNvPr>
          <p:cNvSpPr/>
          <p:nvPr/>
        </p:nvSpPr>
        <p:spPr>
          <a:xfrm>
            <a:off x="1403350" y="5216525"/>
            <a:ext cx="7200900" cy="72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2C8B47D7-1538-F38F-084F-064F806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989013"/>
            <a:ext cx="70707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Similarly, for 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, since there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is no right whisker in the box-and-whisker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diagram, 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348E344-43CB-E0AC-EB2A-E34DA5FD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847850"/>
            <a:ext cx="7070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this means that the maximum and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upper quartile of 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are equal.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C2A64FE9-6E6E-2EEA-C245-2DAD94C6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692400"/>
            <a:ext cx="70707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other words, the largest 25% of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data of data set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 are all equal.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4" name="Picture 4">
            <a:extLst>
              <a:ext uri="{FF2B5EF4-FFF2-40B4-BE49-F238E27FC236}">
                <a16:creationId xmlns:a16="http://schemas.microsoft.com/office/drawing/2014/main" id="{E01FEE4B-7689-51B2-4869-5E8234B7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778000"/>
            <a:ext cx="2693988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05" name="AutoShape 5">
            <a:extLst>
              <a:ext uri="{FF2B5EF4-FFF2-40B4-BE49-F238E27FC236}">
                <a16:creationId xmlns:a16="http://schemas.microsoft.com/office/drawing/2014/main" id="{9883DB6D-F59A-00DE-3A01-32A60ACD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485900"/>
            <a:ext cx="6184900" cy="2806700"/>
          </a:xfrm>
          <a:prstGeom prst="cloudCallout">
            <a:avLst>
              <a:gd name="adj1" fmla="val -66255"/>
              <a:gd name="adj2" fmla="val -12667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rgbClr val="000000">
                <a:alpha val="50195"/>
              </a:srgb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7206" name="Rectangle 6">
            <a:extLst>
              <a:ext uri="{FF2B5EF4-FFF2-40B4-BE49-F238E27FC236}">
                <a16:creationId xmlns:a16="http://schemas.microsoft.com/office/drawing/2014/main" id="{2F0736A3-FF36-BE81-0B94-9AFC909F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1916113"/>
            <a:ext cx="5708650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Box-and-whisker diagrams are also useful to compare the central tendencies and the dispersions of two or more data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 animBg="1"/>
      <p:bldP spid="3072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>
            <a:extLst>
              <a:ext uri="{FF2B5EF4-FFF2-40B4-BE49-F238E27FC236}">
                <a16:creationId xmlns:a16="http://schemas.microsoft.com/office/drawing/2014/main" id="{1D138E2C-A15E-C843-7184-99B102C3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77771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For example:</a:t>
            </a:r>
          </a:p>
        </p:txBody>
      </p:sp>
      <p:sp>
        <p:nvSpPr>
          <p:cNvPr id="38915" name="Text Box 10">
            <a:extLst>
              <a:ext uri="{FF2B5EF4-FFF2-40B4-BE49-F238E27FC236}">
                <a16:creationId xmlns:a16="http://schemas.microsoft.com/office/drawing/2014/main" id="{1EACD96F-9E9F-87D1-00A2-46B604B5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1700213"/>
            <a:ext cx="2160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8916" name="Text Box 10">
            <a:extLst>
              <a:ext uri="{FF2B5EF4-FFF2-40B4-BE49-F238E27FC236}">
                <a16:creationId xmlns:a16="http://schemas.microsoft.com/office/drawing/2014/main" id="{7A008C46-4EFB-78FF-E868-BE9C541D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2276475"/>
            <a:ext cx="2160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Data set </a:t>
            </a:r>
            <a:r>
              <a:rPr lang="en-US" altLang="zh-TW" sz="2800" i="1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38917" name="群組 45">
            <a:extLst>
              <a:ext uri="{FF2B5EF4-FFF2-40B4-BE49-F238E27FC236}">
                <a16:creationId xmlns:a16="http://schemas.microsoft.com/office/drawing/2014/main" id="{07B11206-7078-4599-8E2C-4523DA41C10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35150"/>
            <a:ext cx="7920038" cy="1228725"/>
            <a:chOff x="1851466" y="1835535"/>
            <a:chExt cx="5040634" cy="1227935"/>
          </a:xfrm>
        </p:grpSpPr>
        <p:grpSp>
          <p:nvGrpSpPr>
            <p:cNvPr id="38923" name="群組 56">
              <a:extLst>
                <a:ext uri="{FF2B5EF4-FFF2-40B4-BE49-F238E27FC236}">
                  <a16:creationId xmlns:a16="http://schemas.microsoft.com/office/drawing/2014/main" id="{2856E170-BF15-A4F6-3DCC-429412AA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048" y="1835535"/>
              <a:ext cx="1854733" cy="338157"/>
              <a:chOff x="2044282" y="1988839"/>
              <a:chExt cx="1245303" cy="324037"/>
            </a:xfrm>
          </p:grpSpPr>
          <p:cxnSp>
            <p:nvCxnSpPr>
              <p:cNvPr id="38948" name="直線接點 27">
                <a:extLst>
                  <a:ext uri="{FF2B5EF4-FFF2-40B4-BE49-F238E27FC236}">
                    <a16:creationId xmlns:a16="http://schemas.microsoft.com/office/drawing/2014/main" id="{001BFEDC-268B-CE4C-7044-528B0816A7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23968" y="1988839"/>
                <a:ext cx="0" cy="324036"/>
              </a:xfrm>
              <a:prstGeom prst="line">
                <a:avLst/>
              </a:prstGeom>
              <a:noFill/>
              <a:ln w="25400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8949" name="矩形 3">
                <a:extLst>
                  <a:ext uri="{FF2B5EF4-FFF2-40B4-BE49-F238E27FC236}">
                    <a16:creationId xmlns:a16="http://schemas.microsoft.com/office/drawing/2014/main" id="{E3894F68-57E2-378B-7FD0-9514FA62F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72" y="1988840"/>
                <a:ext cx="893556" cy="324036"/>
              </a:xfrm>
              <a:prstGeom prst="rect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cxnSp>
            <p:nvCxnSpPr>
              <p:cNvPr id="38950" name="直線接點 10">
                <a:extLst>
                  <a:ext uri="{FF2B5EF4-FFF2-40B4-BE49-F238E27FC236}">
                    <a16:creationId xmlns:a16="http://schemas.microsoft.com/office/drawing/2014/main" id="{6B380959-0410-41CB-C785-296F3E87D675}"/>
                  </a:ext>
                </a:extLst>
              </p:cNvPr>
              <p:cNvCxnSpPr>
                <a:cxnSpLocks noChangeShapeType="1"/>
                <a:stCxn id="38949" idx="3"/>
              </p:cNvCxnSpPr>
              <p:nvPr/>
            </p:nvCxnSpPr>
            <p:spPr bwMode="auto">
              <a:xfrm flipV="1">
                <a:off x="3105627" y="2147857"/>
                <a:ext cx="183958" cy="0"/>
              </a:xfrm>
              <a:prstGeom prst="line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51" name="直線接點 26">
                <a:extLst>
                  <a:ext uri="{FF2B5EF4-FFF2-40B4-BE49-F238E27FC236}">
                    <a16:creationId xmlns:a16="http://schemas.microsoft.com/office/drawing/2014/main" id="{26556009-9A24-C2BD-A181-22E73CFA02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044282" y="2147856"/>
                <a:ext cx="169200" cy="0"/>
              </a:xfrm>
              <a:prstGeom prst="line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924" name="群組 57">
              <a:extLst>
                <a:ext uri="{FF2B5EF4-FFF2-40B4-BE49-F238E27FC236}">
                  <a16:creationId xmlns:a16="http://schemas.microsoft.com/office/drawing/2014/main" id="{0E7DF0EC-6461-660E-A565-5F5DA9D92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584" y="2361317"/>
              <a:ext cx="2373213" cy="338156"/>
              <a:chOff x="1757843" y="2511925"/>
              <a:chExt cx="1593420" cy="324036"/>
            </a:xfrm>
          </p:grpSpPr>
          <p:cxnSp>
            <p:nvCxnSpPr>
              <p:cNvPr id="38944" name="直線接點 31">
                <a:extLst>
                  <a:ext uri="{FF2B5EF4-FFF2-40B4-BE49-F238E27FC236}">
                    <a16:creationId xmlns:a16="http://schemas.microsoft.com/office/drawing/2014/main" id="{3F2B6ABD-81B2-C421-C1FD-B76FE80588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57707" y="2511925"/>
                <a:ext cx="1" cy="324036"/>
              </a:xfrm>
              <a:prstGeom prst="line">
                <a:avLst/>
              </a:prstGeom>
              <a:noFill/>
              <a:ln w="25400" algn="ctr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8945" name="矩形 30">
                <a:extLst>
                  <a:ext uri="{FF2B5EF4-FFF2-40B4-BE49-F238E27FC236}">
                    <a16:creationId xmlns:a16="http://schemas.microsoft.com/office/drawing/2014/main" id="{74C67341-A3D9-31DD-B798-7CDE2F492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850" y="2511925"/>
                <a:ext cx="881796" cy="324036"/>
              </a:xfrm>
              <a:prstGeom prst="rect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cxnSp>
            <p:nvCxnSpPr>
              <p:cNvPr id="38946" name="直線接點 32">
                <a:extLst>
                  <a:ext uri="{FF2B5EF4-FFF2-40B4-BE49-F238E27FC236}">
                    <a16:creationId xmlns:a16="http://schemas.microsoft.com/office/drawing/2014/main" id="{6A2A2D43-DD93-A9E9-57AA-F4BD7272AC01}"/>
                  </a:ext>
                </a:extLst>
              </p:cNvPr>
              <p:cNvCxnSpPr>
                <a:cxnSpLocks noChangeShapeType="1"/>
                <a:stCxn id="38945" idx="3"/>
              </p:cNvCxnSpPr>
              <p:nvPr/>
            </p:nvCxnSpPr>
            <p:spPr bwMode="auto">
              <a:xfrm>
                <a:off x="2992646" y="2673943"/>
                <a:ext cx="358617" cy="0"/>
              </a:xfrm>
              <a:prstGeom prst="line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7" name="直線接點 34">
                <a:extLst>
                  <a:ext uri="{FF2B5EF4-FFF2-40B4-BE49-F238E27FC236}">
                    <a16:creationId xmlns:a16="http://schemas.microsoft.com/office/drawing/2014/main" id="{CAD1F537-4EFE-E41E-3C4F-9E661F4BBEB8}"/>
                  </a:ext>
                </a:extLst>
              </p:cNvPr>
              <p:cNvCxnSpPr>
                <a:cxnSpLocks noChangeShapeType="1"/>
                <a:endCxn id="38945" idx="1"/>
              </p:cNvCxnSpPr>
              <p:nvPr/>
            </p:nvCxnSpPr>
            <p:spPr bwMode="auto">
              <a:xfrm>
                <a:off x="1757843" y="2673943"/>
                <a:ext cx="353007" cy="0"/>
              </a:xfrm>
              <a:prstGeom prst="line">
                <a:avLst/>
              </a:prstGeom>
              <a:noFill/>
              <a:ln w="25400" algn="ctr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925" name="群組 37">
              <a:extLst>
                <a:ext uri="{FF2B5EF4-FFF2-40B4-BE49-F238E27FC236}">
                  <a16:creationId xmlns:a16="http://schemas.microsoft.com/office/drawing/2014/main" id="{1F951EC8-4A47-E51A-F9FD-3151CD59C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466" y="2886734"/>
              <a:ext cx="5040634" cy="176736"/>
              <a:chOff x="339298" y="2886734"/>
              <a:chExt cx="5040634" cy="176736"/>
            </a:xfrm>
          </p:grpSpPr>
          <p:cxnSp>
            <p:nvCxnSpPr>
              <p:cNvPr id="38926" name="直線接點 36">
                <a:extLst>
                  <a:ext uri="{FF2B5EF4-FFF2-40B4-BE49-F238E27FC236}">
                    <a16:creationId xmlns:a16="http://schemas.microsoft.com/office/drawing/2014/main" id="{108DC013-5305-F9F5-9490-1D3832E040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9298" y="2961880"/>
                <a:ext cx="5040634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27" name="直線接點 38">
                <a:extLst>
                  <a:ext uri="{FF2B5EF4-FFF2-40B4-BE49-F238E27FC236}">
                    <a16:creationId xmlns:a16="http://schemas.microsoft.com/office/drawing/2014/main" id="{3D594383-D485-AAA2-89A9-1D5AAA74F7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300417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28" name="直線接點 40">
                <a:extLst>
                  <a:ext uri="{FF2B5EF4-FFF2-40B4-BE49-F238E27FC236}">
                    <a16:creationId xmlns:a16="http://schemas.microsoft.com/office/drawing/2014/main" id="{42D5950C-0F62-7E68-9FCB-6E4194512F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826179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29" name="直線接點 41">
                <a:extLst>
                  <a:ext uri="{FF2B5EF4-FFF2-40B4-BE49-F238E27FC236}">
                    <a16:creationId xmlns:a16="http://schemas.microsoft.com/office/drawing/2014/main" id="{9F39E1F3-5DF4-1C01-88F5-4EE4037215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343579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0" name="直線接點 47">
                <a:extLst>
                  <a:ext uri="{FF2B5EF4-FFF2-40B4-BE49-F238E27FC236}">
                    <a16:creationId xmlns:a16="http://schemas.microsoft.com/office/drawing/2014/main" id="{EA792D21-C913-0EA9-C977-3BC9E30B28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72811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1" name="直線接點 49">
                <a:extLst>
                  <a:ext uri="{FF2B5EF4-FFF2-40B4-BE49-F238E27FC236}">
                    <a16:creationId xmlns:a16="http://schemas.microsoft.com/office/drawing/2014/main" id="{BAB277B6-F202-346F-D008-63C9C4BADA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06929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2" name="直線接點 50">
                <a:extLst>
                  <a:ext uri="{FF2B5EF4-FFF2-40B4-BE49-F238E27FC236}">
                    <a16:creationId xmlns:a16="http://schemas.microsoft.com/office/drawing/2014/main" id="{BBECAFC2-FCBE-D83C-0A7D-1A8CC51985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43937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3" name="直線接點 51">
                <a:extLst>
                  <a:ext uri="{FF2B5EF4-FFF2-40B4-BE49-F238E27FC236}">
                    <a16:creationId xmlns:a16="http://schemas.microsoft.com/office/drawing/2014/main" id="{FEB26A66-ABFE-8F1A-8E5C-1FE2C64FE8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76272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4" name="直線接點 52">
                <a:extLst>
                  <a:ext uri="{FF2B5EF4-FFF2-40B4-BE49-F238E27FC236}">
                    <a16:creationId xmlns:a16="http://schemas.microsoft.com/office/drawing/2014/main" id="{AB177BCD-F3A1-785E-A930-A3B97D74F2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002035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5" name="直線接點 55">
                <a:extLst>
                  <a:ext uri="{FF2B5EF4-FFF2-40B4-BE49-F238E27FC236}">
                    <a16:creationId xmlns:a16="http://schemas.microsoft.com/office/drawing/2014/main" id="{3C0194B0-4D94-4DF8-35CC-A25901493E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74654" y="288673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6" name="直線接點 38">
                <a:extLst>
                  <a:ext uri="{FF2B5EF4-FFF2-40B4-BE49-F238E27FC236}">
                    <a16:creationId xmlns:a16="http://schemas.microsoft.com/office/drawing/2014/main" id="{B6A37352-1D6B-C1B5-9B4F-BF7694F9C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567117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7" name="直線接點 40">
                <a:extLst>
                  <a:ext uri="{FF2B5EF4-FFF2-40B4-BE49-F238E27FC236}">
                    <a16:creationId xmlns:a16="http://schemas.microsoft.com/office/drawing/2014/main" id="{712053E6-A780-8CC2-62A7-EB4006F027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092879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8" name="直線接點 41">
                <a:extLst>
                  <a:ext uri="{FF2B5EF4-FFF2-40B4-BE49-F238E27FC236}">
                    <a16:creationId xmlns:a16="http://schemas.microsoft.com/office/drawing/2014/main" id="{3C24AF30-59B6-440B-B344-727CF99E24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10279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39" name="直線接點 47">
                <a:extLst>
                  <a:ext uri="{FF2B5EF4-FFF2-40B4-BE49-F238E27FC236}">
                    <a16:creationId xmlns:a16="http://schemas.microsoft.com/office/drawing/2014/main" id="{34AEDD2C-6862-10A6-11FC-05C362EB7F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39511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0" name="直線接點 49">
                <a:extLst>
                  <a:ext uri="{FF2B5EF4-FFF2-40B4-BE49-F238E27FC236}">
                    <a16:creationId xmlns:a16="http://schemas.microsoft.com/office/drawing/2014/main" id="{E546E005-7D20-E24A-3280-60E6A06B44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73629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1" name="直線接點 50">
                <a:extLst>
                  <a:ext uri="{FF2B5EF4-FFF2-40B4-BE49-F238E27FC236}">
                    <a16:creationId xmlns:a16="http://schemas.microsoft.com/office/drawing/2014/main" id="{CC53B475-B226-046A-A50C-EA124B0693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10637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2" name="直線接點 51">
                <a:extLst>
                  <a:ext uri="{FF2B5EF4-FFF2-40B4-BE49-F238E27FC236}">
                    <a16:creationId xmlns:a16="http://schemas.microsoft.com/office/drawing/2014/main" id="{69840F7C-FAA3-397E-B161-D5D9B32A07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42972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943" name="直線接點 55">
                <a:extLst>
                  <a:ext uri="{FF2B5EF4-FFF2-40B4-BE49-F238E27FC236}">
                    <a16:creationId xmlns:a16="http://schemas.microsoft.com/office/drawing/2014/main" id="{EF0168E3-C7EB-32F1-075B-B3E75BBF00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41354" y="2890654"/>
                <a:ext cx="0" cy="1728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7" name="Text Box 5">
            <a:extLst>
              <a:ext uri="{FF2B5EF4-FFF2-40B4-BE49-F238E27FC236}">
                <a16:creationId xmlns:a16="http://schemas.microsoft.com/office/drawing/2014/main" id="{A4A9042F-55DE-EA68-14F0-A0250397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97238"/>
            <a:ext cx="77771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From the box-and-whisker diagrams of the data sets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TW" sz="2600">
                <a:latin typeface="Arial" panose="020B0604020202020204" pitchFamily="34" charset="0"/>
              </a:rPr>
              <a:t> and</a:t>
            </a:r>
            <a:r>
              <a:rPr lang="en-US" altLang="zh-TW" sz="2600" i="1">
                <a:latin typeface="Arial" panose="020B0604020202020204" pitchFamily="34" charset="0"/>
              </a:rPr>
              <a:t> B</a:t>
            </a:r>
            <a:r>
              <a:rPr lang="en-US" altLang="zh-TW" sz="2600">
                <a:latin typeface="Arial" panose="020B0604020202020204" pitchFamily="34" charset="0"/>
              </a:rPr>
              <a:t>, we can see that 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70BE8FAF-A3B4-255A-AAC3-4ADA9E3E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67200"/>
            <a:ext cx="777716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Median of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TW" sz="2600">
                <a:latin typeface="Arial" panose="020B0604020202020204" pitchFamily="34" charset="0"/>
              </a:rPr>
              <a:t>   _____   Median of </a:t>
            </a:r>
            <a:r>
              <a:rPr lang="en-US" altLang="zh-TW" sz="2600" i="1">
                <a:latin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Range of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TW" sz="2600">
                <a:latin typeface="Arial" panose="020B0604020202020204" pitchFamily="34" charset="0"/>
              </a:rPr>
              <a:t>   _____   Range of </a:t>
            </a:r>
            <a:r>
              <a:rPr lang="en-US" altLang="zh-TW" sz="2600" i="1">
                <a:latin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IQR of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TW" sz="2600">
                <a:latin typeface="Arial" panose="020B0604020202020204" pitchFamily="34" charset="0"/>
              </a:rPr>
              <a:t>   _____   IQR of </a:t>
            </a:r>
            <a:r>
              <a:rPr lang="en-US" altLang="zh-TW" sz="2600" i="1">
                <a:latin typeface="Arial" panose="020B0604020202020204" pitchFamily="34" charset="0"/>
              </a:rPr>
              <a:t>B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3B6E9D30-B0AA-2580-0110-AF2CB2C64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235450"/>
            <a:ext cx="639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E6B0805-F295-3353-C622-F64145B0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4827588"/>
            <a:ext cx="639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68CF1792-AB63-BA1C-D3F1-57D8B955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5435600"/>
            <a:ext cx="639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6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9D49834F-1494-EF02-6704-0F56722C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5EFD4FC2-54E9-6FC1-BCA6-F7C7AC2F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7777163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The following box-and-whisker diagrams show the distributions of marks for S6A and S6B students in a test.</a:t>
            </a:r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BC97C6E6-0D10-F295-C283-8E960C29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24375"/>
            <a:ext cx="7777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(a)	Which class has a higher median mark?</a:t>
            </a:r>
          </a:p>
        </p:txBody>
      </p:sp>
      <p:grpSp>
        <p:nvGrpSpPr>
          <p:cNvPr id="39941" name="Group 33">
            <a:extLst>
              <a:ext uri="{FF2B5EF4-FFF2-40B4-BE49-F238E27FC236}">
                <a16:creationId xmlns:a16="http://schemas.microsoft.com/office/drawing/2014/main" id="{452B5D3A-A7A8-3308-57F5-3398384ED923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565400"/>
            <a:ext cx="5886450" cy="1933575"/>
            <a:chOff x="1338" y="1297"/>
            <a:chExt cx="3708" cy="1218"/>
          </a:xfrm>
        </p:grpSpPr>
        <p:sp>
          <p:nvSpPr>
            <p:cNvPr id="39943" name="Line 9">
              <a:extLst>
                <a:ext uri="{FF2B5EF4-FFF2-40B4-BE49-F238E27FC236}">
                  <a16:creationId xmlns:a16="http://schemas.microsoft.com/office/drawing/2014/main" id="{11FFECC2-7CF8-EB10-C375-193D2EC5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05"/>
              <a:ext cx="29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B313FCEF-FB49-5EF8-9730-3E1F878C4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5" name="Line 11">
              <a:extLst>
                <a:ext uri="{FF2B5EF4-FFF2-40B4-BE49-F238E27FC236}">
                  <a16:creationId xmlns:a16="http://schemas.microsoft.com/office/drawing/2014/main" id="{FC1F6A0B-E62D-FACB-67C8-B4B76CE52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6" name="Line 12">
              <a:extLst>
                <a:ext uri="{FF2B5EF4-FFF2-40B4-BE49-F238E27FC236}">
                  <a16:creationId xmlns:a16="http://schemas.microsoft.com/office/drawing/2014/main" id="{39542B7B-6176-D7AA-12A4-FF20160B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7" name="Line 13">
              <a:extLst>
                <a:ext uri="{FF2B5EF4-FFF2-40B4-BE49-F238E27FC236}">
                  <a16:creationId xmlns:a16="http://schemas.microsoft.com/office/drawing/2014/main" id="{D2B64C94-55E8-18A4-CC5A-D9B873058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8" name="Line 14">
              <a:extLst>
                <a:ext uri="{FF2B5EF4-FFF2-40B4-BE49-F238E27FC236}">
                  <a16:creationId xmlns:a16="http://schemas.microsoft.com/office/drawing/2014/main" id="{0AF3A4E9-8AD2-FA47-36B3-09B99CF4B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49" name="Line 15">
              <a:extLst>
                <a:ext uri="{FF2B5EF4-FFF2-40B4-BE49-F238E27FC236}">
                  <a16:creationId xmlns:a16="http://schemas.microsoft.com/office/drawing/2014/main" id="{781B8304-A530-CA1E-BF32-2EA315C2C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50" name="Text Box 16">
              <a:extLst>
                <a:ext uri="{FF2B5EF4-FFF2-40B4-BE49-F238E27FC236}">
                  <a16:creationId xmlns:a16="http://schemas.microsoft.com/office/drawing/2014/main" id="{A1ED1F8A-97DA-524A-AB74-1F8207B9B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04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Marks</a:t>
              </a:r>
            </a:p>
          </p:txBody>
        </p:sp>
        <p:sp>
          <p:nvSpPr>
            <p:cNvPr id="39951" name="Text Box 17">
              <a:extLst>
                <a:ext uri="{FF2B5EF4-FFF2-40B4-BE49-F238E27FC236}">
                  <a16:creationId xmlns:a16="http://schemas.microsoft.com/office/drawing/2014/main" id="{EBEAC034-4EBD-B170-2872-95DB4A0E4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9952" name="Text Box 18">
              <a:extLst>
                <a:ext uri="{FF2B5EF4-FFF2-40B4-BE49-F238E27FC236}">
                  <a16:creationId xmlns:a16="http://schemas.microsoft.com/office/drawing/2014/main" id="{384E0506-5DC5-F9EC-033B-3B2BE60C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80</a:t>
              </a:r>
            </a:p>
          </p:txBody>
        </p:sp>
        <p:sp>
          <p:nvSpPr>
            <p:cNvPr id="39953" name="Text Box 19">
              <a:extLst>
                <a:ext uri="{FF2B5EF4-FFF2-40B4-BE49-F238E27FC236}">
                  <a16:creationId xmlns:a16="http://schemas.microsoft.com/office/drawing/2014/main" id="{C1CF28C0-5988-4222-C507-7570B05F2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39954" name="Text Box 20">
              <a:extLst>
                <a:ext uri="{FF2B5EF4-FFF2-40B4-BE49-F238E27FC236}">
                  <a16:creationId xmlns:a16="http://schemas.microsoft.com/office/drawing/2014/main" id="{1417CC49-1FA0-8832-AA7B-CEC5B6038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39955" name="Text Box 21">
              <a:extLst>
                <a:ext uri="{FF2B5EF4-FFF2-40B4-BE49-F238E27FC236}">
                  <a16:creationId xmlns:a16="http://schemas.microsoft.com/office/drawing/2014/main" id="{E9CB796C-9A78-744E-46D8-133D3E0DB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39956" name="Text Box 22">
              <a:extLst>
                <a:ext uri="{FF2B5EF4-FFF2-40B4-BE49-F238E27FC236}">
                  <a16:creationId xmlns:a16="http://schemas.microsoft.com/office/drawing/2014/main" id="{E18750DB-B01D-49C8-DB9F-88540A444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222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57" name="Rectangle 23">
              <a:extLst>
                <a:ext uri="{FF2B5EF4-FFF2-40B4-BE49-F238E27FC236}">
                  <a16:creationId xmlns:a16="http://schemas.microsoft.com/office/drawing/2014/main" id="{9BEEB186-675F-AED8-8EE9-506F5CB5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1695"/>
              <a:ext cx="1374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9958" name="Line 24">
              <a:extLst>
                <a:ext uri="{FF2B5EF4-FFF2-40B4-BE49-F238E27FC236}">
                  <a16:creationId xmlns:a16="http://schemas.microsoft.com/office/drawing/2014/main" id="{82053993-9473-906B-588B-D5124527A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00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59" name="Line 25">
              <a:extLst>
                <a:ext uri="{FF2B5EF4-FFF2-40B4-BE49-F238E27FC236}">
                  <a16:creationId xmlns:a16="http://schemas.microsoft.com/office/drawing/2014/main" id="{629AD3DC-304E-E2D0-7E82-E9B346AEC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842"/>
              <a:ext cx="227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0" name="Line 26">
              <a:extLst>
                <a:ext uri="{FF2B5EF4-FFF2-40B4-BE49-F238E27FC236}">
                  <a16:creationId xmlns:a16="http://schemas.microsoft.com/office/drawing/2014/main" id="{D192D04F-90C5-A362-8901-A6F964D91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1842"/>
              <a:ext cx="45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1" name="Rectangle 27">
              <a:extLst>
                <a:ext uri="{FF2B5EF4-FFF2-40B4-BE49-F238E27FC236}">
                  <a16:creationId xmlns:a16="http://schemas.microsoft.com/office/drawing/2014/main" id="{E0ED397D-9B9F-AD54-30C9-73961AFB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10"/>
              <a:ext cx="453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9962" name="Line 28">
              <a:extLst>
                <a:ext uri="{FF2B5EF4-FFF2-40B4-BE49-F238E27FC236}">
                  <a16:creationId xmlns:a16="http://schemas.microsoft.com/office/drawing/2014/main" id="{35523C7E-DDA6-146B-9244-2B26F56D8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3" name="Line 29">
              <a:extLst>
                <a:ext uri="{FF2B5EF4-FFF2-40B4-BE49-F238E27FC236}">
                  <a16:creationId xmlns:a16="http://schemas.microsoft.com/office/drawing/2014/main" id="{101884BB-4531-1981-3B6C-6DF025505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4" name="Line 30">
              <a:extLst>
                <a:ext uri="{FF2B5EF4-FFF2-40B4-BE49-F238E27FC236}">
                  <a16:creationId xmlns:a16="http://schemas.microsoft.com/office/drawing/2014/main" id="{D590C7FC-4121-FF79-CAB6-D5088B655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316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965" name="Text Box 31">
              <a:extLst>
                <a:ext uri="{FF2B5EF4-FFF2-40B4-BE49-F238E27FC236}">
                  <a16:creationId xmlns:a16="http://schemas.microsoft.com/office/drawing/2014/main" id="{A4DA6255-D6D8-F6C8-5EB3-E0B464FF9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129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S6A</a:t>
              </a:r>
            </a:p>
          </p:txBody>
        </p:sp>
        <p:sp>
          <p:nvSpPr>
            <p:cNvPr id="39966" name="Text Box 32">
              <a:extLst>
                <a:ext uri="{FF2B5EF4-FFF2-40B4-BE49-F238E27FC236}">
                  <a16:creationId xmlns:a16="http://schemas.microsoft.com/office/drawing/2014/main" id="{9685583A-BB87-EAF8-21C8-32EE81BD2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69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S6B</a:t>
              </a:r>
            </a:p>
          </p:txBody>
        </p:sp>
      </p:grpSp>
      <p:sp>
        <p:nvSpPr>
          <p:cNvPr id="39942" name="Text Box 34">
            <a:extLst>
              <a:ext uri="{FF2B5EF4-FFF2-40B4-BE49-F238E27FC236}">
                <a16:creationId xmlns:a16="http://schemas.microsoft.com/office/drawing/2014/main" id="{CB046E89-E2F4-8D8B-1EBC-2D38F99B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27613"/>
            <a:ext cx="86423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(b)	Based on the inter-quartile range, which class has a  </a:t>
            </a:r>
            <a:br>
              <a:rPr lang="en-US" altLang="zh-TW" sz="2600">
                <a:latin typeface="Arial" panose="020B0604020202020204" pitchFamily="34" charset="0"/>
              </a:rPr>
            </a:br>
            <a:r>
              <a:rPr lang="en-US" altLang="zh-TW" sz="2600">
                <a:latin typeface="Arial" panose="020B0604020202020204" pitchFamily="34" charset="0"/>
              </a:rPr>
              <a:t>        less dispersed mark distribution?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Text Box 4">
            <a:extLst>
              <a:ext uri="{FF2B5EF4-FFF2-40B4-BE49-F238E27FC236}">
                <a16:creationId xmlns:a16="http://schemas.microsoft.com/office/drawing/2014/main" id="{A76BBCC7-239C-C8E1-FEDC-7401216C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10013"/>
            <a:ext cx="7777163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(a)	The median mark of S6A is higher than that</a:t>
            </a:r>
            <a:br>
              <a:rPr lang="en-US" altLang="zh-TW" sz="2600">
                <a:latin typeface="Arial" panose="020B0604020202020204" pitchFamily="34" charset="0"/>
              </a:rPr>
            </a:br>
            <a:r>
              <a:rPr lang="en-US" altLang="zh-TW" sz="2600">
                <a:latin typeface="Arial" panose="020B0604020202020204" pitchFamily="34" charset="0"/>
              </a:rPr>
              <a:t>	of S6B. </a:t>
            </a:r>
          </a:p>
        </p:txBody>
      </p:sp>
      <p:sp>
        <p:nvSpPr>
          <p:cNvPr id="40963" name="Text Box 31">
            <a:extLst>
              <a:ext uri="{FF2B5EF4-FFF2-40B4-BE49-F238E27FC236}">
                <a16:creationId xmlns:a16="http://schemas.microsoft.com/office/drawing/2014/main" id="{5C386582-FAC3-D456-9A70-ADB876E84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84538"/>
            <a:ext cx="7777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(a)	Which class has a higher median mark?</a:t>
            </a:r>
          </a:p>
        </p:txBody>
      </p:sp>
      <p:grpSp>
        <p:nvGrpSpPr>
          <p:cNvPr id="40964" name="Group 32">
            <a:extLst>
              <a:ext uri="{FF2B5EF4-FFF2-40B4-BE49-F238E27FC236}">
                <a16:creationId xmlns:a16="http://schemas.microsoft.com/office/drawing/2014/main" id="{A77EBF31-3F75-A6EC-7D23-3CBBEFC5E2B3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68413"/>
            <a:ext cx="5886450" cy="1933575"/>
            <a:chOff x="1338" y="1297"/>
            <a:chExt cx="3708" cy="1218"/>
          </a:xfrm>
        </p:grpSpPr>
        <p:sp>
          <p:nvSpPr>
            <p:cNvPr id="40965" name="Line 33">
              <a:extLst>
                <a:ext uri="{FF2B5EF4-FFF2-40B4-BE49-F238E27FC236}">
                  <a16:creationId xmlns:a16="http://schemas.microsoft.com/office/drawing/2014/main" id="{7CC1B9AF-8E39-73B0-D74B-E660C8100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05"/>
              <a:ext cx="29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66" name="Line 34">
              <a:extLst>
                <a:ext uri="{FF2B5EF4-FFF2-40B4-BE49-F238E27FC236}">
                  <a16:creationId xmlns:a16="http://schemas.microsoft.com/office/drawing/2014/main" id="{7D2D404B-2324-B424-F6F3-DBCD2F42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67" name="Line 35">
              <a:extLst>
                <a:ext uri="{FF2B5EF4-FFF2-40B4-BE49-F238E27FC236}">
                  <a16:creationId xmlns:a16="http://schemas.microsoft.com/office/drawing/2014/main" id="{EE6FBEF7-A174-C7DA-F875-322768394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68" name="Line 36">
              <a:extLst>
                <a:ext uri="{FF2B5EF4-FFF2-40B4-BE49-F238E27FC236}">
                  <a16:creationId xmlns:a16="http://schemas.microsoft.com/office/drawing/2014/main" id="{452F8D9A-9BCE-F038-1186-4023E559E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69" name="Line 37">
              <a:extLst>
                <a:ext uri="{FF2B5EF4-FFF2-40B4-BE49-F238E27FC236}">
                  <a16:creationId xmlns:a16="http://schemas.microsoft.com/office/drawing/2014/main" id="{54AE250C-82FD-1934-28CA-78A261FBE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70" name="Line 38">
              <a:extLst>
                <a:ext uri="{FF2B5EF4-FFF2-40B4-BE49-F238E27FC236}">
                  <a16:creationId xmlns:a16="http://schemas.microsoft.com/office/drawing/2014/main" id="{AE0C3DE8-9EB3-B8FC-463E-4CBF17691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71" name="Line 39">
              <a:extLst>
                <a:ext uri="{FF2B5EF4-FFF2-40B4-BE49-F238E27FC236}">
                  <a16:creationId xmlns:a16="http://schemas.microsoft.com/office/drawing/2014/main" id="{148B5E0C-FF56-9049-F492-083403496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72" name="Text Box 40">
              <a:extLst>
                <a:ext uri="{FF2B5EF4-FFF2-40B4-BE49-F238E27FC236}">
                  <a16:creationId xmlns:a16="http://schemas.microsoft.com/office/drawing/2014/main" id="{4E7E99C9-4149-1FDF-07A5-2C8CAE179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04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Marks</a:t>
              </a:r>
            </a:p>
          </p:txBody>
        </p:sp>
        <p:sp>
          <p:nvSpPr>
            <p:cNvPr id="40973" name="Text Box 41">
              <a:extLst>
                <a:ext uri="{FF2B5EF4-FFF2-40B4-BE49-F238E27FC236}">
                  <a16:creationId xmlns:a16="http://schemas.microsoft.com/office/drawing/2014/main" id="{1745A43D-458E-EAE1-C90E-6DDEB57B4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40974" name="Text Box 42">
              <a:extLst>
                <a:ext uri="{FF2B5EF4-FFF2-40B4-BE49-F238E27FC236}">
                  <a16:creationId xmlns:a16="http://schemas.microsoft.com/office/drawing/2014/main" id="{79803DC2-59FE-689B-CFFA-C108C8005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80</a:t>
              </a:r>
            </a:p>
          </p:txBody>
        </p:sp>
        <p:sp>
          <p:nvSpPr>
            <p:cNvPr id="40975" name="Text Box 43">
              <a:extLst>
                <a:ext uri="{FF2B5EF4-FFF2-40B4-BE49-F238E27FC236}">
                  <a16:creationId xmlns:a16="http://schemas.microsoft.com/office/drawing/2014/main" id="{2CD05FEE-FF9B-7DC6-C806-2F5D63CBF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40976" name="Text Box 44">
              <a:extLst>
                <a:ext uri="{FF2B5EF4-FFF2-40B4-BE49-F238E27FC236}">
                  <a16:creationId xmlns:a16="http://schemas.microsoft.com/office/drawing/2014/main" id="{70463431-42FA-B618-F5CA-A198F64D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40977" name="Text Box 45">
              <a:extLst>
                <a:ext uri="{FF2B5EF4-FFF2-40B4-BE49-F238E27FC236}">
                  <a16:creationId xmlns:a16="http://schemas.microsoft.com/office/drawing/2014/main" id="{C8ABFAF3-3C10-CEF1-5E6C-7D3B5D97F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40978" name="Text Box 46">
              <a:extLst>
                <a:ext uri="{FF2B5EF4-FFF2-40B4-BE49-F238E27FC236}">
                  <a16:creationId xmlns:a16="http://schemas.microsoft.com/office/drawing/2014/main" id="{A876E478-4474-4EC8-4620-025E8C94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222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979" name="Rectangle 47">
              <a:extLst>
                <a:ext uri="{FF2B5EF4-FFF2-40B4-BE49-F238E27FC236}">
                  <a16:creationId xmlns:a16="http://schemas.microsoft.com/office/drawing/2014/main" id="{A2A1FC2D-F36F-7261-0093-618B708B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1695"/>
              <a:ext cx="1374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0980" name="Line 48">
              <a:extLst>
                <a:ext uri="{FF2B5EF4-FFF2-40B4-BE49-F238E27FC236}">
                  <a16:creationId xmlns:a16="http://schemas.microsoft.com/office/drawing/2014/main" id="{1DD95A49-0EF0-5F57-CF0F-8C145B44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00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1" name="Line 49">
              <a:extLst>
                <a:ext uri="{FF2B5EF4-FFF2-40B4-BE49-F238E27FC236}">
                  <a16:creationId xmlns:a16="http://schemas.microsoft.com/office/drawing/2014/main" id="{1CF8CBFE-14EB-0056-21B0-44643A206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842"/>
              <a:ext cx="227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2" name="Line 50">
              <a:extLst>
                <a:ext uri="{FF2B5EF4-FFF2-40B4-BE49-F238E27FC236}">
                  <a16:creationId xmlns:a16="http://schemas.microsoft.com/office/drawing/2014/main" id="{6E1DDAB5-CF9C-3F26-E140-F9B7695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1842"/>
              <a:ext cx="45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3" name="Rectangle 51">
              <a:extLst>
                <a:ext uri="{FF2B5EF4-FFF2-40B4-BE49-F238E27FC236}">
                  <a16:creationId xmlns:a16="http://schemas.microsoft.com/office/drawing/2014/main" id="{8CE9F188-4A9A-C56C-C349-818FB185B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10"/>
              <a:ext cx="453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0984" name="Line 52">
              <a:extLst>
                <a:ext uri="{FF2B5EF4-FFF2-40B4-BE49-F238E27FC236}">
                  <a16:creationId xmlns:a16="http://schemas.microsoft.com/office/drawing/2014/main" id="{BE88FBFF-D9E9-C555-E979-2F80B3997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5" name="Line 53">
              <a:extLst>
                <a:ext uri="{FF2B5EF4-FFF2-40B4-BE49-F238E27FC236}">
                  <a16:creationId xmlns:a16="http://schemas.microsoft.com/office/drawing/2014/main" id="{46E52712-47E8-D379-DBE6-73E25A4E4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6" name="Line 54">
              <a:extLst>
                <a:ext uri="{FF2B5EF4-FFF2-40B4-BE49-F238E27FC236}">
                  <a16:creationId xmlns:a16="http://schemas.microsoft.com/office/drawing/2014/main" id="{FF277E1F-AF52-0EAB-8ECE-B20FB8C5A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316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987" name="Text Box 55">
              <a:extLst>
                <a:ext uri="{FF2B5EF4-FFF2-40B4-BE49-F238E27FC236}">
                  <a16:creationId xmlns:a16="http://schemas.microsoft.com/office/drawing/2014/main" id="{991D9C8F-F087-A1E6-DF52-0BF81C5EA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129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S6A</a:t>
              </a:r>
            </a:p>
          </p:txBody>
        </p:sp>
        <p:sp>
          <p:nvSpPr>
            <p:cNvPr id="40988" name="Text Box 56">
              <a:extLst>
                <a:ext uri="{FF2B5EF4-FFF2-40B4-BE49-F238E27FC236}">
                  <a16:creationId xmlns:a16="http://schemas.microsoft.com/office/drawing/2014/main" id="{DFAFDBF0-E481-58A0-AEAF-3300290F8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69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0EA35453-601B-0FFF-A0E9-2A8B70E0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90888"/>
            <a:ext cx="86423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(b)	Based on the inter-quartile range, which class has a  </a:t>
            </a:r>
            <a:br>
              <a:rPr lang="en-US" altLang="zh-TW" sz="2600">
                <a:latin typeface="Arial" panose="020B0604020202020204" pitchFamily="34" charset="0"/>
              </a:rPr>
            </a:br>
            <a:r>
              <a:rPr lang="en-US" altLang="zh-TW" sz="2600">
                <a:latin typeface="Arial" panose="020B0604020202020204" pitchFamily="34" charset="0"/>
              </a:rPr>
              <a:t>        less dispersed mark distribution?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6E3B13FF-DCD6-4244-03A8-9ACB86D9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70375"/>
            <a:ext cx="820896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1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1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(b)	Since the box for S6A is shorter, the </a:t>
            </a:r>
            <a:br>
              <a:rPr lang="en-US" altLang="zh-TW" sz="2600">
                <a:latin typeface="Arial" panose="020B0604020202020204" pitchFamily="34" charset="0"/>
              </a:rPr>
            </a:br>
            <a:r>
              <a:rPr lang="en-US" altLang="zh-TW" sz="2600">
                <a:latin typeface="Arial" panose="020B0604020202020204" pitchFamily="34" charset="0"/>
              </a:rPr>
              <a:t>	inter-quartile range of marks for S6A is smaller. 	Hence, S6A has a less dispersed mark 	distribution.</a:t>
            </a:r>
          </a:p>
        </p:txBody>
      </p:sp>
      <p:grpSp>
        <p:nvGrpSpPr>
          <p:cNvPr id="41988" name="Group 6">
            <a:extLst>
              <a:ext uri="{FF2B5EF4-FFF2-40B4-BE49-F238E27FC236}">
                <a16:creationId xmlns:a16="http://schemas.microsoft.com/office/drawing/2014/main" id="{6ECA3F94-AE55-DD4E-62BE-70B5AB69948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268413"/>
            <a:ext cx="5886450" cy="1933575"/>
            <a:chOff x="1338" y="1297"/>
            <a:chExt cx="3708" cy="1218"/>
          </a:xfrm>
        </p:grpSpPr>
        <p:sp>
          <p:nvSpPr>
            <p:cNvPr id="41989" name="Line 7">
              <a:extLst>
                <a:ext uri="{FF2B5EF4-FFF2-40B4-BE49-F238E27FC236}">
                  <a16:creationId xmlns:a16="http://schemas.microsoft.com/office/drawing/2014/main" id="{2D2A97A1-F521-CD2F-2EDC-53ECE40D6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205"/>
              <a:ext cx="29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0" name="Line 8">
              <a:extLst>
                <a:ext uri="{FF2B5EF4-FFF2-40B4-BE49-F238E27FC236}">
                  <a16:creationId xmlns:a16="http://schemas.microsoft.com/office/drawing/2014/main" id="{E40E8CCA-7F68-FF8F-52D6-A024352F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1" name="Line 9">
              <a:extLst>
                <a:ext uri="{FF2B5EF4-FFF2-40B4-BE49-F238E27FC236}">
                  <a16:creationId xmlns:a16="http://schemas.microsoft.com/office/drawing/2014/main" id="{000254CC-9240-B58B-A6FC-12610C2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2" name="Line 10">
              <a:extLst>
                <a:ext uri="{FF2B5EF4-FFF2-40B4-BE49-F238E27FC236}">
                  <a16:creationId xmlns:a16="http://schemas.microsoft.com/office/drawing/2014/main" id="{C09F641F-10DB-3C8E-350C-590E542A6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3" name="Line 11">
              <a:extLst>
                <a:ext uri="{FF2B5EF4-FFF2-40B4-BE49-F238E27FC236}">
                  <a16:creationId xmlns:a16="http://schemas.microsoft.com/office/drawing/2014/main" id="{7C79B816-ED50-E23A-83C8-97E273277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4" name="Line 12">
              <a:extLst>
                <a:ext uri="{FF2B5EF4-FFF2-40B4-BE49-F238E27FC236}">
                  <a16:creationId xmlns:a16="http://schemas.microsoft.com/office/drawing/2014/main" id="{EE1EFCAA-91F8-4256-02FD-2CA82AC4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5" name="Line 13">
              <a:extLst>
                <a:ext uri="{FF2B5EF4-FFF2-40B4-BE49-F238E27FC236}">
                  <a16:creationId xmlns:a16="http://schemas.microsoft.com/office/drawing/2014/main" id="{8FB465E6-1D3E-BF38-7646-7F73984D8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160"/>
              <a:ext cx="0" cy="9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996" name="Text Box 14">
              <a:extLst>
                <a:ext uri="{FF2B5EF4-FFF2-40B4-BE49-F238E27FC236}">
                  <a16:creationId xmlns:a16="http://schemas.microsoft.com/office/drawing/2014/main" id="{A407A035-E140-CF3B-D767-128A7538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04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Marks</a:t>
              </a:r>
            </a:p>
          </p:txBody>
        </p:sp>
        <p:sp>
          <p:nvSpPr>
            <p:cNvPr id="41997" name="Text Box 15">
              <a:extLst>
                <a:ext uri="{FF2B5EF4-FFF2-40B4-BE49-F238E27FC236}">
                  <a16:creationId xmlns:a16="http://schemas.microsoft.com/office/drawing/2014/main" id="{6306C50C-59F4-8E2B-1FFB-E21DB7BC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41998" name="Text Box 16">
              <a:extLst>
                <a:ext uri="{FF2B5EF4-FFF2-40B4-BE49-F238E27FC236}">
                  <a16:creationId xmlns:a16="http://schemas.microsoft.com/office/drawing/2014/main" id="{D94D3689-4EDC-CD96-3D7C-474FF7F5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80</a:t>
              </a:r>
            </a:p>
          </p:txBody>
        </p:sp>
        <p:sp>
          <p:nvSpPr>
            <p:cNvPr id="41999" name="Text Box 17">
              <a:extLst>
                <a:ext uri="{FF2B5EF4-FFF2-40B4-BE49-F238E27FC236}">
                  <a16:creationId xmlns:a16="http://schemas.microsoft.com/office/drawing/2014/main" id="{5C332DFD-FC8F-6DBA-080B-914251B3C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42000" name="Text Box 18">
              <a:extLst>
                <a:ext uri="{FF2B5EF4-FFF2-40B4-BE49-F238E27FC236}">
                  <a16:creationId xmlns:a16="http://schemas.microsoft.com/office/drawing/2014/main" id="{4F0D67A1-BBFC-4CD1-A518-0D54883E0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42001" name="Text Box 19">
              <a:extLst>
                <a:ext uri="{FF2B5EF4-FFF2-40B4-BE49-F238E27FC236}">
                  <a16:creationId xmlns:a16="http://schemas.microsoft.com/office/drawing/2014/main" id="{A55EC6DF-9B2E-F096-1A73-58482BBD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222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42002" name="Text Box 20">
              <a:extLst>
                <a:ext uri="{FF2B5EF4-FFF2-40B4-BE49-F238E27FC236}">
                  <a16:creationId xmlns:a16="http://schemas.microsoft.com/office/drawing/2014/main" id="{8B2E5C60-91C6-E23E-824E-D1C443622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222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2003" name="Rectangle 21">
              <a:extLst>
                <a:ext uri="{FF2B5EF4-FFF2-40B4-BE49-F238E27FC236}">
                  <a16:creationId xmlns:a16="http://schemas.microsoft.com/office/drawing/2014/main" id="{25BAAAE7-161C-0BC8-B8CD-FD1E7AD5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" y="1695"/>
              <a:ext cx="1374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2004" name="Line 22">
              <a:extLst>
                <a:ext uri="{FF2B5EF4-FFF2-40B4-BE49-F238E27FC236}">
                  <a16:creationId xmlns:a16="http://schemas.microsoft.com/office/drawing/2014/main" id="{A7DEE89F-F45F-35F4-FEB3-1D92F9A7D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00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05" name="Line 23">
              <a:extLst>
                <a:ext uri="{FF2B5EF4-FFF2-40B4-BE49-F238E27FC236}">
                  <a16:creationId xmlns:a16="http://schemas.microsoft.com/office/drawing/2014/main" id="{D67E0ABE-4749-3E4E-D38B-64A05FE06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842"/>
              <a:ext cx="227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06" name="Line 24">
              <a:extLst>
                <a:ext uri="{FF2B5EF4-FFF2-40B4-BE49-F238E27FC236}">
                  <a16:creationId xmlns:a16="http://schemas.microsoft.com/office/drawing/2014/main" id="{53BDC552-E06C-57BE-268F-91B8449F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1842"/>
              <a:ext cx="45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07" name="Rectangle 25">
              <a:extLst>
                <a:ext uri="{FF2B5EF4-FFF2-40B4-BE49-F238E27FC236}">
                  <a16:creationId xmlns:a16="http://schemas.microsoft.com/office/drawing/2014/main" id="{20924E59-BC65-4F6B-C033-EC87FD23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10"/>
              <a:ext cx="453" cy="284"/>
            </a:xfrm>
            <a:prstGeom prst="rect">
              <a:avLst/>
            </a:prstGeom>
            <a:noFill/>
            <a:ln w="2222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42008" name="Line 26">
              <a:extLst>
                <a:ext uri="{FF2B5EF4-FFF2-40B4-BE49-F238E27FC236}">
                  <a16:creationId xmlns:a16="http://schemas.microsoft.com/office/drawing/2014/main" id="{EC6BA063-92F1-C489-0E20-17705B1BC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09" name="Line 27">
              <a:extLst>
                <a:ext uri="{FF2B5EF4-FFF2-40B4-BE49-F238E27FC236}">
                  <a16:creationId xmlns:a16="http://schemas.microsoft.com/office/drawing/2014/main" id="{22E41755-A186-C284-2659-58D8DA82E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458"/>
              <a:ext cx="446" cy="0"/>
            </a:xfrm>
            <a:prstGeom prst="line">
              <a:avLst/>
            </a:prstGeom>
            <a:noFill/>
            <a:ln w="222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10" name="Line 28">
              <a:extLst>
                <a:ext uri="{FF2B5EF4-FFF2-40B4-BE49-F238E27FC236}">
                  <a16:creationId xmlns:a16="http://schemas.microsoft.com/office/drawing/2014/main" id="{4FE29A2E-0C95-A238-A5BF-930A54C7E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316"/>
              <a:ext cx="0" cy="273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2011" name="Text Box 29">
              <a:extLst>
                <a:ext uri="{FF2B5EF4-FFF2-40B4-BE49-F238E27FC236}">
                  <a16:creationId xmlns:a16="http://schemas.microsoft.com/office/drawing/2014/main" id="{154E4AE2-B1F8-EC16-2D5C-25ACD6706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1297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S6A</a:t>
              </a:r>
            </a:p>
          </p:txBody>
        </p:sp>
        <p:sp>
          <p:nvSpPr>
            <p:cNvPr id="42012" name="Text Box 30">
              <a:extLst>
                <a:ext uri="{FF2B5EF4-FFF2-40B4-BE49-F238E27FC236}">
                  <a16:creationId xmlns:a16="http://schemas.microsoft.com/office/drawing/2014/main" id="{8AD25642-BAA9-BD11-BCE6-59149ACE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69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S6B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72" name="Picture 16">
            <a:extLst>
              <a:ext uri="{FF2B5EF4-FFF2-40B4-BE49-F238E27FC236}">
                <a16:creationId xmlns:a16="http://schemas.microsoft.com/office/drawing/2014/main" id="{5B2B7B54-4D34-662C-458B-66C61797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1"/>
          <a:stretch>
            <a:fillRect/>
          </a:stretch>
        </p:blipFill>
        <p:spPr bwMode="auto">
          <a:xfrm>
            <a:off x="1277938" y="5006975"/>
            <a:ext cx="70135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>
            <a:extLst>
              <a:ext uri="{FF2B5EF4-FFF2-40B4-BE49-F238E27FC236}">
                <a16:creationId xmlns:a16="http://schemas.microsoft.com/office/drawing/2014/main" id="{569625CE-BB18-B5C9-ACDD-633F7C92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grpSp>
        <p:nvGrpSpPr>
          <p:cNvPr id="301086" name="Group 30">
            <a:extLst>
              <a:ext uri="{FF2B5EF4-FFF2-40B4-BE49-F238E27FC236}">
                <a16:creationId xmlns:a16="http://schemas.microsoft.com/office/drawing/2014/main" id="{5623077D-2184-1C9D-25FA-A9C2DFFBC4F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87750"/>
            <a:ext cx="2809875" cy="1138238"/>
            <a:chOff x="1882" y="2260"/>
            <a:chExt cx="1770" cy="717"/>
          </a:xfrm>
        </p:grpSpPr>
        <p:sp>
          <p:nvSpPr>
            <p:cNvPr id="18449" name="Line 10">
              <a:extLst>
                <a:ext uri="{FF2B5EF4-FFF2-40B4-BE49-F238E27FC236}">
                  <a16:creationId xmlns:a16="http://schemas.microsoft.com/office/drawing/2014/main" id="{7440DD53-A36C-B119-F0CE-C2B62A3CE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432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0" name="Line 13">
              <a:extLst>
                <a:ext uri="{FF2B5EF4-FFF2-40B4-BE49-F238E27FC236}">
                  <a16:creationId xmlns:a16="http://schemas.microsoft.com/office/drawing/2014/main" id="{82FADB1E-65CC-F8F8-FED8-61F51A7E9B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08" y="2431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51" name="Text Box 14">
              <a:extLst>
                <a:ext uri="{FF2B5EF4-FFF2-40B4-BE49-F238E27FC236}">
                  <a16:creationId xmlns:a16="http://schemas.microsoft.com/office/drawing/2014/main" id="{40D35B39-AC37-95E1-2907-C6C574F2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260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whiskers</a:t>
              </a:r>
            </a:p>
          </p:txBody>
        </p:sp>
      </p:grpSp>
      <p:grpSp>
        <p:nvGrpSpPr>
          <p:cNvPr id="301085" name="Group 29">
            <a:extLst>
              <a:ext uri="{FF2B5EF4-FFF2-40B4-BE49-F238E27FC236}">
                <a16:creationId xmlns:a16="http://schemas.microsoft.com/office/drawing/2014/main" id="{884A3095-627D-77A6-4102-4320FA4F4A9F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4065588"/>
            <a:ext cx="2228850" cy="455612"/>
            <a:chOff x="1947" y="2561"/>
            <a:chExt cx="1404" cy="287"/>
          </a:xfrm>
        </p:grpSpPr>
        <p:pic>
          <p:nvPicPr>
            <p:cNvPr id="18447" name="Picture 11">
              <a:extLst>
                <a:ext uri="{FF2B5EF4-FFF2-40B4-BE49-F238E27FC236}">
                  <a16:creationId xmlns:a16="http://schemas.microsoft.com/office/drawing/2014/main" id="{5C060A82-12B7-93D0-1C41-E40A73F23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23" t="55814"/>
            <a:stretch>
              <a:fillRect/>
            </a:stretch>
          </p:blipFill>
          <p:spPr bwMode="auto">
            <a:xfrm>
              <a:off x="1947" y="2753"/>
              <a:ext cx="140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Text Box 27">
              <a:extLst>
                <a:ext uri="{FF2B5EF4-FFF2-40B4-BE49-F238E27FC236}">
                  <a16:creationId xmlns:a16="http://schemas.microsoft.com/office/drawing/2014/main" id="{09C193CB-9529-F127-320C-A056F7AEC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56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box</a:t>
              </a:r>
            </a:p>
          </p:txBody>
        </p:sp>
      </p:grpSp>
      <p:sp>
        <p:nvSpPr>
          <p:cNvPr id="18438" name="AutoShape 7">
            <a:extLst>
              <a:ext uri="{FF2B5EF4-FFF2-40B4-BE49-F238E27FC236}">
                <a16:creationId xmlns:a16="http://schemas.microsoft.com/office/drawing/2014/main" id="{E01865DD-21F6-1B05-6ADD-EDBE905D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1064" name="Rectangle 8">
            <a:extLst>
              <a:ext uri="{FF2B5EF4-FFF2-40B4-BE49-F238E27FC236}">
                <a16:creationId xmlns:a16="http://schemas.microsoft.com/office/drawing/2014/main" id="{8289BE98-693B-8541-9657-C808BD29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412875"/>
            <a:ext cx="53451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box-and-whisker diagram </a:t>
            </a: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consists of a box </a:t>
            </a:r>
          </a:p>
        </p:txBody>
      </p:sp>
      <p:pic>
        <p:nvPicPr>
          <p:cNvPr id="18440" name="Picture 37">
            <a:extLst>
              <a:ext uri="{FF2B5EF4-FFF2-40B4-BE49-F238E27FC236}">
                <a16:creationId xmlns:a16="http://schemas.microsoft.com/office/drawing/2014/main" id="{65562F44-4179-479A-49A4-B4090283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4F6457B0-A2E0-BA87-35AD-FAD11BA0BF87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554538"/>
            <a:ext cx="1897062" cy="449262"/>
            <a:chOff x="3357562" y="4554388"/>
            <a:chExt cx="1897063" cy="449263"/>
          </a:xfrm>
        </p:grpSpPr>
        <p:cxnSp>
          <p:nvCxnSpPr>
            <p:cNvPr id="18445" name="直線接點 10">
              <a:extLst>
                <a:ext uri="{FF2B5EF4-FFF2-40B4-BE49-F238E27FC236}">
                  <a16:creationId xmlns:a16="http://schemas.microsoft.com/office/drawing/2014/main" id="{E69EA694-8CC2-D1C9-C084-1C94584345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24918" y="4554388"/>
              <a:ext cx="0" cy="449263"/>
            </a:xfrm>
            <a:prstGeom prst="line">
              <a:avLst/>
            </a:prstGeom>
            <a:noFill/>
            <a:ln w="22225" algn="ctr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6" name="矩形 4">
              <a:extLst>
                <a:ext uri="{FF2B5EF4-FFF2-40B4-BE49-F238E27FC236}">
                  <a16:creationId xmlns:a16="http://schemas.microsoft.com/office/drawing/2014/main" id="{D21AFE01-099B-A89B-7603-7558C969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2" y="4554388"/>
              <a:ext cx="1897063" cy="449263"/>
            </a:xfrm>
            <a:prstGeom prst="rect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8CD5B48-CFEC-89F0-07B4-D21AE544C1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7325" y="4778375"/>
            <a:ext cx="2195513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FEBC60C-1FC3-8AEF-92D1-2434C2FB41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2325" y="4770438"/>
            <a:ext cx="126047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CA90C64-51EE-0C9D-A47B-1F37B055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309813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ea typeface="Arial Unicode MS" pitchFamily="34" charset="-120"/>
                <a:sym typeface="Symbol" panose="05050102010706020507" pitchFamily="18" charset="2"/>
              </a:rPr>
              <a:t>and two whiskers at the two ends of the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6">
            <a:extLst>
              <a:ext uri="{FF2B5EF4-FFF2-40B4-BE49-F238E27FC236}">
                <a16:creationId xmlns:a16="http://schemas.microsoft.com/office/drawing/2014/main" id="{8DD09B45-C718-FDD2-E222-393857C6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1"/>
          <a:stretch>
            <a:fillRect/>
          </a:stretch>
        </p:blipFill>
        <p:spPr bwMode="auto">
          <a:xfrm>
            <a:off x="1277938" y="5006975"/>
            <a:ext cx="70135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5">
            <a:extLst>
              <a:ext uri="{FF2B5EF4-FFF2-40B4-BE49-F238E27FC236}">
                <a16:creationId xmlns:a16="http://schemas.microsoft.com/office/drawing/2014/main" id="{FA131850-5112-0BFC-4126-1049CC7B6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grpSp>
        <p:nvGrpSpPr>
          <p:cNvPr id="19460" name="Group 30">
            <a:extLst>
              <a:ext uri="{FF2B5EF4-FFF2-40B4-BE49-F238E27FC236}">
                <a16:creationId xmlns:a16="http://schemas.microsoft.com/office/drawing/2014/main" id="{BA8FC137-CBA2-322C-1E3B-C1AF7391B522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87750"/>
            <a:ext cx="2809875" cy="1138238"/>
            <a:chOff x="1882" y="2260"/>
            <a:chExt cx="1770" cy="717"/>
          </a:xfrm>
        </p:grpSpPr>
        <p:sp>
          <p:nvSpPr>
            <p:cNvPr id="19479" name="Line 10">
              <a:extLst>
                <a:ext uri="{FF2B5EF4-FFF2-40B4-BE49-F238E27FC236}">
                  <a16:creationId xmlns:a16="http://schemas.microsoft.com/office/drawing/2014/main" id="{8A10DDDD-D186-F80A-069A-3F42C2C9D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432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80" name="Line 13">
              <a:extLst>
                <a:ext uri="{FF2B5EF4-FFF2-40B4-BE49-F238E27FC236}">
                  <a16:creationId xmlns:a16="http://schemas.microsoft.com/office/drawing/2014/main" id="{557012EA-2CE1-9FA3-251A-8F624B780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08" y="2431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81" name="Text Box 14">
              <a:extLst>
                <a:ext uri="{FF2B5EF4-FFF2-40B4-BE49-F238E27FC236}">
                  <a16:creationId xmlns:a16="http://schemas.microsoft.com/office/drawing/2014/main" id="{DC34C416-08B3-836E-558F-3F19A2F9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260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whiskers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B75D21-FD08-07C6-F705-645BDFFA27FA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781550"/>
            <a:ext cx="1800225" cy="1089025"/>
            <a:chOff x="1200150" y="4781550"/>
            <a:chExt cx="1800225" cy="1089025"/>
          </a:xfrm>
        </p:grpSpPr>
        <p:sp>
          <p:nvSpPr>
            <p:cNvPr id="19477" name="Line 17">
              <a:extLst>
                <a:ext uri="{FF2B5EF4-FFF2-40B4-BE49-F238E27FC236}">
                  <a16:creationId xmlns:a16="http://schemas.microsoft.com/office/drawing/2014/main" id="{A1CC7C97-9EF1-3E87-E57F-DFD769B85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675" y="4781550"/>
              <a:ext cx="0" cy="57626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78" name="Text Box 19">
              <a:extLst>
                <a:ext uri="{FF2B5EF4-FFF2-40B4-BE49-F238E27FC236}">
                  <a16:creationId xmlns:a16="http://schemas.microsoft.com/office/drawing/2014/main" id="{6D989DCF-2097-5F81-94B4-014689E06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150" y="5473700"/>
              <a:ext cx="18002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Minimum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67524AB-9346-A0B6-91E4-9B743A06322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770438"/>
            <a:ext cx="1800225" cy="1106487"/>
            <a:chOff x="6588125" y="4770438"/>
            <a:chExt cx="1800225" cy="1106487"/>
          </a:xfrm>
        </p:grpSpPr>
        <p:sp>
          <p:nvSpPr>
            <p:cNvPr id="19475" name="Line 18">
              <a:extLst>
                <a:ext uri="{FF2B5EF4-FFF2-40B4-BE49-F238E27FC236}">
                  <a16:creationId xmlns:a16="http://schemas.microsoft.com/office/drawing/2014/main" id="{5423B2C7-1C62-1C96-CC9C-6075A3FC5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2838" y="4770438"/>
              <a:ext cx="0" cy="57626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9476" name="Text Box 20">
              <a:extLst>
                <a:ext uri="{FF2B5EF4-FFF2-40B4-BE49-F238E27FC236}">
                  <a16:creationId xmlns:a16="http://schemas.microsoft.com/office/drawing/2014/main" id="{AD5F6C38-A718-2F40-3601-DF4F3319B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125" y="5480050"/>
              <a:ext cx="18002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Maximum</a:t>
              </a:r>
            </a:p>
          </p:txBody>
        </p:sp>
      </p:grpSp>
      <p:grpSp>
        <p:nvGrpSpPr>
          <p:cNvPr id="19463" name="Group 29">
            <a:extLst>
              <a:ext uri="{FF2B5EF4-FFF2-40B4-BE49-F238E27FC236}">
                <a16:creationId xmlns:a16="http://schemas.microsoft.com/office/drawing/2014/main" id="{39ABA3FE-025C-7270-A81A-CB5D13B1E1F6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4065588"/>
            <a:ext cx="2228850" cy="455612"/>
            <a:chOff x="1947" y="2561"/>
            <a:chExt cx="1404" cy="287"/>
          </a:xfrm>
        </p:grpSpPr>
        <p:pic>
          <p:nvPicPr>
            <p:cNvPr id="19473" name="Picture 11">
              <a:extLst>
                <a:ext uri="{FF2B5EF4-FFF2-40B4-BE49-F238E27FC236}">
                  <a16:creationId xmlns:a16="http://schemas.microsoft.com/office/drawing/2014/main" id="{14C3C7B1-9BF0-97A3-5F4E-630F26FC0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23" t="55814"/>
            <a:stretch>
              <a:fillRect/>
            </a:stretch>
          </p:blipFill>
          <p:spPr bwMode="auto">
            <a:xfrm>
              <a:off x="1947" y="2753"/>
              <a:ext cx="140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Text Box 27">
              <a:extLst>
                <a:ext uri="{FF2B5EF4-FFF2-40B4-BE49-F238E27FC236}">
                  <a16:creationId xmlns:a16="http://schemas.microsoft.com/office/drawing/2014/main" id="{69E595F8-54D1-5370-DBB6-F0E8A3CB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56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box</a:t>
              </a:r>
            </a:p>
          </p:txBody>
        </p:sp>
      </p:grpSp>
      <p:sp>
        <p:nvSpPr>
          <p:cNvPr id="19464" name="AutoShape 7">
            <a:extLst>
              <a:ext uri="{FF2B5EF4-FFF2-40B4-BE49-F238E27FC236}">
                <a16:creationId xmlns:a16="http://schemas.microsoft.com/office/drawing/2014/main" id="{D037F589-E9FD-5091-4021-939C45C2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1064" name="Rectangle 8">
            <a:extLst>
              <a:ext uri="{FF2B5EF4-FFF2-40B4-BE49-F238E27FC236}">
                <a16:creationId xmlns:a16="http://schemas.microsoft.com/office/drawing/2014/main" id="{3F92F600-4086-4CE7-57CD-B3B583B18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412875"/>
            <a:ext cx="50784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and the maximum values of the 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are indicated by the ends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of the two whiskers.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  <p:pic>
        <p:nvPicPr>
          <p:cNvPr id="19466" name="Picture 37">
            <a:extLst>
              <a:ext uri="{FF2B5EF4-FFF2-40B4-BE49-F238E27FC236}">
                <a16:creationId xmlns:a16="http://schemas.microsoft.com/office/drawing/2014/main" id="{92D40F00-8866-D3B0-FA18-8E2BB2F1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7" name="群組 2">
            <a:extLst>
              <a:ext uri="{FF2B5EF4-FFF2-40B4-BE49-F238E27FC236}">
                <a16:creationId xmlns:a16="http://schemas.microsoft.com/office/drawing/2014/main" id="{1D57926F-47B4-C477-0987-11F23C252B1E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554538"/>
            <a:ext cx="1897062" cy="449262"/>
            <a:chOff x="3357562" y="4554388"/>
            <a:chExt cx="1897063" cy="449263"/>
          </a:xfrm>
        </p:grpSpPr>
        <p:cxnSp>
          <p:nvCxnSpPr>
            <p:cNvPr id="19471" name="直線接點 10">
              <a:extLst>
                <a:ext uri="{FF2B5EF4-FFF2-40B4-BE49-F238E27FC236}">
                  <a16:creationId xmlns:a16="http://schemas.microsoft.com/office/drawing/2014/main" id="{49F0DC7F-E8C4-5F82-514E-81A45E665F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24918" y="4554388"/>
              <a:ext cx="0" cy="449263"/>
            </a:xfrm>
            <a:prstGeom prst="line">
              <a:avLst/>
            </a:prstGeom>
            <a:noFill/>
            <a:ln w="22225" algn="ctr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72" name="矩形 4">
              <a:extLst>
                <a:ext uri="{FF2B5EF4-FFF2-40B4-BE49-F238E27FC236}">
                  <a16:creationId xmlns:a16="http://schemas.microsoft.com/office/drawing/2014/main" id="{ADED8445-CB9F-CD71-D108-5347BD8B3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2" y="4554388"/>
              <a:ext cx="1897063" cy="449263"/>
            </a:xfrm>
            <a:prstGeom prst="rect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CC44A95-97AD-C4C9-A201-BEE1F7E951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7325" y="4778375"/>
            <a:ext cx="2195513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85A22A7-F4D1-AE35-57A2-8765D73C39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2325" y="4770438"/>
            <a:ext cx="126047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0262ABC-7A3A-EF8F-C9F9-1FF9B218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1412875"/>
            <a:ext cx="332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minimum                       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6">
            <a:extLst>
              <a:ext uri="{FF2B5EF4-FFF2-40B4-BE49-F238E27FC236}">
                <a16:creationId xmlns:a16="http://schemas.microsoft.com/office/drawing/2014/main" id="{909EA54A-B367-9BFD-BFCF-CCC4D03D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9" b="2"/>
          <a:stretch>
            <a:fillRect/>
          </a:stretch>
        </p:blipFill>
        <p:spPr bwMode="auto">
          <a:xfrm>
            <a:off x="1277938" y="5068888"/>
            <a:ext cx="70135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>
            <a:extLst>
              <a:ext uri="{FF2B5EF4-FFF2-40B4-BE49-F238E27FC236}">
                <a16:creationId xmlns:a16="http://schemas.microsoft.com/office/drawing/2014/main" id="{1AA3A9CC-66BF-6EFD-3DCF-E7A9D23B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grpSp>
        <p:nvGrpSpPr>
          <p:cNvPr id="20484" name="Group 30">
            <a:extLst>
              <a:ext uri="{FF2B5EF4-FFF2-40B4-BE49-F238E27FC236}">
                <a16:creationId xmlns:a16="http://schemas.microsoft.com/office/drawing/2014/main" id="{B0E42080-6E35-5EB0-7901-076EBCADEEF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87750"/>
            <a:ext cx="2809875" cy="1138238"/>
            <a:chOff x="1882" y="2260"/>
            <a:chExt cx="1770" cy="717"/>
          </a:xfrm>
        </p:grpSpPr>
        <p:sp>
          <p:nvSpPr>
            <p:cNvPr id="20510" name="Line 10">
              <a:extLst>
                <a:ext uri="{FF2B5EF4-FFF2-40B4-BE49-F238E27FC236}">
                  <a16:creationId xmlns:a16="http://schemas.microsoft.com/office/drawing/2014/main" id="{0DBE60D7-C16C-64C5-7538-1F3BB36CD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432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1" name="Line 13">
              <a:extLst>
                <a:ext uri="{FF2B5EF4-FFF2-40B4-BE49-F238E27FC236}">
                  <a16:creationId xmlns:a16="http://schemas.microsoft.com/office/drawing/2014/main" id="{BA126E33-C9FD-7C11-EC23-9C2DAB38A9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08" y="2431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12" name="Text Box 14">
              <a:extLst>
                <a:ext uri="{FF2B5EF4-FFF2-40B4-BE49-F238E27FC236}">
                  <a16:creationId xmlns:a16="http://schemas.microsoft.com/office/drawing/2014/main" id="{3E1124FB-5D06-B423-16CE-1448BC347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260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whiskers</a:t>
              </a:r>
            </a:p>
          </p:txBody>
        </p:sp>
      </p:grpSp>
      <p:grpSp>
        <p:nvGrpSpPr>
          <p:cNvPr id="20485" name="Group 31">
            <a:extLst>
              <a:ext uri="{FF2B5EF4-FFF2-40B4-BE49-F238E27FC236}">
                <a16:creationId xmlns:a16="http://schemas.microsoft.com/office/drawing/2014/main" id="{B8389F7C-FF35-C230-C469-3DC60B080FE3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770438"/>
            <a:ext cx="7188200" cy="1106487"/>
            <a:chOff x="756" y="3005"/>
            <a:chExt cx="4528" cy="697"/>
          </a:xfrm>
        </p:grpSpPr>
        <p:sp>
          <p:nvSpPr>
            <p:cNvPr id="20506" name="Line 17">
              <a:extLst>
                <a:ext uri="{FF2B5EF4-FFF2-40B4-BE49-F238E27FC236}">
                  <a16:creationId xmlns:a16="http://schemas.microsoft.com/office/drawing/2014/main" id="{289EF32E-123F-86E4-7281-052BA4ABB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3012"/>
              <a:ext cx="0" cy="363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7" name="Line 18">
              <a:extLst>
                <a:ext uri="{FF2B5EF4-FFF2-40B4-BE49-F238E27FC236}">
                  <a16:creationId xmlns:a16="http://schemas.microsoft.com/office/drawing/2014/main" id="{B45E243D-C925-CC8D-864A-DF66734BD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1" y="3005"/>
              <a:ext cx="0" cy="363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8" name="Text Box 19">
              <a:extLst>
                <a:ext uri="{FF2B5EF4-FFF2-40B4-BE49-F238E27FC236}">
                  <a16:creationId xmlns:a16="http://schemas.microsoft.com/office/drawing/2014/main" id="{A2DE7D62-C318-E6D4-C6B0-AF193A3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44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Minimum</a:t>
              </a:r>
            </a:p>
          </p:txBody>
        </p:sp>
        <p:sp>
          <p:nvSpPr>
            <p:cNvPr id="20509" name="Text Box 20">
              <a:extLst>
                <a:ext uri="{FF2B5EF4-FFF2-40B4-BE49-F238E27FC236}">
                  <a16:creationId xmlns:a16="http://schemas.microsoft.com/office/drawing/2014/main" id="{2084154A-FB1E-E290-E49C-04653645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452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Maximum</a:t>
              </a:r>
            </a:p>
          </p:txBody>
        </p:sp>
      </p:grpSp>
      <p:grpSp>
        <p:nvGrpSpPr>
          <p:cNvPr id="20486" name="Group 29">
            <a:extLst>
              <a:ext uri="{FF2B5EF4-FFF2-40B4-BE49-F238E27FC236}">
                <a16:creationId xmlns:a16="http://schemas.microsoft.com/office/drawing/2014/main" id="{3C7790E6-5DF4-8FD4-C3A9-BFC5B00C7FF8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4065588"/>
            <a:ext cx="2228850" cy="455612"/>
            <a:chOff x="1947" y="2561"/>
            <a:chExt cx="1404" cy="287"/>
          </a:xfrm>
        </p:grpSpPr>
        <p:pic>
          <p:nvPicPr>
            <p:cNvPr id="20504" name="Picture 11">
              <a:extLst>
                <a:ext uri="{FF2B5EF4-FFF2-40B4-BE49-F238E27FC236}">
                  <a16:creationId xmlns:a16="http://schemas.microsoft.com/office/drawing/2014/main" id="{A1CAD614-4430-CAE1-3F78-BEB29BEFC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23" t="55814"/>
            <a:stretch>
              <a:fillRect/>
            </a:stretch>
          </p:blipFill>
          <p:spPr bwMode="auto">
            <a:xfrm>
              <a:off x="1947" y="2753"/>
              <a:ext cx="140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27">
              <a:extLst>
                <a:ext uri="{FF2B5EF4-FFF2-40B4-BE49-F238E27FC236}">
                  <a16:creationId xmlns:a16="http://schemas.microsoft.com/office/drawing/2014/main" id="{B7F98FDC-5EEC-83AB-22B7-C863C051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56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box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E853D0C-C7F9-E1B5-9D0D-7A4F5E10A158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986338"/>
            <a:ext cx="1800225" cy="1179512"/>
            <a:chOff x="2411413" y="4986338"/>
            <a:chExt cx="1800225" cy="1179512"/>
          </a:xfrm>
        </p:grpSpPr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ABF1D419-6D2C-6653-1507-0004F548B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413" y="5464175"/>
              <a:ext cx="18002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Lower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quartile</a:t>
              </a:r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EE309E2A-F126-215B-8BCC-1801E659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563" y="5006975"/>
              <a:ext cx="0" cy="352425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3" name="Text Box 34">
              <a:extLst>
                <a:ext uri="{FF2B5EF4-FFF2-40B4-BE49-F238E27FC236}">
                  <a16:creationId xmlns:a16="http://schemas.microsoft.com/office/drawing/2014/main" id="{76E045CD-94BE-556C-7595-9CB528D4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13" y="49863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856DA88-A7AF-2936-DEC2-04C691305F8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986338"/>
            <a:ext cx="1800225" cy="1201737"/>
            <a:chOff x="4572000" y="4986338"/>
            <a:chExt cx="1800225" cy="1201737"/>
          </a:xfrm>
        </p:grpSpPr>
        <p:sp>
          <p:nvSpPr>
            <p:cNvPr id="20498" name="Text Box 22">
              <a:extLst>
                <a:ext uri="{FF2B5EF4-FFF2-40B4-BE49-F238E27FC236}">
                  <a16:creationId xmlns:a16="http://schemas.microsoft.com/office/drawing/2014/main" id="{A9CDC4BC-D198-EF27-8CA9-760704FD4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5486400"/>
              <a:ext cx="18002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Upper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quartile</a:t>
              </a:r>
            </a:p>
          </p:txBody>
        </p:sp>
        <p:sp>
          <p:nvSpPr>
            <p:cNvPr id="20499" name="Line 26">
              <a:extLst>
                <a:ext uri="{FF2B5EF4-FFF2-40B4-BE49-F238E27FC236}">
                  <a16:creationId xmlns:a16="http://schemas.microsoft.com/office/drawing/2014/main" id="{A27F85EE-A30E-1451-7464-CB77F263A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625" y="5003800"/>
              <a:ext cx="0" cy="352425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0500" name="Text Box 36">
              <a:extLst>
                <a:ext uri="{FF2B5EF4-FFF2-40B4-BE49-F238E27FC236}">
                  <a16:creationId xmlns:a16="http://schemas.microsoft.com/office/drawing/2014/main" id="{0C8270BD-51EF-69B5-DCB2-64BCA442C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863" y="49863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0489" name="AutoShape 7">
            <a:extLst>
              <a:ext uri="{FF2B5EF4-FFF2-40B4-BE49-F238E27FC236}">
                <a16:creationId xmlns:a16="http://schemas.microsoft.com/office/drawing/2014/main" id="{C56EA579-6682-4DE5-50E7-468AB351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1064" name="Rectangle 8">
            <a:extLst>
              <a:ext uri="{FF2B5EF4-FFF2-40B4-BE49-F238E27FC236}">
                <a16:creationId xmlns:a16="http://schemas.microsoft.com/office/drawing/2014/main" id="{1946F998-EF83-DB98-DFA5-03160D3D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412875"/>
            <a:ext cx="4095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lower quartile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  <p:pic>
        <p:nvPicPr>
          <p:cNvPr id="20491" name="Picture 37">
            <a:extLst>
              <a:ext uri="{FF2B5EF4-FFF2-40B4-BE49-F238E27FC236}">
                <a16:creationId xmlns:a16="http://schemas.microsoft.com/office/drawing/2014/main" id="{BC73892C-8592-5B6A-2BF7-5C26A13E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92" name="直線接點 10">
            <a:extLst>
              <a:ext uri="{FF2B5EF4-FFF2-40B4-BE49-F238E27FC236}">
                <a16:creationId xmlns:a16="http://schemas.microsoft.com/office/drawing/2014/main" id="{B6544FD2-D139-CB41-03FD-65051752A6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4388" y="4554538"/>
            <a:ext cx="0" cy="449262"/>
          </a:xfrm>
          <a:prstGeom prst="line">
            <a:avLst/>
          </a:prstGeom>
          <a:noFill/>
          <a:ln w="2222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1" name="矩形 4">
            <a:extLst>
              <a:ext uri="{FF2B5EF4-FFF2-40B4-BE49-F238E27FC236}">
                <a16:creationId xmlns:a16="http://schemas.microsoft.com/office/drawing/2014/main" id="{779BE9D8-7829-6B3A-EC68-895F2396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554538"/>
            <a:ext cx="1897062" cy="449262"/>
          </a:xfrm>
          <a:prstGeom prst="rect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cxnSp>
        <p:nvCxnSpPr>
          <p:cNvPr id="20494" name="直線接點 32">
            <a:extLst>
              <a:ext uri="{FF2B5EF4-FFF2-40B4-BE49-F238E27FC236}">
                <a16:creationId xmlns:a16="http://schemas.microsoft.com/office/drawing/2014/main" id="{711D302A-7DE6-4D65-2F7A-A0A45BA4C5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7325" y="4778375"/>
            <a:ext cx="2195513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5" name="直線接點 33">
            <a:extLst>
              <a:ext uri="{FF2B5EF4-FFF2-40B4-BE49-F238E27FC236}">
                <a16:creationId xmlns:a16="http://schemas.microsoft.com/office/drawing/2014/main" id="{8C0D82B2-0F9F-0885-4E9D-4D88982C66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2325" y="4770438"/>
            <a:ext cx="126047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B48079D1-1C21-3371-31CD-F1105259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412875"/>
            <a:ext cx="53451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and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upper quartile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D4C473-7C4C-DD43-E96F-3C2A194F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1852613"/>
            <a:ext cx="5373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are indicated by the left edge and the right edge of the box respectively.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  <p:bldP spid="18451" grpId="0" animBg="1"/>
      <p:bldP spid="3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6">
            <a:extLst>
              <a:ext uri="{FF2B5EF4-FFF2-40B4-BE49-F238E27FC236}">
                <a16:creationId xmlns:a16="http://schemas.microsoft.com/office/drawing/2014/main" id="{5DB91A9E-EAF7-22A6-FBA2-A55EA05D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1"/>
          <a:stretch>
            <a:fillRect/>
          </a:stretch>
        </p:blipFill>
        <p:spPr bwMode="auto">
          <a:xfrm>
            <a:off x="1277938" y="5006975"/>
            <a:ext cx="70135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5">
            <a:extLst>
              <a:ext uri="{FF2B5EF4-FFF2-40B4-BE49-F238E27FC236}">
                <a16:creationId xmlns:a16="http://schemas.microsoft.com/office/drawing/2014/main" id="{DB5C926C-B630-A545-9495-D0CFAE5ED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grpSp>
        <p:nvGrpSpPr>
          <p:cNvPr id="21508" name="Group 30">
            <a:extLst>
              <a:ext uri="{FF2B5EF4-FFF2-40B4-BE49-F238E27FC236}">
                <a16:creationId xmlns:a16="http://schemas.microsoft.com/office/drawing/2014/main" id="{709C062F-DC4E-E142-4B0B-E5C525DC833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87750"/>
            <a:ext cx="2809875" cy="1138238"/>
            <a:chOff x="1882" y="2260"/>
            <a:chExt cx="1770" cy="717"/>
          </a:xfrm>
        </p:grpSpPr>
        <p:sp>
          <p:nvSpPr>
            <p:cNvPr id="21534" name="Line 10">
              <a:extLst>
                <a:ext uri="{FF2B5EF4-FFF2-40B4-BE49-F238E27FC236}">
                  <a16:creationId xmlns:a16="http://schemas.microsoft.com/office/drawing/2014/main" id="{10B2BC7A-075B-F1D7-6B36-EF2CC313A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432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5" name="Line 13">
              <a:extLst>
                <a:ext uri="{FF2B5EF4-FFF2-40B4-BE49-F238E27FC236}">
                  <a16:creationId xmlns:a16="http://schemas.microsoft.com/office/drawing/2014/main" id="{722EFA37-1441-94B5-B0F7-3926F7C431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108" y="2431"/>
              <a:ext cx="544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6" name="Text Box 14">
              <a:extLst>
                <a:ext uri="{FF2B5EF4-FFF2-40B4-BE49-F238E27FC236}">
                  <a16:creationId xmlns:a16="http://schemas.microsoft.com/office/drawing/2014/main" id="{8E8301EB-38B9-BCF4-F51B-EB77F4291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260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whiskers</a:t>
              </a:r>
            </a:p>
          </p:txBody>
        </p:sp>
      </p:grpSp>
      <p:grpSp>
        <p:nvGrpSpPr>
          <p:cNvPr id="21509" name="Group 31">
            <a:extLst>
              <a:ext uri="{FF2B5EF4-FFF2-40B4-BE49-F238E27FC236}">
                <a16:creationId xmlns:a16="http://schemas.microsoft.com/office/drawing/2014/main" id="{F5B12809-CC61-CA2E-3A72-E16D121CC4C9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770438"/>
            <a:ext cx="7188200" cy="1106487"/>
            <a:chOff x="756" y="3005"/>
            <a:chExt cx="4528" cy="697"/>
          </a:xfrm>
        </p:grpSpPr>
        <p:sp>
          <p:nvSpPr>
            <p:cNvPr id="21530" name="Line 17">
              <a:extLst>
                <a:ext uri="{FF2B5EF4-FFF2-40B4-BE49-F238E27FC236}">
                  <a16:creationId xmlns:a16="http://schemas.microsoft.com/office/drawing/2014/main" id="{AA7510A9-4ADD-1E11-B895-9A9306FC5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3012"/>
              <a:ext cx="0" cy="363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1" name="Line 18">
              <a:extLst>
                <a:ext uri="{FF2B5EF4-FFF2-40B4-BE49-F238E27FC236}">
                  <a16:creationId xmlns:a16="http://schemas.microsoft.com/office/drawing/2014/main" id="{285FC1B8-1D89-BB53-791B-5D8770CD8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1" y="3005"/>
              <a:ext cx="0" cy="363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32" name="Text Box 19">
              <a:extLst>
                <a:ext uri="{FF2B5EF4-FFF2-40B4-BE49-F238E27FC236}">
                  <a16:creationId xmlns:a16="http://schemas.microsoft.com/office/drawing/2014/main" id="{D51809EB-E440-E2BB-4EE7-69F3F5183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344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Minimum</a:t>
              </a:r>
            </a:p>
          </p:txBody>
        </p:sp>
        <p:sp>
          <p:nvSpPr>
            <p:cNvPr id="21533" name="Text Box 20">
              <a:extLst>
                <a:ext uri="{FF2B5EF4-FFF2-40B4-BE49-F238E27FC236}">
                  <a16:creationId xmlns:a16="http://schemas.microsoft.com/office/drawing/2014/main" id="{9AEA3C51-50F9-5873-D715-71EDD75AD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452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Maximum</a:t>
              </a:r>
            </a:p>
          </p:txBody>
        </p:sp>
      </p:grpSp>
      <p:sp>
        <p:nvSpPr>
          <p:cNvPr id="21510" name="Text Box 21">
            <a:extLst>
              <a:ext uri="{FF2B5EF4-FFF2-40B4-BE49-F238E27FC236}">
                <a16:creationId xmlns:a16="http://schemas.microsoft.com/office/drawing/2014/main" id="{A2BDF20A-4C5A-3D92-B38E-27F7A42F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64175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Lower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1511" name="Text Box 22">
            <a:extLst>
              <a:ext uri="{FF2B5EF4-FFF2-40B4-BE49-F238E27FC236}">
                <a16:creationId xmlns:a16="http://schemas.microsoft.com/office/drawing/2014/main" id="{60BABCE7-2F3A-A68D-864D-111D30B1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Upper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1512" name="Line 24">
            <a:extLst>
              <a:ext uri="{FF2B5EF4-FFF2-40B4-BE49-F238E27FC236}">
                <a16:creationId xmlns:a16="http://schemas.microsoft.com/office/drawing/2014/main" id="{77DF9E65-CDFE-086B-A32D-BA164611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5006975"/>
            <a:ext cx="0" cy="352425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1513" name="Line 26">
            <a:extLst>
              <a:ext uri="{FF2B5EF4-FFF2-40B4-BE49-F238E27FC236}">
                <a16:creationId xmlns:a16="http://schemas.microsoft.com/office/drawing/2014/main" id="{D1AC9AC5-F8B2-FB92-037F-AF2E2ED73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5003800"/>
            <a:ext cx="0" cy="352425"/>
          </a:xfrm>
          <a:prstGeom prst="line">
            <a:avLst/>
          </a:prstGeom>
          <a:noFill/>
          <a:ln w="19050">
            <a:solidFill>
              <a:srgbClr val="8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21514" name="Group 29">
            <a:extLst>
              <a:ext uri="{FF2B5EF4-FFF2-40B4-BE49-F238E27FC236}">
                <a16:creationId xmlns:a16="http://schemas.microsoft.com/office/drawing/2014/main" id="{3ACF9C2B-4037-DC08-D5D2-5C850D4B28E7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4065588"/>
            <a:ext cx="2228850" cy="455612"/>
            <a:chOff x="1947" y="2561"/>
            <a:chExt cx="1404" cy="287"/>
          </a:xfrm>
        </p:grpSpPr>
        <p:pic>
          <p:nvPicPr>
            <p:cNvPr id="21528" name="Picture 11">
              <a:extLst>
                <a:ext uri="{FF2B5EF4-FFF2-40B4-BE49-F238E27FC236}">
                  <a16:creationId xmlns:a16="http://schemas.microsoft.com/office/drawing/2014/main" id="{AE0E42A1-0087-4D27-5EF3-7CFB95482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23" t="55814"/>
            <a:stretch>
              <a:fillRect/>
            </a:stretch>
          </p:blipFill>
          <p:spPr bwMode="auto">
            <a:xfrm>
              <a:off x="1947" y="2753"/>
              <a:ext cx="140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9" name="Text Box 27">
              <a:extLst>
                <a:ext uri="{FF2B5EF4-FFF2-40B4-BE49-F238E27FC236}">
                  <a16:creationId xmlns:a16="http://schemas.microsoft.com/office/drawing/2014/main" id="{E0677058-9682-7DD5-C798-C1051FD10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56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box</a:t>
              </a:r>
            </a:p>
          </p:txBody>
        </p:sp>
      </p:grpSp>
      <p:sp>
        <p:nvSpPr>
          <p:cNvPr id="21515" name="Text Box 34">
            <a:extLst>
              <a:ext uri="{FF2B5EF4-FFF2-40B4-BE49-F238E27FC236}">
                <a16:creationId xmlns:a16="http://schemas.microsoft.com/office/drawing/2014/main" id="{27A6D2D1-22D5-614E-2B0B-F0D0D40F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4986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79AE094-3824-60BA-1D73-3CF3BB91004D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986338"/>
            <a:ext cx="1800225" cy="890587"/>
            <a:chOff x="3635375" y="4986338"/>
            <a:chExt cx="1800225" cy="890587"/>
          </a:xfrm>
        </p:grpSpPr>
        <p:sp>
          <p:nvSpPr>
            <p:cNvPr id="21525" name="Text Box 23">
              <a:extLst>
                <a:ext uri="{FF2B5EF4-FFF2-40B4-BE49-F238E27FC236}">
                  <a16:creationId xmlns:a16="http://schemas.microsoft.com/office/drawing/2014/main" id="{509C1F92-9C71-B925-6420-0A3B05F7C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5480050"/>
              <a:ext cx="18002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Median</a:t>
              </a:r>
            </a:p>
          </p:txBody>
        </p:sp>
        <p:sp>
          <p:nvSpPr>
            <p:cNvPr id="21526" name="Line 25">
              <a:extLst>
                <a:ext uri="{FF2B5EF4-FFF2-40B4-BE49-F238E27FC236}">
                  <a16:creationId xmlns:a16="http://schemas.microsoft.com/office/drawing/2014/main" id="{2A1A685B-5790-BB78-E473-079F683CB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213" y="5003800"/>
              <a:ext cx="0" cy="352425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1527" name="Text Box 35">
              <a:extLst>
                <a:ext uri="{FF2B5EF4-FFF2-40B4-BE49-F238E27FC236}">
                  <a16:creationId xmlns:a16="http://schemas.microsoft.com/office/drawing/2014/main" id="{CC5E1C6A-EB64-8FCD-4606-337E410D1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0" y="4986338"/>
              <a:ext cx="9366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 i="1">
                  <a:latin typeface="Arial" panose="020B0604020202020204" pitchFamily="34" charset="0"/>
                </a:rPr>
                <a:t>Q</a:t>
              </a:r>
              <a:r>
                <a:rPr lang="en-US" altLang="zh-TW" sz="20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1517" name="Text Box 36">
            <a:extLst>
              <a:ext uri="{FF2B5EF4-FFF2-40B4-BE49-F238E27FC236}">
                <a16:creationId xmlns:a16="http://schemas.microsoft.com/office/drawing/2014/main" id="{68A94C59-94E1-DCA2-DF67-E5F94E69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4986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518" name="AutoShape 7">
            <a:extLst>
              <a:ext uri="{FF2B5EF4-FFF2-40B4-BE49-F238E27FC236}">
                <a16:creationId xmlns:a16="http://schemas.microsoft.com/office/drawing/2014/main" id="{208FF419-9291-3858-3677-5C97AA1A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1064" name="Rectangle 8">
            <a:extLst>
              <a:ext uri="{FF2B5EF4-FFF2-40B4-BE49-F238E27FC236}">
                <a16:creationId xmlns:a16="http://schemas.microsoft.com/office/drawing/2014/main" id="{85A3528C-414D-3F02-535A-18659B95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827213"/>
            <a:ext cx="51752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median is indicated by a bar inside the box.</a:t>
            </a:r>
            <a:endParaRPr lang="en-US" altLang="zh-TW" sz="2800">
              <a:latin typeface="Arial" panose="020B0604020202020204" pitchFamily="34" charset="0"/>
              <a:ea typeface="Arial Unicode MS" pitchFamily="34" charset="-120"/>
              <a:sym typeface="Symbol" panose="05050102010706020507" pitchFamily="18" charset="2"/>
            </a:endParaRPr>
          </a:p>
        </p:txBody>
      </p:sp>
      <p:pic>
        <p:nvPicPr>
          <p:cNvPr id="21520" name="Picture 37">
            <a:extLst>
              <a:ext uri="{FF2B5EF4-FFF2-40B4-BE49-F238E27FC236}">
                <a16:creationId xmlns:a16="http://schemas.microsoft.com/office/drawing/2014/main" id="{04DC9811-4027-9FC9-B02A-4EEB1AED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0" name="直線接點 10">
            <a:extLst>
              <a:ext uri="{FF2B5EF4-FFF2-40B4-BE49-F238E27FC236}">
                <a16:creationId xmlns:a16="http://schemas.microsoft.com/office/drawing/2014/main" id="{8956AE67-7613-AC14-A4CD-42CE09F322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4388" y="4554538"/>
            <a:ext cx="0" cy="449262"/>
          </a:xfrm>
          <a:prstGeom prst="line">
            <a:avLst/>
          </a:prstGeom>
          <a:noFill/>
          <a:ln w="2222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2" name="矩形 4">
            <a:extLst>
              <a:ext uri="{FF2B5EF4-FFF2-40B4-BE49-F238E27FC236}">
                <a16:creationId xmlns:a16="http://schemas.microsoft.com/office/drawing/2014/main" id="{31898DDF-9FAA-6C9D-533A-49B4B018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554538"/>
            <a:ext cx="1897062" cy="449262"/>
          </a:xfrm>
          <a:prstGeom prst="rect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cxnSp>
        <p:nvCxnSpPr>
          <p:cNvPr id="21523" name="直線接點 32">
            <a:extLst>
              <a:ext uri="{FF2B5EF4-FFF2-40B4-BE49-F238E27FC236}">
                <a16:creationId xmlns:a16="http://schemas.microsoft.com/office/drawing/2014/main" id="{7B9734B9-4838-DAF8-F7E4-3EB3611939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7325" y="4778375"/>
            <a:ext cx="2195513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4" name="直線接點 33">
            <a:extLst>
              <a:ext uri="{FF2B5EF4-FFF2-40B4-BE49-F238E27FC236}">
                <a16:creationId xmlns:a16="http://schemas.microsoft.com/office/drawing/2014/main" id="{D8028787-60E9-4465-5906-B1CB09E414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2325" y="4770438"/>
            <a:ext cx="126047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5">
            <a:extLst>
              <a:ext uri="{FF2B5EF4-FFF2-40B4-BE49-F238E27FC236}">
                <a16:creationId xmlns:a16="http://schemas.microsoft.com/office/drawing/2014/main" id="{43F68702-ED07-30B4-D192-C89E226E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2118" name="Rectangle 38">
            <a:extLst>
              <a:ext uri="{FF2B5EF4-FFF2-40B4-BE49-F238E27FC236}">
                <a16:creationId xmlns:a16="http://schemas.microsoft.com/office/drawing/2014/main" id="{C7E0C0D4-FD74-3D56-0B51-C1B4DB39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557338"/>
            <a:ext cx="4752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Each part of the box and each whisker contains 25% of the data.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5ED0633-9692-AD8A-EC59-64D93E145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pic>
        <p:nvPicPr>
          <p:cNvPr id="22533" name="Picture 9">
            <a:extLst>
              <a:ext uri="{FF2B5EF4-FFF2-40B4-BE49-F238E27FC236}">
                <a16:creationId xmlns:a16="http://schemas.microsoft.com/office/drawing/2014/main" id="{487F5C2B-BDE4-0216-5B2B-7E2ACFB4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3571875"/>
            <a:ext cx="70135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6">
            <a:extLst>
              <a:ext uri="{FF2B5EF4-FFF2-40B4-BE49-F238E27FC236}">
                <a16:creationId xmlns:a16="http://schemas.microsoft.com/office/drawing/2014/main" id="{F6270F94-F215-9CCB-C057-D21EBCBA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4737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Minimum</a:t>
            </a:r>
          </a:p>
        </p:txBody>
      </p:sp>
      <p:sp>
        <p:nvSpPr>
          <p:cNvPr id="22535" name="Text Box 17">
            <a:extLst>
              <a:ext uri="{FF2B5EF4-FFF2-40B4-BE49-F238E27FC236}">
                <a16:creationId xmlns:a16="http://schemas.microsoft.com/office/drawing/2014/main" id="{EA47163A-CD52-DB52-D804-2239A1D6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8005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Maximum</a:t>
            </a:r>
          </a:p>
        </p:txBody>
      </p:sp>
      <p:sp>
        <p:nvSpPr>
          <p:cNvPr id="22536" name="Text Box 18">
            <a:extLst>
              <a:ext uri="{FF2B5EF4-FFF2-40B4-BE49-F238E27FC236}">
                <a16:creationId xmlns:a16="http://schemas.microsoft.com/office/drawing/2014/main" id="{E8673F97-3B12-FBED-EB29-8F553AC38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64175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Lower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2537" name="Text Box 19">
            <a:extLst>
              <a:ext uri="{FF2B5EF4-FFF2-40B4-BE49-F238E27FC236}">
                <a16:creationId xmlns:a16="http://schemas.microsoft.com/office/drawing/2014/main" id="{6A5441E4-D4B7-9D5A-12EC-D95DD56B3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Upper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2538" name="Text Box 20">
            <a:extLst>
              <a:ext uri="{FF2B5EF4-FFF2-40B4-BE49-F238E27FC236}">
                <a16:creationId xmlns:a16="http://schemas.microsoft.com/office/drawing/2014/main" id="{E25E92D1-6F98-97D3-A3DB-1951DC61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8005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Median</a:t>
            </a:r>
          </a:p>
        </p:txBody>
      </p:sp>
      <p:pic>
        <p:nvPicPr>
          <p:cNvPr id="302106" name="Picture 26">
            <a:extLst>
              <a:ext uri="{FF2B5EF4-FFF2-40B4-BE49-F238E27FC236}">
                <a16:creationId xmlns:a16="http://schemas.microsoft.com/office/drawing/2014/main" id="{98A89CF9-195E-2DBA-B748-1D76971D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3" t="55814"/>
          <a:stretch>
            <a:fillRect/>
          </a:stretch>
        </p:blipFill>
        <p:spPr bwMode="auto">
          <a:xfrm>
            <a:off x="4967288" y="4549775"/>
            <a:ext cx="25669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108" name="Picture 28">
            <a:extLst>
              <a:ext uri="{FF2B5EF4-FFF2-40B4-BE49-F238E27FC236}">
                <a16:creationId xmlns:a16="http://schemas.microsoft.com/office/drawing/2014/main" id="{CC5DF573-2665-B9BA-5CC8-14A02EF0112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7" t="55603"/>
          <a:stretch>
            <a:fillRect/>
          </a:stretch>
        </p:blipFill>
        <p:spPr bwMode="auto">
          <a:xfrm>
            <a:off x="1917700" y="4554538"/>
            <a:ext cx="147478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109" name="Picture 29">
            <a:extLst>
              <a:ext uri="{FF2B5EF4-FFF2-40B4-BE49-F238E27FC236}">
                <a16:creationId xmlns:a16="http://schemas.microsoft.com/office/drawing/2014/main" id="{326D2FA3-148F-F2EC-9824-B411DB1CDD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7" t="55603"/>
          <a:stretch>
            <a:fillRect/>
          </a:stretch>
        </p:blipFill>
        <p:spPr bwMode="auto">
          <a:xfrm>
            <a:off x="3178175" y="4338638"/>
            <a:ext cx="14938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110" name="Picture 30">
            <a:extLst>
              <a:ext uri="{FF2B5EF4-FFF2-40B4-BE49-F238E27FC236}">
                <a16:creationId xmlns:a16="http://schemas.microsoft.com/office/drawing/2014/main" id="{6F30BA35-04F4-E865-D3F1-119F7AFA313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7" t="55603"/>
          <a:stretch>
            <a:fillRect/>
          </a:stretch>
        </p:blipFill>
        <p:spPr bwMode="auto">
          <a:xfrm>
            <a:off x="4538663" y="4338638"/>
            <a:ext cx="7381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2111" name="Text Box 31">
            <a:extLst>
              <a:ext uri="{FF2B5EF4-FFF2-40B4-BE49-F238E27FC236}">
                <a16:creationId xmlns:a16="http://schemas.microsoft.com/office/drawing/2014/main" id="{3F4026B7-AE69-0951-D8D7-C70EA0C9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4206875"/>
            <a:ext cx="263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25% of the data</a:t>
            </a:r>
          </a:p>
        </p:txBody>
      </p:sp>
      <p:sp>
        <p:nvSpPr>
          <p:cNvPr id="302114" name="Text Box 34">
            <a:extLst>
              <a:ext uri="{FF2B5EF4-FFF2-40B4-BE49-F238E27FC236}">
                <a16:creationId xmlns:a16="http://schemas.microsoft.com/office/drawing/2014/main" id="{0CBCD5C5-8F19-4C6F-3714-AC9979941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1655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25% of </a:t>
            </a:r>
            <a:br>
              <a:rPr lang="en-US" altLang="zh-TW" sz="2000">
                <a:latin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</a:rPr>
              <a:t>the data</a:t>
            </a:r>
          </a:p>
        </p:txBody>
      </p:sp>
      <p:sp>
        <p:nvSpPr>
          <p:cNvPr id="302115" name="Text Box 35">
            <a:extLst>
              <a:ext uri="{FF2B5EF4-FFF2-40B4-BE49-F238E27FC236}">
                <a16:creationId xmlns:a16="http://schemas.microsoft.com/office/drawing/2014/main" id="{27C2A73B-C51B-2C72-85FD-E9F139B3A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716338"/>
            <a:ext cx="1655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25% of </a:t>
            </a:r>
            <a:br>
              <a:rPr lang="en-US" altLang="zh-TW" sz="2000">
                <a:latin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</a:rPr>
              <a:t>the data</a:t>
            </a:r>
          </a:p>
        </p:txBody>
      </p:sp>
      <p:sp>
        <p:nvSpPr>
          <p:cNvPr id="302116" name="Text Box 36">
            <a:extLst>
              <a:ext uri="{FF2B5EF4-FFF2-40B4-BE49-F238E27FC236}">
                <a16:creationId xmlns:a16="http://schemas.microsoft.com/office/drawing/2014/main" id="{436778C0-DA1C-8278-C9DC-18C26362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206875"/>
            <a:ext cx="263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25% of the data</a:t>
            </a:r>
          </a:p>
        </p:txBody>
      </p:sp>
      <p:pic>
        <p:nvPicPr>
          <p:cNvPr id="22547" name="Picture 42">
            <a:extLst>
              <a:ext uri="{FF2B5EF4-FFF2-40B4-BE49-F238E27FC236}">
                <a16:creationId xmlns:a16="http://schemas.microsoft.com/office/drawing/2014/main" id="{A8F65C71-CC7B-C4E8-5466-DCCA6820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8" name="群組 36">
            <a:extLst>
              <a:ext uri="{FF2B5EF4-FFF2-40B4-BE49-F238E27FC236}">
                <a16:creationId xmlns:a16="http://schemas.microsoft.com/office/drawing/2014/main" id="{84C034A8-B7EB-E5E1-2A95-6F9D62A45E5D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554538"/>
            <a:ext cx="1897062" cy="449262"/>
            <a:chOff x="3357562" y="4554388"/>
            <a:chExt cx="1897063" cy="449263"/>
          </a:xfrm>
        </p:grpSpPr>
        <p:cxnSp>
          <p:nvCxnSpPr>
            <p:cNvPr id="22551" name="直線接點 10">
              <a:extLst>
                <a:ext uri="{FF2B5EF4-FFF2-40B4-BE49-F238E27FC236}">
                  <a16:creationId xmlns:a16="http://schemas.microsoft.com/office/drawing/2014/main" id="{55C12FD3-AA0A-91C5-21CB-E4CB6BF5F2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24918" y="4554388"/>
              <a:ext cx="0" cy="449263"/>
            </a:xfrm>
            <a:prstGeom prst="line">
              <a:avLst/>
            </a:prstGeom>
            <a:noFill/>
            <a:ln w="22225" algn="ctr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2" name="矩形 4">
              <a:extLst>
                <a:ext uri="{FF2B5EF4-FFF2-40B4-BE49-F238E27FC236}">
                  <a16:creationId xmlns:a16="http://schemas.microsoft.com/office/drawing/2014/main" id="{85E13AB7-9031-7D2E-67BD-5C2BBD89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62" y="4554388"/>
              <a:ext cx="1897063" cy="449263"/>
            </a:xfrm>
            <a:prstGeom prst="rect">
              <a:avLst/>
            </a:prstGeom>
            <a:noFill/>
            <a:ln w="222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en-US" sz="2800">
                <a:latin typeface="Arial" panose="020B0604020202020204" pitchFamily="34" charset="0"/>
              </a:endParaRPr>
            </a:p>
          </p:txBody>
        </p:sp>
      </p:grpSp>
      <p:cxnSp>
        <p:nvCxnSpPr>
          <p:cNvPr id="22549" name="直線接點 39">
            <a:extLst>
              <a:ext uri="{FF2B5EF4-FFF2-40B4-BE49-F238E27FC236}">
                <a16:creationId xmlns:a16="http://schemas.microsoft.com/office/drawing/2014/main" id="{08809F36-4DC4-FF1C-CB44-4648404B6A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7325" y="4778375"/>
            <a:ext cx="2195513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0" name="直線接點 40">
            <a:extLst>
              <a:ext uri="{FF2B5EF4-FFF2-40B4-BE49-F238E27FC236}">
                <a16:creationId xmlns:a16="http://schemas.microsoft.com/office/drawing/2014/main" id="{2C978E23-D7F4-B4C8-9A46-3D73D58A2C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2325" y="4770438"/>
            <a:ext cx="1260475" cy="0"/>
          </a:xfrm>
          <a:prstGeom prst="line">
            <a:avLst/>
          </a:prstGeom>
          <a:noFill/>
          <a:ln w="2222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18" grpId="0"/>
      <p:bldP spid="302111" grpId="0"/>
      <p:bldP spid="302114" grpId="0"/>
      <p:bldP spid="302115" grpId="0"/>
      <p:bldP spid="302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74" name="Group 70">
            <a:extLst>
              <a:ext uri="{FF2B5EF4-FFF2-40B4-BE49-F238E27FC236}">
                <a16:creationId xmlns:a16="http://schemas.microsoft.com/office/drawing/2014/main" id="{8B203FD4-EED5-34E2-FEFF-1765B79A1E72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4011613"/>
            <a:ext cx="2519363" cy="555625"/>
            <a:chOff x="1944" y="2527"/>
            <a:chExt cx="1587" cy="350"/>
          </a:xfrm>
        </p:grpSpPr>
        <p:pic>
          <p:nvPicPr>
            <p:cNvPr id="23572" name="Picture 65">
              <a:extLst>
                <a:ext uri="{FF2B5EF4-FFF2-40B4-BE49-F238E27FC236}">
                  <a16:creationId xmlns:a16="http://schemas.microsoft.com/office/drawing/2014/main" id="{6425C375-C936-4B3F-065B-08E366B98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" y="2732"/>
              <a:ext cx="155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3" name="Text Box 66">
              <a:extLst>
                <a:ext uri="{FF2B5EF4-FFF2-40B4-BE49-F238E27FC236}">
                  <a16:creationId xmlns:a16="http://schemas.microsoft.com/office/drawing/2014/main" id="{C58CDAF9-2D1F-47A8-D19C-F607DF914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527"/>
              <a:ext cx="15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Inter-quartile range</a:t>
              </a:r>
            </a:p>
          </p:txBody>
        </p:sp>
      </p:grpSp>
      <p:pic>
        <p:nvPicPr>
          <p:cNvPr id="23555" name="Picture 36">
            <a:extLst>
              <a:ext uri="{FF2B5EF4-FFF2-40B4-BE49-F238E27FC236}">
                <a16:creationId xmlns:a16="http://schemas.microsoft.com/office/drawing/2014/main" id="{4BB8FFE8-D424-2A65-A84A-532D7FDD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3571875"/>
            <a:ext cx="70135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2">
            <a:extLst>
              <a:ext uri="{FF2B5EF4-FFF2-40B4-BE49-F238E27FC236}">
                <a16:creationId xmlns:a16="http://schemas.microsoft.com/office/drawing/2014/main" id="{BB2D1FEC-69CF-F20C-C6C7-26E8FB92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06425"/>
            <a:ext cx="864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Box-and-Whisker Diagram</a:t>
            </a:r>
          </a:p>
        </p:txBody>
      </p:sp>
      <p:sp>
        <p:nvSpPr>
          <p:cNvPr id="23557" name="AutoShape 33">
            <a:extLst>
              <a:ext uri="{FF2B5EF4-FFF2-40B4-BE49-F238E27FC236}">
                <a16:creationId xmlns:a16="http://schemas.microsoft.com/office/drawing/2014/main" id="{B871DAA6-E7B6-5426-0174-2042CAD4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052513"/>
            <a:ext cx="6184900" cy="2513012"/>
          </a:xfrm>
          <a:prstGeom prst="cloudCallout">
            <a:avLst>
              <a:gd name="adj1" fmla="val -60884"/>
              <a:gd name="adj2" fmla="val -2359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 i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558" name="Text Box 43">
            <a:extLst>
              <a:ext uri="{FF2B5EF4-FFF2-40B4-BE49-F238E27FC236}">
                <a16:creationId xmlns:a16="http://schemas.microsoft.com/office/drawing/2014/main" id="{3BF2ED19-4928-C823-C49A-598AE106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47370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Minimum</a:t>
            </a:r>
          </a:p>
        </p:txBody>
      </p:sp>
      <p:sp>
        <p:nvSpPr>
          <p:cNvPr id="23559" name="Text Box 44">
            <a:extLst>
              <a:ext uri="{FF2B5EF4-FFF2-40B4-BE49-F238E27FC236}">
                <a16:creationId xmlns:a16="http://schemas.microsoft.com/office/drawing/2014/main" id="{C3FCEF68-71FC-1B3E-D77C-6E72DCF5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48005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Maximum</a:t>
            </a:r>
          </a:p>
        </p:txBody>
      </p:sp>
      <p:sp>
        <p:nvSpPr>
          <p:cNvPr id="23560" name="Text Box 45">
            <a:extLst>
              <a:ext uri="{FF2B5EF4-FFF2-40B4-BE49-F238E27FC236}">
                <a16:creationId xmlns:a16="http://schemas.microsoft.com/office/drawing/2014/main" id="{70360834-E6EC-9E65-8A40-1CF9C327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64175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Lower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3561" name="Text Box 46">
            <a:extLst>
              <a:ext uri="{FF2B5EF4-FFF2-40B4-BE49-F238E27FC236}">
                <a16:creationId xmlns:a16="http://schemas.microsoft.com/office/drawing/2014/main" id="{285CF18D-4A19-2C6E-F156-32D28897F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86400"/>
            <a:ext cx="1800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Upper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quartile</a:t>
            </a:r>
          </a:p>
        </p:txBody>
      </p:sp>
      <p:sp>
        <p:nvSpPr>
          <p:cNvPr id="23562" name="Text Box 47">
            <a:extLst>
              <a:ext uri="{FF2B5EF4-FFF2-40B4-BE49-F238E27FC236}">
                <a16:creationId xmlns:a16="http://schemas.microsoft.com/office/drawing/2014/main" id="{8C57F4FA-61B4-FE69-4D85-9E3BF6C9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80050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Median</a:t>
            </a:r>
          </a:p>
        </p:txBody>
      </p:sp>
      <p:grpSp>
        <p:nvGrpSpPr>
          <p:cNvPr id="303175" name="Group 71">
            <a:extLst>
              <a:ext uri="{FF2B5EF4-FFF2-40B4-BE49-F238E27FC236}">
                <a16:creationId xmlns:a16="http://schemas.microsoft.com/office/drawing/2014/main" id="{3B60A355-928F-1462-6AFD-4CACAACF3912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3709988"/>
            <a:ext cx="5487987" cy="396875"/>
            <a:chOff x="1289" y="2273"/>
            <a:chExt cx="3457" cy="250"/>
          </a:xfrm>
        </p:grpSpPr>
        <p:pic>
          <p:nvPicPr>
            <p:cNvPr id="23570" name="Picture 68">
              <a:extLst>
                <a:ext uri="{FF2B5EF4-FFF2-40B4-BE49-F238E27FC236}">
                  <a16:creationId xmlns:a16="http://schemas.microsoft.com/office/drawing/2014/main" id="{C946769D-77E5-4CF4-36E1-AE5EA4477A5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2370"/>
              <a:ext cx="345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69">
              <a:extLst>
                <a:ext uri="{FF2B5EF4-FFF2-40B4-BE49-F238E27FC236}">
                  <a16:creationId xmlns:a16="http://schemas.microsoft.com/office/drawing/2014/main" id="{7ED1C6C3-1EA9-1582-7E75-084BDA4C6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73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Range</a:t>
              </a:r>
            </a:p>
          </p:txBody>
        </p:sp>
      </p:grpSp>
      <p:sp>
        <p:nvSpPr>
          <p:cNvPr id="303177" name="Rectangle 73">
            <a:extLst>
              <a:ext uri="{FF2B5EF4-FFF2-40B4-BE49-F238E27FC236}">
                <a16:creationId xmlns:a16="http://schemas.microsoft.com/office/drawing/2014/main" id="{A591A562-703A-2ED6-4EE1-EB8DAEEF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557338"/>
            <a:ext cx="47529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From the diagram, we can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easily find the range</a:t>
            </a:r>
          </a:p>
        </p:txBody>
      </p:sp>
      <p:pic>
        <p:nvPicPr>
          <p:cNvPr id="23565" name="Picture 75">
            <a:extLst>
              <a:ext uri="{FF2B5EF4-FFF2-40B4-BE49-F238E27FC236}">
                <a16:creationId xmlns:a16="http://schemas.microsoft.com/office/drawing/2014/main" id="{A51190F2-B82A-2020-3CE2-D2A40FBC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981075"/>
            <a:ext cx="23812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76">
            <a:extLst>
              <a:ext uri="{FF2B5EF4-FFF2-40B4-BE49-F238E27FC236}">
                <a16:creationId xmlns:a16="http://schemas.microsoft.com/office/drawing/2014/main" id="{19EB0839-6DF7-5AC9-86F0-A64729DB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4986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67" name="Text Box 77">
            <a:extLst>
              <a:ext uri="{FF2B5EF4-FFF2-40B4-BE49-F238E27FC236}">
                <a16:creationId xmlns:a16="http://schemas.microsoft.com/office/drawing/2014/main" id="{86A9F21C-3BEF-A44C-5F99-7EA874D69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986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68" name="Text Box 78">
            <a:extLst>
              <a:ext uri="{FF2B5EF4-FFF2-40B4-BE49-F238E27FC236}">
                <a16:creationId xmlns:a16="http://schemas.microsoft.com/office/drawing/2014/main" id="{5D13410E-6450-2A24-4DE7-6541F4C3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49863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Rectangle 73">
            <a:extLst>
              <a:ext uri="{FF2B5EF4-FFF2-40B4-BE49-F238E27FC236}">
                <a16:creationId xmlns:a16="http://schemas.microsoft.com/office/drawing/2014/main" id="{BD8FBB61-2CC1-9E54-BE61-D7C17D49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978025"/>
            <a:ext cx="47529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                                 </a:t>
            </a:r>
            <a:r>
              <a:rPr lang="en-US" altLang="zh-TW" sz="1400">
                <a:latin typeface="Arial" panose="020B0604020202020204" pitchFamily="34" charset="0"/>
              </a:rPr>
              <a:t> </a:t>
            </a:r>
            <a:r>
              <a:rPr lang="en-US" altLang="zh-TW" sz="2800">
                <a:latin typeface="Arial" panose="020B0604020202020204" pitchFamily="34" charset="0"/>
              </a:rPr>
              <a:t>and the inter-quartile range of the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7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AutoShape 6">
            <a:extLst>
              <a:ext uri="{FF2B5EF4-FFF2-40B4-BE49-F238E27FC236}">
                <a16:creationId xmlns:a16="http://schemas.microsoft.com/office/drawing/2014/main" id="{A27B158E-468D-A90A-F7E6-602393DB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82650"/>
            <a:ext cx="4618038" cy="2206625"/>
          </a:xfrm>
          <a:prstGeom prst="cloudCallout">
            <a:avLst>
              <a:gd name="adj1" fmla="val 32537"/>
              <a:gd name="adj2" fmla="val 7064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04135" name="Rectangle 7">
            <a:extLst>
              <a:ext uri="{FF2B5EF4-FFF2-40B4-BE49-F238E27FC236}">
                <a16:creationId xmlns:a16="http://schemas.microsoft.com/office/drawing/2014/main" id="{6328BBF1-EBFB-6C41-683F-8BC9F5F6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1290638"/>
            <a:ext cx="38814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  <a:sym typeface="Symbol" panose="05050102010706020507" pitchFamily="18" charset="2"/>
              </a:rPr>
              <a:t>We can also draw the box-and-whisker diagram vertically.</a:t>
            </a:r>
          </a:p>
        </p:txBody>
      </p:sp>
      <p:pic>
        <p:nvPicPr>
          <p:cNvPr id="304136" name="Picture 8" descr="NC04-03-02">
            <a:extLst>
              <a:ext uri="{FF2B5EF4-FFF2-40B4-BE49-F238E27FC236}">
                <a16:creationId xmlns:a16="http://schemas.microsoft.com/office/drawing/2014/main" id="{89E3B724-C2F3-2CB5-B228-767F1ADC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55700"/>
            <a:ext cx="28543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4142" name="Group 14">
            <a:extLst>
              <a:ext uri="{FF2B5EF4-FFF2-40B4-BE49-F238E27FC236}">
                <a16:creationId xmlns:a16="http://schemas.microsoft.com/office/drawing/2014/main" id="{E9116B8C-9933-CA85-420B-6CACAF7AF491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2162175"/>
            <a:ext cx="1081088" cy="3005138"/>
            <a:chOff x="2242" y="1362"/>
            <a:chExt cx="681" cy="1893"/>
          </a:xfrm>
        </p:grpSpPr>
        <p:sp>
          <p:nvSpPr>
            <p:cNvPr id="24591" name="Line 9">
              <a:extLst>
                <a:ext uri="{FF2B5EF4-FFF2-40B4-BE49-F238E27FC236}">
                  <a16:creationId xmlns:a16="http://schemas.microsoft.com/office/drawing/2014/main" id="{97A3D54D-4787-E676-10D2-B3CF3808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365"/>
              <a:ext cx="0" cy="18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2" name="Line 10">
              <a:extLst>
                <a:ext uri="{FF2B5EF4-FFF2-40B4-BE49-F238E27FC236}">
                  <a16:creationId xmlns:a16="http://schemas.microsoft.com/office/drawing/2014/main" id="{9E2D1F8F-95BC-4C78-D229-6AFA9EF7D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1362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3" name="Line 11">
              <a:extLst>
                <a:ext uri="{FF2B5EF4-FFF2-40B4-BE49-F238E27FC236}">
                  <a16:creationId xmlns:a16="http://schemas.microsoft.com/office/drawing/2014/main" id="{6B1D9C14-A4F7-FFFA-DC27-5F363638C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3253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4" name="Rectangle 13">
              <a:extLst>
                <a:ext uri="{FF2B5EF4-FFF2-40B4-BE49-F238E27FC236}">
                  <a16:creationId xmlns:a16="http://schemas.microsoft.com/office/drawing/2014/main" id="{D169F23A-2910-16A1-A011-D4F13B81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659"/>
              <a:ext cx="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Range</a:t>
              </a:r>
            </a:p>
          </p:txBody>
        </p:sp>
      </p:grpSp>
      <p:grpSp>
        <p:nvGrpSpPr>
          <p:cNvPr id="304148" name="Group 20">
            <a:extLst>
              <a:ext uri="{FF2B5EF4-FFF2-40B4-BE49-F238E27FC236}">
                <a16:creationId xmlns:a16="http://schemas.microsoft.com/office/drawing/2014/main" id="{D8C1EFF6-7DC9-E9DA-DF4D-A12CF8CCE864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2740025"/>
            <a:ext cx="1758950" cy="1458913"/>
            <a:chOff x="2245" y="1726"/>
            <a:chExt cx="1108" cy="919"/>
          </a:xfrm>
        </p:grpSpPr>
        <p:sp>
          <p:nvSpPr>
            <p:cNvPr id="24587" name="Line 16">
              <a:extLst>
                <a:ext uri="{FF2B5EF4-FFF2-40B4-BE49-F238E27FC236}">
                  <a16:creationId xmlns:a16="http://schemas.microsoft.com/office/drawing/2014/main" id="{F0B88B98-E008-0A11-0280-5524AD19B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729"/>
              <a:ext cx="0" cy="91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88" name="Line 17">
              <a:extLst>
                <a:ext uri="{FF2B5EF4-FFF2-40B4-BE49-F238E27FC236}">
                  <a16:creationId xmlns:a16="http://schemas.microsoft.com/office/drawing/2014/main" id="{2854956B-F801-5C5F-B8B6-C3FE680E3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726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89" name="Line 18">
              <a:extLst>
                <a:ext uri="{FF2B5EF4-FFF2-40B4-BE49-F238E27FC236}">
                  <a16:creationId xmlns:a16="http://schemas.microsoft.com/office/drawing/2014/main" id="{29DCF74F-A64C-18BC-E943-F7B18BCDB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2645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590" name="Rectangle 19">
              <a:extLst>
                <a:ext uri="{FF2B5EF4-FFF2-40B4-BE49-F238E27FC236}">
                  <a16:creationId xmlns:a16="http://schemas.microsoft.com/office/drawing/2014/main" id="{536AABC4-7AEB-7C08-0EAB-1F8F2A282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942"/>
              <a:ext cx="107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Inter-quartile range</a:t>
              </a:r>
            </a:p>
          </p:txBody>
        </p:sp>
      </p:grpSp>
      <p:pic>
        <p:nvPicPr>
          <p:cNvPr id="304149" name="Picture 21">
            <a:extLst>
              <a:ext uri="{FF2B5EF4-FFF2-40B4-BE49-F238E27FC236}">
                <a16:creationId xmlns:a16="http://schemas.microsoft.com/office/drawing/2014/main" id="{66D84E45-6423-3D13-1306-A940BDB2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3679825"/>
            <a:ext cx="2579687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50" name="Text Box 22">
            <a:extLst>
              <a:ext uri="{FF2B5EF4-FFF2-40B4-BE49-F238E27FC236}">
                <a16:creationId xmlns:a16="http://schemas.microsoft.com/office/drawing/2014/main" id="{5EDEBCF9-B1A8-D0DE-A2D1-EC85ECF8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41735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4151" name="Text Box 23">
            <a:extLst>
              <a:ext uri="{FF2B5EF4-FFF2-40B4-BE49-F238E27FC236}">
                <a16:creationId xmlns:a16="http://schemas.microsoft.com/office/drawing/2014/main" id="{0EF9515A-B889-E3FB-AE09-F431BB2F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33416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4152" name="Text Box 24">
            <a:extLst>
              <a:ext uri="{FF2B5EF4-FFF2-40B4-BE49-F238E27FC236}">
                <a16:creationId xmlns:a16="http://schemas.microsoft.com/office/drawing/2014/main" id="{DB067C3F-ECD4-43C5-26AF-033F8D9AD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237331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Arial" panose="020B0604020202020204" pitchFamily="34" charset="0"/>
              </a:rPr>
              <a:t>Q</a:t>
            </a:r>
            <a:r>
              <a:rPr lang="en-US" altLang="zh-TW" sz="2000" baseline="-250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nimBg="1"/>
      <p:bldP spid="304135" grpId="0"/>
      <p:bldP spid="304150" grpId="0"/>
      <p:bldP spid="304151" grpId="0"/>
      <p:bldP spid="304152" grpId="0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1124</Words>
  <Application>Microsoft Office PowerPoint</Application>
  <PresentationFormat>如螢幕大小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Arial</vt:lpstr>
      <vt:lpstr>新細明體</vt:lpstr>
      <vt:lpstr>Calibri</vt:lpstr>
      <vt:lpstr>Arial Black</vt:lpstr>
      <vt:lpstr>Symbol</vt:lpstr>
      <vt:lpstr>Arial Unicode MS</vt:lpstr>
      <vt:lpstr>Times New Roman</vt:lpstr>
      <vt:lpstr>佈景主題1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Education Asia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5-Minute Lecture (TE)</dc:title>
  <dc:creator>Pearson Education Asia Limited</dc:creator>
  <cp:lastModifiedBy>Lee Perseus Robin</cp:lastModifiedBy>
  <cp:revision>255</cp:revision>
  <dcterms:created xsi:type="dcterms:W3CDTF">2008-10-21T01:19:13Z</dcterms:created>
  <dcterms:modified xsi:type="dcterms:W3CDTF">2024-12-07T15:27:49Z</dcterms:modified>
</cp:coreProperties>
</file>